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5" r:id="rId9"/>
    <p:sldId id="267" r:id="rId10"/>
    <p:sldId id="266" r:id="rId11"/>
    <p:sldId id="268" r:id="rId12"/>
    <p:sldId id="269" r:id="rId13"/>
    <p:sldId id="270" r:id="rId14"/>
    <p:sldId id="271" r:id="rId15"/>
    <p:sldId id="273" r:id="rId16"/>
    <p:sldId id="274" r:id="rId17"/>
    <p:sldId id="275" r:id="rId18"/>
    <p:sldId id="26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660"/>
  </p:normalViewPr>
  <p:slideViewPr>
    <p:cSldViewPr snapToGrid="0">
      <p:cViewPr varScale="1">
        <p:scale>
          <a:sx n="62" d="100"/>
          <a:sy n="62" d="100"/>
        </p:scale>
        <p:origin x="82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45A5B-EC64-FF02-BF0C-CD460607AF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C67878-41DB-9F30-4D6C-A83B44C4B2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6D0B58-CCDC-91A0-752B-56399CA3C9F0}"/>
              </a:ext>
            </a:extLst>
          </p:cNvPr>
          <p:cNvSpPr>
            <a:spLocks noGrp="1"/>
          </p:cNvSpPr>
          <p:nvPr>
            <p:ph type="dt" sz="half" idx="10"/>
          </p:nvPr>
        </p:nvSpPr>
        <p:spPr/>
        <p:txBody>
          <a:bodyPr/>
          <a:lstStyle/>
          <a:p>
            <a:fld id="{8AF61223-2EED-429E-AC14-83C1AF0E91A2}" type="datetimeFigureOut">
              <a:rPr lang="en-US" smtClean="0"/>
              <a:t>9/12/2024</a:t>
            </a:fld>
            <a:endParaRPr lang="en-US"/>
          </a:p>
        </p:txBody>
      </p:sp>
      <p:sp>
        <p:nvSpPr>
          <p:cNvPr id="5" name="Footer Placeholder 4">
            <a:extLst>
              <a:ext uri="{FF2B5EF4-FFF2-40B4-BE49-F238E27FC236}">
                <a16:creationId xmlns:a16="http://schemas.microsoft.com/office/drawing/2014/main" id="{7117A28F-49CA-8B42-C10D-9DD508AF5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53CE44-CF60-BCC0-C942-39D287359B13}"/>
              </a:ext>
            </a:extLst>
          </p:cNvPr>
          <p:cNvSpPr>
            <a:spLocks noGrp="1"/>
          </p:cNvSpPr>
          <p:nvPr>
            <p:ph type="sldNum" sz="quarter" idx="12"/>
          </p:nvPr>
        </p:nvSpPr>
        <p:spPr/>
        <p:txBody>
          <a:bodyPr/>
          <a:lstStyle/>
          <a:p>
            <a:fld id="{37521CCD-9B74-4CE3-BB2C-B9EE050FAFDE}" type="slidenum">
              <a:rPr lang="en-US" smtClean="0"/>
              <a:t>‹#›</a:t>
            </a:fld>
            <a:endParaRPr lang="en-US"/>
          </a:p>
        </p:txBody>
      </p:sp>
    </p:spTree>
    <p:extLst>
      <p:ext uri="{BB962C8B-B14F-4D97-AF65-F5344CB8AC3E}">
        <p14:creationId xmlns:p14="http://schemas.microsoft.com/office/powerpoint/2010/main" val="77205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BB3D0-3014-3616-1888-B59D5F3C00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2052F9-D3E8-81E3-09E6-174407D1BA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8A2BB0-09AA-CB8F-755C-494B8AB4703A}"/>
              </a:ext>
            </a:extLst>
          </p:cNvPr>
          <p:cNvSpPr>
            <a:spLocks noGrp="1"/>
          </p:cNvSpPr>
          <p:nvPr>
            <p:ph type="dt" sz="half" idx="10"/>
          </p:nvPr>
        </p:nvSpPr>
        <p:spPr/>
        <p:txBody>
          <a:bodyPr/>
          <a:lstStyle/>
          <a:p>
            <a:fld id="{8AF61223-2EED-429E-AC14-83C1AF0E91A2}" type="datetimeFigureOut">
              <a:rPr lang="en-US" smtClean="0"/>
              <a:t>9/12/2024</a:t>
            </a:fld>
            <a:endParaRPr lang="en-US"/>
          </a:p>
        </p:txBody>
      </p:sp>
      <p:sp>
        <p:nvSpPr>
          <p:cNvPr id="5" name="Footer Placeholder 4">
            <a:extLst>
              <a:ext uri="{FF2B5EF4-FFF2-40B4-BE49-F238E27FC236}">
                <a16:creationId xmlns:a16="http://schemas.microsoft.com/office/drawing/2014/main" id="{4DEBEEC1-A942-373B-62A6-DB30648A75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A1BC33-19F9-ABFA-2ABC-F6209E8BFC8F}"/>
              </a:ext>
            </a:extLst>
          </p:cNvPr>
          <p:cNvSpPr>
            <a:spLocks noGrp="1"/>
          </p:cNvSpPr>
          <p:nvPr>
            <p:ph type="sldNum" sz="quarter" idx="12"/>
          </p:nvPr>
        </p:nvSpPr>
        <p:spPr/>
        <p:txBody>
          <a:bodyPr/>
          <a:lstStyle/>
          <a:p>
            <a:fld id="{37521CCD-9B74-4CE3-BB2C-B9EE050FAFDE}" type="slidenum">
              <a:rPr lang="en-US" smtClean="0"/>
              <a:t>‹#›</a:t>
            </a:fld>
            <a:endParaRPr lang="en-US"/>
          </a:p>
        </p:txBody>
      </p:sp>
    </p:spTree>
    <p:extLst>
      <p:ext uri="{BB962C8B-B14F-4D97-AF65-F5344CB8AC3E}">
        <p14:creationId xmlns:p14="http://schemas.microsoft.com/office/powerpoint/2010/main" val="3027544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8ED4F3-E656-4660-B50C-0984084BA4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515210-B980-14E5-BA7B-560A50842B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8FE8EF-E8D9-BE8A-8499-F2D433DF66C8}"/>
              </a:ext>
            </a:extLst>
          </p:cNvPr>
          <p:cNvSpPr>
            <a:spLocks noGrp="1"/>
          </p:cNvSpPr>
          <p:nvPr>
            <p:ph type="dt" sz="half" idx="10"/>
          </p:nvPr>
        </p:nvSpPr>
        <p:spPr/>
        <p:txBody>
          <a:bodyPr/>
          <a:lstStyle/>
          <a:p>
            <a:fld id="{8AF61223-2EED-429E-AC14-83C1AF0E91A2}" type="datetimeFigureOut">
              <a:rPr lang="en-US" smtClean="0"/>
              <a:t>9/12/2024</a:t>
            </a:fld>
            <a:endParaRPr lang="en-US"/>
          </a:p>
        </p:txBody>
      </p:sp>
      <p:sp>
        <p:nvSpPr>
          <p:cNvPr id="5" name="Footer Placeholder 4">
            <a:extLst>
              <a:ext uri="{FF2B5EF4-FFF2-40B4-BE49-F238E27FC236}">
                <a16:creationId xmlns:a16="http://schemas.microsoft.com/office/drawing/2014/main" id="{6FF574B4-2803-6C5B-3868-47F3DBCDF2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3C75F9-8DF4-3273-72FD-62A7A916D167}"/>
              </a:ext>
            </a:extLst>
          </p:cNvPr>
          <p:cNvSpPr>
            <a:spLocks noGrp="1"/>
          </p:cNvSpPr>
          <p:nvPr>
            <p:ph type="sldNum" sz="quarter" idx="12"/>
          </p:nvPr>
        </p:nvSpPr>
        <p:spPr/>
        <p:txBody>
          <a:bodyPr/>
          <a:lstStyle/>
          <a:p>
            <a:fld id="{37521CCD-9B74-4CE3-BB2C-B9EE050FAFDE}" type="slidenum">
              <a:rPr lang="en-US" smtClean="0"/>
              <a:t>‹#›</a:t>
            </a:fld>
            <a:endParaRPr lang="en-US"/>
          </a:p>
        </p:txBody>
      </p:sp>
    </p:spTree>
    <p:extLst>
      <p:ext uri="{BB962C8B-B14F-4D97-AF65-F5344CB8AC3E}">
        <p14:creationId xmlns:p14="http://schemas.microsoft.com/office/powerpoint/2010/main" val="1179528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C6D58-A1B4-B9B1-C7DD-E364541F13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C7EC5A-942B-7CFB-E71D-A3035528A1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B68878-769C-8C66-78FD-0BFBEE2C1B1F}"/>
              </a:ext>
            </a:extLst>
          </p:cNvPr>
          <p:cNvSpPr>
            <a:spLocks noGrp="1"/>
          </p:cNvSpPr>
          <p:nvPr>
            <p:ph type="dt" sz="half" idx="10"/>
          </p:nvPr>
        </p:nvSpPr>
        <p:spPr/>
        <p:txBody>
          <a:bodyPr/>
          <a:lstStyle/>
          <a:p>
            <a:fld id="{8AF61223-2EED-429E-AC14-83C1AF0E91A2}" type="datetimeFigureOut">
              <a:rPr lang="en-US" smtClean="0"/>
              <a:t>9/12/2024</a:t>
            </a:fld>
            <a:endParaRPr lang="en-US"/>
          </a:p>
        </p:txBody>
      </p:sp>
      <p:sp>
        <p:nvSpPr>
          <p:cNvPr id="5" name="Footer Placeholder 4">
            <a:extLst>
              <a:ext uri="{FF2B5EF4-FFF2-40B4-BE49-F238E27FC236}">
                <a16:creationId xmlns:a16="http://schemas.microsoft.com/office/drawing/2014/main" id="{4B0C5DF2-78CB-E6DA-8BB1-04CC2B9908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09978E-7FDC-D6AE-1CC6-7FC30613BC6C}"/>
              </a:ext>
            </a:extLst>
          </p:cNvPr>
          <p:cNvSpPr>
            <a:spLocks noGrp="1"/>
          </p:cNvSpPr>
          <p:nvPr>
            <p:ph type="sldNum" sz="quarter" idx="12"/>
          </p:nvPr>
        </p:nvSpPr>
        <p:spPr/>
        <p:txBody>
          <a:bodyPr/>
          <a:lstStyle/>
          <a:p>
            <a:fld id="{37521CCD-9B74-4CE3-BB2C-B9EE050FAFDE}" type="slidenum">
              <a:rPr lang="en-US" smtClean="0"/>
              <a:t>‹#›</a:t>
            </a:fld>
            <a:endParaRPr lang="en-US"/>
          </a:p>
        </p:txBody>
      </p:sp>
    </p:spTree>
    <p:extLst>
      <p:ext uri="{BB962C8B-B14F-4D97-AF65-F5344CB8AC3E}">
        <p14:creationId xmlns:p14="http://schemas.microsoft.com/office/powerpoint/2010/main" val="4214837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F769-24A6-F8C8-063A-928146D4CC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6AF87A-1D70-1E5A-C0BF-3ADFE15EBE3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8803A0-4C7B-253B-8AC9-743C7B0E4327}"/>
              </a:ext>
            </a:extLst>
          </p:cNvPr>
          <p:cNvSpPr>
            <a:spLocks noGrp="1"/>
          </p:cNvSpPr>
          <p:nvPr>
            <p:ph type="dt" sz="half" idx="10"/>
          </p:nvPr>
        </p:nvSpPr>
        <p:spPr/>
        <p:txBody>
          <a:bodyPr/>
          <a:lstStyle/>
          <a:p>
            <a:fld id="{8AF61223-2EED-429E-AC14-83C1AF0E91A2}" type="datetimeFigureOut">
              <a:rPr lang="en-US" smtClean="0"/>
              <a:t>9/12/2024</a:t>
            </a:fld>
            <a:endParaRPr lang="en-US"/>
          </a:p>
        </p:txBody>
      </p:sp>
      <p:sp>
        <p:nvSpPr>
          <p:cNvPr id="5" name="Footer Placeholder 4">
            <a:extLst>
              <a:ext uri="{FF2B5EF4-FFF2-40B4-BE49-F238E27FC236}">
                <a16:creationId xmlns:a16="http://schemas.microsoft.com/office/drawing/2014/main" id="{C735359B-CA8F-E273-E76B-C6E54805CC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A473D-6762-2A66-DED3-C2F7DED46235}"/>
              </a:ext>
            </a:extLst>
          </p:cNvPr>
          <p:cNvSpPr>
            <a:spLocks noGrp="1"/>
          </p:cNvSpPr>
          <p:nvPr>
            <p:ph type="sldNum" sz="quarter" idx="12"/>
          </p:nvPr>
        </p:nvSpPr>
        <p:spPr/>
        <p:txBody>
          <a:bodyPr/>
          <a:lstStyle/>
          <a:p>
            <a:fld id="{37521CCD-9B74-4CE3-BB2C-B9EE050FAFDE}" type="slidenum">
              <a:rPr lang="en-US" smtClean="0"/>
              <a:t>‹#›</a:t>
            </a:fld>
            <a:endParaRPr lang="en-US"/>
          </a:p>
        </p:txBody>
      </p:sp>
    </p:spTree>
    <p:extLst>
      <p:ext uri="{BB962C8B-B14F-4D97-AF65-F5344CB8AC3E}">
        <p14:creationId xmlns:p14="http://schemas.microsoft.com/office/powerpoint/2010/main" val="848552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5E2AE-F943-E5FE-1258-FFC23D9C0F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5614B3-BFC8-7484-DC0F-F42609533F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26FAF1-D9DB-E128-6F6F-D12FD17D6B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F42AD2-FAAF-9A0B-839B-6AD41C6B47B5}"/>
              </a:ext>
            </a:extLst>
          </p:cNvPr>
          <p:cNvSpPr>
            <a:spLocks noGrp="1"/>
          </p:cNvSpPr>
          <p:nvPr>
            <p:ph type="dt" sz="half" idx="10"/>
          </p:nvPr>
        </p:nvSpPr>
        <p:spPr/>
        <p:txBody>
          <a:bodyPr/>
          <a:lstStyle/>
          <a:p>
            <a:fld id="{8AF61223-2EED-429E-AC14-83C1AF0E91A2}" type="datetimeFigureOut">
              <a:rPr lang="en-US" smtClean="0"/>
              <a:t>9/12/2024</a:t>
            </a:fld>
            <a:endParaRPr lang="en-US"/>
          </a:p>
        </p:txBody>
      </p:sp>
      <p:sp>
        <p:nvSpPr>
          <p:cNvPr id="6" name="Footer Placeholder 5">
            <a:extLst>
              <a:ext uri="{FF2B5EF4-FFF2-40B4-BE49-F238E27FC236}">
                <a16:creationId xmlns:a16="http://schemas.microsoft.com/office/drawing/2014/main" id="{6EE7BCCF-76EC-AE25-6D2F-52E2C2E5C3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A12CD2-E9E6-3500-414C-37491F0BEF8C}"/>
              </a:ext>
            </a:extLst>
          </p:cNvPr>
          <p:cNvSpPr>
            <a:spLocks noGrp="1"/>
          </p:cNvSpPr>
          <p:nvPr>
            <p:ph type="sldNum" sz="quarter" idx="12"/>
          </p:nvPr>
        </p:nvSpPr>
        <p:spPr/>
        <p:txBody>
          <a:bodyPr/>
          <a:lstStyle/>
          <a:p>
            <a:fld id="{37521CCD-9B74-4CE3-BB2C-B9EE050FAFDE}" type="slidenum">
              <a:rPr lang="en-US" smtClean="0"/>
              <a:t>‹#›</a:t>
            </a:fld>
            <a:endParaRPr lang="en-US"/>
          </a:p>
        </p:txBody>
      </p:sp>
    </p:spTree>
    <p:extLst>
      <p:ext uri="{BB962C8B-B14F-4D97-AF65-F5344CB8AC3E}">
        <p14:creationId xmlns:p14="http://schemas.microsoft.com/office/powerpoint/2010/main" val="1843401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254A6-D7E0-2328-961F-3DCFEE24C2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563876-E500-6A65-82C2-13781B5413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F1726D-18FC-23B9-64BD-D58D989F6F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6FD313-EA54-9009-B63B-D68814CD5C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2A64AC-21A2-D137-B29F-4F56635C1E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48396D-C6EF-B0C4-98DD-B8CCDF818F73}"/>
              </a:ext>
            </a:extLst>
          </p:cNvPr>
          <p:cNvSpPr>
            <a:spLocks noGrp="1"/>
          </p:cNvSpPr>
          <p:nvPr>
            <p:ph type="dt" sz="half" idx="10"/>
          </p:nvPr>
        </p:nvSpPr>
        <p:spPr/>
        <p:txBody>
          <a:bodyPr/>
          <a:lstStyle/>
          <a:p>
            <a:fld id="{8AF61223-2EED-429E-AC14-83C1AF0E91A2}" type="datetimeFigureOut">
              <a:rPr lang="en-US" smtClean="0"/>
              <a:t>9/12/2024</a:t>
            </a:fld>
            <a:endParaRPr lang="en-US"/>
          </a:p>
        </p:txBody>
      </p:sp>
      <p:sp>
        <p:nvSpPr>
          <p:cNvPr id="8" name="Footer Placeholder 7">
            <a:extLst>
              <a:ext uri="{FF2B5EF4-FFF2-40B4-BE49-F238E27FC236}">
                <a16:creationId xmlns:a16="http://schemas.microsoft.com/office/drawing/2014/main" id="{DE68D163-198E-A8EE-B926-9BF69A3C33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13A458-A196-B4AF-6466-6FBDC78FB290}"/>
              </a:ext>
            </a:extLst>
          </p:cNvPr>
          <p:cNvSpPr>
            <a:spLocks noGrp="1"/>
          </p:cNvSpPr>
          <p:nvPr>
            <p:ph type="sldNum" sz="quarter" idx="12"/>
          </p:nvPr>
        </p:nvSpPr>
        <p:spPr/>
        <p:txBody>
          <a:bodyPr/>
          <a:lstStyle/>
          <a:p>
            <a:fld id="{37521CCD-9B74-4CE3-BB2C-B9EE050FAFDE}" type="slidenum">
              <a:rPr lang="en-US" smtClean="0"/>
              <a:t>‹#›</a:t>
            </a:fld>
            <a:endParaRPr lang="en-US"/>
          </a:p>
        </p:txBody>
      </p:sp>
    </p:spTree>
    <p:extLst>
      <p:ext uri="{BB962C8B-B14F-4D97-AF65-F5344CB8AC3E}">
        <p14:creationId xmlns:p14="http://schemas.microsoft.com/office/powerpoint/2010/main" val="1837164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049D-3E0F-8C36-1626-3A9B3ADEC7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33F9BF-30C2-9D86-3C60-D8C42E9EA3BD}"/>
              </a:ext>
            </a:extLst>
          </p:cNvPr>
          <p:cNvSpPr>
            <a:spLocks noGrp="1"/>
          </p:cNvSpPr>
          <p:nvPr>
            <p:ph type="dt" sz="half" idx="10"/>
          </p:nvPr>
        </p:nvSpPr>
        <p:spPr/>
        <p:txBody>
          <a:bodyPr/>
          <a:lstStyle/>
          <a:p>
            <a:fld id="{8AF61223-2EED-429E-AC14-83C1AF0E91A2}" type="datetimeFigureOut">
              <a:rPr lang="en-US" smtClean="0"/>
              <a:t>9/12/2024</a:t>
            </a:fld>
            <a:endParaRPr lang="en-US"/>
          </a:p>
        </p:txBody>
      </p:sp>
      <p:sp>
        <p:nvSpPr>
          <p:cNvPr id="4" name="Footer Placeholder 3">
            <a:extLst>
              <a:ext uri="{FF2B5EF4-FFF2-40B4-BE49-F238E27FC236}">
                <a16:creationId xmlns:a16="http://schemas.microsoft.com/office/drawing/2014/main" id="{D4CDA03C-3EB8-0652-CE59-4A2F5369AA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32D571-CCFE-DBAF-7F64-F89EC01537A5}"/>
              </a:ext>
            </a:extLst>
          </p:cNvPr>
          <p:cNvSpPr>
            <a:spLocks noGrp="1"/>
          </p:cNvSpPr>
          <p:nvPr>
            <p:ph type="sldNum" sz="quarter" idx="12"/>
          </p:nvPr>
        </p:nvSpPr>
        <p:spPr/>
        <p:txBody>
          <a:bodyPr/>
          <a:lstStyle/>
          <a:p>
            <a:fld id="{37521CCD-9B74-4CE3-BB2C-B9EE050FAFDE}" type="slidenum">
              <a:rPr lang="en-US" smtClean="0"/>
              <a:t>‹#›</a:t>
            </a:fld>
            <a:endParaRPr lang="en-US"/>
          </a:p>
        </p:txBody>
      </p:sp>
    </p:spTree>
    <p:extLst>
      <p:ext uri="{BB962C8B-B14F-4D97-AF65-F5344CB8AC3E}">
        <p14:creationId xmlns:p14="http://schemas.microsoft.com/office/powerpoint/2010/main" val="1616609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D92057-07D3-F935-EB9D-1FDD725B3349}"/>
              </a:ext>
            </a:extLst>
          </p:cNvPr>
          <p:cNvSpPr>
            <a:spLocks noGrp="1"/>
          </p:cNvSpPr>
          <p:nvPr>
            <p:ph type="dt" sz="half" idx="10"/>
          </p:nvPr>
        </p:nvSpPr>
        <p:spPr/>
        <p:txBody>
          <a:bodyPr/>
          <a:lstStyle/>
          <a:p>
            <a:fld id="{8AF61223-2EED-429E-AC14-83C1AF0E91A2}" type="datetimeFigureOut">
              <a:rPr lang="en-US" smtClean="0"/>
              <a:t>9/12/2024</a:t>
            </a:fld>
            <a:endParaRPr lang="en-US"/>
          </a:p>
        </p:txBody>
      </p:sp>
      <p:sp>
        <p:nvSpPr>
          <p:cNvPr id="3" name="Footer Placeholder 2">
            <a:extLst>
              <a:ext uri="{FF2B5EF4-FFF2-40B4-BE49-F238E27FC236}">
                <a16:creationId xmlns:a16="http://schemas.microsoft.com/office/drawing/2014/main" id="{A5C4E09B-5B66-C192-7F85-24D5B61AC9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85457C-B35F-48A5-A78B-20CB536266B6}"/>
              </a:ext>
            </a:extLst>
          </p:cNvPr>
          <p:cNvSpPr>
            <a:spLocks noGrp="1"/>
          </p:cNvSpPr>
          <p:nvPr>
            <p:ph type="sldNum" sz="quarter" idx="12"/>
          </p:nvPr>
        </p:nvSpPr>
        <p:spPr/>
        <p:txBody>
          <a:bodyPr/>
          <a:lstStyle/>
          <a:p>
            <a:fld id="{37521CCD-9B74-4CE3-BB2C-B9EE050FAFDE}" type="slidenum">
              <a:rPr lang="en-US" smtClean="0"/>
              <a:t>‹#›</a:t>
            </a:fld>
            <a:endParaRPr lang="en-US"/>
          </a:p>
        </p:txBody>
      </p:sp>
    </p:spTree>
    <p:extLst>
      <p:ext uri="{BB962C8B-B14F-4D97-AF65-F5344CB8AC3E}">
        <p14:creationId xmlns:p14="http://schemas.microsoft.com/office/powerpoint/2010/main" val="2338892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399BF-4EB4-F404-E2CF-9FB7CEC1E0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48C829-B349-78F7-39E2-9B40A25CF4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6EF47D-7A8E-7447-4B43-C0DF9C86B9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77E3A8-49CF-523A-0077-341D9472C19B}"/>
              </a:ext>
            </a:extLst>
          </p:cNvPr>
          <p:cNvSpPr>
            <a:spLocks noGrp="1"/>
          </p:cNvSpPr>
          <p:nvPr>
            <p:ph type="dt" sz="half" idx="10"/>
          </p:nvPr>
        </p:nvSpPr>
        <p:spPr/>
        <p:txBody>
          <a:bodyPr/>
          <a:lstStyle/>
          <a:p>
            <a:fld id="{8AF61223-2EED-429E-AC14-83C1AF0E91A2}" type="datetimeFigureOut">
              <a:rPr lang="en-US" smtClean="0"/>
              <a:t>9/12/2024</a:t>
            </a:fld>
            <a:endParaRPr lang="en-US"/>
          </a:p>
        </p:txBody>
      </p:sp>
      <p:sp>
        <p:nvSpPr>
          <p:cNvPr id="6" name="Footer Placeholder 5">
            <a:extLst>
              <a:ext uri="{FF2B5EF4-FFF2-40B4-BE49-F238E27FC236}">
                <a16:creationId xmlns:a16="http://schemas.microsoft.com/office/drawing/2014/main" id="{EB3B1995-7043-24E5-CAB4-22FD53B760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D5F5C1-36BA-1B17-ED5A-44F50F8CE2F6}"/>
              </a:ext>
            </a:extLst>
          </p:cNvPr>
          <p:cNvSpPr>
            <a:spLocks noGrp="1"/>
          </p:cNvSpPr>
          <p:nvPr>
            <p:ph type="sldNum" sz="quarter" idx="12"/>
          </p:nvPr>
        </p:nvSpPr>
        <p:spPr/>
        <p:txBody>
          <a:bodyPr/>
          <a:lstStyle/>
          <a:p>
            <a:fld id="{37521CCD-9B74-4CE3-BB2C-B9EE050FAFDE}" type="slidenum">
              <a:rPr lang="en-US" smtClean="0"/>
              <a:t>‹#›</a:t>
            </a:fld>
            <a:endParaRPr lang="en-US"/>
          </a:p>
        </p:txBody>
      </p:sp>
    </p:spTree>
    <p:extLst>
      <p:ext uri="{BB962C8B-B14F-4D97-AF65-F5344CB8AC3E}">
        <p14:creationId xmlns:p14="http://schemas.microsoft.com/office/powerpoint/2010/main" val="793217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AAF17-390C-C105-E814-1E210AF521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6D7DA8-FC10-F14E-BD16-D258D30315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99E52B-15A7-C828-474E-62226ED3BF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9AA611-42F8-7E54-8484-62D2101E3DE5}"/>
              </a:ext>
            </a:extLst>
          </p:cNvPr>
          <p:cNvSpPr>
            <a:spLocks noGrp="1"/>
          </p:cNvSpPr>
          <p:nvPr>
            <p:ph type="dt" sz="half" idx="10"/>
          </p:nvPr>
        </p:nvSpPr>
        <p:spPr/>
        <p:txBody>
          <a:bodyPr/>
          <a:lstStyle/>
          <a:p>
            <a:fld id="{8AF61223-2EED-429E-AC14-83C1AF0E91A2}" type="datetimeFigureOut">
              <a:rPr lang="en-US" smtClean="0"/>
              <a:t>9/12/2024</a:t>
            </a:fld>
            <a:endParaRPr lang="en-US"/>
          </a:p>
        </p:txBody>
      </p:sp>
      <p:sp>
        <p:nvSpPr>
          <p:cNvPr id="6" name="Footer Placeholder 5">
            <a:extLst>
              <a:ext uri="{FF2B5EF4-FFF2-40B4-BE49-F238E27FC236}">
                <a16:creationId xmlns:a16="http://schemas.microsoft.com/office/drawing/2014/main" id="{2AFC95A1-1D90-3885-F065-E932FD313D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927705-EC37-10A7-4E61-472C73F14EEC}"/>
              </a:ext>
            </a:extLst>
          </p:cNvPr>
          <p:cNvSpPr>
            <a:spLocks noGrp="1"/>
          </p:cNvSpPr>
          <p:nvPr>
            <p:ph type="sldNum" sz="quarter" idx="12"/>
          </p:nvPr>
        </p:nvSpPr>
        <p:spPr/>
        <p:txBody>
          <a:bodyPr/>
          <a:lstStyle/>
          <a:p>
            <a:fld id="{37521CCD-9B74-4CE3-BB2C-B9EE050FAFDE}" type="slidenum">
              <a:rPr lang="en-US" smtClean="0"/>
              <a:t>‹#›</a:t>
            </a:fld>
            <a:endParaRPr lang="en-US"/>
          </a:p>
        </p:txBody>
      </p:sp>
    </p:spTree>
    <p:extLst>
      <p:ext uri="{BB962C8B-B14F-4D97-AF65-F5344CB8AC3E}">
        <p14:creationId xmlns:p14="http://schemas.microsoft.com/office/powerpoint/2010/main" val="1253247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AD2BF4-25F8-6BCE-D4A7-9BFB618513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FC3F68-1286-5888-0596-389C4EAB22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8E341F-A937-65C2-D6CA-2EACE08CF4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AF61223-2EED-429E-AC14-83C1AF0E91A2}" type="datetimeFigureOut">
              <a:rPr lang="en-US" smtClean="0"/>
              <a:t>9/12/2024</a:t>
            </a:fld>
            <a:endParaRPr lang="en-US"/>
          </a:p>
        </p:txBody>
      </p:sp>
      <p:sp>
        <p:nvSpPr>
          <p:cNvPr id="5" name="Footer Placeholder 4">
            <a:extLst>
              <a:ext uri="{FF2B5EF4-FFF2-40B4-BE49-F238E27FC236}">
                <a16:creationId xmlns:a16="http://schemas.microsoft.com/office/drawing/2014/main" id="{998AAD85-D39A-CEC7-A510-FD61FFB725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7212355-A999-3D9F-5626-EF63A33B55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7521CCD-9B74-4CE3-BB2C-B9EE050FAFDE}" type="slidenum">
              <a:rPr lang="en-US" smtClean="0"/>
              <a:t>‹#›</a:t>
            </a:fld>
            <a:endParaRPr lang="en-US"/>
          </a:p>
        </p:txBody>
      </p:sp>
    </p:spTree>
    <p:extLst>
      <p:ext uri="{BB962C8B-B14F-4D97-AF65-F5344CB8AC3E}">
        <p14:creationId xmlns:p14="http://schemas.microsoft.com/office/powerpoint/2010/main" val="1889424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A person holding a tablet with graphs and charts&#10;&#10;Description automatically generated">
            <a:extLst>
              <a:ext uri="{FF2B5EF4-FFF2-40B4-BE49-F238E27FC236}">
                <a16:creationId xmlns:a16="http://schemas.microsoft.com/office/drawing/2014/main" id="{BD4AFAE3-9B83-FC14-F8D5-3A8D148D6899}"/>
              </a:ext>
            </a:extLst>
          </p:cNvPr>
          <p:cNvPicPr>
            <a:picLocks noChangeAspect="1"/>
          </p:cNvPicPr>
          <p:nvPr/>
        </p:nvPicPr>
        <p:blipFill>
          <a:blip r:embed="rId2"/>
          <a:srcRect b="19"/>
          <a:stretch/>
        </p:blipFill>
        <p:spPr>
          <a:xfrm>
            <a:off x="20" y="1282"/>
            <a:ext cx="12191980" cy="6856718"/>
          </a:xfrm>
          <a:prstGeom prst="rect">
            <a:avLst/>
          </a:prstGeom>
        </p:spPr>
      </p:pic>
      <p:sp>
        <p:nvSpPr>
          <p:cNvPr id="5" name="Rectangle 4">
            <a:extLst>
              <a:ext uri="{FF2B5EF4-FFF2-40B4-BE49-F238E27FC236}">
                <a16:creationId xmlns:a16="http://schemas.microsoft.com/office/drawing/2014/main" id="{7586814E-ADD1-E126-0F32-C016CD327A69}"/>
              </a:ext>
            </a:extLst>
          </p:cNvPr>
          <p:cNvSpPr/>
          <p:nvPr/>
        </p:nvSpPr>
        <p:spPr>
          <a:xfrm>
            <a:off x="0" y="0"/>
            <a:ext cx="12188952" cy="6856718"/>
          </a:xfrm>
          <a:prstGeom prst="rect">
            <a:avLst/>
          </a:prstGeom>
          <a:solidFill>
            <a:schemeClr val="tx1">
              <a:alpha val="3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69A3FD2-E0C8-04AD-5C1D-49A2A65600B8}"/>
              </a:ext>
            </a:extLst>
          </p:cNvPr>
          <p:cNvSpPr txBox="1"/>
          <p:nvPr/>
        </p:nvSpPr>
        <p:spPr>
          <a:xfrm>
            <a:off x="609630" y="2422537"/>
            <a:ext cx="7423200" cy="954107"/>
          </a:xfrm>
          <a:prstGeom prst="rect">
            <a:avLst/>
          </a:prstGeom>
          <a:noFill/>
        </p:spPr>
        <p:txBody>
          <a:bodyPr wrap="square" rtlCol="0">
            <a:spAutoFit/>
          </a:bodyPr>
          <a:lstStyle/>
          <a:p>
            <a:r>
              <a:rPr lang="en-US" sz="2800" dirty="0">
                <a:solidFill>
                  <a:srgbClr val="FFC000"/>
                </a:solidFill>
                <a:latin typeface="Calibri" panose="020F0502020204030204" pitchFamily="34" charset="0"/>
                <a:cs typeface="Calibri" panose="020F0502020204030204" pitchFamily="34" charset="0"/>
              </a:rPr>
              <a:t>Loan Default Prediction Using Supervised Machine Learning Methods</a:t>
            </a:r>
          </a:p>
        </p:txBody>
      </p:sp>
      <p:sp>
        <p:nvSpPr>
          <p:cNvPr id="8" name="TextBox 7">
            <a:extLst>
              <a:ext uri="{FF2B5EF4-FFF2-40B4-BE49-F238E27FC236}">
                <a16:creationId xmlns:a16="http://schemas.microsoft.com/office/drawing/2014/main" id="{41849064-F7CC-8296-2EBF-1799F9283462}"/>
              </a:ext>
            </a:extLst>
          </p:cNvPr>
          <p:cNvSpPr txBox="1"/>
          <p:nvPr/>
        </p:nvSpPr>
        <p:spPr>
          <a:xfrm>
            <a:off x="609631" y="3371921"/>
            <a:ext cx="1739380" cy="276999"/>
          </a:xfrm>
          <a:prstGeom prst="rect">
            <a:avLst/>
          </a:prstGeom>
          <a:noFill/>
        </p:spPr>
        <p:txBody>
          <a:bodyPr wrap="square" rtlCol="0">
            <a:spAutoFit/>
          </a:bodyPr>
          <a:lstStyle/>
          <a:p>
            <a:r>
              <a:rPr lang="en-US" sz="1200" dirty="0">
                <a:solidFill>
                  <a:schemeClr val="bg1"/>
                </a:solidFill>
                <a:latin typeface="Calibri" panose="020F0502020204030204" pitchFamily="34" charset="0"/>
                <a:cs typeface="Calibri" panose="020F0502020204030204" pitchFamily="34" charset="0"/>
              </a:rPr>
              <a:t>September 2024</a:t>
            </a:r>
          </a:p>
        </p:txBody>
      </p:sp>
    </p:spTree>
    <p:extLst>
      <p:ext uri="{BB962C8B-B14F-4D97-AF65-F5344CB8AC3E}">
        <p14:creationId xmlns:p14="http://schemas.microsoft.com/office/powerpoint/2010/main" val="3441750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AE6C18-0BA8-E33B-8EDB-925D47ACB270}"/>
              </a:ext>
            </a:extLst>
          </p:cNvPr>
          <p:cNvSpPr txBox="1"/>
          <p:nvPr/>
        </p:nvSpPr>
        <p:spPr>
          <a:xfrm>
            <a:off x="347237" y="243068"/>
            <a:ext cx="6412374" cy="461665"/>
          </a:xfrm>
          <a:prstGeom prst="rect">
            <a:avLst/>
          </a:prstGeom>
          <a:noFill/>
        </p:spPr>
        <p:txBody>
          <a:bodyPr wrap="square" rtlCol="0">
            <a:spAutoFit/>
          </a:bodyPr>
          <a:lstStyle/>
          <a:p>
            <a:r>
              <a:rPr lang="en-US" sz="2400">
                <a:latin typeface="Calibri" panose="020F0502020204030204" pitchFamily="34" charset="0"/>
                <a:cs typeface="Calibri" panose="020F0502020204030204" pitchFamily="34" charset="0"/>
              </a:rPr>
              <a:t>Data Overview: Exploratory Data Analysis</a:t>
            </a:r>
            <a:endParaRPr lang="en-US" sz="2400" dirty="0">
              <a:latin typeface="Calibri" panose="020F0502020204030204" pitchFamily="34" charset="0"/>
              <a:cs typeface="Calibri" panose="020F0502020204030204" pitchFamily="34" charset="0"/>
            </a:endParaRPr>
          </a:p>
        </p:txBody>
      </p:sp>
      <p:pic>
        <p:nvPicPr>
          <p:cNvPr id="4098" name="Picture 2">
            <a:extLst>
              <a:ext uri="{FF2B5EF4-FFF2-40B4-BE49-F238E27FC236}">
                <a16:creationId xmlns:a16="http://schemas.microsoft.com/office/drawing/2014/main" id="{CE87313D-4F5C-4E1F-8B16-88B601E33D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02" y="1109361"/>
            <a:ext cx="5514975" cy="38290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0F4C1482-CEE8-01CE-BCDF-F6FC8051F7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9419" y="1198688"/>
            <a:ext cx="4819047" cy="36503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14320BD-A83E-6173-20FE-D76E38529A91}"/>
              </a:ext>
            </a:extLst>
          </p:cNvPr>
          <p:cNvSpPr txBox="1"/>
          <p:nvPr/>
        </p:nvSpPr>
        <p:spPr>
          <a:xfrm>
            <a:off x="1620452" y="5291493"/>
            <a:ext cx="9525969" cy="1323439"/>
          </a:xfrm>
          <a:prstGeom prst="rect">
            <a:avLst/>
          </a:prstGeom>
          <a:noFill/>
          <a:ln>
            <a:solidFill>
              <a:schemeClr val="bg1">
                <a:lumMod val="65000"/>
              </a:schemeClr>
            </a:solidFill>
          </a:ln>
        </p:spPr>
        <p:txBody>
          <a:bodyPr wrap="square" rtlCol="0">
            <a:spAutoFit/>
          </a:bodyPr>
          <a:lstStyle/>
          <a:p>
            <a:pPr algn="ctr"/>
            <a:r>
              <a:rPr lang="en-US" sz="1600" dirty="0">
                <a:latin typeface="Calibri" panose="020F0502020204030204" pitchFamily="34" charset="0"/>
                <a:cs typeface="Calibri" panose="020F0502020204030204" pitchFamily="34" charset="0"/>
              </a:rPr>
              <a:t>Chart: A bar plot shows the distribution between non-defaults (0) and defaults (1). Non-defaults significantly outnumber defaults, which reflects a class imbalance in the dataset.</a:t>
            </a:r>
          </a:p>
          <a:p>
            <a:pPr algn="ctr"/>
            <a:endParaRPr lang="en-US" sz="1600" dirty="0">
              <a:latin typeface="Calibri" panose="020F0502020204030204" pitchFamily="34" charset="0"/>
              <a:cs typeface="Calibri" panose="020F0502020204030204" pitchFamily="34" charset="0"/>
            </a:endParaRPr>
          </a:p>
          <a:p>
            <a:pPr algn="ctr"/>
            <a:r>
              <a:rPr lang="en-US" sz="1600" dirty="0">
                <a:latin typeface="Calibri" panose="020F0502020204030204" pitchFamily="34" charset="0"/>
                <a:cs typeface="Calibri" panose="020F0502020204030204" pitchFamily="34" charset="0"/>
              </a:rPr>
              <a:t>Insight: The dataset contains 225,694 non-defaults and 29,653 defaults, highlighting the challenge of predicting the minority class (defaults).</a:t>
            </a:r>
          </a:p>
        </p:txBody>
      </p:sp>
    </p:spTree>
    <p:extLst>
      <p:ext uri="{BB962C8B-B14F-4D97-AF65-F5344CB8AC3E}">
        <p14:creationId xmlns:p14="http://schemas.microsoft.com/office/powerpoint/2010/main" val="1872317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AE6C18-0BA8-E33B-8EDB-925D47ACB270}"/>
              </a:ext>
            </a:extLst>
          </p:cNvPr>
          <p:cNvSpPr txBox="1"/>
          <p:nvPr/>
        </p:nvSpPr>
        <p:spPr>
          <a:xfrm>
            <a:off x="347237" y="243068"/>
            <a:ext cx="6412374" cy="461665"/>
          </a:xfrm>
          <a:prstGeom prst="rect">
            <a:avLst/>
          </a:prstGeom>
          <a:noFill/>
        </p:spPr>
        <p:txBody>
          <a:bodyPr wrap="square" rtlCol="0">
            <a:spAutoFit/>
          </a:bodyPr>
          <a:lstStyle/>
          <a:p>
            <a:r>
              <a:rPr lang="en-US" sz="2400">
                <a:latin typeface="Calibri" panose="020F0502020204030204" pitchFamily="34" charset="0"/>
                <a:cs typeface="Calibri" panose="020F0502020204030204" pitchFamily="34" charset="0"/>
              </a:rPr>
              <a:t>Data Overview: Exploratory Data Analysis</a:t>
            </a:r>
            <a:endParaRPr lang="en-US" sz="2400" dirty="0">
              <a:latin typeface="Calibri" panose="020F0502020204030204" pitchFamily="34" charset="0"/>
              <a:cs typeface="Calibri" panose="020F0502020204030204" pitchFamily="34" charset="0"/>
            </a:endParaRPr>
          </a:p>
        </p:txBody>
      </p:sp>
      <p:pic>
        <p:nvPicPr>
          <p:cNvPr id="5122" name="Picture 2">
            <a:extLst>
              <a:ext uri="{FF2B5EF4-FFF2-40B4-BE49-F238E27FC236}">
                <a16:creationId xmlns:a16="http://schemas.microsoft.com/office/drawing/2014/main" id="{5EF54F44-C76C-C5B9-4B78-1FD35F42B5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075" y="1307939"/>
            <a:ext cx="4697131" cy="496248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24D85EA-FA35-FC43-3DC9-8110A73AC6A2}"/>
              </a:ext>
            </a:extLst>
          </p:cNvPr>
          <p:cNvSpPr txBox="1"/>
          <p:nvPr/>
        </p:nvSpPr>
        <p:spPr>
          <a:xfrm>
            <a:off x="6759611" y="1402399"/>
            <a:ext cx="4828314" cy="3785652"/>
          </a:xfrm>
          <a:prstGeom prst="rect">
            <a:avLst/>
          </a:prstGeom>
          <a:noFill/>
          <a:ln>
            <a:solidFill>
              <a:schemeClr val="bg1">
                <a:lumMod val="65000"/>
              </a:schemeClr>
            </a:solidFill>
          </a:ln>
        </p:spPr>
        <p:txBody>
          <a:bodyPr wrap="square" rtlCol="0">
            <a:spAutoFit/>
          </a:bodyPr>
          <a:lstStyle/>
          <a:p>
            <a:pPr algn="ctr"/>
            <a:r>
              <a:rPr lang="en-US" sz="1600" dirty="0">
                <a:latin typeface="Calibri" panose="020F0502020204030204" pitchFamily="34" charset="0"/>
                <a:cs typeface="Calibri" panose="020F0502020204030204" pitchFamily="34" charset="0"/>
              </a:rPr>
              <a:t>Correlation:</a:t>
            </a:r>
          </a:p>
          <a:p>
            <a:pPr algn="ctr"/>
            <a:endParaRPr lang="en-US" sz="1600" dirty="0">
              <a:latin typeface="Calibri" panose="020F0502020204030204" pitchFamily="34" charset="0"/>
              <a:cs typeface="Calibri" panose="020F0502020204030204" pitchFamily="34" charset="0"/>
            </a:endParaRPr>
          </a:p>
          <a:p>
            <a:pPr algn="ctr"/>
            <a:r>
              <a:rPr lang="en-US" sz="1600" dirty="0">
                <a:latin typeface="Calibri" panose="020F0502020204030204" pitchFamily="34" charset="0"/>
                <a:cs typeface="Calibri" panose="020F0502020204030204" pitchFamily="34" charset="0"/>
              </a:rPr>
              <a:t>Chart: A correlation heatmap shows weak correlations between individual features and the target variable. The strongest correlation is seen between Interest Rate and Default, which is still weak but important for prediction.</a:t>
            </a:r>
          </a:p>
          <a:p>
            <a:pPr algn="ctr"/>
            <a:endParaRPr lang="en-US" sz="1600" dirty="0">
              <a:latin typeface="Calibri" panose="020F0502020204030204" pitchFamily="34" charset="0"/>
              <a:cs typeface="Calibri" panose="020F0502020204030204" pitchFamily="34" charset="0"/>
            </a:endParaRPr>
          </a:p>
          <a:p>
            <a:pPr algn="ctr"/>
            <a:r>
              <a:rPr lang="en-US" sz="1600" dirty="0">
                <a:latin typeface="Calibri" panose="020F0502020204030204" pitchFamily="34" charset="0"/>
                <a:cs typeface="Calibri" panose="020F0502020204030204" pitchFamily="34" charset="0"/>
              </a:rPr>
              <a:t>Due to weak correlation, non-linear machine methods are adopted.</a:t>
            </a:r>
          </a:p>
          <a:p>
            <a:pPr algn="ctr"/>
            <a:endParaRPr lang="en-US" sz="1600" dirty="0">
              <a:latin typeface="Calibri" panose="020F0502020204030204" pitchFamily="34" charset="0"/>
              <a:cs typeface="Calibri" panose="020F0502020204030204" pitchFamily="34" charset="0"/>
            </a:endParaRPr>
          </a:p>
          <a:p>
            <a:pPr algn="ctr"/>
            <a:r>
              <a:rPr lang="en-US" sz="1600" dirty="0">
                <a:latin typeface="Calibri" panose="020F0502020204030204" pitchFamily="34" charset="0"/>
                <a:cs typeface="Calibri" panose="020F0502020204030204" pitchFamily="34" charset="0"/>
              </a:rPr>
              <a:t>The dataset is diverse and covers various financial and demographic factors influencing loan defaults. However, the class imbalance between defaults and non-defaults poses a challenge for accurate prediction, which will be addressed using techniques like SMOTE.</a:t>
            </a:r>
          </a:p>
        </p:txBody>
      </p:sp>
    </p:spTree>
    <p:extLst>
      <p:ext uri="{BB962C8B-B14F-4D97-AF65-F5344CB8AC3E}">
        <p14:creationId xmlns:p14="http://schemas.microsoft.com/office/powerpoint/2010/main" val="3465976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AE6C18-0BA8-E33B-8EDB-925D47ACB270}"/>
              </a:ext>
            </a:extLst>
          </p:cNvPr>
          <p:cNvSpPr txBox="1"/>
          <p:nvPr/>
        </p:nvSpPr>
        <p:spPr>
          <a:xfrm>
            <a:off x="347237" y="243068"/>
            <a:ext cx="6412374"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Methodology</a:t>
            </a:r>
          </a:p>
        </p:txBody>
      </p:sp>
      <p:sp>
        <p:nvSpPr>
          <p:cNvPr id="2" name="TextBox 1">
            <a:extLst>
              <a:ext uri="{FF2B5EF4-FFF2-40B4-BE49-F238E27FC236}">
                <a16:creationId xmlns:a16="http://schemas.microsoft.com/office/drawing/2014/main" id="{B24D85EA-FA35-FC43-3DC9-8110A73AC6A2}"/>
              </a:ext>
            </a:extLst>
          </p:cNvPr>
          <p:cNvSpPr txBox="1"/>
          <p:nvPr/>
        </p:nvSpPr>
        <p:spPr>
          <a:xfrm>
            <a:off x="347237" y="1483422"/>
            <a:ext cx="5312784" cy="4031873"/>
          </a:xfrm>
          <a:prstGeom prst="rect">
            <a:avLst/>
          </a:prstGeom>
          <a:noFill/>
          <a:ln>
            <a:solidFill>
              <a:schemeClr val="bg1">
                <a:lumMod val="65000"/>
              </a:schemeClr>
            </a:solidFill>
          </a:ln>
        </p:spPr>
        <p:txBody>
          <a:bodyPr wrap="square" rtlCol="0">
            <a:spAutoFit/>
          </a:bodyPr>
          <a:lstStyle/>
          <a:p>
            <a:r>
              <a:rPr lang="en-US" sz="1600" dirty="0">
                <a:latin typeface="Calibri" panose="020F0502020204030204" pitchFamily="34" charset="0"/>
                <a:cs typeface="Calibri" panose="020F0502020204030204" pitchFamily="34" charset="0"/>
              </a:rPr>
              <a:t>Data Preprocessing:</a:t>
            </a: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Handling Missing Values: The dataset was complete with no missing values detected, ensuring clean data for modeling.</a:t>
            </a: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Encoding Categorical Data: Categorical features such as Education, Employment Type, Marital Status, and Loan Purpose were encoded using one-hot encoding. This ensured that machine learning algorithms could handle these variables effectively.</a:t>
            </a: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Feature Scaling: Numerical features such as Income, Loan Amount, and Credit Score were standardized using Min-Max Scaling to ensure all features were on a similar scale, improving the performance of distance-based algorithms like Logistic Regression and Decision Trees.</a:t>
            </a:r>
          </a:p>
        </p:txBody>
      </p:sp>
      <p:sp>
        <p:nvSpPr>
          <p:cNvPr id="3" name="TextBox 2">
            <a:extLst>
              <a:ext uri="{FF2B5EF4-FFF2-40B4-BE49-F238E27FC236}">
                <a16:creationId xmlns:a16="http://schemas.microsoft.com/office/drawing/2014/main" id="{B03B00F8-BB67-797F-3D75-061F16F3E8B3}"/>
              </a:ext>
            </a:extLst>
          </p:cNvPr>
          <p:cNvSpPr txBox="1"/>
          <p:nvPr/>
        </p:nvSpPr>
        <p:spPr>
          <a:xfrm>
            <a:off x="6182811" y="1149683"/>
            <a:ext cx="5312784" cy="5016758"/>
          </a:xfrm>
          <a:prstGeom prst="rect">
            <a:avLst/>
          </a:prstGeom>
          <a:noFill/>
          <a:ln>
            <a:solidFill>
              <a:schemeClr val="bg1">
                <a:lumMod val="65000"/>
              </a:schemeClr>
            </a:solidFill>
          </a:ln>
        </p:spPr>
        <p:txBody>
          <a:bodyPr wrap="square" rtlCol="0">
            <a:spAutoFit/>
          </a:bodyPr>
          <a:lstStyle/>
          <a:p>
            <a:r>
              <a:rPr lang="en-US" sz="1600" dirty="0">
                <a:latin typeface="Calibri" panose="020F0502020204030204" pitchFamily="34" charset="0"/>
                <a:cs typeface="Calibri" panose="020F0502020204030204" pitchFamily="34" charset="0"/>
              </a:rPr>
              <a:t>Exploratory Data Analysis (EDA):</a:t>
            </a: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Distribution Analysis: Key features like Age, Income, and Loan Amount were well-distributed across their ranges, indicating a diverse set of loan applicants.</a:t>
            </a: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Class Imbalance: The target variable Default showed a significant class imbalance, with 225,694 non-defaults (0s) and only 29,653 defaults (1s). This was addressed using SMOTE (Synthetic Minority Oversampling Technique) to balance the classes.</a:t>
            </a: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Correlation Analysis: The correlation matrix revealed weak correlations between most numerical features and the target variable. However, Interest Rate showed the highest correlation with loan defaults, suggesting its importance in predicting defaults.</a:t>
            </a: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Outlier Detection: No significant outliers were detected in key numerical features like Age, Income, and Loan Amount.</a:t>
            </a:r>
          </a:p>
        </p:txBody>
      </p:sp>
    </p:spTree>
    <p:extLst>
      <p:ext uri="{BB962C8B-B14F-4D97-AF65-F5344CB8AC3E}">
        <p14:creationId xmlns:p14="http://schemas.microsoft.com/office/powerpoint/2010/main" val="3888143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AE6C18-0BA8-E33B-8EDB-925D47ACB270}"/>
              </a:ext>
            </a:extLst>
          </p:cNvPr>
          <p:cNvSpPr txBox="1"/>
          <p:nvPr/>
        </p:nvSpPr>
        <p:spPr>
          <a:xfrm>
            <a:off x="347237" y="243068"/>
            <a:ext cx="6412374"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Model Development &amp; Selection</a:t>
            </a:r>
          </a:p>
        </p:txBody>
      </p:sp>
      <p:sp>
        <p:nvSpPr>
          <p:cNvPr id="2" name="TextBox 1">
            <a:extLst>
              <a:ext uri="{FF2B5EF4-FFF2-40B4-BE49-F238E27FC236}">
                <a16:creationId xmlns:a16="http://schemas.microsoft.com/office/drawing/2014/main" id="{B24D85EA-FA35-FC43-3DC9-8110A73AC6A2}"/>
              </a:ext>
            </a:extLst>
          </p:cNvPr>
          <p:cNvSpPr txBox="1"/>
          <p:nvPr/>
        </p:nvSpPr>
        <p:spPr>
          <a:xfrm>
            <a:off x="347237" y="1483422"/>
            <a:ext cx="5312784" cy="4093428"/>
          </a:xfrm>
          <a:prstGeom prst="rect">
            <a:avLst/>
          </a:prstGeom>
          <a:noFill/>
          <a:ln>
            <a:solidFill>
              <a:schemeClr val="bg1">
                <a:lumMod val="65000"/>
              </a:schemeClr>
            </a:solidFill>
          </a:ln>
        </p:spPr>
        <p:txBody>
          <a:bodyPr wrap="square" rtlCol="0">
            <a:spAutoFit/>
          </a:bodyPr>
          <a:lstStyle/>
          <a:p>
            <a:r>
              <a:rPr lang="en-US" sz="1600" dirty="0">
                <a:latin typeface="Calibri" panose="020F0502020204030204" pitchFamily="34" charset="0"/>
                <a:cs typeface="Calibri" panose="020F0502020204030204" pitchFamily="34" charset="0"/>
              </a:rPr>
              <a:t>Models Developed &amp; Tested</a:t>
            </a:r>
          </a:p>
          <a:p>
            <a:endParaRPr lang="en-US" sz="4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Several machine learning models were applied to predict loan defaults. These include:</a:t>
            </a:r>
          </a:p>
          <a:p>
            <a:r>
              <a:rPr lang="en-US" sz="1600" dirty="0">
                <a:latin typeface="Calibri" panose="020F0502020204030204" pitchFamily="34" charset="0"/>
                <a:cs typeface="Calibri" panose="020F0502020204030204" pitchFamily="34" charset="0"/>
              </a:rPr>
              <a:t>Logistic Regression: A simple linear model often used as a baseline for binary classification tasks.</a:t>
            </a: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Decision Tree: A non-linear model that splits the dataset based on feature importance to improve classification.</a:t>
            </a: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Random Forest: An ensemble model of decision trees that improves performance by averaging predictions across multiple trees.</a:t>
            </a: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XGBoost: A powerful boosting algorithm that combines weak learners to create a strong predictive model, especially useful in handling imbalanced data.</a:t>
            </a:r>
          </a:p>
        </p:txBody>
      </p:sp>
      <p:sp>
        <p:nvSpPr>
          <p:cNvPr id="3" name="TextBox 2">
            <a:extLst>
              <a:ext uri="{FF2B5EF4-FFF2-40B4-BE49-F238E27FC236}">
                <a16:creationId xmlns:a16="http://schemas.microsoft.com/office/drawing/2014/main" id="{B03B00F8-BB67-797F-3D75-061F16F3E8B3}"/>
              </a:ext>
            </a:extLst>
          </p:cNvPr>
          <p:cNvSpPr txBox="1"/>
          <p:nvPr/>
        </p:nvSpPr>
        <p:spPr>
          <a:xfrm>
            <a:off x="6194386" y="1983559"/>
            <a:ext cx="5312784" cy="3293209"/>
          </a:xfrm>
          <a:prstGeom prst="rect">
            <a:avLst/>
          </a:prstGeom>
          <a:noFill/>
          <a:ln>
            <a:solidFill>
              <a:schemeClr val="bg1">
                <a:lumMod val="65000"/>
              </a:schemeClr>
            </a:solidFill>
          </a:ln>
        </p:spPr>
        <p:txBody>
          <a:bodyPr wrap="square" rtlCol="0">
            <a:spAutoFit/>
          </a:bodyPr>
          <a:lstStyle/>
          <a:p>
            <a:r>
              <a:rPr lang="en-US" sz="1600" dirty="0">
                <a:latin typeface="Calibri" panose="020F0502020204030204" pitchFamily="34" charset="0"/>
                <a:cs typeface="Calibri" panose="020F0502020204030204" pitchFamily="34" charset="0"/>
              </a:rPr>
              <a:t>Handling Class Imbalance:</a:t>
            </a:r>
          </a:p>
          <a:p>
            <a:endParaRPr lang="en-US" sz="4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SMOTE</a:t>
            </a:r>
          </a:p>
          <a:p>
            <a:endParaRPr lang="en-US" sz="4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(Synthetic Minority Oversampling Technique) was applied to balance the dataset by generating synthetic instances of the minority class (defaults). This ensured the models did not overfit to the majority class (non-defaults).</a:t>
            </a:r>
          </a:p>
          <a:p>
            <a:endParaRPr lang="en-US" sz="1600" dirty="0">
              <a:latin typeface="Calibri" panose="020F0502020204030204" pitchFamily="34" charset="0"/>
              <a:cs typeface="Calibri" panose="020F0502020204030204" pitchFamily="34" charset="0"/>
            </a:endParaRPr>
          </a:p>
          <a:p>
            <a:endParaRPr lang="en-US" sz="4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Class Weighting</a:t>
            </a:r>
          </a:p>
          <a:p>
            <a:endParaRPr lang="en-US" sz="4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For models like Logistic Regression, class weighting was used to assign higher penalties to misclassifications of the minority class (defaults). This helped the model prioritize detecting defaults while maintaining overall accuracy.</a:t>
            </a:r>
          </a:p>
        </p:txBody>
      </p:sp>
    </p:spTree>
    <p:extLst>
      <p:ext uri="{BB962C8B-B14F-4D97-AF65-F5344CB8AC3E}">
        <p14:creationId xmlns:p14="http://schemas.microsoft.com/office/powerpoint/2010/main" val="437605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AE6C18-0BA8-E33B-8EDB-925D47ACB270}"/>
              </a:ext>
            </a:extLst>
          </p:cNvPr>
          <p:cNvSpPr txBox="1"/>
          <p:nvPr/>
        </p:nvSpPr>
        <p:spPr>
          <a:xfrm>
            <a:off x="347237" y="243068"/>
            <a:ext cx="6412374"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Model Development &amp; Selection</a:t>
            </a:r>
          </a:p>
        </p:txBody>
      </p:sp>
      <p:graphicFrame>
        <p:nvGraphicFramePr>
          <p:cNvPr id="5" name="Table 4">
            <a:extLst>
              <a:ext uri="{FF2B5EF4-FFF2-40B4-BE49-F238E27FC236}">
                <a16:creationId xmlns:a16="http://schemas.microsoft.com/office/drawing/2014/main" id="{24E4AE4C-460F-1F0D-9CFC-E80E27C9E278}"/>
              </a:ext>
            </a:extLst>
          </p:cNvPr>
          <p:cNvGraphicFramePr>
            <a:graphicFrameLocks noGrp="1"/>
          </p:cNvGraphicFramePr>
          <p:nvPr>
            <p:extLst>
              <p:ext uri="{D42A27DB-BD31-4B8C-83A1-F6EECF244321}">
                <p14:modId xmlns:p14="http://schemas.microsoft.com/office/powerpoint/2010/main" val="1339750804"/>
              </p:ext>
            </p:extLst>
          </p:nvPr>
        </p:nvGraphicFramePr>
        <p:xfrm>
          <a:off x="347236" y="1032184"/>
          <a:ext cx="11470518" cy="3827645"/>
        </p:xfrm>
        <a:graphic>
          <a:graphicData uri="http://schemas.openxmlformats.org/drawingml/2006/table">
            <a:tbl>
              <a:tblPr firstRow="1" bandRow="1">
                <a:tableStyleId>{5C22544A-7EE6-4342-B048-85BDC9FD1C3A}</a:tableStyleId>
              </a:tblPr>
              <a:tblGrid>
                <a:gridCol w="1911753">
                  <a:extLst>
                    <a:ext uri="{9D8B030D-6E8A-4147-A177-3AD203B41FA5}">
                      <a16:colId xmlns:a16="http://schemas.microsoft.com/office/drawing/2014/main" val="2412805858"/>
                    </a:ext>
                  </a:extLst>
                </a:gridCol>
                <a:gridCol w="1911753">
                  <a:extLst>
                    <a:ext uri="{9D8B030D-6E8A-4147-A177-3AD203B41FA5}">
                      <a16:colId xmlns:a16="http://schemas.microsoft.com/office/drawing/2014/main" val="3789460061"/>
                    </a:ext>
                  </a:extLst>
                </a:gridCol>
                <a:gridCol w="1911753">
                  <a:extLst>
                    <a:ext uri="{9D8B030D-6E8A-4147-A177-3AD203B41FA5}">
                      <a16:colId xmlns:a16="http://schemas.microsoft.com/office/drawing/2014/main" val="3620440910"/>
                    </a:ext>
                  </a:extLst>
                </a:gridCol>
                <a:gridCol w="1911753">
                  <a:extLst>
                    <a:ext uri="{9D8B030D-6E8A-4147-A177-3AD203B41FA5}">
                      <a16:colId xmlns:a16="http://schemas.microsoft.com/office/drawing/2014/main" val="3289256519"/>
                    </a:ext>
                  </a:extLst>
                </a:gridCol>
                <a:gridCol w="1911753">
                  <a:extLst>
                    <a:ext uri="{9D8B030D-6E8A-4147-A177-3AD203B41FA5}">
                      <a16:colId xmlns:a16="http://schemas.microsoft.com/office/drawing/2014/main" val="2245257952"/>
                    </a:ext>
                  </a:extLst>
                </a:gridCol>
                <a:gridCol w="1911753">
                  <a:extLst>
                    <a:ext uri="{9D8B030D-6E8A-4147-A177-3AD203B41FA5}">
                      <a16:colId xmlns:a16="http://schemas.microsoft.com/office/drawing/2014/main" val="3659772291"/>
                    </a:ext>
                  </a:extLst>
                </a:gridCol>
              </a:tblGrid>
              <a:tr h="511212">
                <a:tc>
                  <a:txBody>
                    <a:bodyPr/>
                    <a:lstStyle/>
                    <a:p>
                      <a:r>
                        <a:rPr lang="en-US" sz="1600" b="0">
                          <a:latin typeface="Calibri" panose="020F0502020204030204" pitchFamily="34" charset="0"/>
                          <a:cs typeface="Calibri" panose="020F0502020204030204" pitchFamily="34" charset="0"/>
                        </a:rPr>
                        <a:t>Model</a:t>
                      </a:r>
                    </a:p>
                  </a:txBody>
                  <a:tcPr anchor="ctr"/>
                </a:tc>
                <a:tc>
                  <a:txBody>
                    <a:bodyPr/>
                    <a:lstStyle/>
                    <a:p>
                      <a:r>
                        <a:rPr lang="en-US" sz="1600" b="0">
                          <a:latin typeface="Calibri" panose="020F0502020204030204" pitchFamily="34" charset="0"/>
                          <a:cs typeface="Calibri" panose="020F0502020204030204" pitchFamily="34" charset="0"/>
                        </a:rPr>
                        <a:t>Handling Class Imbalance</a:t>
                      </a:r>
                    </a:p>
                  </a:txBody>
                  <a:tcPr anchor="ctr"/>
                </a:tc>
                <a:tc>
                  <a:txBody>
                    <a:bodyPr/>
                    <a:lstStyle/>
                    <a:p>
                      <a:pPr algn="ctr"/>
                      <a:r>
                        <a:rPr lang="en-US" sz="1600" b="0" dirty="0">
                          <a:latin typeface="Calibri" panose="020F0502020204030204" pitchFamily="34" charset="0"/>
                          <a:cs typeface="Calibri" panose="020F0502020204030204" pitchFamily="34" charset="0"/>
                        </a:rPr>
                        <a:t>Accuracy</a:t>
                      </a:r>
                    </a:p>
                  </a:txBody>
                  <a:tcPr anchor="ctr"/>
                </a:tc>
                <a:tc>
                  <a:txBody>
                    <a:bodyPr/>
                    <a:lstStyle/>
                    <a:p>
                      <a:pPr algn="ctr"/>
                      <a:r>
                        <a:rPr lang="en-US" sz="1600" b="0">
                          <a:latin typeface="Calibri" panose="020F0502020204030204" pitchFamily="34" charset="0"/>
                          <a:cs typeface="Calibri" panose="020F0502020204030204" pitchFamily="34" charset="0"/>
                        </a:rPr>
                        <a:t>AUC-ROC</a:t>
                      </a:r>
                    </a:p>
                  </a:txBody>
                  <a:tcPr anchor="ctr"/>
                </a:tc>
                <a:tc>
                  <a:txBody>
                    <a:bodyPr/>
                    <a:lstStyle/>
                    <a:p>
                      <a:pPr algn="ctr"/>
                      <a:r>
                        <a:rPr lang="en-US" sz="1600" b="0">
                          <a:latin typeface="Calibri" panose="020F0502020204030204" pitchFamily="34" charset="0"/>
                          <a:cs typeface="Calibri" panose="020F0502020204030204" pitchFamily="34" charset="0"/>
                        </a:rPr>
                        <a:t>Precision (Class 1)</a:t>
                      </a:r>
                    </a:p>
                  </a:txBody>
                  <a:tcPr anchor="ctr"/>
                </a:tc>
                <a:tc>
                  <a:txBody>
                    <a:bodyPr/>
                    <a:lstStyle/>
                    <a:p>
                      <a:pPr algn="ctr"/>
                      <a:r>
                        <a:rPr lang="en-US" sz="1600" b="0">
                          <a:latin typeface="Calibri" panose="020F0502020204030204" pitchFamily="34" charset="0"/>
                          <a:cs typeface="Calibri" panose="020F0502020204030204" pitchFamily="34" charset="0"/>
                        </a:rPr>
                        <a:t>Recall (Class 1)</a:t>
                      </a:r>
                    </a:p>
                  </a:txBody>
                  <a:tcPr anchor="ctr"/>
                </a:tc>
                <a:extLst>
                  <a:ext uri="{0D108BD9-81ED-4DB2-BD59-A6C34878D82A}">
                    <a16:rowId xmlns:a16="http://schemas.microsoft.com/office/drawing/2014/main" val="1229239613"/>
                  </a:ext>
                </a:extLst>
              </a:tr>
              <a:tr h="552054">
                <a:tc>
                  <a:txBody>
                    <a:bodyPr/>
                    <a:lstStyle/>
                    <a:p>
                      <a:r>
                        <a:rPr lang="en-US" sz="1400" dirty="0">
                          <a:latin typeface="Calibri" panose="020F0502020204030204" pitchFamily="34" charset="0"/>
                          <a:cs typeface="Calibri" panose="020F0502020204030204" pitchFamily="34" charset="0"/>
                        </a:rPr>
                        <a:t>Logistic Regression</a:t>
                      </a:r>
                    </a:p>
                  </a:txBody>
                  <a:tcPr anchor="ctr"/>
                </a:tc>
                <a:tc>
                  <a:txBody>
                    <a:bodyPr/>
                    <a:lstStyle/>
                    <a:p>
                      <a:r>
                        <a:rPr lang="en-US" sz="1400">
                          <a:latin typeface="Calibri" panose="020F0502020204030204" pitchFamily="34" charset="0"/>
                          <a:cs typeface="Calibri" panose="020F0502020204030204" pitchFamily="34" charset="0"/>
                        </a:rPr>
                        <a:t>Class Weighting</a:t>
                      </a:r>
                    </a:p>
                  </a:txBody>
                  <a:tcPr anchor="ctr"/>
                </a:tc>
                <a:tc>
                  <a:txBody>
                    <a:bodyPr/>
                    <a:lstStyle/>
                    <a:p>
                      <a:pPr algn="ctr"/>
                      <a:r>
                        <a:rPr lang="en-US" sz="1400" dirty="0">
                          <a:latin typeface="Calibri" panose="020F0502020204030204" pitchFamily="34" charset="0"/>
                          <a:cs typeface="Calibri" panose="020F0502020204030204" pitchFamily="34" charset="0"/>
                        </a:rPr>
                        <a:t>0.88</a:t>
                      </a:r>
                    </a:p>
                  </a:txBody>
                  <a:tcPr anchor="ctr"/>
                </a:tc>
                <a:tc>
                  <a:txBody>
                    <a:bodyPr/>
                    <a:lstStyle/>
                    <a:p>
                      <a:pPr algn="ctr"/>
                      <a:r>
                        <a:rPr lang="en-US" sz="1400">
                          <a:latin typeface="Calibri" panose="020F0502020204030204" pitchFamily="34" charset="0"/>
                          <a:cs typeface="Calibri" panose="020F0502020204030204" pitchFamily="34" charset="0"/>
                        </a:rPr>
                        <a:t>0.75</a:t>
                      </a:r>
                    </a:p>
                  </a:txBody>
                  <a:tcPr anchor="ctr"/>
                </a:tc>
                <a:tc>
                  <a:txBody>
                    <a:bodyPr/>
                    <a:lstStyle/>
                    <a:p>
                      <a:pPr algn="ctr"/>
                      <a:r>
                        <a:rPr lang="en-US" sz="1400">
                          <a:latin typeface="Calibri" panose="020F0502020204030204" pitchFamily="34" charset="0"/>
                          <a:cs typeface="Calibri" panose="020F0502020204030204" pitchFamily="34" charset="0"/>
                        </a:rPr>
                        <a:t>0.60</a:t>
                      </a:r>
                    </a:p>
                  </a:txBody>
                  <a:tcPr anchor="ctr"/>
                </a:tc>
                <a:tc>
                  <a:txBody>
                    <a:bodyPr/>
                    <a:lstStyle/>
                    <a:p>
                      <a:pPr algn="ctr"/>
                      <a:r>
                        <a:rPr lang="en-US" sz="1400">
                          <a:latin typeface="Calibri" panose="020F0502020204030204" pitchFamily="34" charset="0"/>
                          <a:cs typeface="Calibri" panose="020F0502020204030204" pitchFamily="34" charset="0"/>
                        </a:rPr>
                        <a:t>0.03</a:t>
                      </a:r>
                    </a:p>
                  </a:txBody>
                  <a:tcPr anchor="ctr"/>
                </a:tc>
                <a:extLst>
                  <a:ext uri="{0D108BD9-81ED-4DB2-BD59-A6C34878D82A}">
                    <a16:rowId xmlns:a16="http://schemas.microsoft.com/office/drawing/2014/main" val="3540848719"/>
                  </a:ext>
                </a:extLst>
              </a:tr>
              <a:tr h="401857">
                <a:tc>
                  <a:txBody>
                    <a:bodyPr/>
                    <a:lstStyle/>
                    <a:p>
                      <a:r>
                        <a:rPr lang="en-US" sz="1400" dirty="0">
                          <a:latin typeface="Calibri" panose="020F0502020204030204" pitchFamily="34" charset="0"/>
                          <a:cs typeface="Calibri" panose="020F0502020204030204" pitchFamily="34" charset="0"/>
                        </a:rPr>
                        <a:t>Decision Tree</a:t>
                      </a:r>
                    </a:p>
                  </a:txBody>
                  <a:tcPr anchor="ctr"/>
                </a:tc>
                <a:tc>
                  <a:txBody>
                    <a:bodyPr/>
                    <a:lstStyle/>
                    <a:p>
                      <a:r>
                        <a:rPr lang="en-US" sz="1400">
                          <a:latin typeface="Calibri" panose="020F0502020204030204" pitchFamily="34" charset="0"/>
                          <a:cs typeface="Calibri" panose="020F0502020204030204" pitchFamily="34" charset="0"/>
                        </a:rPr>
                        <a:t>Class Weighting</a:t>
                      </a:r>
                    </a:p>
                  </a:txBody>
                  <a:tcPr anchor="ctr"/>
                </a:tc>
                <a:tc>
                  <a:txBody>
                    <a:bodyPr/>
                    <a:lstStyle/>
                    <a:p>
                      <a:pPr algn="ctr"/>
                      <a:r>
                        <a:rPr lang="en-US" sz="1400" dirty="0">
                          <a:latin typeface="Calibri" panose="020F0502020204030204" pitchFamily="34" charset="0"/>
                          <a:cs typeface="Calibri" panose="020F0502020204030204" pitchFamily="34" charset="0"/>
                        </a:rPr>
                        <a:t>0.80</a:t>
                      </a:r>
                    </a:p>
                  </a:txBody>
                  <a:tcPr anchor="ctr"/>
                </a:tc>
                <a:tc>
                  <a:txBody>
                    <a:bodyPr/>
                    <a:lstStyle/>
                    <a:p>
                      <a:pPr algn="ctr"/>
                      <a:r>
                        <a:rPr lang="en-US" sz="1400">
                          <a:latin typeface="Calibri" panose="020F0502020204030204" pitchFamily="34" charset="0"/>
                          <a:cs typeface="Calibri" panose="020F0502020204030204" pitchFamily="34" charset="0"/>
                        </a:rPr>
                        <a:t>0.55</a:t>
                      </a:r>
                    </a:p>
                  </a:txBody>
                  <a:tcPr anchor="ctr"/>
                </a:tc>
                <a:tc>
                  <a:txBody>
                    <a:bodyPr/>
                    <a:lstStyle/>
                    <a:p>
                      <a:pPr algn="ctr"/>
                      <a:r>
                        <a:rPr lang="en-US" sz="1400">
                          <a:latin typeface="Calibri" panose="020F0502020204030204" pitchFamily="34" charset="0"/>
                          <a:cs typeface="Calibri" panose="020F0502020204030204" pitchFamily="34" charset="0"/>
                        </a:rPr>
                        <a:t>0.20</a:t>
                      </a:r>
                    </a:p>
                  </a:txBody>
                  <a:tcPr anchor="ctr"/>
                </a:tc>
                <a:tc>
                  <a:txBody>
                    <a:bodyPr/>
                    <a:lstStyle/>
                    <a:p>
                      <a:pPr algn="ctr"/>
                      <a:r>
                        <a:rPr lang="en-US" sz="1400">
                          <a:latin typeface="Calibri" panose="020F0502020204030204" pitchFamily="34" charset="0"/>
                          <a:cs typeface="Calibri" panose="020F0502020204030204" pitchFamily="34" charset="0"/>
                        </a:rPr>
                        <a:t>0.23</a:t>
                      </a:r>
                    </a:p>
                  </a:txBody>
                  <a:tcPr anchor="ctr"/>
                </a:tc>
                <a:extLst>
                  <a:ext uri="{0D108BD9-81ED-4DB2-BD59-A6C34878D82A}">
                    <a16:rowId xmlns:a16="http://schemas.microsoft.com/office/drawing/2014/main" val="2247377399"/>
                  </a:ext>
                </a:extLst>
              </a:tr>
              <a:tr h="401857">
                <a:tc>
                  <a:txBody>
                    <a:bodyPr/>
                    <a:lstStyle/>
                    <a:p>
                      <a:r>
                        <a:rPr lang="en-US" sz="1400">
                          <a:latin typeface="Calibri" panose="020F0502020204030204" pitchFamily="34" charset="0"/>
                          <a:cs typeface="Calibri" panose="020F0502020204030204" pitchFamily="34" charset="0"/>
                        </a:rPr>
                        <a:t>Random Forest</a:t>
                      </a:r>
                    </a:p>
                  </a:txBody>
                  <a:tcPr anchor="ctr"/>
                </a:tc>
                <a:tc>
                  <a:txBody>
                    <a:bodyPr/>
                    <a:lstStyle/>
                    <a:p>
                      <a:r>
                        <a:rPr lang="en-US" sz="1400" dirty="0">
                          <a:latin typeface="Calibri" panose="020F0502020204030204" pitchFamily="34" charset="0"/>
                          <a:cs typeface="Calibri" panose="020F0502020204030204" pitchFamily="34" charset="0"/>
                        </a:rPr>
                        <a:t>Class Weighting</a:t>
                      </a:r>
                    </a:p>
                  </a:txBody>
                  <a:tcPr anchor="ctr"/>
                </a:tc>
                <a:tc>
                  <a:txBody>
                    <a:bodyPr/>
                    <a:lstStyle/>
                    <a:p>
                      <a:pPr algn="ctr"/>
                      <a:r>
                        <a:rPr lang="en-US" sz="1400">
                          <a:latin typeface="Calibri" panose="020F0502020204030204" pitchFamily="34" charset="0"/>
                          <a:cs typeface="Calibri" panose="020F0502020204030204" pitchFamily="34" charset="0"/>
                        </a:rPr>
                        <a:t>0.88</a:t>
                      </a:r>
                    </a:p>
                  </a:txBody>
                  <a:tcPr anchor="ctr"/>
                </a:tc>
                <a:tc>
                  <a:txBody>
                    <a:bodyPr/>
                    <a:lstStyle/>
                    <a:p>
                      <a:pPr algn="ctr"/>
                      <a:r>
                        <a:rPr lang="en-US" sz="1400" dirty="0">
                          <a:latin typeface="Calibri" panose="020F0502020204030204" pitchFamily="34" charset="0"/>
                          <a:cs typeface="Calibri" panose="020F0502020204030204" pitchFamily="34" charset="0"/>
                        </a:rPr>
                        <a:t>0.73</a:t>
                      </a:r>
                    </a:p>
                  </a:txBody>
                  <a:tcPr anchor="ctr"/>
                </a:tc>
                <a:tc>
                  <a:txBody>
                    <a:bodyPr/>
                    <a:lstStyle/>
                    <a:p>
                      <a:pPr algn="ctr"/>
                      <a:r>
                        <a:rPr lang="en-US" sz="1400">
                          <a:latin typeface="Calibri" panose="020F0502020204030204" pitchFamily="34" charset="0"/>
                          <a:cs typeface="Calibri" panose="020F0502020204030204" pitchFamily="34" charset="0"/>
                        </a:rPr>
                        <a:t>0.67</a:t>
                      </a:r>
                    </a:p>
                  </a:txBody>
                  <a:tcPr anchor="ctr"/>
                </a:tc>
                <a:tc>
                  <a:txBody>
                    <a:bodyPr/>
                    <a:lstStyle/>
                    <a:p>
                      <a:pPr algn="ctr"/>
                      <a:r>
                        <a:rPr lang="en-US" sz="1400">
                          <a:latin typeface="Calibri" panose="020F0502020204030204" pitchFamily="34" charset="0"/>
                          <a:cs typeface="Calibri" panose="020F0502020204030204" pitchFamily="34" charset="0"/>
                        </a:rPr>
                        <a:t>0.03</a:t>
                      </a:r>
                    </a:p>
                  </a:txBody>
                  <a:tcPr anchor="ctr"/>
                </a:tc>
                <a:extLst>
                  <a:ext uri="{0D108BD9-81ED-4DB2-BD59-A6C34878D82A}">
                    <a16:rowId xmlns:a16="http://schemas.microsoft.com/office/drawing/2014/main" val="833238715"/>
                  </a:ext>
                </a:extLst>
              </a:tr>
              <a:tr h="552054">
                <a:tc>
                  <a:txBody>
                    <a:bodyPr/>
                    <a:lstStyle/>
                    <a:p>
                      <a:r>
                        <a:rPr lang="en-US" sz="1400">
                          <a:latin typeface="Calibri" panose="020F0502020204030204" pitchFamily="34" charset="0"/>
                          <a:cs typeface="Calibri" panose="020F0502020204030204" pitchFamily="34" charset="0"/>
                        </a:rPr>
                        <a:t>XGBoost (with SMOTE)</a:t>
                      </a:r>
                    </a:p>
                  </a:txBody>
                  <a:tcPr anchor="ctr"/>
                </a:tc>
                <a:tc>
                  <a:txBody>
                    <a:bodyPr/>
                    <a:lstStyle/>
                    <a:p>
                      <a:r>
                        <a:rPr lang="en-US" sz="1400">
                          <a:latin typeface="Calibri" panose="020F0502020204030204" pitchFamily="34" charset="0"/>
                          <a:cs typeface="Calibri" panose="020F0502020204030204" pitchFamily="34" charset="0"/>
                        </a:rPr>
                        <a:t>SMOTE + Class Weighting</a:t>
                      </a:r>
                    </a:p>
                  </a:txBody>
                  <a:tcPr anchor="ctr"/>
                </a:tc>
                <a:tc>
                  <a:txBody>
                    <a:bodyPr/>
                    <a:lstStyle/>
                    <a:p>
                      <a:pPr algn="ctr"/>
                      <a:r>
                        <a:rPr lang="en-US" sz="1400" dirty="0">
                          <a:latin typeface="Calibri" panose="020F0502020204030204" pitchFamily="34" charset="0"/>
                          <a:cs typeface="Calibri" panose="020F0502020204030204" pitchFamily="34" charset="0"/>
                        </a:rPr>
                        <a:t>0.67</a:t>
                      </a:r>
                    </a:p>
                  </a:txBody>
                  <a:tcPr anchor="ctr"/>
                </a:tc>
                <a:tc>
                  <a:txBody>
                    <a:bodyPr/>
                    <a:lstStyle/>
                    <a:p>
                      <a:pPr algn="ctr"/>
                      <a:r>
                        <a:rPr lang="en-US" sz="1400" dirty="0">
                          <a:latin typeface="Calibri" panose="020F0502020204030204" pitchFamily="34" charset="0"/>
                          <a:cs typeface="Calibri" panose="020F0502020204030204" pitchFamily="34" charset="0"/>
                        </a:rPr>
                        <a:t>0.74</a:t>
                      </a:r>
                    </a:p>
                  </a:txBody>
                  <a:tcPr anchor="ctr"/>
                </a:tc>
                <a:tc>
                  <a:txBody>
                    <a:bodyPr/>
                    <a:lstStyle/>
                    <a:p>
                      <a:pPr algn="ctr"/>
                      <a:r>
                        <a:rPr lang="en-US" sz="1400">
                          <a:latin typeface="Calibri" panose="020F0502020204030204" pitchFamily="34" charset="0"/>
                          <a:cs typeface="Calibri" panose="020F0502020204030204" pitchFamily="34" charset="0"/>
                        </a:rPr>
                        <a:t>0.21</a:t>
                      </a:r>
                    </a:p>
                  </a:txBody>
                  <a:tcPr anchor="ctr"/>
                </a:tc>
                <a:tc>
                  <a:txBody>
                    <a:bodyPr/>
                    <a:lstStyle/>
                    <a:p>
                      <a:pPr algn="ctr"/>
                      <a:r>
                        <a:rPr lang="en-US" sz="1400">
                          <a:latin typeface="Calibri" panose="020F0502020204030204" pitchFamily="34" charset="0"/>
                          <a:cs typeface="Calibri" panose="020F0502020204030204" pitchFamily="34" charset="0"/>
                        </a:rPr>
                        <a:t>0.68</a:t>
                      </a:r>
                    </a:p>
                  </a:txBody>
                  <a:tcPr anchor="ctr"/>
                </a:tc>
                <a:extLst>
                  <a:ext uri="{0D108BD9-81ED-4DB2-BD59-A6C34878D82A}">
                    <a16:rowId xmlns:a16="http://schemas.microsoft.com/office/drawing/2014/main" val="4161553004"/>
                  </a:ext>
                </a:extLst>
              </a:tr>
              <a:tr h="788649">
                <a:tc>
                  <a:txBody>
                    <a:bodyPr/>
                    <a:lstStyle/>
                    <a:p>
                      <a:r>
                        <a:rPr lang="en-US" sz="1400">
                          <a:latin typeface="Calibri" panose="020F0502020204030204" pitchFamily="34" charset="0"/>
                          <a:cs typeface="Calibri" panose="020F0502020204030204" pitchFamily="34" charset="0"/>
                        </a:rPr>
                        <a:t>Tuned XGBoost</a:t>
                      </a:r>
                    </a:p>
                  </a:txBody>
                  <a:tcPr anchor="ctr"/>
                </a:tc>
                <a:tc>
                  <a:txBody>
                    <a:bodyPr/>
                    <a:lstStyle/>
                    <a:p>
                      <a:r>
                        <a:rPr lang="en-US" sz="1400">
                          <a:latin typeface="Calibri" panose="020F0502020204030204" pitchFamily="34" charset="0"/>
                          <a:cs typeface="Calibri" panose="020F0502020204030204" pitchFamily="34" charset="0"/>
                        </a:rPr>
                        <a:t>SMOTE + Class Weighting + Tuning</a:t>
                      </a:r>
                    </a:p>
                  </a:txBody>
                  <a:tcPr anchor="ctr"/>
                </a:tc>
                <a:tc>
                  <a:txBody>
                    <a:bodyPr/>
                    <a:lstStyle/>
                    <a:p>
                      <a:pPr algn="ctr"/>
                      <a:r>
                        <a:rPr lang="en-US" sz="1400">
                          <a:latin typeface="Calibri" panose="020F0502020204030204" pitchFamily="34" charset="0"/>
                          <a:cs typeface="Calibri" panose="020F0502020204030204" pitchFamily="34" charset="0"/>
                        </a:rPr>
                        <a:t>0.64</a:t>
                      </a:r>
                    </a:p>
                  </a:txBody>
                  <a:tcPr anchor="ctr"/>
                </a:tc>
                <a:tc>
                  <a:txBody>
                    <a:bodyPr/>
                    <a:lstStyle/>
                    <a:p>
                      <a:pPr algn="ctr"/>
                      <a:r>
                        <a:rPr lang="en-US" sz="1400" dirty="0">
                          <a:latin typeface="Calibri" panose="020F0502020204030204" pitchFamily="34" charset="0"/>
                          <a:cs typeface="Calibri" panose="020F0502020204030204" pitchFamily="34" charset="0"/>
                        </a:rPr>
                        <a:t>0.75</a:t>
                      </a:r>
                    </a:p>
                  </a:txBody>
                  <a:tcPr anchor="ctr"/>
                </a:tc>
                <a:tc>
                  <a:txBody>
                    <a:bodyPr/>
                    <a:lstStyle/>
                    <a:p>
                      <a:pPr algn="ctr"/>
                      <a:r>
                        <a:rPr lang="en-US" sz="1400" dirty="0">
                          <a:latin typeface="Calibri" panose="020F0502020204030204" pitchFamily="34" charset="0"/>
                          <a:cs typeface="Calibri" panose="020F0502020204030204" pitchFamily="34" charset="0"/>
                        </a:rPr>
                        <a:t>0.21</a:t>
                      </a:r>
                    </a:p>
                  </a:txBody>
                  <a:tcPr anchor="ctr"/>
                </a:tc>
                <a:tc>
                  <a:txBody>
                    <a:bodyPr/>
                    <a:lstStyle/>
                    <a:p>
                      <a:pPr algn="ctr"/>
                      <a:r>
                        <a:rPr lang="en-US" sz="1400" dirty="0">
                          <a:latin typeface="Calibri" panose="020F0502020204030204" pitchFamily="34" charset="0"/>
                          <a:cs typeface="Calibri" panose="020F0502020204030204" pitchFamily="34" charset="0"/>
                        </a:rPr>
                        <a:t>0.74</a:t>
                      </a:r>
                    </a:p>
                  </a:txBody>
                  <a:tcPr anchor="ctr"/>
                </a:tc>
                <a:extLst>
                  <a:ext uri="{0D108BD9-81ED-4DB2-BD59-A6C34878D82A}">
                    <a16:rowId xmlns:a16="http://schemas.microsoft.com/office/drawing/2014/main" val="863504559"/>
                  </a:ext>
                </a:extLst>
              </a:tr>
              <a:tr h="552054">
                <a:tc>
                  <a:txBody>
                    <a:bodyPr/>
                    <a:lstStyle/>
                    <a:p>
                      <a:r>
                        <a:rPr lang="en-US" sz="1400">
                          <a:latin typeface="Calibri" panose="020F0502020204030204" pitchFamily="34" charset="0"/>
                          <a:cs typeface="Calibri" panose="020F0502020204030204" pitchFamily="34" charset="0"/>
                        </a:rPr>
                        <a:t>Logistic Regression</a:t>
                      </a:r>
                    </a:p>
                  </a:txBody>
                  <a:tcPr anchor="ctr"/>
                </a:tc>
                <a:tc>
                  <a:txBody>
                    <a:bodyPr/>
                    <a:lstStyle/>
                    <a:p>
                      <a:r>
                        <a:rPr lang="en-US" sz="1400">
                          <a:latin typeface="Calibri" panose="020F0502020204030204" pitchFamily="34" charset="0"/>
                          <a:cs typeface="Calibri" panose="020F0502020204030204" pitchFamily="34" charset="0"/>
                        </a:rPr>
                        <a:t>Class Weighting</a:t>
                      </a:r>
                    </a:p>
                  </a:txBody>
                  <a:tcPr anchor="ctr"/>
                </a:tc>
                <a:tc>
                  <a:txBody>
                    <a:bodyPr/>
                    <a:lstStyle/>
                    <a:p>
                      <a:pPr algn="ctr"/>
                      <a:r>
                        <a:rPr lang="en-US" sz="1400">
                          <a:latin typeface="Calibri" panose="020F0502020204030204" pitchFamily="34" charset="0"/>
                          <a:cs typeface="Calibri" panose="020F0502020204030204" pitchFamily="34" charset="0"/>
                        </a:rPr>
                        <a:t>0.88</a:t>
                      </a:r>
                    </a:p>
                  </a:txBody>
                  <a:tcPr anchor="ctr"/>
                </a:tc>
                <a:tc>
                  <a:txBody>
                    <a:bodyPr/>
                    <a:lstStyle/>
                    <a:p>
                      <a:pPr algn="ctr"/>
                      <a:r>
                        <a:rPr lang="en-US" sz="1400">
                          <a:latin typeface="Calibri" panose="020F0502020204030204" pitchFamily="34" charset="0"/>
                          <a:cs typeface="Calibri" panose="020F0502020204030204" pitchFamily="34" charset="0"/>
                        </a:rPr>
                        <a:t>0.75</a:t>
                      </a:r>
                    </a:p>
                  </a:txBody>
                  <a:tcPr anchor="ctr"/>
                </a:tc>
                <a:tc>
                  <a:txBody>
                    <a:bodyPr/>
                    <a:lstStyle/>
                    <a:p>
                      <a:pPr algn="ctr"/>
                      <a:r>
                        <a:rPr lang="en-US" sz="1400" dirty="0">
                          <a:latin typeface="Calibri" panose="020F0502020204030204" pitchFamily="34" charset="0"/>
                          <a:cs typeface="Calibri" panose="020F0502020204030204" pitchFamily="34" charset="0"/>
                        </a:rPr>
                        <a:t>0.60</a:t>
                      </a:r>
                    </a:p>
                  </a:txBody>
                  <a:tcPr anchor="ctr"/>
                </a:tc>
                <a:tc>
                  <a:txBody>
                    <a:bodyPr/>
                    <a:lstStyle/>
                    <a:p>
                      <a:pPr algn="ctr"/>
                      <a:r>
                        <a:rPr lang="en-US" sz="1400" dirty="0">
                          <a:latin typeface="Calibri" panose="020F0502020204030204" pitchFamily="34" charset="0"/>
                          <a:cs typeface="Calibri" panose="020F0502020204030204" pitchFamily="34" charset="0"/>
                        </a:rPr>
                        <a:t>0.03</a:t>
                      </a:r>
                    </a:p>
                  </a:txBody>
                  <a:tcPr anchor="ctr"/>
                </a:tc>
                <a:extLst>
                  <a:ext uri="{0D108BD9-81ED-4DB2-BD59-A6C34878D82A}">
                    <a16:rowId xmlns:a16="http://schemas.microsoft.com/office/drawing/2014/main" val="450889372"/>
                  </a:ext>
                </a:extLst>
              </a:tr>
            </a:tbl>
          </a:graphicData>
        </a:graphic>
      </p:graphicFrame>
      <p:sp>
        <p:nvSpPr>
          <p:cNvPr id="6" name="TextBox 5">
            <a:extLst>
              <a:ext uri="{FF2B5EF4-FFF2-40B4-BE49-F238E27FC236}">
                <a16:creationId xmlns:a16="http://schemas.microsoft.com/office/drawing/2014/main" id="{AF12B70A-C6D3-798F-35B3-53E69037E481}"/>
              </a:ext>
            </a:extLst>
          </p:cNvPr>
          <p:cNvSpPr txBox="1"/>
          <p:nvPr/>
        </p:nvSpPr>
        <p:spPr>
          <a:xfrm>
            <a:off x="347236" y="5153196"/>
            <a:ext cx="11470518" cy="1569660"/>
          </a:xfrm>
          <a:prstGeom prst="rect">
            <a:avLst/>
          </a:prstGeom>
          <a:noFill/>
          <a:ln>
            <a:solidFill>
              <a:schemeClr val="bg1">
                <a:lumMod val="65000"/>
              </a:schemeClr>
            </a:solidFill>
          </a:ln>
        </p:spPr>
        <p:txBody>
          <a:bodyPr wrap="square" rtlCol="0">
            <a:spAutoFit/>
          </a:bodyPr>
          <a:lstStyle/>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XGBoost (with SMOTE) and Tuned XGBoost demonstrated the highest recall for the minority class (defaults), making them ideal for applications where catching as many defaults as possible is critical.</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Logistic Regression and Random Forest achieved high accuracy but struggled with recall for defaults, focusing more on non-defaults due to class imbalance.</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Decision Tree provided a good balance between precision and recall but underperformed compared to XGBoost models for the default class.</a:t>
            </a:r>
          </a:p>
        </p:txBody>
      </p:sp>
    </p:spTree>
    <p:extLst>
      <p:ext uri="{BB962C8B-B14F-4D97-AF65-F5344CB8AC3E}">
        <p14:creationId xmlns:p14="http://schemas.microsoft.com/office/powerpoint/2010/main" val="3545718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AE6C18-0BA8-E33B-8EDB-925D47ACB270}"/>
              </a:ext>
            </a:extLst>
          </p:cNvPr>
          <p:cNvSpPr txBox="1"/>
          <p:nvPr/>
        </p:nvSpPr>
        <p:spPr>
          <a:xfrm>
            <a:off x="347237" y="243068"/>
            <a:ext cx="6412374"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Hyperparameter Tunning</a:t>
            </a:r>
          </a:p>
        </p:txBody>
      </p:sp>
      <p:sp>
        <p:nvSpPr>
          <p:cNvPr id="2" name="TextBox 1">
            <a:extLst>
              <a:ext uri="{FF2B5EF4-FFF2-40B4-BE49-F238E27FC236}">
                <a16:creationId xmlns:a16="http://schemas.microsoft.com/office/drawing/2014/main" id="{BD4384E2-7B7B-729C-DA51-C424C970C86C}"/>
              </a:ext>
            </a:extLst>
          </p:cNvPr>
          <p:cNvSpPr txBox="1"/>
          <p:nvPr/>
        </p:nvSpPr>
        <p:spPr>
          <a:xfrm>
            <a:off x="372319" y="925973"/>
            <a:ext cx="11563112" cy="4524315"/>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Problem:</a:t>
            </a: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Hyperparameter tuning aims to optimize the model's performance by adjusting parameters that control the learning process. In this project, hyperparameter tuning was conducted for the XGBoost model to improve its recall for predicting loan defaults.</a:t>
            </a: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Tuning Process:</a:t>
            </a:r>
          </a:p>
          <a:p>
            <a:pPr marL="285750" indent="-285750">
              <a:buFont typeface="Arial" panose="020B0604020202020204" pitchFamily="34" charset="0"/>
              <a:buChar char="•"/>
            </a:pPr>
            <a:r>
              <a:rPr lang="en-US" sz="1600" dirty="0" err="1">
                <a:latin typeface="Calibri" panose="020F0502020204030204" pitchFamily="34" charset="0"/>
                <a:cs typeface="Calibri" panose="020F0502020204030204" pitchFamily="34" charset="0"/>
              </a:rPr>
              <a:t>GridSearchCV</a:t>
            </a:r>
            <a:r>
              <a:rPr lang="en-US" sz="1600" dirty="0">
                <a:latin typeface="Calibri" panose="020F0502020204030204" pitchFamily="34" charset="0"/>
                <a:cs typeface="Calibri" panose="020F0502020204030204" pitchFamily="34" charset="0"/>
              </a:rPr>
              <a:t> was used for hyperparameter tuning, evaluating different combinations of parameters across multiple cross-validation folds.</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The goal was to find the best set of parameters that maximized model performance, especially focusing on recall (ability to detect defaults).</a:t>
            </a:r>
          </a:p>
          <a:p>
            <a:pPr marL="285750" indent="-285750">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Key Hyperparameters Tuned:</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Learning Rate: Controls how quickly the model adapts to the problem. A lower learning rate makes the model learn more slowly and steadily.</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Max Depth: Limits the depth of the decision trees, preventing overfitting.</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Number of Estimators: Defines the number of trees in the ensemble.</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Subsample: Determines the fraction of samples to be used for each tree, reducing overfitting.</a:t>
            </a:r>
          </a:p>
          <a:p>
            <a:pPr marL="285750" indent="-285750">
              <a:buFont typeface="Arial" panose="020B0604020202020204" pitchFamily="34" charset="0"/>
              <a:buChar char="•"/>
            </a:pPr>
            <a:r>
              <a:rPr lang="en-US" sz="1600" dirty="0" err="1">
                <a:latin typeface="Calibri" panose="020F0502020204030204" pitchFamily="34" charset="0"/>
                <a:cs typeface="Calibri" panose="020F0502020204030204" pitchFamily="34" charset="0"/>
              </a:rPr>
              <a:t>Colsample_bytree</a:t>
            </a:r>
            <a:r>
              <a:rPr lang="en-US" sz="1600" dirty="0">
                <a:latin typeface="Calibri" panose="020F0502020204030204" pitchFamily="34" charset="0"/>
                <a:cs typeface="Calibri" panose="020F0502020204030204" pitchFamily="34" charset="0"/>
              </a:rPr>
              <a:t>: Controls the number of features to be used for each tree.</a:t>
            </a:r>
          </a:p>
        </p:txBody>
      </p:sp>
    </p:spTree>
    <p:extLst>
      <p:ext uri="{BB962C8B-B14F-4D97-AF65-F5344CB8AC3E}">
        <p14:creationId xmlns:p14="http://schemas.microsoft.com/office/powerpoint/2010/main" val="233200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AE6C18-0BA8-E33B-8EDB-925D47ACB270}"/>
              </a:ext>
            </a:extLst>
          </p:cNvPr>
          <p:cNvSpPr txBox="1"/>
          <p:nvPr/>
        </p:nvSpPr>
        <p:spPr>
          <a:xfrm>
            <a:off x="347237" y="243068"/>
            <a:ext cx="6412374"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Hyperparameter Tunning</a:t>
            </a:r>
          </a:p>
        </p:txBody>
      </p:sp>
      <p:graphicFrame>
        <p:nvGraphicFramePr>
          <p:cNvPr id="3" name="Table 2">
            <a:extLst>
              <a:ext uri="{FF2B5EF4-FFF2-40B4-BE49-F238E27FC236}">
                <a16:creationId xmlns:a16="http://schemas.microsoft.com/office/drawing/2014/main" id="{DD18CE52-29A8-0C11-22CB-C37CBAEC8353}"/>
              </a:ext>
            </a:extLst>
          </p:cNvPr>
          <p:cNvGraphicFramePr>
            <a:graphicFrameLocks noGrp="1"/>
          </p:cNvGraphicFramePr>
          <p:nvPr>
            <p:extLst>
              <p:ext uri="{D42A27DB-BD31-4B8C-83A1-F6EECF244321}">
                <p14:modId xmlns:p14="http://schemas.microsoft.com/office/powerpoint/2010/main" val="2716926552"/>
              </p:ext>
            </p:extLst>
          </p:nvPr>
        </p:nvGraphicFramePr>
        <p:xfrm>
          <a:off x="469418" y="1402572"/>
          <a:ext cx="3315504" cy="4287217"/>
        </p:xfrm>
        <a:graphic>
          <a:graphicData uri="http://schemas.openxmlformats.org/drawingml/2006/table">
            <a:tbl>
              <a:tblPr firstRow="1" bandRow="1">
                <a:tableStyleId>{5C22544A-7EE6-4342-B048-85BDC9FD1C3A}</a:tableStyleId>
              </a:tblPr>
              <a:tblGrid>
                <a:gridCol w="1657752">
                  <a:extLst>
                    <a:ext uri="{9D8B030D-6E8A-4147-A177-3AD203B41FA5}">
                      <a16:colId xmlns:a16="http://schemas.microsoft.com/office/drawing/2014/main" val="1794546288"/>
                    </a:ext>
                  </a:extLst>
                </a:gridCol>
                <a:gridCol w="1657752">
                  <a:extLst>
                    <a:ext uri="{9D8B030D-6E8A-4147-A177-3AD203B41FA5}">
                      <a16:colId xmlns:a16="http://schemas.microsoft.com/office/drawing/2014/main" val="4021111150"/>
                    </a:ext>
                  </a:extLst>
                </a:gridCol>
              </a:tblGrid>
              <a:tr h="390391">
                <a:tc>
                  <a:txBody>
                    <a:bodyPr/>
                    <a:lstStyle/>
                    <a:p>
                      <a:pPr algn="ctr"/>
                      <a:r>
                        <a:rPr lang="en-US" sz="1400" b="1">
                          <a:latin typeface="Calibri" panose="020F0502020204030204" pitchFamily="34" charset="0"/>
                          <a:cs typeface="Calibri" panose="020F0502020204030204" pitchFamily="34" charset="0"/>
                        </a:rPr>
                        <a:t>Hyperparameter</a:t>
                      </a:r>
                      <a:endParaRPr lang="en-US" sz="1400">
                        <a:latin typeface="Calibri" panose="020F0502020204030204" pitchFamily="34" charset="0"/>
                        <a:cs typeface="Calibri" panose="020F0502020204030204" pitchFamily="34" charset="0"/>
                      </a:endParaRPr>
                    </a:p>
                  </a:txBody>
                  <a:tcPr anchor="ctr"/>
                </a:tc>
                <a:tc>
                  <a:txBody>
                    <a:bodyPr/>
                    <a:lstStyle/>
                    <a:p>
                      <a:pPr algn="ctr"/>
                      <a:r>
                        <a:rPr lang="en-US" sz="1400" b="1">
                          <a:latin typeface="Calibri" panose="020F0502020204030204" pitchFamily="34" charset="0"/>
                          <a:cs typeface="Calibri" panose="020F0502020204030204" pitchFamily="34" charset="0"/>
                        </a:rPr>
                        <a:t>Optimal Value</a:t>
                      </a:r>
                      <a:endParaRPr lang="en-US" sz="140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731098476"/>
                  </a:ext>
                </a:extLst>
              </a:tr>
              <a:tr h="390391">
                <a:tc>
                  <a:txBody>
                    <a:bodyPr/>
                    <a:lstStyle/>
                    <a:p>
                      <a:pPr algn="ctr"/>
                      <a:r>
                        <a:rPr lang="en-US" sz="1400">
                          <a:latin typeface="Calibri" panose="020F0502020204030204" pitchFamily="34" charset="0"/>
                          <a:cs typeface="Calibri" panose="020F0502020204030204" pitchFamily="34" charset="0"/>
                        </a:rPr>
                        <a:t>Learning Rate</a:t>
                      </a:r>
                    </a:p>
                  </a:txBody>
                  <a:tcPr anchor="ctr"/>
                </a:tc>
                <a:tc>
                  <a:txBody>
                    <a:bodyPr/>
                    <a:lstStyle/>
                    <a:p>
                      <a:pPr algn="ctr"/>
                      <a:r>
                        <a:rPr lang="en-US" sz="1400">
                          <a:latin typeface="Calibri" panose="020F0502020204030204" pitchFamily="34" charset="0"/>
                          <a:cs typeface="Calibri" panose="020F0502020204030204" pitchFamily="34" charset="0"/>
                        </a:rPr>
                        <a:t>0.2</a:t>
                      </a:r>
                    </a:p>
                  </a:txBody>
                  <a:tcPr anchor="ctr"/>
                </a:tc>
                <a:extLst>
                  <a:ext uri="{0D108BD9-81ED-4DB2-BD59-A6C34878D82A}">
                    <a16:rowId xmlns:a16="http://schemas.microsoft.com/office/drawing/2014/main" val="2158549484"/>
                  </a:ext>
                </a:extLst>
              </a:tr>
              <a:tr h="390391">
                <a:tc>
                  <a:txBody>
                    <a:bodyPr/>
                    <a:lstStyle/>
                    <a:p>
                      <a:pPr algn="ctr"/>
                      <a:r>
                        <a:rPr lang="en-US" sz="1400">
                          <a:latin typeface="Calibri" panose="020F0502020204030204" pitchFamily="34" charset="0"/>
                          <a:cs typeface="Calibri" panose="020F0502020204030204" pitchFamily="34" charset="0"/>
                        </a:rPr>
                        <a:t>Max Depth</a:t>
                      </a:r>
                    </a:p>
                  </a:txBody>
                  <a:tcPr anchor="ctr"/>
                </a:tc>
                <a:tc>
                  <a:txBody>
                    <a:bodyPr/>
                    <a:lstStyle/>
                    <a:p>
                      <a:pPr algn="ctr"/>
                      <a:r>
                        <a:rPr lang="en-US" sz="1400">
                          <a:latin typeface="Calibri" panose="020F0502020204030204" pitchFamily="34" charset="0"/>
                          <a:cs typeface="Calibri" panose="020F0502020204030204" pitchFamily="34" charset="0"/>
                        </a:rPr>
                        <a:t>5</a:t>
                      </a:r>
                    </a:p>
                  </a:txBody>
                  <a:tcPr anchor="ctr"/>
                </a:tc>
                <a:extLst>
                  <a:ext uri="{0D108BD9-81ED-4DB2-BD59-A6C34878D82A}">
                    <a16:rowId xmlns:a16="http://schemas.microsoft.com/office/drawing/2014/main" val="3799911971"/>
                  </a:ext>
                </a:extLst>
              </a:tr>
              <a:tr h="390391">
                <a:tc>
                  <a:txBody>
                    <a:bodyPr/>
                    <a:lstStyle/>
                    <a:p>
                      <a:pPr algn="ctr"/>
                      <a:r>
                        <a:rPr lang="en-US" sz="1400">
                          <a:latin typeface="Calibri" panose="020F0502020204030204" pitchFamily="34" charset="0"/>
                          <a:cs typeface="Calibri" panose="020F0502020204030204" pitchFamily="34" charset="0"/>
                        </a:rPr>
                        <a:t>Number of Estimators</a:t>
                      </a:r>
                    </a:p>
                  </a:txBody>
                  <a:tcPr anchor="ctr"/>
                </a:tc>
                <a:tc>
                  <a:txBody>
                    <a:bodyPr/>
                    <a:lstStyle/>
                    <a:p>
                      <a:pPr algn="ctr"/>
                      <a:r>
                        <a:rPr lang="en-US" sz="1400">
                          <a:latin typeface="Calibri" panose="020F0502020204030204" pitchFamily="34" charset="0"/>
                          <a:cs typeface="Calibri" panose="020F0502020204030204" pitchFamily="34" charset="0"/>
                        </a:rPr>
                        <a:t>100</a:t>
                      </a:r>
                    </a:p>
                  </a:txBody>
                  <a:tcPr anchor="ctr"/>
                </a:tc>
                <a:extLst>
                  <a:ext uri="{0D108BD9-81ED-4DB2-BD59-A6C34878D82A}">
                    <a16:rowId xmlns:a16="http://schemas.microsoft.com/office/drawing/2014/main" val="2907889815"/>
                  </a:ext>
                </a:extLst>
              </a:tr>
              <a:tr h="390391">
                <a:tc>
                  <a:txBody>
                    <a:bodyPr/>
                    <a:lstStyle/>
                    <a:p>
                      <a:pPr algn="ctr"/>
                      <a:r>
                        <a:rPr lang="en-US" sz="1400">
                          <a:latin typeface="Calibri" panose="020F0502020204030204" pitchFamily="34" charset="0"/>
                          <a:cs typeface="Calibri" panose="020F0502020204030204" pitchFamily="34" charset="0"/>
                        </a:rPr>
                        <a:t>Subsample</a:t>
                      </a:r>
                    </a:p>
                  </a:txBody>
                  <a:tcPr anchor="ctr"/>
                </a:tc>
                <a:tc>
                  <a:txBody>
                    <a:bodyPr/>
                    <a:lstStyle/>
                    <a:p>
                      <a:pPr algn="ctr"/>
                      <a:r>
                        <a:rPr lang="en-US" sz="1400">
                          <a:latin typeface="Calibri" panose="020F0502020204030204" pitchFamily="34" charset="0"/>
                          <a:cs typeface="Calibri" panose="020F0502020204030204" pitchFamily="34" charset="0"/>
                        </a:rPr>
                        <a:t>1.0</a:t>
                      </a:r>
                    </a:p>
                  </a:txBody>
                  <a:tcPr anchor="ctr"/>
                </a:tc>
                <a:extLst>
                  <a:ext uri="{0D108BD9-81ED-4DB2-BD59-A6C34878D82A}">
                    <a16:rowId xmlns:a16="http://schemas.microsoft.com/office/drawing/2014/main" val="2485707047"/>
                  </a:ext>
                </a:extLst>
              </a:tr>
              <a:tr h="390391">
                <a:tc>
                  <a:txBody>
                    <a:bodyPr/>
                    <a:lstStyle/>
                    <a:p>
                      <a:pPr algn="ctr"/>
                      <a:r>
                        <a:rPr lang="en-US" sz="1400">
                          <a:latin typeface="Calibri" panose="020F0502020204030204" pitchFamily="34" charset="0"/>
                          <a:cs typeface="Calibri" panose="020F0502020204030204" pitchFamily="34" charset="0"/>
                        </a:rPr>
                        <a:t>Colsample_bytree</a:t>
                      </a:r>
                    </a:p>
                  </a:txBody>
                  <a:tcPr anchor="ctr"/>
                </a:tc>
                <a:tc>
                  <a:txBody>
                    <a:bodyPr/>
                    <a:lstStyle/>
                    <a:p>
                      <a:pPr algn="ctr"/>
                      <a:r>
                        <a:rPr lang="en-US" sz="1400">
                          <a:latin typeface="Calibri" panose="020F0502020204030204" pitchFamily="34" charset="0"/>
                          <a:cs typeface="Calibri" panose="020F0502020204030204" pitchFamily="34" charset="0"/>
                        </a:rPr>
                        <a:t>1.0</a:t>
                      </a:r>
                    </a:p>
                  </a:txBody>
                  <a:tcPr anchor="ctr"/>
                </a:tc>
                <a:extLst>
                  <a:ext uri="{0D108BD9-81ED-4DB2-BD59-A6C34878D82A}">
                    <a16:rowId xmlns:a16="http://schemas.microsoft.com/office/drawing/2014/main" val="3693988616"/>
                  </a:ext>
                </a:extLst>
              </a:tr>
              <a:tr h="390391">
                <a:tc>
                  <a:txBody>
                    <a:bodyPr/>
                    <a:lstStyle/>
                    <a:p>
                      <a:pPr algn="ctr"/>
                      <a:r>
                        <a:rPr lang="en-US" sz="1400">
                          <a:latin typeface="Calibri" panose="020F0502020204030204" pitchFamily="34" charset="0"/>
                          <a:cs typeface="Calibri" panose="020F0502020204030204" pitchFamily="34" charset="0"/>
                        </a:rPr>
                        <a:t>Gamma</a:t>
                      </a:r>
                    </a:p>
                  </a:txBody>
                  <a:tcPr anchor="ctr"/>
                </a:tc>
                <a:tc>
                  <a:txBody>
                    <a:bodyPr/>
                    <a:lstStyle/>
                    <a:p>
                      <a:pPr algn="ctr"/>
                      <a:r>
                        <a:rPr lang="en-US" sz="1400">
                          <a:latin typeface="Calibri" panose="020F0502020204030204" pitchFamily="34" charset="0"/>
                          <a:cs typeface="Calibri" panose="020F0502020204030204" pitchFamily="34" charset="0"/>
                        </a:rPr>
                        <a:t>0.3</a:t>
                      </a:r>
                    </a:p>
                  </a:txBody>
                  <a:tcPr anchor="ctr"/>
                </a:tc>
                <a:extLst>
                  <a:ext uri="{0D108BD9-81ED-4DB2-BD59-A6C34878D82A}">
                    <a16:rowId xmlns:a16="http://schemas.microsoft.com/office/drawing/2014/main" val="2742606526"/>
                  </a:ext>
                </a:extLst>
              </a:tr>
              <a:tr h="390391">
                <a:tc>
                  <a:txBody>
                    <a:bodyPr/>
                    <a:lstStyle/>
                    <a:p>
                      <a:pPr algn="ctr"/>
                      <a:r>
                        <a:rPr lang="en-US" sz="1400">
                          <a:latin typeface="Calibri" panose="020F0502020204030204" pitchFamily="34" charset="0"/>
                          <a:cs typeface="Calibri" panose="020F0502020204030204" pitchFamily="34" charset="0"/>
                        </a:rPr>
                        <a:t>Min Child Weight</a:t>
                      </a:r>
                    </a:p>
                  </a:txBody>
                  <a:tcPr anchor="ctr"/>
                </a:tc>
                <a:tc>
                  <a:txBody>
                    <a:bodyPr/>
                    <a:lstStyle/>
                    <a:p>
                      <a:pPr algn="ctr"/>
                      <a:r>
                        <a:rPr lang="en-US" sz="1400">
                          <a:latin typeface="Calibri" panose="020F0502020204030204" pitchFamily="34" charset="0"/>
                          <a:cs typeface="Calibri" panose="020F0502020204030204" pitchFamily="34" charset="0"/>
                        </a:rPr>
                        <a:t>1</a:t>
                      </a:r>
                    </a:p>
                  </a:txBody>
                  <a:tcPr anchor="ctr"/>
                </a:tc>
                <a:extLst>
                  <a:ext uri="{0D108BD9-81ED-4DB2-BD59-A6C34878D82A}">
                    <a16:rowId xmlns:a16="http://schemas.microsoft.com/office/drawing/2014/main" val="3138375304"/>
                  </a:ext>
                </a:extLst>
              </a:tr>
              <a:tr h="390391">
                <a:tc>
                  <a:txBody>
                    <a:bodyPr/>
                    <a:lstStyle/>
                    <a:p>
                      <a:pPr algn="ctr"/>
                      <a:r>
                        <a:rPr lang="en-US" sz="1400">
                          <a:latin typeface="Calibri" panose="020F0502020204030204" pitchFamily="34" charset="0"/>
                          <a:cs typeface="Calibri" panose="020F0502020204030204" pitchFamily="34" charset="0"/>
                        </a:rPr>
                        <a:t>Regularization (Alpha)</a:t>
                      </a:r>
                    </a:p>
                  </a:txBody>
                  <a:tcPr anchor="ctr"/>
                </a:tc>
                <a:tc>
                  <a:txBody>
                    <a:bodyPr/>
                    <a:lstStyle/>
                    <a:p>
                      <a:pPr algn="ctr"/>
                      <a:r>
                        <a:rPr lang="en-US" sz="1400">
                          <a:latin typeface="Calibri" panose="020F0502020204030204" pitchFamily="34" charset="0"/>
                          <a:cs typeface="Calibri" panose="020F0502020204030204" pitchFamily="34" charset="0"/>
                        </a:rPr>
                        <a:t>0</a:t>
                      </a:r>
                    </a:p>
                  </a:txBody>
                  <a:tcPr anchor="ctr"/>
                </a:tc>
                <a:extLst>
                  <a:ext uri="{0D108BD9-81ED-4DB2-BD59-A6C34878D82A}">
                    <a16:rowId xmlns:a16="http://schemas.microsoft.com/office/drawing/2014/main" val="945941440"/>
                  </a:ext>
                </a:extLst>
              </a:tr>
              <a:tr h="390391">
                <a:tc>
                  <a:txBody>
                    <a:bodyPr/>
                    <a:lstStyle/>
                    <a:p>
                      <a:pPr algn="ctr"/>
                      <a:r>
                        <a:rPr lang="en-US" sz="1400">
                          <a:latin typeface="Calibri" panose="020F0502020204030204" pitchFamily="34" charset="0"/>
                          <a:cs typeface="Calibri" panose="020F0502020204030204" pitchFamily="34" charset="0"/>
                        </a:rPr>
                        <a:t>Regularization (Lambda)</a:t>
                      </a:r>
                    </a:p>
                  </a:txBody>
                  <a:tcPr anchor="ctr"/>
                </a:tc>
                <a:tc>
                  <a:txBody>
                    <a:bodyPr/>
                    <a:lstStyle/>
                    <a:p>
                      <a:pPr algn="ctr"/>
                      <a:r>
                        <a:rPr lang="en-US" sz="1400" dirty="0">
                          <a:latin typeface="Calibri" panose="020F0502020204030204" pitchFamily="34" charset="0"/>
                          <a:cs typeface="Calibri" panose="020F0502020204030204" pitchFamily="34" charset="0"/>
                        </a:rPr>
                        <a:t>1</a:t>
                      </a:r>
                    </a:p>
                  </a:txBody>
                  <a:tcPr anchor="ctr"/>
                </a:tc>
                <a:extLst>
                  <a:ext uri="{0D108BD9-81ED-4DB2-BD59-A6C34878D82A}">
                    <a16:rowId xmlns:a16="http://schemas.microsoft.com/office/drawing/2014/main" val="1011278014"/>
                  </a:ext>
                </a:extLst>
              </a:tr>
            </a:tbl>
          </a:graphicData>
        </a:graphic>
      </p:graphicFrame>
      <p:sp>
        <p:nvSpPr>
          <p:cNvPr id="5" name="TextBox 4">
            <a:extLst>
              <a:ext uri="{FF2B5EF4-FFF2-40B4-BE49-F238E27FC236}">
                <a16:creationId xmlns:a16="http://schemas.microsoft.com/office/drawing/2014/main" id="{88BFC76B-C0FA-5E77-4973-1003979E638E}"/>
              </a:ext>
            </a:extLst>
          </p:cNvPr>
          <p:cNvSpPr txBox="1"/>
          <p:nvPr/>
        </p:nvSpPr>
        <p:spPr>
          <a:xfrm>
            <a:off x="372319" y="925972"/>
            <a:ext cx="3412603"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Best Hyperparameters Found:</a:t>
            </a:r>
          </a:p>
        </p:txBody>
      </p:sp>
      <p:graphicFrame>
        <p:nvGraphicFramePr>
          <p:cNvPr id="6" name="Table 5">
            <a:extLst>
              <a:ext uri="{FF2B5EF4-FFF2-40B4-BE49-F238E27FC236}">
                <a16:creationId xmlns:a16="http://schemas.microsoft.com/office/drawing/2014/main" id="{A05BA82A-85D5-5668-59C6-C6F096BCE7A7}"/>
              </a:ext>
            </a:extLst>
          </p:cNvPr>
          <p:cNvGraphicFramePr>
            <a:graphicFrameLocks noGrp="1"/>
          </p:cNvGraphicFramePr>
          <p:nvPr>
            <p:extLst>
              <p:ext uri="{D42A27DB-BD31-4B8C-83A1-F6EECF244321}">
                <p14:modId xmlns:p14="http://schemas.microsoft.com/office/powerpoint/2010/main" val="4102876143"/>
              </p:ext>
            </p:extLst>
          </p:nvPr>
        </p:nvGraphicFramePr>
        <p:xfrm>
          <a:off x="4707680" y="1404498"/>
          <a:ext cx="5559063" cy="4285290"/>
        </p:xfrm>
        <a:graphic>
          <a:graphicData uri="http://schemas.openxmlformats.org/drawingml/2006/table">
            <a:tbl>
              <a:tblPr firstRow="1" bandRow="1">
                <a:tableStyleId>{5C22544A-7EE6-4342-B048-85BDC9FD1C3A}</a:tableStyleId>
              </a:tblPr>
              <a:tblGrid>
                <a:gridCol w="1853021">
                  <a:extLst>
                    <a:ext uri="{9D8B030D-6E8A-4147-A177-3AD203B41FA5}">
                      <a16:colId xmlns:a16="http://schemas.microsoft.com/office/drawing/2014/main" val="1794546288"/>
                    </a:ext>
                  </a:extLst>
                </a:gridCol>
                <a:gridCol w="1853021">
                  <a:extLst>
                    <a:ext uri="{9D8B030D-6E8A-4147-A177-3AD203B41FA5}">
                      <a16:colId xmlns:a16="http://schemas.microsoft.com/office/drawing/2014/main" val="4021111150"/>
                    </a:ext>
                  </a:extLst>
                </a:gridCol>
                <a:gridCol w="1853021">
                  <a:extLst>
                    <a:ext uri="{9D8B030D-6E8A-4147-A177-3AD203B41FA5}">
                      <a16:colId xmlns:a16="http://schemas.microsoft.com/office/drawing/2014/main" val="1966306835"/>
                    </a:ext>
                  </a:extLst>
                </a:gridCol>
              </a:tblGrid>
              <a:tr h="714215">
                <a:tc>
                  <a:txBody>
                    <a:bodyPr/>
                    <a:lstStyle/>
                    <a:p>
                      <a:r>
                        <a:rPr lang="en-US" b="0">
                          <a:latin typeface="Calibri" panose="020F0502020204030204" pitchFamily="34" charset="0"/>
                          <a:cs typeface="Calibri" panose="020F0502020204030204" pitchFamily="34" charset="0"/>
                        </a:rPr>
                        <a:t>Metric</a:t>
                      </a:r>
                    </a:p>
                  </a:txBody>
                  <a:tcPr anchor="ctr"/>
                </a:tc>
                <a:tc>
                  <a:txBody>
                    <a:bodyPr/>
                    <a:lstStyle/>
                    <a:p>
                      <a:r>
                        <a:rPr lang="en-US" b="0">
                          <a:latin typeface="Calibri" panose="020F0502020204030204" pitchFamily="34" charset="0"/>
                          <a:cs typeface="Calibri" panose="020F0502020204030204" pitchFamily="34" charset="0"/>
                        </a:rPr>
                        <a:t>XGBoost (Before Tuning)</a:t>
                      </a:r>
                    </a:p>
                  </a:txBody>
                  <a:tcPr anchor="ctr"/>
                </a:tc>
                <a:tc>
                  <a:txBody>
                    <a:bodyPr/>
                    <a:lstStyle/>
                    <a:p>
                      <a:r>
                        <a:rPr lang="en-US" b="0">
                          <a:latin typeface="Calibri" panose="020F0502020204030204" pitchFamily="34" charset="0"/>
                          <a:cs typeface="Calibri" panose="020F0502020204030204" pitchFamily="34" charset="0"/>
                        </a:rPr>
                        <a:t>Tuned XGBoost</a:t>
                      </a:r>
                    </a:p>
                  </a:txBody>
                  <a:tcPr anchor="ctr"/>
                </a:tc>
                <a:extLst>
                  <a:ext uri="{0D108BD9-81ED-4DB2-BD59-A6C34878D82A}">
                    <a16:rowId xmlns:a16="http://schemas.microsoft.com/office/drawing/2014/main" val="1731098476"/>
                  </a:ext>
                </a:extLst>
              </a:tr>
              <a:tr h="714215">
                <a:tc>
                  <a:txBody>
                    <a:bodyPr/>
                    <a:lstStyle/>
                    <a:p>
                      <a:r>
                        <a:rPr lang="en-US" b="0">
                          <a:latin typeface="Calibri" panose="020F0502020204030204" pitchFamily="34" charset="0"/>
                          <a:cs typeface="Calibri" panose="020F0502020204030204" pitchFamily="34" charset="0"/>
                        </a:rPr>
                        <a:t>Accuracy</a:t>
                      </a:r>
                    </a:p>
                  </a:txBody>
                  <a:tcPr anchor="ctr"/>
                </a:tc>
                <a:tc>
                  <a:txBody>
                    <a:bodyPr/>
                    <a:lstStyle/>
                    <a:p>
                      <a:r>
                        <a:rPr lang="en-US" b="0">
                          <a:latin typeface="Calibri" panose="020F0502020204030204" pitchFamily="34" charset="0"/>
                          <a:cs typeface="Calibri" panose="020F0502020204030204" pitchFamily="34" charset="0"/>
                        </a:rPr>
                        <a:t>0.67</a:t>
                      </a:r>
                    </a:p>
                  </a:txBody>
                  <a:tcPr anchor="ctr"/>
                </a:tc>
                <a:tc>
                  <a:txBody>
                    <a:bodyPr/>
                    <a:lstStyle/>
                    <a:p>
                      <a:r>
                        <a:rPr lang="en-US" b="0">
                          <a:latin typeface="Calibri" panose="020F0502020204030204" pitchFamily="34" charset="0"/>
                          <a:cs typeface="Calibri" panose="020F0502020204030204" pitchFamily="34" charset="0"/>
                        </a:rPr>
                        <a:t>0.64</a:t>
                      </a:r>
                    </a:p>
                  </a:txBody>
                  <a:tcPr anchor="ctr"/>
                </a:tc>
                <a:extLst>
                  <a:ext uri="{0D108BD9-81ED-4DB2-BD59-A6C34878D82A}">
                    <a16:rowId xmlns:a16="http://schemas.microsoft.com/office/drawing/2014/main" val="2158549484"/>
                  </a:ext>
                </a:extLst>
              </a:tr>
              <a:tr h="714215">
                <a:tc>
                  <a:txBody>
                    <a:bodyPr/>
                    <a:lstStyle/>
                    <a:p>
                      <a:r>
                        <a:rPr lang="en-US" b="1"/>
                        <a:t>AUC-ROC</a:t>
                      </a:r>
                      <a:endParaRPr lang="en-US"/>
                    </a:p>
                  </a:txBody>
                  <a:tcPr anchor="ctr"/>
                </a:tc>
                <a:tc>
                  <a:txBody>
                    <a:bodyPr/>
                    <a:lstStyle/>
                    <a:p>
                      <a:r>
                        <a:rPr lang="en-US"/>
                        <a:t>0.74</a:t>
                      </a:r>
                    </a:p>
                  </a:txBody>
                  <a:tcPr anchor="ctr"/>
                </a:tc>
                <a:tc>
                  <a:txBody>
                    <a:bodyPr/>
                    <a:lstStyle/>
                    <a:p>
                      <a:r>
                        <a:rPr lang="en-US"/>
                        <a:t>0.75</a:t>
                      </a:r>
                    </a:p>
                  </a:txBody>
                  <a:tcPr anchor="ctr"/>
                </a:tc>
                <a:extLst>
                  <a:ext uri="{0D108BD9-81ED-4DB2-BD59-A6C34878D82A}">
                    <a16:rowId xmlns:a16="http://schemas.microsoft.com/office/drawing/2014/main" val="3799911971"/>
                  </a:ext>
                </a:extLst>
              </a:tr>
              <a:tr h="714215">
                <a:tc>
                  <a:txBody>
                    <a:bodyPr/>
                    <a:lstStyle/>
                    <a:p>
                      <a:r>
                        <a:rPr lang="en-US" b="1"/>
                        <a:t>Precision (Class 1)</a:t>
                      </a:r>
                      <a:endParaRPr lang="en-US"/>
                    </a:p>
                  </a:txBody>
                  <a:tcPr anchor="ctr"/>
                </a:tc>
                <a:tc>
                  <a:txBody>
                    <a:bodyPr/>
                    <a:lstStyle/>
                    <a:p>
                      <a:r>
                        <a:rPr lang="en-US"/>
                        <a:t>0.21</a:t>
                      </a:r>
                    </a:p>
                  </a:txBody>
                  <a:tcPr anchor="ctr"/>
                </a:tc>
                <a:tc>
                  <a:txBody>
                    <a:bodyPr/>
                    <a:lstStyle/>
                    <a:p>
                      <a:r>
                        <a:rPr lang="en-US"/>
                        <a:t>0.21</a:t>
                      </a:r>
                    </a:p>
                  </a:txBody>
                  <a:tcPr anchor="ctr"/>
                </a:tc>
                <a:extLst>
                  <a:ext uri="{0D108BD9-81ED-4DB2-BD59-A6C34878D82A}">
                    <a16:rowId xmlns:a16="http://schemas.microsoft.com/office/drawing/2014/main" val="2907889815"/>
                  </a:ext>
                </a:extLst>
              </a:tr>
              <a:tr h="714215">
                <a:tc>
                  <a:txBody>
                    <a:bodyPr/>
                    <a:lstStyle/>
                    <a:p>
                      <a:r>
                        <a:rPr lang="en-US" b="1" dirty="0"/>
                        <a:t>Recall (Class 1)</a:t>
                      </a:r>
                      <a:endParaRPr lang="en-US" dirty="0"/>
                    </a:p>
                  </a:txBody>
                  <a:tcPr anchor="ctr"/>
                </a:tc>
                <a:tc>
                  <a:txBody>
                    <a:bodyPr/>
                    <a:lstStyle/>
                    <a:p>
                      <a:r>
                        <a:rPr lang="en-US"/>
                        <a:t>0.68</a:t>
                      </a:r>
                    </a:p>
                  </a:txBody>
                  <a:tcPr anchor="ctr"/>
                </a:tc>
                <a:tc>
                  <a:txBody>
                    <a:bodyPr/>
                    <a:lstStyle/>
                    <a:p>
                      <a:r>
                        <a:rPr lang="en-US"/>
                        <a:t>0.74</a:t>
                      </a:r>
                    </a:p>
                  </a:txBody>
                  <a:tcPr anchor="ctr"/>
                </a:tc>
                <a:extLst>
                  <a:ext uri="{0D108BD9-81ED-4DB2-BD59-A6C34878D82A}">
                    <a16:rowId xmlns:a16="http://schemas.microsoft.com/office/drawing/2014/main" val="2485707047"/>
                  </a:ext>
                </a:extLst>
              </a:tr>
              <a:tr h="714215">
                <a:tc>
                  <a:txBody>
                    <a:bodyPr/>
                    <a:lstStyle/>
                    <a:p>
                      <a:r>
                        <a:rPr lang="en-US" b="1"/>
                        <a:t>F1-Score (Class 1)</a:t>
                      </a:r>
                      <a:endParaRPr lang="en-US"/>
                    </a:p>
                  </a:txBody>
                  <a:tcPr anchor="ctr"/>
                </a:tc>
                <a:tc>
                  <a:txBody>
                    <a:bodyPr/>
                    <a:lstStyle/>
                    <a:p>
                      <a:r>
                        <a:rPr lang="en-US" b="0" dirty="0"/>
                        <a:t>0.33</a:t>
                      </a:r>
                    </a:p>
                  </a:txBody>
                  <a:tcPr anchor="ctr"/>
                </a:tc>
                <a:tc>
                  <a:txBody>
                    <a:bodyPr/>
                    <a:lstStyle/>
                    <a:p>
                      <a:r>
                        <a:rPr lang="en-US" b="0" dirty="0"/>
                        <a:t>0.32</a:t>
                      </a:r>
                    </a:p>
                  </a:txBody>
                  <a:tcPr anchor="ctr"/>
                </a:tc>
                <a:extLst>
                  <a:ext uri="{0D108BD9-81ED-4DB2-BD59-A6C34878D82A}">
                    <a16:rowId xmlns:a16="http://schemas.microsoft.com/office/drawing/2014/main" val="3693988616"/>
                  </a:ext>
                </a:extLst>
              </a:tr>
            </a:tbl>
          </a:graphicData>
        </a:graphic>
      </p:graphicFrame>
      <p:sp>
        <p:nvSpPr>
          <p:cNvPr id="7" name="TextBox 6">
            <a:extLst>
              <a:ext uri="{FF2B5EF4-FFF2-40B4-BE49-F238E27FC236}">
                <a16:creationId xmlns:a16="http://schemas.microsoft.com/office/drawing/2014/main" id="{5D645E10-CD34-00A5-025A-209D78403C0F}"/>
              </a:ext>
            </a:extLst>
          </p:cNvPr>
          <p:cNvSpPr txBox="1"/>
          <p:nvPr/>
        </p:nvSpPr>
        <p:spPr>
          <a:xfrm>
            <a:off x="4610581" y="927898"/>
            <a:ext cx="3412603"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Tuning Results (Before and After):</a:t>
            </a:r>
          </a:p>
        </p:txBody>
      </p:sp>
      <p:sp>
        <p:nvSpPr>
          <p:cNvPr id="8" name="TextBox 7">
            <a:extLst>
              <a:ext uri="{FF2B5EF4-FFF2-40B4-BE49-F238E27FC236}">
                <a16:creationId xmlns:a16="http://schemas.microsoft.com/office/drawing/2014/main" id="{C880BFBA-B814-B5B5-DA66-5E96D70A54D6}"/>
              </a:ext>
            </a:extLst>
          </p:cNvPr>
          <p:cNvSpPr txBox="1"/>
          <p:nvPr/>
        </p:nvSpPr>
        <p:spPr>
          <a:xfrm>
            <a:off x="524719" y="5742968"/>
            <a:ext cx="11096263" cy="1077218"/>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Key Insights:</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After tuning, the recall for defaults improved from 68% to 74%, demonstrating the effectiveness of hyperparameter tuning.</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Despite a slight drop in accuracy, the AUC-ROC and recall improved, making the tuned model better at detecting defaults, which aligns with the project’s goal.</a:t>
            </a:r>
          </a:p>
        </p:txBody>
      </p:sp>
    </p:spTree>
    <p:extLst>
      <p:ext uri="{BB962C8B-B14F-4D97-AF65-F5344CB8AC3E}">
        <p14:creationId xmlns:p14="http://schemas.microsoft.com/office/powerpoint/2010/main" val="3146924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AE6C18-0BA8-E33B-8EDB-925D47ACB270}"/>
              </a:ext>
            </a:extLst>
          </p:cNvPr>
          <p:cNvSpPr txBox="1"/>
          <p:nvPr/>
        </p:nvSpPr>
        <p:spPr>
          <a:xfrm>
            <a:off x="347237" y="243068"/>
            <a:ext cx="6412374"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Conclusion</a:t>
            </a:r>
          </a:p>
        </p:txBody>
      </p:sp>
      <p:sp>
        <p:nvSpPr>
          <p:cNvPr id="6" name="TextBox 5">
            <a:extLst>
              <a:ext uri="{FF2B5EF4-FFF2-40B4-BE49-F238E27FC236}">
                <a16:creationId xmlns:a16="http://schemas.microsoft.com/office/drawing/2014/main" id="{AF12B70A-C6D3-798F-35B3-53E69037E481}"/>
              </a:ext>
            </a:extLst>
          </p:cNvPr>
          <p:cNvSpPr txBox="1"/>
          <p:nvPr/>
        </p:nvSpPr>
        <p:spPr>
          <a:xfrm>
            <a:off x="360741" y="754809"/>
            <a:ext cx="5611796" cy="3293209"/>
          </a:xfrm>
          <a:prstGeom prst="rect">
            <a:avLst/>
          </a:prstGeom>
          <a:noFill/>
          <a:ln>
            <a:solidFill>
              <a:schemeClr val="bg1">
                <a:lumMod val="65000"/>
              </a:schemeClr>
            </a:solidFill>
          </a:ln>
        </p:spPr>
        <p:txBody>
          <a:bodyPr wrap="square" rtlCol="0">
            <a:spAutoFit/>
          </a:bodyPr>
          <a:lstStyle/>
          <a:p>
            <a:r>
              <a:rPr lang="en-US" sz="1600" b="1" dirty="0">
                <a:latin typeface="Calibri" panose="020F0502020204030204" pitchFamily="34" charset="0"/>
                <a:cs typeface="Calibri" panose="020F0502020204030204" pitchFamily="34" charset="0"/>
              </a:rPr>
              <a:t>Summary of Results</a:t>
            </a:r>
            <a:r>
              <a:rPr lang="en-US" sz="1600" dirty="0">
                <a:latin typeface="Calibri" panose="020F0502020204030204" pitchFamily="34" charset="0"/>
                <a:cs typeface="Calibri" panose="020F0502020204030204" pitchFamily="34" charset="0"/>
              </a:rPr>
              <a:t>:</a:t>
            </a: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The models tested in this project included </a:t>
            </a:r>
            <a:r>
              <a:rPr lang="en-US" sz="1600" b="1" dirty="0">
                <a:latin typeface="Calibri" panose="020F0502020204030204" pitchFamily="34" charset="0"/>
                <a:cs typeface="Calibri" panose="020F0502020204030204" pitchFamily="34" charset="0"/>
              </a:rPr>
              <a:t>Logistic Regression</a:t>
            </a:r>
            <a:r>
              <a:rPr lang="en-US" sz="1600" dirty="0">
                <a:latin typeface="Calibri" panose="020F0502020204030204" pitchFamily="34" charset="0"/>
                <a:cs typeface="Calibri" panose="020F0502020204030204" pitchFamily="34" charset="0"/>
              </a:rPr>
              <a:t>, </a:t>
            </a:r>
            <a:r>
              <a:rPr lang="en-US" sz="1600" b="1" dirty="0">
                <a:latin typeface="Calibri" panose="020F0502020204030204" pitchFamily="34" charset="0"/>
                <a:cs typeface="Calibri" panose="020F0502020204030204" pitchFamily="34" charset="0"/>
              </a:rPr>
              <a:t>Decision Tree</a:t>
            </a:r>
            <a:r>
              <a:rPr lang="en-US" sz="1600" dirty="0">
                <a:latin typeface="Calibri" panose="020F0502020204030204" pitchFamily="34" charset="0"/>
                <a:cs typeface="Calibri" panose="020F0502020204030204" pitchFamily="34" charset="0"/>
              </a:rPr>
              <a:t>, </a:t>
            </a:r>
            <a:r>
              <a:rPr lang="en-US" sz="1600" b="1" dirty="0">
                <a:latin typeface="Calibri" panose="020F0502020204030204" pitchFamily="34" charset="0"/>
                <a:cs typeface="Calibri" panose="020F0502020204030204" pitchFamily="34" charset="0"/>
              </a:rPr>
              <a:t>Random Forest</a:t>
            </a:r>
            <a:r>
              <a:rPr lang="en-US" sz="1600" dirty="0">
                <a:latin typeface="Calibri" panose="020F0502020204030204" pitchFamily="34" charset="0"/>
                <a:cs typeface="Calibri" panose="020F0502020204030204" pitchFamily="34" charset="0"/>
              </a:rPr>
              <a:t>, and </a:t>
            </a:r>
            <a:r>
              <a:rPr lang="en-US" sz="1600" b="1" dirty="0">
                <a:latin typeface="Calibri" panose="020F0502020204030204" pitchFamily="34" charset="0"/>
                <a:cs typeface="Calibri" panose="020F0502020204030204" pitchFamily="34" charset="0"/>
              </a:rPr>
              <a:t>XGBoost</a:t>
            </a:r>
            <a:r>
              <a:rPr lang="en-US" sz="1600" dirty="0">
                <a:latin typeface="Calibri" panose="020F0502020204030204" pitchFamily="34" charset="0"/>
                <a:cs typeface="Calibri" panose="020F0502020204030204" pitchFamily="34" charset="0"/>
              </a:rPr>
              <a:t>.</a:t>
            </a: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Among all models, </a:t>
            </a:r>
            <a:r>
              <a:rPr lang="en-US" sz="1600" b="1" dirty="0">
                <a:latin typeface="Calibri" panose="020F0502020204030204" pitchFamily="34" charset="0"/>
                <a:cs typeface="Calibri" panose="020F0502020204030204" pitchFamily="34" charset="0"/>
              </a:rPr>
              <a:t>XGBoost (with SMOTE)</a:t>
            </a:r>
            <a:r>
              <a:rPr lang="en-US" sz="1600" dirty="0">
                <a:latin typeface="Calibri" panose="020F0502020204030204" pitchFamily="34" charset="0"/>
                <a:cs typeface="Calibri" panose="020F0502020204030204" pitchFamily="34" charset="0"/>
              </a:rPr>
              <a:t> and </a:t>
            </a:r>
            <a:r>
              <a:rPr lang="en-US" sz="1600" b="1" dirty="0">
                <a:latin typeface="Calibri" panose="020F0502020204030204" pitchFamily="34" charset="0"/>
                <a:cs typeface="Calibri" panose="020F0502020204030204" pitchFamily="34" charset="0"/>
              </a:rPr>
              <a:t>Tuned XGBoost</a:t>
            </a:r>
            <a:r>
              <a:rPr lang="en-US" sz="1600" dirty="0">
                <a:latin typeface="Calibri" panose="020F0502020204030204" pitchFamily="34" charset="0"/>
                <a:cs typeface="Calibri" panose="020F0502020204030204" pitchFamily="34" charset="0"/>
              </a:rPr>
              <a:t> performed the best in terms of </a:t>
            </a:r>
            <a:r>
              <a:rPr lang="en-US" sz="1600" b="1" dirty="0">
                <a:latin typeface="Calibri" panose="020F0502020204030204" pitchFamily="34" charset="0"/>
                <a:cs typeface="Calibri" panose="020F0502020204030204" pitchFamily="34" charset="0"/>
              </a:rPr>
              <a:t>recall</a:t>
            </a:r>
            <a:r>
              <a:rPr lang="en-US" sz="1600" dirty="0">
                <a:latin typeface="Calibri" panose="020F0502020204030204" pitchFamily="34" charset="0"/>
                <a:cs typeface="Calibri" panose="020F0502020204030204" pitchFamily="34" charset="0"/>
              </a:rPr>
              <a:t>, achieving </a:t>
            </a:r>
            <a:r>
              <a:rPr lang="en-US" sz="1600" b="1" dirty="0">
                <a:latin typeface="Calibri" panose="020F0502020204030204" pitchFamily="34" charset="0"/>
                <a:cs typeface="Calibri" panose="020F0502020204030204" pitchFamily="34" charset="0"/>
              </a:rPr>
              <a:t>74% recall</a:t>
            </a:r>
            <a:r>
              <a:rPr lang="en-US" sz="1600" dirty="0">
                <a:latin typeface="Calibri" panose="020F0502020204030204" pitchFamily="34" charset="0"/>
                <a:cs typeface="Calibri" panose="020F0502020204030204" pitchFamily="34" charset="0"/>
              </a:rPr>
              <a:t> for defaults. This means that these models were able to identify most defaulting customers, which is crucial in this problem.</a:t>
            </a: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While </a:t>
            </a:r>
            <a:r>
              <a:rPr lang="en-US" sz="1600" b="1" dirty="0">
                <a:latin typeface="Calibri" panose="020F0502020204030204" pitchFamily="34" charset="0"/>
                <a:cs typeface="Calibri" panose="020F0502020204030204" pitchFamily="34" charset="0"/>
              </a:rPr>
              <a:t>Logistic Regression</a:t>
            </a:r>
            <a:r>
              <a:rPr lang="en-US" sz="1600" dirty="0">
                <a:latin typeface="Calibri" panose="020F0502020204030204" pitchFamily="34" charset="0"/>
                <a:cs typeface="Calibri" panose="020F0502020204030204" pitchFamily="34" charset="0"/>
              </a:rPr>
              <a:t> and </a:t>
            </a:r>
            <a:r>
              <a:rPr lang="en-US" sz="1600" b="1" dirty="0">
                <a:latin typeface="Calibri" panose="020F0502020204030204" pitchFamily="34" charset="0"/>
                <a:cs typeface="Calibri" panose="020F0502020204030204" pitchFamily="34" charset="0"/>
              </a:rPr>
              <a:t>Random Forest</a:t>
            </a:r>
            <a:r>
              <a:rPr lang="en-US" sz="1600" dirty="0">
                <a:latin typeface="Calibri" panose="020F0502020204030204" pitchFamily="34" charset="0"/>
                <a:cs typeface="Calibri" panose="020F0502020204030204" pitchFamily="34" charset="0"/>
              </a:rPr>
              <a:t> achieved high accuracy (around 88%), they struggled with recall, failing to catch most of the defaults due to the class imbalance.</a:t>
            </a:r>
          </a:p>
        </p:txBody>
      </p:sp>
      <p:sp>
        <p:nvSpPr>
          <p:cNvPr id="2" name="TextBox 1">
            <a:extLst>
              <a:ext uri="{FF2B5EF4-FFF2-40B4-BE49-F238E27FC236}">
                <a16:creationId xmlns:a16="http://schemas.microsoft.com/office/drawing/2014/main" id="{6DC7C25A-3BAC-72A2-7399-64561CD9F861}"/>
              </a:ext>
            </a:extLst>
          </p:cNvPr>
          <p:cNvSpPr txBox="1"/>
          <p:nvPr/>
        </p:nvSpPr>
        <p:spPr>
          <a:xfrm>
            <a:off x="6096000" y="754809"/>
            <a:ext cx="5735259" cy="3262432"/>
          </a:xfrm>
          <a:prstGeom prst="rect">
            <a:avLst/>
          </a:prstGeom>
          <a:noFill/>
          <a:ln>
            <a:solidFill>
              <a:schemeClr val="bg1">
                <a:lumMod val="65000"/>
              </a:schemeClr>
            </a:solidFill>
          </a:ln>
        </p:spPr>
        <p:txBody>
          <a:bodyPr wrap="square" rtlCol="0">
            <a:spAutoFit/>
          </a:bodyPr>
          <a:lstStyle/>
          <a:p>
            <a:r>
              <a:rPr lang="en-US" sz="1600" b="1" dirty="0"/>
              <a:t>Impact of Class Balancing</a:t>
            </a:r>
            <a:r>
              <a:rPr lang="en-US" sz="1600" dirty="0"/>
              <a:t>:</a:t>
            </a:r>
          </a:p>
          <a:p>
            <a:endParaRPr lang="en-US" sz="500" dirty="0"/>
          </a:p>
          <a:p>
            <a:r>
              <a:rPr lang="en-US" sz="1600" b="1" dirty="0"/>
              <a:t>SMOTE (Synthetic Minority Oversampling Technique)</a:t>
            </a:r>
            <a:r>
              <a:rPr lang="en-US" sz="1600" dirty="0"/>
              <a:t> was applied to address the significant class imbalance in the dataset (225,694 non-defaults vs. 29,653 defaults). By generating synthetic data for the minority class (defaults), SMOTE helped balance the dataset, allowing models to better detect defaults.</a:t>
            </a:r>
          </a:p>
          <a:p>
            <a:endParaRPr lang="en-US" sz="900" dirty="0"/>
          </a:p>
          <a:p>
            <a:r>
              <a:rPr lang="en-US" sz="1600" dirty="0"/>
              <a:t>Prior to applying SMOTE, models like </a:t>
            </a:r>
            <a:r>
              <a:rPr lang="en-US" sz="1600" b="1" dirty="0"/>
              <a:t>Logistic Regression</a:t>
            </a:r>
            <a:r>
              <a:rPr lang="en-US" sz="1600" dirty="0"/>
              <a:t> and </a:t>
            </a:r>
            <a:r>
              <a:rPr lang="en-US" sz="1600" b="1" dirty="0"/>
              <a:t>Random Forest</a:t>
            </a:r>
            <a:r>
              <a:rPr lang="en-US" sz="1600" dirty="0"/>
              <a:t> had very low recall (around 3%) for defaults, meaning they missed most of the default cases. After applying SMOTE, </a:t>
            </a:r>
            <a:r>
              <a:rPr lang="en-US" sz="1600" b="1" dirty="0"/>
              <a:t>XGBoost</a:t>
            </a:r>
            <a:r>
              <a:rPr lang="en-US" sz="1600" dirty="0"/>
              <a:t> was able to increase recall to </a:t>
            </a:r>
            <a:r>
              <a:rPr lang="en-US" sz="1600" b="1" dirty="0"/>
              <a:t>74%</a:t>
            </a:r>
            <a:r>
              <a:rPr lang="en-US" sz="1600" dirty="0"/>
              <a:t>, significantly improving the model's ability to predict defaults.</a:t>
            </a:r>
          </a:p>
        </p:txBody>
      </p:sp>
      <p:sp>
        <p:nvSpPr>
          <p:cNvPr id="3" name="TextBox 2">
            <a:extLst>
              <a:ext uri="{FF2B5EF4-FFF2-40B4-BE49-F238E27FC236}">
                <a16:creationId xmlns:a16="http://schemas.microsoft.com/office/drawing/2014/main" id="{E3EF309A-6FF4-E9AA-EDCF-D03FA861B2EE}"/>
              </a:ext>
            </a:extLst>
          </p:cNvPr>
          <p:cNvSpPr txBox="1"/>
          <p:nvPr/>
        </p:nvSpPr>
        <p:spPr>
          <a:xfrm>
            <a:off x="360741" y="4101823"/>
            <a:ext cx="11470518" cy="2677656"/>
          </a:xfrm>
          <a:prstGeom prst="rect">
            <a:avLst/>
          </a:prstGeom>
          <a:noFill/>
          <a:ln>
            <a:solidFill>
              <a:schemeClr val="bg1">
                <a:lumMod val="65000"/>
              </a:schemeClr>
            </a:solidFill>
          </a:ln>
        </p:spPr>
        <p:txBody>
          <a:bodyPr wrap="square" rtlCol="0">
            <a:spAutoFit/>
          </a:bodyPr>
          <a:lstStyle/>
          <a:p>
            <a:r>
              <a:rPr lang="en-US" sz="1600" b="1" dirty="0"/>
              <a:t>Recommendation</a:t>
            </a:r>
            <a:r>
              <a:rPr lang="en-US" sz="1600" dirty="0"/>
              <a:t>:</a:t>
            </a:r>
          </a:p>
          <a:p>
            <a:endParaRPr lang="en-US" sz="400" dirty="0"/>
          </a:p>
          <a:p>
            <a:r>
              <a:rPr lang="en-US" sz="1600" dirty="0"/>
              <a:t>Based on the project’s objectives, </a:t>
            </a:r>
            <a:r>
              <a:rPr lang="en-US" sz="1600" b="1" dirty="0"/>
              <a:t>XGBoost (with SMOTE)</a:t>
            </a:r>
            <a:r>
              <a:rPr lang="en-US" sz="1600" dirty="0"/>
              <a:t> is recommended as the best model for predicting loan defaults. While its accuracy was slightly lower than other models (64%), its high recall of </a:t>
            </a:r>
            <a:r>
              <a:rPr lang="en-US" sz="1600" b="1" dirty="0"/>
              <a:t>74%</a:t>
            </a:r>
            <a:r>
              <a:rPr lang="en-US" sz="1600" dirty="0"/>
              <a:t> makes it the best choice for identifying defaulting customers.</a:t>
            </a:r>
          </a:p>
          <a:p>
            <a:endParaRPr lang="en-US" sz="800" dirty="0"/>
          </a:p>
          <a:p>
            <a:r>
              <a:rPr lang="en-US" sz="1600" dirty="0"/>
              <a:t>This model is especially suitable for scenarios where </a:t>
            </a:r>
            <a:r>
              <a:rPr lang="en-US" sz="1600" b="1" dirty="0"/>
              <a:t>recall</a:t>
            </a:r>
            <a:r>
              <a:rPr lang="en-US" sz="1600" dirty="0"/>
              <a:t> is critical, such as minimizing missed defaults, which can lead to financial losses for lenders. The ability of </a:t>
            </a:r>
            <a:r>
              <a:rPr lang="en-US" sz="1600" b="1" dirty="0"/>
              <a:t>XGBoost</a:t>
            </a:r>
            <a:r>
              <a:rPr lang="en-US" sz="1600" dirty="0"/>
              <a:t> to handle non-linearity, feature interactions, and the imbalanced dataset makes it the ideal model for this task.</a:t>
            </a:r>
          </a:p>
          <a:p>
            <a:endParaRPr lang="en-US" sz="800" dirty="0"/>
          </a:p>
          <a:p>
            <a:r>
              <a:rPr lang="en-US" sz="1600" b="1" dirty="0"/>
              <a:t>Hyperparameter Tuning</a:t>
            </a:r>
            <a:r>
              <a:rPr lang="en-US" sz="1600" dirty="0"/>
              <a:t> was crucial in improving the performance of XGBoost, optimizing parameters like </a:t>
            </a:r>
            <a:r>
              <a:rPr lang="en-US" sz="1600" b="1" dirty="0"/>
              <a:t>learning rate</a:t>
            </a:r>
            <a:r>
              <a:rPr lang="en-US" sz="1600" dirty="0"/>
              <a:t>, </a:t>
            </a:r>
            <a:r>
              <a:rPr lang="en-US" sz="1600" b="1" dirty="0"/>
              <a:t>max depth</a:t>
            </a:r>
            <a:r>
              <a:rPr lang="en-US" sz="1600" dirty="0"/>
              <a:t>, and </a:t>
            </a:r>
            <a:r>
              <a:rPr lang="en-US" sz="1600" b="1" dirty="0"/>
              <a:t>number of estimators</a:t>
            </a:r>
            <a:r>
              <a:rPr lang="en-US" sz="1600" dirty="0"/>
              <a:t>, which helped the model strike a balance between precision and recall.</a:t>
            </a:r>
          </a:p>
        </p:txBody>
      </p:sp>
    </p:spTree>
    <p:extLst>
      <p:ext uri="{BB962C8B-B14F-4D97-AF65-F5344CB8AC3E}">
        <p14:creationId xmlns:p14="http://schemas.microsoft.com/office/powerpoint/2010/main" val="2977243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2EDAC74B-F29E-70F0-4F25-9F592674F184}"/>
              </a:ext>
            </a:extLst>
          </p:cNvPr>
          <p:cNvPicPr>
            <a:picLocks noChangeAspect="1"/>
          </p:cNvPicPr>
          <p:nvPr/>
        </p:nvPicPr>
        <p:blipFill>
          <a:blip r:embed="rId2"/>
          <a:srcRect b="19"/>
          <a:stretch/>
        </p:blipFill>
        <p:spPr>
          <a:xfrm>
            <a:off x="20" y="1282"/>
            <a:ext cx="12191980" cy="6856718"/>
          </a:xfrm>
          <a:prstGeom prst="rect">
            <a:avLst/>
          </a:prstGeom>
        </p:spPr>
      </p:pic>
      <p:sp>
        <p:nvSpPr>
          <p:cNvPr id="5" name="Rectangle 4">
            <a:extLst>
              <a:ext uri="{FF2B5EF4-FFF2-40B4-BE49-F238E27FC236}">
                <a16:creationId xmlns:a16="http://schemas.microsoft.com/office/drawing/2014/main" id="{48CA3C92-5FF9-1E38-46D3-F2CF76F0D3BB}"/>
              </a:ext>
            </a:extLst>
          </p:cNvPr>
          <p:cNvSpPr/>
          <p:nvPr/>
        </p:nvSpPr>
        <p:spPr>
          <a:xfrm>
            <a:off x="0" y="0"/>
            <a:ext cx="12188952" cy="6856718"/>
          </a:xfrm>
          <a:prstGeom prst="rect">
            <a:avLst/>
          </a:prstGeom>
          <a:solidFill>
            <a:schemeClr val="tx1">
              <a:alpha val="3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2242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erson holding a tablet with graphs and charts&#10;&#10;Description automatically generated">
            <a:extLst>
              <a:ext uri="{FF2B5EF4-FFF2-40B4-BE49-F238E27FC236}">
                <a16:creationId xmlns:a16="http://schemas.microsoft.com/office/drawing/2014/main" id="{BD4AFAE3-9B83-FC14-F8D5-3A8D148D6899}"/>
              </a:ext>
            </a:extLst>
          </p:cNvPr>
          <p:cNvPicPr>
            <a:picLocks noChangeAspect="1"/>
          </p:cNvPicPr>
          <p:nvPr/>
        </p:nvPicPr>
        <p:blipFill>
          <a:blip r:embed="rId2"/>
          <a:srcRect b="19"/>
          <a:stretch/>
        </p:blipFill>
        <p:spPr>
          <a:xfrm>
            <a:off x="20" y="1282"/>
            <a:ext cx="12191980" cy="6856718"/>
          </a:xfrm>
          <a:prstGeom prst="rect">
            <a:avLst/>
          </a:prstGeom>
        </p:spPr>
      </p:pic>
      <p:sp>
        <p:nvSpPr>
          <p:cNvPr id="5" name="Rectangle 4">
            <a:extLst>
              <a:ext uri="{FF2B5EF4-FFF2-40B4-BE49-F238E27FC236}">
                <a16:creationId xmlns:a16="http://schemas.microsoft.com/office/drawing/2014/main" id="{7586814E-ADD1-E126-0F32-C016CD327A69}"/>
              </a:ext>
            </a:extLst>
          </p:cNvPr>
          <p:cNvSpPr/>
          <p:nvPr/>
        </p:nvSpPr>
        <p:spPr>
          <a:xfrm>
            <a:off x="0" y="0"/>
            <a:ext cx="12188952" cy="6856718"/>
          </a:xfrm>
          <a:prstGeom prst="rect">
            <a:avLst/>
          </a:prstGeom>
          <a:solidFill>
            <a:schemeClr val="tx1">
              <a:alpha val="6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69A3FD2-E0C8-04AD-5C1D-49A2A65600B8}"/>
              </a:ext>
            </a:extLst>
          </p:cNvPr>
          <p:cNvSpPr txBox="1"/>
          <p:nvPr/>
        </p:nvSpPr>
        <p:spPr>
          <a:xfrm>
            <a:off x="448826" y="2053773"/>
            <a:ext cx="11291299" cy="1631216"/>
          </a:xfrm>
          <a:prstGeom prst="rect">
            <a:avLst/>
          </a:prstGeom>
          <a:noFill/>
          <a:ln>
            <a:solidFill>
              <a:schemeClr val="bg1">
                <a:lumMod val="50000"/>
              </a:schemeClr>
            </a:solidFill>
          </a:ln>
        </p:spPr>
        <p:txBody>
          <a:bodyPr wrap="square" rtlCol="0">
            <a:spAutoFit/>
          </a:bodyPr>
          <a:lstStyle/>
          <a:p>
            <a:r>
              <a:rPr lang="en-US" sz="2000" dirty="0">
                <a:solidFill>
                  <a:srgbClr val="FFC000"/>
                </a:solidFill>
                <a:latin typeface="Calibri" panose="020F0502020204030204" pitchFamily="34" charset="0"/>
                <a:cs typeface="Calibri" panose="020F0502020204030204" pitchFamily="34" charset="0"/>
              </a:rPr>
              <a:t>Executive Summary		Problem Statement			Data Overview</a:t>
            </a:r>
          </a:p>
          <a:p>
            <a:endParaRPr lang="en-US" sz="2000" dirty="0">
              <a:solidFill>
                <a:srgbClr val="FFC000"/>
              </a:solidFill>
              <a:latin typeface="Calibri" panose="020F0502020204030204" pitchFamily="34" charset="0"/>
              <a:cs typeface="Calibri" panose="020F0502020204030204" pitchFamily="34" charset="0"/>
            </a:endParaRPr>
          </a:p>
          <a:p>
            <a:r>
              <a:rPr lang="en-US" sz="2000" dirty="0">
                <a:solidFill>
                  <a:srgbClr val="FFC000"/>
                </a:solidFill>
                <a:latin typeface="Calibri" panose="020F0502020204030204" pitchFamily="34" charset="0"/>
                <a:cs typeface="Calibri" panose="020F0502020204030204" pitchFamily="34" charset="0"/>
              </a:rPr>
              <a:t>Methodology			Model Development &amp; Selection		Hyperparameter Tuning</a:t>
            </a:r>
          </a:p>
          <a:p>
            <a:endParaRPr lang="en-US" sz="2000" dirty="0">
              <a:solidFill>
                <a:srgbClr val="FFC000"/>
              </a:solidFill>
              <a:latin typeface="Calibri" panose="020F0502020204030204" pitchFamily="34" charset="0"/>
              <a:cs typeface="Calibri" panose="020F0502020204030204" pitchFamily="34" charset="0"/>
            </a:endParaRPr>
          </a:p>
          <a:p>
            <a:r>
              <a:rPr lang="en-US" sz="2000" dirty="0">
                <a:solidFill>
                  <a:srgbClr val="FFC000"/>
                </a:solidFill>
                <a:latin typeface="Calibri" panose="020F0502020204030204" pitchFamily="34" charset="0"/>
                <a:cs typeface="Calibri" panose="020F0502020204030204" pitchFamily="34" charset="0"/>
              </a:rPr>
              <a:t>Results				Conclusion				</a:t>
            </a:r>
          </a:p>
        </p:txBody>
      </p:sp>
      <p:sp>
        <p:nvSpPr>
          <p:cNvPr id="2" name="TextBox 1">
            <a:extLst>
              <a:ext uri="{FF2B5EF4-FFF2-40B4-BE49-F238E27FC236}">
                <a16:creationId xmlns:a16="http://schemas.microsoft.com/office/drawing/2014/main" id="{7FD4AF60-49CC-9FA5-19C8-D102936F92B0}"/>
              </a:ext>
            </a:extLst>
          </p:cNvPr>
          <p:cNvSpPr txBox="1"/>
          <p:nvPr/>
        </p:nvSpPr>
        <p:spPr>
          <a:xfrm>
            <a:off x="9565255" y="1569178"/>
            <a:ext cx="2178122" cy="461665"/>
          </a:xfrm>
          <a:prstGeom prst="rect">
            <a:avLst/>
          </a:prstGeom>
          <a:noFill/>
          <a:ln>
            <a:solidFill>
              <a:schemeClr val="bg1">
                <a:lumMod val="50000"/>
              </a:schemeClr>
            </a:solidFill>
          </a:ln>
        </p:spPr>
        <p:txBody>
          <a:bodyPr wrap="square" rtlCol="0">
            <a:spAutoFit/>
          </a:bodyPr>
          <a:lstStyle/>
          <a:p>
            <a:pPr algn="ctr"/>
            <a:r>
              <a:rPr lang="en-US" sz="2400" dirty="0">
                <a:solidFill>
                  <a:srgbClr val="FFC000"/>
                </a:solidFill>
                <a:latin typeface="Calibri" panose="020F0502020204030204" pitchFamily="34" charset="0"/>
                <a:cs typeface="Calibri" panose="020F0502020204030204" pitchFamily="34" charset="0"/>
              </a:rPr>
              <a:t>Content</a:t>
            </a:r>
          </a:p>
        </p:txBody>
      </p:sp>
    </p:spTree>
    <p:extLst>
      <p:ext uri="{BB962C8B-B14F-4D97-AF65-F5344CB8AC3E}">
        <p14:creationId xmlns:p14="http://schemas.microsoft.com/office/powerpoint/2010/main" val="2923746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E6AA21-456D-2C96-0E30-B15B5F84C68E}"/>
              </a:ext>
            </a:extLst>
          </p:cNvPr>
          <p:cNvSpPr txBox="1"/>
          <p:nvPr/>
        </p:nvSpPr>
        <p:spPr>
          <a:xfrm>
            <a:off x="347237" y="243068"/>
            <a:ext cx="6412374"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Executive Summary</a:t>
            </a:r>
          </a:p>
        </p:txBody>
      </p:sp>
      <p:sp>
        <p:nvSpPr>
          <p:cNvPr id="5" name="TextBox 4">
            <a:extLst>
              <a:ext uri="{FF2B5EF4-FFF2-40B4-BE49-F238E27FC236}">
                <a16:creationId xmlns:a16="http://schemas.microsoft.com/office/drawing/2014/main" id="{615F7C53-537D-8160-0E08-193C8F673E06}"/>
              </a:ext>
            </a:extLst>
          </p:cNvPr>
          <p:cNvSpPr txBox="1"/>
          <p:nvPr/>
        </p:nvSpPr>
        <p:spPr>
          <a:xfrm>
            <a:off x="372319" y="925973"/>
            <a:ext cx="11563112" cy="1138773"/>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Objective:</a:t>
            </a:r>
          </a:p>
          <a:p>
            <a:endParaRPr lang="en-US" sz="4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The goal of this project is to develop a machine learning model to predict loan defaults based on customer credit data. By accurately predicting whether a customer will default, financial institutions can make better-informed lending decisions, minimize financial risk, and optimize loan approval processes.</a:t>
            </a:r>
          </a:p>
        </p:txBody>
      </p:sp>
      <p:sp>
        <p:nvSpPr>
          <p:cNvPr id="7" name="TextBox 6">
            <a:extLst>
              <a:ext uri="{FF2B5EF4-FFF2-40B4-BE49-F238E27FC236}">
                <a16:creationId xmlns:a16="http://schemas.microsoft.com/office/drawing/2014/main" id="{2FCE077A-386B-7AFA-7A42-D62CE42373D1}"/>
              </a:ext>
            </a:extLst>
          </p:cNvPr>
          <p:cNvSpPr txBox="1"/>
          <p:nvPr/>
        </p:nvSpPr>
        <p:spPr>
          <a:xfrm>
            <a:off x="407044" y="2260260"/>
            <a:ext cx="11563112"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Key Techniques:</a:t>
            </a:r>
          </a:p>
        </p:txBody>
      </p:sp>
      <p:sp>
        <p:nvSpPr>
          <p:cNvPr id="10" name="Teardrop 9">
            <a:extLst>
              <a:ext uri="{FF2B5EF4-FFF2-40B4-BE49-F238E27FC236}">
                <a16:creationId xmlns:a16="http://schemas.microsoft.com/office/drawing/2014/main" id="{51D34792-DE5B-6B02-D26C-B4A5BFE4C97A}"/>
              </a:ext>
            </a:extLst>
          </p:cNvPr>
          <p:cNvSpPr/>
          <p:nvPr/>
        </p:nvSpPr>
        <p:spPr>
          <a:xfrm>
            <a:off x="914399" y="3014246"/>
            <a:ext cx="1636150" cy="1636150"/>
          </a:xfrm>
          <a:prstGeom prst="teardrop">
            <a:avLst/>
          </a:prstGeom>
          <a:solidFill>
            <a:srgbClr val="8064A2"/>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sp>
        <p:nvSpPr>
          <p:cNvPr id="11" name="Teardrop 10">
            <a:extLst>
              <a:ext uri="{FF2B5EF4-FFF2-40B4-BE49-F238E27FC236}">
                <a16:creationId xmlns:a16="http://schemas.microsoft.com/office/drawing/2014/main" id="{C4BFCE27-5126-B69F-5C60-54E7F724782C}"/>
              </a:ext>
            </a:extLst>
          </p:cNvPr>
          <p:cNvSpPr/>
          <p:nvPr/>
        </p:nvSpPr>
        <p:spPr>
          <a:xfrm>
            <a:off x="2311399" y="3014246"/>
            <a:ext cx="1636150" cy="1636150"/>
          </a:xfrm>
          <a:prstGeom prst="teardrop">
            <a:avLst/>
          </a:prstGeom>
          <a:solidFill>
            <a:srgbClr val="9BBB59"/>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sp>
        <p:nvSpPr>
          <p:cNvPr id="12" name="Teardrop 11">
            <a:extLst>
              <a:ext uri="{FF2B5EF4-FFF2-40B4-BE49-F238E27FC236}">
                <a16:creationId xmlns:a16="http://schemas.microsoft.com/office/drawing/2014/main" id="{61085BF2-3F82-4ABD-E930-98C6908599B0}"/>
              </a:ext>
            </a:extLst>
          </p:cNvPr>
          <p:cNvSpPr/>
          <p:nvPr/>
        </p:nvSpPr>
        <p:spPr>
          <a:xfrm>
            <a:off x="3759199" y="3014246"/>
            <a:ext cx="1636150" cy="1636150"/>
          </a:xfrm>
          <a:prstGeom prst="teardrop">
            <a:avLst/>
          </a:prstGeom>
          <a:solidFill>
            <a:srgbClr val="4BACC6"/>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sp>
        <p:nvSpPr>
          <p:cNvPr id="13" name="Teardrop 12">
            <a:extLst>
              <a:ext uri="{FF2B5EF4-FFF2-40B4-BE49-F238E27FC236}">
                <a16:creationId xmlns:a16="http://schemas.microsoft.com/office/drawing/2014/main" id="{EFA03659-9B14-5157-5979-6EB80D75B9BB}"/>
              </a:ext>
            </a:extLst>
          </p:cNvPr>
          <p:cNvSpPr/>
          <p:nvPr/>
        </p:nvSpPr>
        <p:spPr>
          <a:xfrm>
            <a:off x="5245099" y="3014246"/>
            <a:ext cx="1636150" cy="1636150"/>
          </a:xfrm>
          <a:prstGeom prst="teardrop">
            <a:avLst/>
          </a:prstGeom>
          <a:solidFill>
            <a:srgbClr val="F9C827"/>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grpSp>
        <p:nvGrpSpPr>
          <p:cNvPr id="14" name="Group 13">
            <a:extLst>
              <a:ext uri="{FF2B5EF4-FFF2-40B4-BE49-F238E27FC236}">
                <a16:creationId xmlns:a16="http://schemas.microsoft.com/office/drawing/2014/main" id="{CF76727D-F026-707D-E95E-A97CD7C6AF04}"/>
              </a:ext>
            </a:extLst>
          </p:cNvPr>
          <p:cNvGrpSpPr/>
          <p:nvPr/>
        </p:nvGrpSpPr>
        <p:grpSpPr>
          <a:xfrm>
            <a:off x="1057533" y="3305824"/>
            <a:ext cx="1239107" cy="1031795"/>
            <a:chOff x="921265" y="2118760"/>
            <a:chExt cx="1239107" cy="1031795"/>
          </a:xfrm>
        </p:grpSpPr>
        <p:sp>
          <p:nvSpPr>
            <p:cNvPr id="15" name="TextBox 14">
              <a:extLst>
                <a:ext uri="{FF2B5EF4-FFF2-40B4-BE49-F238E27FC236}">
                  <a16:creationId xmlns:a16="http://schemas.microsoft.com/office/drawing/2014/main" id="{42EF2FF5-4627-EF78-D03F-E93CB165827F}"/>
                </a:ext>
              </a:extLst>
            </p:cNvPr>
            <p:cNvSpPr txBox="1"/>
            <p:nvPr/>
          </p:nvSpPr>
          <p:spPr>
            <a:xfrm>
              <a:off x="921265" y="2118760"/>
              <a:ext cx="1239107" cy="523220"/>
            </a:xfrm>
            <a:prstGeom prst="rect">
              <a:avLst/>
            </a:prstGeom>
            <a:noFill/>
          </p:spPr>
          <p:txBody>
            <a:bodyPr wrap="square" rtlCol="0">
              <a:spAutoFit/>
            </a:bodyPr>
            <a:lstStyle/>
            <a:p>
              <a:pPr algn="ctr" defTabSz="457200"/>
              <a:r>
                <a:rPr lang="en-US" sz="2800" b="1" dirty="0">
                  <a:solidFill>
                    <a:prstClr val="white"/>
                  </a:solidFill>
                  <a:latin typeface="Calibri" panose="020F0502020204030204" pitchFamily="34" charset="0"/>
                  <a:cs typeface="Calibri" panose="020F0502020204030204" pitchFamily="34" charset="0"/>
                </a:rPr>
                <a:t>01</a:t>
              </a:r>
            </a:p>
          </p:txBody>
        </p:sp>
        <p:sp>
          <p:nvSpPr>
            <p:cNvPr id="16" name="Rectangle 15">
              <a:extLst>
                <a:ext uri="{FF2B5EF4-FFF2-40B4-BE49-F238E27FC236}">
                  <a16:creationId xmlns:a16="http://schemas.microsoft.com/office/drawing/2014/main" id="{B8091C59-B634-B015-A3DA-FD3A30BDB1F1}"/>
                </a:ext>
              </a:extLst>
            </p:cNvPr>
            <p:cNvSpPr/>
            <p:nvPr/>
          </p:nvSpPr>
          <p:spPr>
            <a:xfrm>
              <a:off x="923555" y="2565780"/>
              <a:ext cx="1236817" cy="584775"/>
            </a:xfrm>
            <a:prstGeom prst="rect">
              <a:avLst/>
            </a:prstGeom>
          </p:spPr>
          <p:txBody>
            <a:bodyPr wrap="square">
              <a:spAutoFit/>
            </a:bodyPr>
            <a:lstStyle/>
            <a:p>
              <a:pPr algn="ctr" defTabSz="457200"/>
              <a:r>
                <a:rPr lang="en-US" sz="1600" dirty="0">
                  <a:solidFill>
                    <a:schemeClr val="bg1"/>
                  </a:solidFill>
                </a:rPr>
                <a:t>Logistic Regression</a:t>
              </a:r>
              <a:endParaRPr lang="en-US" sz="1600" spc="200" dirty="0">
                <a:solidFill>
                  <a:schemeClr val="bg1"/>
                </a:solidFill>
                <a:latin typeface="Calibri" panose="020F0502020204030204" pitchFamily="34" charset="0"/>
                <a:cs typeface="Calibri" panose="020F0502020204030204" pitchFamily="34" charset="0"/>
              </a:endParaRPr>
            </a:p>
          </p:txBody>
        </p:sp>
      </p:grpSp>
      <p:grpSp>
        <p:nvGrpSpPr>
          <p:cNvPr id="17" name="Group 16">
            <a:extLst>
              <a:ext uri="{FF2B5EF4-FFF2-40B4-BE49-F238E27FC236}">
                <a16:creationId xmlns:a16="http://schemas.microsoft.com/office/drawing/2014/main" id="{CD57A497-45AA-EC5D-144C-1DB0FB7F3DA8}"/>
              </a:ext>
            </a:extLst>
          </p:cNvPr>
          <p:cNvGrpSpPr/>
          <p:nvPr/>
        </p:nvGrpSpPr>
        <p:grpSpPr>
          <a:xfrm>
            <a:off x="2507394" y="3305824"/>
            <a:ext cx="1239107" cy="1031795"/>
            <a:chOff x="921265" y="2118760"/>
            <a:chExt cx="1239107" cy="1031795"/>
          </a:xfrm>
        </p:grpSpPr>
        <p:sp>
          <p:nvSpPr>
            <p:cNvPr id="18" name="TextBox 17">
              <a:extLst>
                <a:ext uri="{FF2B5EF4-FFF2-40B4-BE49-F238E27FC236}">
                  <a16:creationId xmlns:a16="http://schemas.microsoft.com/office/drawing/2014/main" id="{7E15196C-FFF3-38C7-5D3A-12D261A0D16C}"/>
                </a:ext>
              </a:extLst>
            </p:cNvPr>
            <p:cNvSpPr txBox="1"/>
            <p:nvPr/>
          </p:nvSpPr>
          <p:spPr>
            <a:xfrm>
              <a:off x="921265" y="2118760"/>
              <a:ext cx="1239107" cy="523220"/>
            </a:xfrm>
            <a:prstGeom prst="rect">
              <a:avLst/>
            </a:prstGeom>
            <a:noFill/>
          </p:spPr>
          <p:txBody>
            <a:bodyPr wrap="square" rtlCol="0">
              <a:spAutoFit/>
            </a:bodyPr>
            <a:lstStyle/>
            <a:p>
              <a:pPr algn="ctr" defTabSz="457200"/>
              <a:r>
                <a:rPr lang="en-US" sz="2800" b="1" dirty="0">
                  <a:solidFill>
                    <a:prstClr val="white"/>
                  </a:solidFill>
                  <a:latin typeface="Calibri" panose="020F0502020204030204" pitchFamily="34" charset="0"/>
                  <a:cs typeface="Calibri" panose="020F0502020204030204" pitchFamily="34" charset="0"/>
                </a:rPr>
                <a:t>02</a:t>
              </a:r>
            </a:p>
          </p:txBody>
        </p:sp>
        <p:sp>
          <p:nvSpPr>
            <p:cNvPr id="19" name="Rectangle 18">
              <a:extLst>
                <a:ext uri="{FF2B5EF4-FFF2-40B4-BE49-F238E27FC236}">
                  <a16:creationId xmlns:a16="http://schemas.microsoft.com/office/drawing/2014/main" id="{8799A27A-CC08-6123-197B-0573FFED0D6A}"/>
                </a:ext>
              </a:extLst>
            </p:cNvPr>
            <p:cNvSpPr/>
            <p:nvPr/>
          </p:nvSpPr>
          <p:spPr>
            <a:xfrm>
              <a:off x="923555" y="2565780"/>
              <a:ext cx="1236817" cy="584775"/>
            </a:xfrm>
            <a:prstGeom prst="rect">
              <a:avLst/>
            </a:prstGeom>
          </p:spPr>
          <p:txBody>
            <a:bodyPr wrap="square">
              <a:spAutoFit/>
            </a:bodyPr>
            <a:lstStyle/>
            <a:p>
              <a:pPr algn="ctr" defTabSz="457200"/>
              <a:r>
                <a:rPr lang="en-US" sz="1600" dirty="0">
                  <a:solidFill>
                    <a:schemeClr val="bg1"/>
                  </a:solidFill>
                </a:rPr>
                <a:t>Decision Trees</a:t>
              </a:r>
            </a:p>
          </p:txBody>
        </p:sp>
      </p:grpSp>
      <p:grpSp>
        <p:nvGrpSpPr>
          <p:cNvPr id="20" name="Group 19">
            <a:extLst>
              <a:ext uri="{FF2B5EF4-FFF2-40B4-BE49-F238E27FC236}">
                <a16:creationId xmlns:a16="http://schemas.microsoft.com/office/drawing/2014/main" id="{A103635B-7FE3-8D27-0379-FE57A1E11D50}"/>
              </a:ext>
            </a:extLst>
          </p:cNvPr>
          <p:cNvGrpSpPr/>
          <p:nvPr/>
        </p:nvGrpSpPr>
        <p:grpSpPr>
          <a:xfrm>
            <a:off x="3960251" y="3305824"/>
            <a:ext cx="1239107" cy="1031795"/>
            <a:chOff x="921265" y="2118760"/>
            <a:chExt cx="1239107" cy="1031795"/>
          </a:xfrm>
        </p:grpSpPr>
        <p:sp>
          <p:nvSpPr>
            <p:cNvPr id="21" name="TextBox 20">
              <a:extLst>
                <a:ext uri="{FF2B5EF4-FFF2-40B4-BE49-F238E27FC236}">
                  <a16:creationId xmlns:a16="http://schemas.microsoft.com/office/drawing/2014/main" id="{AF492328-0A64-819B-F95E-65AFD55FAF56}"/>
                </a:ext>
              </a:extLst>
            </p:cNvPr>
            <p:cNvSpPr txBox="1"/>
            <p:nvPr/>
          </p:nvSpPr>
          <p:spPr>
            <a:xfrm>
              <a:off x="921265" y="2118760"/>
              <a:ext cx="1239107" cy="523220"/>
            </a:xfrm>
            <a:prstGeom prst="rect">
              <a:avLst/>
            </a:prstGeom>
            <a:noFill/>
          </p:spPr>
          <p:txBody>
            <a:bodyPr wrap="square" rtlCol="0">
              <a:spAutoFit/>
            </a:bodyPr>
            <a:lstStyle/>
            <a:p>
              <a:pPr algn="ctr" defTabSz="457200"/>
              <a:r>
                <a:rPr lang="en-US" sz="2800" b="1" dirty="0">
                  <a:solidFill>
                    <a:prstClr val="white"/>
                  </a:solidFill>
                  <a:latin typeface="Calibri" panose="020F0502020204030204" pitchFamily="34" charset="0"/>
                  <a:cs typeface="Calibri" panose="020F0502020204030204" pitchFamily="34" charset="0"/>
                </a:rPr>
                <a:t>03</a:t>
              </a:r>
            </a:p>
          </p:txBody>
        </p:sp>
        <p:sp>
          <p:nvSpPr>
            <p:cNvPr id="22" name="Rectangle 21">
              <a:extLst>
                <a:ext uri="{FF2B5EF4-FFF2-40B4-BE49-F238E27FC236}">
                  <a16:creationId xmlns:a16="http://schemas.microsoft.com/office/drawing/2014/main" id="{1AC60E00-EEF5-86DC-E125-EE225075D949}"/>
                </a:ext>
              </a:extLst>
            </p:cNvPr>
            <p:cNvSpPr/>
            <p:nvPr/>
          </p:nvSpPr>
          <p:spPr>
            <a:xfrm>
              <a:off x="923555" y="2565780"/>
              <a:ext cx="1236817" cy="584775"/>
            </a:xfrm>
            <a:prstGeom prst="rect">
              <a:avLst/>
            </a:prstGeom>
          </p:spPr>
          <p:txBody>
            <a:bodyPr wrap="square">
              <a:spAutoFit/>
            </a:bodyPr>
            <a:lstStyle/>
            <a:p>
              <a:pPr algn="ctr" defTabSz="457200"/>
              <a:r>
                <a:rPr lang="en-US" sz="1600" dirty="0">
                  <a:solidFill>
                    <a:schemeClr val="bg1"/>
                  </a:solidFill>
                </a:rPr>
                <a:t>Random Forest</a:t>
              </a:r>
            </a:p>
          </p:txBody>
        </p:sp>
      </p:grpSp>
      <p:grpSp>
        <p:nvGrpSpPr>
          <p:cNvPr id="23" name="Group 22">
            <a:extLst>
              <a:ext uri="{FF2B5EF4-FFF2-40B4-BE49-F238E27FC236}">
                <a16:creationId xmlns:a16="http://schemas.microsoft.com/office/drawing/2014/main" id="{BBAE5100-978A-CC17-5109-0DFC93F32934}"/>
              </a:ext>
            </a:extLst>
          </p:cNvPr>
          <p:cNvGrpSpPr/>
          <p:nvPr/>
        </p:nvGrpSpPr>
        <p:grpSpPr>
          <a:xfrm>
            <a:off x="5453794" y="3305824"/>
            <a:ext cx="1239107" cy="785574"/>
            <a:chOff x="921265" y="2118760"/>
            <a:chExt cx="1239107" cy="785574"/>
          </a:xfrm>
        </p:grpSpPr>
        <p:sp>
          <p:nvSpPr>
            <p:cNvPr id="24" name="TextBox 23">
              <a:extLst>
                <a:ext uri="{FF2B5EF4-FFF2-40B4-BE49-F238E27FC236}">
                  <a16:creationId xmlns:a16="http://schemas.microsoft.com/office/drawing/2014/main" id="{3424462F-05D3-C2F3-9D24-758193AE28A3}"/>
                </a:ext>
              </a:extLst>
            </p:cNvPr>
            <p:cNvSpPr txBox="1"/>
            <p:nvPr/>
          </p:nvSpPr>
          <p:spPr>
            <a:xfrm>
              <a:off x="921265" y="2118760"/>
              <a:ext cx="1239107" cy="523220"/>
            </a:xfrm>
            <a:prstGeom prst="rect">
              <a:avLst/>
            </a:prstGeom>
            <a:noFill/>
          </p:spPr>
          <p:txBody>
            <a:bodyPr wrap="square" rtlCol="0">
              <a:spAutoFit/>
            </a:bodyPr>
            <a:lstStyle/>
            <a:p>
              <a:pPr algn="ctr" defTabSz="457200"/>
              <a:r>
                <a:rPr lang="en-US" sz="2800" b="1" dirty="0">
                  <a:solidFill>
                    <a:prstClr val="white"/>
                  </a:solidFill>
                  <a:latin typeface="Calibri" panose="020F0502020204030204" pitchFamily="34" charset="0"/>
                  <a:cs typeface="Calibri" panose="020F0502020204030204" pitchFamily="34" charset="0"/>
                </a:rPr>
                <a:t>04</a:t>
              </a:r>
            </a:p>
          </p:txBody>
        </p:sp>
        <p:sp>
          <p:nvSpPr>
            <p:cNvPr id="25" name="Rectangle 24">
              <a:extLst>
                <a:ext uri="{FF2B5EF4-FFF2-40B4-BE49-F238E27FC236}">
                  <a16:creationId xmlns:a16="http://schemas.microsoft.com/office/drawing/2014/main" id="{3F12534B-98DF-DE96-2F16-1CBFE07F615E}"/>
                </a:ext>
              </a:extLst>
            </p:cNvPr>
            <p:cNvSpPr/>
            <p:nvPr/>
          </p:nvSpPr>
          <p:spPr>
            <a:xfrm>
              <a:off x="923555" y="2565780"/>
              <a:ext cx="1236817" cy="338554"/>
            </a:xfrm>
            <a:prstGeom prst="rect">
              <a:avLst/>
            </a:prstGeom>
          </p:spPr>
          <p:txBody>
            <a:bodyPr wrap="square">
              <a:spAutoFit/>
            </a:bodyPr>
            <a:lstStyle/>
            <a:p>
              <a:pPr algn="ctr" defTabSz="457200"/>
              <a:r>
                <a:rPr lang="en-US" sz="1600" dirty="0">
                  <a:solidFill>
                    <a:schemeClr val="bg1"/>
                  </a:solidFill>
                </a:rPr>
                <a:t>XGBoost</a:t>
              </a:r>
            </a:p>
          </p:txBody>
        </p:sp>
      </p:grpSp>
      <p:sp>
        <p:nvSpPr>
          <p:cNvPr id="26" name="Rectangle 25">
            <a:extLst>
              <a:ext uri="{FF2B5EF4-FFF2-40B4-BE49-F238E27FC236}">
                <a16:creationId xmlns:a16="http://schemas.microsoft.com/office/drawing/2014/main" id="{A5127038-B3D6-A27F-A32E-9CAB95FC8386}"/>
              </a:ext>
            </a:extLst>
          </p:cNvPr>
          <p:cNvSpPr/>
          <p:nvPr/>
        </p:nvSpPr>
        <p:spPr>
          <a:xfrm>
            <a:off x="792866" y="2829053"/>
            <a:ext cx="6655439" cy="1928141"/>
          </a:xfrm>
          <a:prstGeom prst="rect">
            <a:avLst/>
          </a:prstGeom>
          <a:no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633503-EB69-DE42-0E0D-2E2FA8F804DB}"/>
              </a:ext>
            </a:extLst>
          </p:cNvPr>
          <p:cNvSpPr/>
          <p:nvPr/>
        </p:nvSpPr>
        <p:spPr>
          <a:xfrm>
            <a:off x="278170" y="2829053"/>
            <a:ext cx="514696" cy="1928141"/>
          </a:xfrm>
          <a:prstGeom prst="rect">
            <a:avLst/>
          </a:prstGeom>
          <a:no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0719F099-8535-AE1C-65CB-AB3F0DD27919}"/>
              </a:ext>
            </a:extLst>
          </p:cNvPr>
          <p:cNvSpPr txBox="1"/>
          <p:nvPr/>
        </p:nvSpPr>
        <p:spPr>
          <a:xfrm rot="16200000">
            <a:off x="-448536" y="3594355"/>
            <a:ext cx="2048678"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Machine Learning Methods</a:t>
            </a:r>
          </a:p>
        </p:txBody>
      </p:sp>
      <p:sp>
        <p:nvSpPr>
          <p:cNvPr id="41" name="Rectangle 40">
            <a:extLst>
              <a:ext uri="{FF2B5EF4-FFF2-40B4-BE49-F238E27FC236}">
                <a16:creationId xmlns:a16="http://schemas.microsoft.com/office/drawing/2014/main" id="{C02E5201-4301-2546-E654-3500B73A3FFA}"/>
              </a:ext>
            </a:extLst>
          </p:cNvPr>
          <p:cNvSpPr/>
          <p:nvPr/>
        </p:nvSpPr>
        <p:spPr>
          <a:xfrm>
            <a:off x="8737856" y="4695103"/>
            <a:ext cx="2768820" cy="1109599"/>
          </a:xfrm>
          <a:prstGeom prst="rect">
            <a:avLst/>
          </a:prstGeom>
          <a:ln>
            <a:solidFill>
              <a:schemeClr val="bg2"/>
            </a:solidFill>
          </a:ln>
        </p:spPr>
        <p:txBody>
          <a:bodyPr wrap="square">
            <a:spAutoFit/>
          </a:bodyPr>
          <a:lstStyle/>
          <a:p>
            <a:pPr algn="ctr" defTabSz="457200">
              <a:lnSpc>
                <a:spcPct val="150000"/>
              </a:lnSpc>
            </a:pPr>
            <a:r>
              <a:rPr lang="en-US" sz="900" dirty="0">
                <a:solidFill>
                  <a:prstClr val="black">
                    <a:lumMod val="65000"/>
                    <a:lumOff val="35000"/>
                  </a:prstClr>
                </a:solidFill>
                <a:latin typeface="Calibri"/>
                <a:ea typeface="Open Sans Extrabold" pitchFamily="34" charset="0"/>
                <a:cs typeface="Open Sans Extrabold" pitchFamily="34" charset="0"/>
              </a:rPr>
              <a:t>To handle the challenge of class imbalance, we used SMOTE (Synthetic Minority Oversampling Technique) and class weighting to ensure the model could correctly identify loan defaults, which were underrepresented in the dataset.</a:t>
            </a:r>
          </a:p>
        </p:txBody>
      </p:sp>
      <p:grpSp>
        <p:nvGrpSpPr>
          <p:cNvPr id="42" name="Group 41">
            <a:extLst>
              <a:ext uri="{FF2B5EF4-FFF2-40B4-BE49-F238E27FC236}">
                <a16:creationId xmlns:a16="http://schemas.microsoft.com/office/drawing/2014/main" id="{C40F7C6E-C353-7831-081A-62529C07EA54}"/>
              </a:ext>
            </a:extLst>
          </p:cNvPr>
          <p:cNvGrpSpPr/>
          <p:nvPr/>
        </p:nvGrpSpPr>
        <p:grpSpPr>
          <a:xfrm>
            <a:off x="9328120" y="2829053"/>
            <a:ext cx="1588294" cy="887016"/>
            <a:chOff x="9181148" y="1806495"/>
            <a:chExt cx="2117725" cy="1182688"/>
          </a:xfrm>
          <a:solidFill>
            <a:schemeClr val="tx2">
              <a:lumMod val="50000"/>
              <a:lumOff val="50000"/>
            </a:schemeClr>
          </a:solidFill>
        </p:grpSpPr>
        <p:sp>
          <p:nvSpPr>
            <p:cNvPr id="43" name="Freeform 5">
              <a:extLst>
                <a:ext uri="{FF2B5EF4-FFF2-40B4-BE49-F238E27FC236}">
                  <a16:creationId xmlns:a16="http://schemas.microsoft.com/office/drawing/2014/main" id="{88863C4B-B213-4BCB-BF12-D22C72452915}"/>
                </a:ext>
              </a:extLst>
            </p:cNvPr>
            <p:cNvSpPr>
              <a:spLocks/>
            </p:cNvSpPr>
            <p:nvPr/>
          </p:nvSpPr>
          <p:spPr bwMode="auto">
            <a:xfrm>
              <a:off x="9181148" y="1806495"/>
              <a:ext cx="2117725" cy="1182688"/>
            </a:xfrm>
            <a:custGeom>
              <a:avLst/>
              <a:gdLst>
                <a:gd name="T0" fmla="*/ 667 w 1334"/>
                <a:gd name="T1" fmla="*/ 0 h 745"/>
                <a:gd name="T2" fmla="*/ 1334 w 1334"/>
                <a:gd name="T3" fmla="*/ 266 h 745"/>
                <a:gd name="T4" fmla="*/ 1334 w 1334"/>
                <a:gd name="T5" fmla="*/ 266 h 745"/>
                <a:gd name="T6" fmla="*/ 1334 w 1334"/>
                <a:gd name="T7" fmla="*/ 745 h 745"/>
                <a:gd name="T8" fmla="*/ 0 w 1334"/>
                <a:gd name="T9" fmla="*/ 745 h 745"/>
                <a:gd name="T10" fmla="*/ 0 w 1334"/>
                <a:gd name="T11" fmla="*/ 266 h 745"/>
                <a:gd name="T12" fmla="*/ 667 w 1334"/>
                <a:gd name="T13" fmla="*/ 0 h 745"/>
              </a:gdLst>
              <a:ahLst/>
              <a:cxnLst>
                <a:cxn ang="0">
                  <a:pos x="T0" y="T1"/>
                </a:cxn>
                <a:cxn ang="0">
                  <a:pos x="T2" y="T3"/>
                </a:cxn>
                <a:cxn ang="0">
                  <a:pos x="T4" y="T5"/>
                </a:cxn>
                <a:cxn ang="0">
                  <a:pos x="T6" y="T7"/>
                </a:cxn>
                <a:cxn ang="0">
                  <a:pos x="T8" y="T9"/>
                </a:cxn>
                <a:cxn ang="0">
                  <a:pos x="T10" y="T11"/>
                </a:cxn>
                <a:cxn ang="0">
                  <a:pos x="T12" y="T13"/>
                </a:cxn>
              </a:cxnLst>
              <a:rect l="0" t="0" r="r" b="b"/>
              <a:pathLst>
                <a:path w="1334" h="745">
                  <a:moveTo>
                    <a:pt x="667" y="0"/>
                  </a:moveTo>
                  <a:lnTo>
                    <a:pt x="1334" y="266"/>
                  </a:lnTo>
                  <a:lnTo>
                    <a:pt x="1334" y="266"/>
                  </a:lnTo>
                  <a:lnTo>
                    <a:pt x="1334" y="745"/>
                  </a:lnTo>
                  <a:lnTo>
                    <a:pt x="0" y="745"/>
                  </a:lnTo>
                  <a:lnTo>
                    <a:pt x="0" y="266"/>
                  </a:lnTo>
                  <a:lnTo>
                    <a:pt x="667" y="0"/>
                  </a:lnTo>
                  <a:close/>
                </a:path>
              </a:pathLst>
            </a:custGeom>
            <a:grpFill/>
            <a:ln>
              <a:noFill/>
            </a:ln>
          </p:spPr>
          <p:txBody>
            <a:bodyPr vert="horz" wrap="square" lIns="68580" tIns="34290" rIns="68580" bIns="3429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013" b="0" i="0" u="none" strike="noStrike" kern="0" cap="none" spc="0" normalizeH="0" baseline="0" noProof="0">
                <a:ln>
                  <a:noFill/>
                </a:ln>
                <a:solidFill>
                  <a:prstClr val="black"/>
                </a:solidFill>
                <a:effectLst/>
                <a:uLnTx/>
                <a:uFillTx/>
                <a:latin typeface="Calibri"/>
              </a:endParaRPr>
            </a:p>
          </p:txBody>
        </p:sp>
        <p:sp>
          <p:nvSpPr>
            <p:cNvPr id="44" name="Rectangle 43">
              <a:extLst>
                <a:ext uri="{FF2B5EF4-FFF2-40B4-BE49-F238E27FC236}">
                  <a16:creationId xmlns:a16="http://schemas.microsoft.com/office/drawing/2014/main" id="{01AB57DF-EBA5-2C4F-5894-4498AF2AA9E5}"/>
                </a:ext>
              </a:extLst>
            </p:cNvPr>
            <p:cNvSpPr/>
            <p:nvPr/>
          </p:nvSpPr>
          <p:spPr>
            <a:xfrm>
              <a:off x="9510967" y="2241746"/>
              <a:ext cx="1458090" cy="615553"/>
            </a:xfrm>
            <a:prstGeom prst="rect">
              <a:avLst/>
            </a:prstGeom>
            <a:grpFill/>
          </p:spPr>
          <p:txBody>
            <a:bodyPr wrap="none">
              <a:spAutoFit/>
            </a:bodyPr>
            <a:lstStyle/>
            <a:p>
              <a:pPr algn="ctr" defTabSz="457200"/>
              <a:r>
                <a:rPr lang="en-US" sz="2400" kern="0" dirty="0">
                  <a:solidFill>
                    <a:prstClr val="white"/>
                  </a:solidFill>
                  <a:latin typeface="Calibri"/>
                  <a:ea typeface="Open Sans" panose="020B0606030504020204" pitchFamily="34" charset="0"/>
                  <a:cs typeface="Open Sans" panose="020B0606030504020204" pitchFamily="34" charset="0"/>
                </a:rPr>
                <a:t>SMOTE</a:t>
              </a:r>
            </a:p>
          </p:txBody>
        </p:sp>
      </p:grpSp>
      <p:grpSp>
        <p:nvGrpSpPr>
          <p:cNvPr id="45" name="Group 44">
            <a:extLst>
              <a:ext uri="{FF2B5EF4-FFF2-40B4-BE49-F238E27FC236}">
                <a16:creationId xmlns:a16="http://schemas.microsoft.com/office/drawing/2014/main" id="{88E123F4-5803-3DA7-7391-378D2481721B}"/>
              </a:ext>
            </a:extLst>
          </p:cNvPr>
          <p:cNvGrpSpPr/>
          <p:nvPr/>
        </p:nvGrpSpPr>
        <p:grpSpPr>
          <a:xfrm>
            <a:off x="9328119" y="3825610"/>
            <a:ext cx="1588294" cy="763191"/>
            <a:chOff x="9181148" y="3135233"/>
            <a:chExt cx="2117725" cy="1017588"/>
          </a:xfrm>
        </p:grpSpPr>
        <p:sp>
          <p:nvSpPr>
            <p:cNvPr id="46" name="Freeform 6">
              <a:extLst>
                <a:ext uri="{FF2B5EF4-FFF2-40B4-BE49-F238E27FC236}">
                  <a16:creationId xmlns:a16="http://schemas.microsoft.com/office/drawing/2014/main" id="{686B6D92-5523-605A-4755-5B2AD70630F4}"/>
                </a:ext>
              </a:extLst>
            </p:cNvPr>
            <p:cNvSpPr>
              <a:spLocks/>
            </p:cNvSpPr>
            <p:nvPr/>
          </p:nvSpPr>
          <p:spPr bwMode="auto">
            <a:xfrm>
              <a:off x="9181148" y="3135233"/>
              <a:ext cx="2117725" cy="1017588"/>
            </a:xfrm>
            <a:custGeom>
              <a:avLst/>
              <a:gdLst>
                <a:gd name="T0" fmla="*/ 667 w 1334"/>
                <a:gd name="T1" fmla="*/ 641 h 641"/>
                <a:gd name="T2" fmla="*/ 1334 w 1334"/>
                <a:gd name="T3" fmla="*/ 378 h 641"/>
                <a:gd name="T4" fmla="*/ 1334 w 1334"/>
                <a:gd name="T5" fmla="*/ 378 h 641"/>
                <a:gd name="T6" fmla="*/ 1334 w 1334"/>
                <a:gd name="T7" fmla="*/ 0 h 641"/>
                <a:gd name="T8" fmla="*/ 0 w 1334"/>
                <a:gd name="T9" fmla="*/ 0 h 641"/>
                <a:gd name="T10" fmla="*/ 0 w 1334"/>
                <a:gd name="T11" fmla="*/ 378 h 641"/>
                <a:gd name="T12" fmla="*/ 667 w 1334"/>
                <a:gd name="T13" fmla="*/ 641 h 641"/>
              </a:gdLst>
              <a:ahLst/>
              <a:cxnLst>
                <a:cxn ang="0">
                  <a:pos x="T0" y="T1"/>
                </a:cxn>
                <a:cxn ang="0">
                  <a:pos x="T2" y="T3"/>
                </a:cxn>
                <a:cxn ang="0">
                  <a:pos x="T4" y="T5"/>
                </a:cxn>
                <a:cxn ang="0">
                  <a:pos x="T6" y="T7"/>
                </a:cxn>
                <a:cxn ang="0">
                  <a:pos x="T8" y="T9"/>
                </a:cxn>
                <a:cxn ang="0">
                  <a:pos x="T10" y="T11"/>
                </a:cxn>
                <a:cxn ang="0">
                  <a:pos x="T12" y="T13"/>
                </a:cxn>
              </a:cxnLst>
              <a:rect l="0" t="0" r="r" b="b"/>
              <a:pathLst>
                <a:path w="1334" h="641">
                  <a:moveTo>
                    <a:pt x="667" y="641"/>
                  </a:moveTo>
                  <a:lnTo>
                    <a:pt x="1334" y="378"/>
                  </a:lnTo>
                  <a:lnTo>
                    <a:pt x="1334" y="378"/>
                  </a:lnTo>
                  <a:lnTo>
                    <a:pt x="1334" y="0"/>
                  </a:lnTo>
                  <a:lnTo>
                    <a:pt x="0" y="0"/>
                  </a:lnTo>
                  <a:lnTo>
                    <a:pt x="0" y="378"/>
                  </a:lnTo>
                  <a:lnTo>
                    <a:pt x="667" y="641"/>
                  </a:lnTo>
                  <a:close/>
                </a:path>
              </a:pathLst>
            </a:custGeom>
            <a:solidFill>
              <a:sysClr val="window" lastClr="FFFFFF">
                <a:lumMod val="50000"/>
              </a:sysClr>
            </a:solidFill>
            <a:ln>
              <a:noFill/>
            </a:ln>
          </p:spPr>
          <p:txBody>
            <a:bodyPr vert="horz" wrap="square" lIns="68580" tIns="34290" rIns="68580" bIns="3429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013" b="0" i="0" u="none" strike="noStrike" kern="0" cap="none" spc="0" normalizeH="0" baseline="0" noProof="0">
                <a:ln>
                  <a:noFill/>
                </a:ln>
                <a:solidFill>
                  <a:prstClr val="black"/>
                </a:solidFill>
                <a:effectLst/>
                <a:uLnTx/>
                <a:uFillTx/>
                <a:latin typeface="Calibri"/>
              </a:endParaRPr>
            </a:p>
          </p:txBody>
        </p:sp>
        <p:sp>
          <p:nvSpPr>
            <p:cNvPr id="47" name="Rectangle 46">
              <a:extLst>
                <a:ext uri="{FF2B5EF4-FFF2-40B4-BE49-F238E27FC236}">
                  <a16:creationId xmlns:a16="http://schemas.microsoft.com/office/drawing/2014/main" id="{B53E7DA5-81DD-07C1-E322-4E89D0E726D6}"/>
                </a:ext>
              </a:extLst>
            </p:cNvPr>
            <p:cNvSpPr/>
            <p:nvPr/>
          </p:nvSpPr>
          <p:spPr>
            <a:xfrm>
              <a:off x="9204252" y="3311866"/>
              <a:ext cx="2071506" cy="246221"/>
            </a:xfrm>
            <a:prstGeom prst="rect">
              <a:avLst/>
            </a:prstGeom>
          </p:spPr>
          <p:txBody>
            <a:bodyPr wrap="none">
              <a:spAutoFit/>
            </a:bodyPr>
            <a:lstStyle/>
            <a:p>
              <a:pPr algn="ctr" defTabSz="457200"/>
              <a:r>
                <a:rPr lang="en-US" sz="600" kern="0" dirty="0">
                  <a:solidFill>
                    <a:prstClr val="white"/>
                  </a:solidFill>
                  <a:latin typeface="Calibri"/>
                  <a:ea typeface="Open Sans" panose="020B0606030504020204" pitchFamily="34" charset="0"/>
                  <a:cs typeface="Open Sans" panose="020B0606030504020204" pitchFamily="34" charset="0"/>
                </a:rPr>
                <a:t>Synthetic Minority Oversampling Technique</a:t>
              </a:r>
            </a:p>
          </p:txBody>
        </p:sp>
      </p:grpSp>
      <p:sp>
        <p:nvSpPr>
          <p:cNvPr id="48" name="Rectangle 47">
            <a:extLst>
              <a:ext uri="{FF2B5EF4-FFF2-40B4-BE49-F238E27FC236}">
                <a16:creationId xmlns:a16="http://schemas.microsoft.com/office/drawing/2014/main" id="{A2714BD7-3CC3-7802-81C4-CEAE6A1208C1}"/>
              </a:ext>
            </a:extLst>
          </p:cNvPr>
          <p:cNvSpPr/>
          <p:nvPr/>
        </p:nvSpPr>
        <p:spPr>
          <a:xfrm>
            <a:off x="8737857" y="2818453"/>
            <a:ext cx="2768820" cy="3078849"/>
          </a:xfrm>
          <a:prstGeom prst="rect">
            <a:avLst/>
          </a:prstGeom>
          <a:no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91C75FF-D436-697A-A0CF-5E4D03536074}"/>
              </a:ext>
            </a:extLst>
          </p:cNvPr>
          <p:cNvSpPr/>
          <p:nvPr/>
        </p:nvSpPr>
        <p:spPr>
          <a:xfrm>
            <a:off x="8229175" y="2829054"/>
            <a:ext cx="514696" cy="1928141"/>
          </a:xfrm>
          <a:prstGeom prst="rect">
            <a:avLst/>
          </a:prstGeom>
          <a:no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FFCBF5D7-C7F9-1D72-0DEE-3670AA45DC5B}"/>
              </a:ext>
            </a:extLst>
          </p:cNvPr>
          <p:cNvSpPr txBox="1"/>
          <p:nvPr/>
        </p:nvSpPr>
        <p:spPr>
          <a:xfrm rot="16200000">
            <a:off x="7502469" y="3594356"/>
            <a:ext cx="2048678"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Handling Class Imbalance</a:t>
            </a:r>
          </a:p>
        </p:txBody>
      </p:sp>
      <p:sp>
        <p:nvSpPr>
          <p:cNvPr id="51" name="Rectangle 50">
            <a:extLst>
              <a:ext uri="{FF2B5EF4-FFF2-40B4-BE49-F238E27FC236}">
                <a16:creationId xmlns:a16="http://schemas.microsoft.com/office/drawing/2014/main" id="{9C26175D-FAC5-2193-DFCA-77D5F972D6DB}"/>
              </a:ext>
            </a:extLst>
          </p:cNvPr>
          <p:cNvSpPr/>
          <p:nvPr/>
        </p:nvSpPr>
        <p:spPr>
          <a:xfrm>
            <a:off x="278170" y="5419716"/>
            <a:ext cx="6927444" cy="1109599"/>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F834E3BC-AC7A-9583-2D84-B0811C90AB68}"/>
              </a:ext>
            </a:extLst>
          </p:cNvPr>
          <p:cNvSpPr txBox="1"/>
          <p:nvPr/>
        </p:nvSpPr>
        <p:spPr>
          <a:xfrm>
            <a:off x="361827" y="5558614"/>
            <a:ext cx="6843787"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Hyperparameter tuning was performed for XGBoost using </a:t>
            </a:r>
            <a:r>
              <a:rPr lang="en-US" sz="1600" dirty="0" err="1">
                <a:latin typeface="Calibri" panose="020F0502020204030204" pitchFamily="34" charset="0"/>
                <a:cs typeface="Calibri" panose="020F0502020204030204" pitchFamily="34" charset="0"/>
              </a:rPr>
              <a:t>GridSearchCV</a:t>
            </a:r>
            <a:r>
              <a:rPr lang="en-US" sz="1600" dirty="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sz="1600" dirty="0" err="1">
                <a:latin typeface="Calibri" panose="020F0502020204030204" pitchFamily="34" charset="0"/>
                <a:cs typeface="Calibri" panose="020F0502020204030204" pitchFamily="34" charset="0"/>
              </a:rPr>
              <a:t>GridSearchCV</a:t>
            </a:r>
            <a:r>
              <a:rPr lang="en-US" sz="1600" dirty="0">
                <a:latin typeface="Calibri" panose="020F0502020204030204" pitchFamily="34" charset="0"/>
                <a:cs typeface="Calibri" panose="020F0502020204030204" pitchFamily="34" charset="0"/>
              </a:rPr>
              <a:t> was adopted to optimize precision, recall, and overall model performance.</a:t>
            </a:r>
          </a:p>
        </p:txBody>
      </p:sp>
    </p:spTree>
    <p:extLst>
      <p:ext uri="{BB962C8B-B14F-4D97-AF65-F5344CB8AC3E}">
        <p14:creationId xmlns:p14="http://schemas.microsoft.com/office/powerpoint/2010/main" val="1841828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down)">
                                      <p:cBhvr>
                                        <p:cTn id="19" dur="500"/>
                                        <p:tgtEl>
                                          <p:spTgt spid="17"/>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linds(horizontal)">
                                      <p:cBhvr>
                                        <p:cTn id="23" dur="500"/>
                                        <p:tgtEl>
                                          <p:spTgt spid="12"/>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down)">
                                      <p:cBhvr>
                                        <p:cTn id="27" dur="500"/>
                                        <p:tgtEl>
                                          <p:spTgt spid="20"/>
                                        </p:tgtEl>
                                      </p:cBhvr>
                                    </p:animEffect>
                                  </p:childTnLst>
                                </p:cTn>
                              </p:par>
                            </p:childTnLst>
                          </p:cTn>
                        </p:par>
                        <p:par>
                          <p:cTn id="28" fill="hold">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linds(horizontal)">
                                      <p:cBhvr>
                                        <p:cTn id="31" dur="500"/>
                                        <p:tgtEl>
                                          <p:spTgt spid="13"/>
                                        </p:tgtEl>
                                      </p:cBhvr>
                                    </p:animEffect>
                                  </p:childTnLst>
                                </p:cTn>
                              </p:par>
                            </p:childTnLst>
                          </p:cTn>
                        </p:par>
                        <p:par>
                          <p:cTn id="32" fill="hold">
                            <p:stCondLst>
                              <p:cond delay="3500"/>
                            </p:stCondLst>
                            <p:childTnLst>
                              <p:par>
                                <p:cTn id="33" presetID="22" presetClass="entr" presetSubtype="4" fill="hold"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down)">
                                      <p:cBhvr>
                                        <p:cTn id="35" dur="500"/>
                                        <p:tgtEl>
                                          <p:spTgt spid="23"/>
                                        </p:tgtEl>
                                      </p:cBhvr>
                                    </p:animEffect>
                                  </p:childTnLst>
                                </p:cTn>
                              </p:par>
                            </p:childTnLst>
                          </p:cTn>
                        </p:par>
                        <p:par>
                          <p:cTn id="36" fill="hold">
                            <p:stCondLst>
                              <p:cond delay="4000"/>
                            </p:stCondLst>
                            <p:childTnLst>
                              <p:par>
                                <p:cTn id="37" presetID="2" presetClass="entr" presetSubtype="4" fill="hold" nodeType="afterEffect">
                                  <p:stCondLst>
                                    <p:cond delay="0"/>
                                  </p:stCondLst>
                                  <p:childTnLst>
                                    <p:set>
                                      <p:cBhvr>
                                        <p:cTn id="38" dur="1" fill="hold">
                                          <p:stCondLst>
                                            <p:cond delay="0"/>
                                          </p:stCondLst>
                                        </p:cTn>
                                        <p:tgtEl>
                                          <p:spTgt spid="42"/>
                                        </p:tgtEl>
                                        <p:attrNameLst>
                                          <p:attrName>style.visibility</p:attrName>
                                        </p:attrNameLst>
                                      </p:cBhvr>
                                      <p:to>
                                        <p:strVal val="visible"/>
                                      </p:to>
                                    </p:set>
                                    <p:anim calcmode="lin" valueType="num">
                                      <p:cBhvr additive="base">
                                        <p:cTn id="39" dur="500" fill="hold"/>
                                        <p:tgtEl>
                                          <p:spTgt spid="42"/>
                                        </p:tgtEl>
                                        <p:attrNameLst>
                                          <p:attrName>ppt_x</p:attrName>
                                        </p:attrNameLst>
                                      </p:cBhvr>
                                      <p:tavLst>
                                        <p:tav tm="0">
                                          <p:val>
                                            <p:strVal val="#ppt_x"/>
                                          </p:val>
                                        </p:tav>
                                        <p:tav tm="100000">
                                          <p:val>
                                            <p:strVal val="#ppt_x"/>
                                          </p:val>
                                        </p:tav>
                                      </p:tavLst>
                                    </p:anim>
                                    <p:anim calcmode="lin" valueType="num">
                                      <p:cBhvr additive="base">
                                        <p:cTn id="40" dur="500" fill="hold"/>
                                        <p:tgtEl>
                                          <p:spTgt spid="42"/>
                                        </p:tgtEl>
                                        <p:attrNameLst>
                                          <p:attrName>ppt_y</p:attrName>
                                        </p:attrNameLst>
                                      </p:cBhvr>
                                      <p:tavLst>
                                        <p:tav tm="0">
                                          <p:val>
                                            <p:strVal val="1+#ppt_h/2"/>
                                          </p:val>
                                        </p:tav>
                                        <p:tav tm="100000">
                                          <p:val>
                                            <p:strVal val="#ppt_y"/>
                                          </p:val>
                                        </p:tav>
                                      </p:tavLst>
                                    </p:anim>
                                  </p:childTnLst>
                                </p:cTn>
                              </p:par>
                            </p:childTnLst>
                          </p:cTn>
                        </p:par>
                        <p:par>
                          <p:cTn id="41" fill="hold">
                            <p:stCondLst>
                              <p:cond delay="4500"/>
                            </p:stCondLst>
                            <p:childTnLst>
                              <p:par>
                                <p:cTn id="42" presetID="2" presetClass="entr" presetSubtype="4" fill="hold" nodeType="afterEffect">
                                  <p:stCondLst>
                                    <p:cond delay="0"/>
                                  </p:stCondLst>
                                  <p:childTnLst>
                                    <p:set>
                                      <p:cBhvr>
                                        <p:cTn id="43" dur="1" fill="hold">
                                          <p:stCondLst>
                                            <p:cond delay="0"/>
                                          </p:stCondLst>
                                        </p:cTn>
                                        <p:tgtEl>
                                          <p:spTgt spid="45"/>
                                        </p:tgtEl>
                                        <p:attrNameLst>
                                          <p:attrName>style.visibility</p:attrName>
                                        </p:attrNameLst>
                                      </p:cBhvr>
                                      <p:to>
                                        <p:strVal val="visible"/>
                                      </p:to>
                                    </p:set>
                                    <p:anim calcmode="lin" valueType="num">
                                      <p:cBhvr additive="base">
                                        <p:cTn id="44" dur="500" fill="hold"/>
                                        <p:tgtEl>
                                          <p:spTgt spid="45"/>
                                        </p:tgtEl>
                                        <p:attrNameLst>
                                          <p:attrName>ppt_x</p:attrName>
                                        </p:attrNameLst>
                                      </p:cBhvr>
                                      <p:tavLst>
                                        <p:tav tm="0">
                                          <p:val>
                                            <p:strVal val="#ppt_x"/>
                                          </p:val>
                                        </p:tav>
                                        <p:tav tm="100000">
                                          <p:val>
                                            <p:strVal val="#ppt_x"/>
                                          </p:val>
                                        </p:tav>
                                      </p:tavLst>
                                    </p:anim>
                                    <p:anim calcmode="lin" valueType="num">
                                      <p:cBhvr additive="base">
                                        <p:cTn id="45" dur="500" fill="hold"/>
                                        <p:tgtEl>
                                          <p:spTgt spid="45"/>
                                        </p:tgtEl>
                                        <p:attrNameLst>
                                          <p:attrName>ppt_y</p:attrName>
                                        </p:attrNameLst>
                                      </p:cBhvr>
                                      <p:tavLst>
                                        <p:tav tm="0">
                                          <p:val>
                                            <p:strVal val="1+#ppt_h/2"/>
                                          </p:val>
                                        </p:tav>
                                        <p:tav tm="100000">
                                          <p:val>
                                            <p:strVal val="#ppt_y"/>
                                          </p:val>
                                        </p:tav>
                                      </p:tavLst>
                                    </p:anim>
                                  </p:childTnLst>
                                </p:cTn>
                              </p:par>
                            </p:childTnLst>
                          </p:cTn>
                        </p:par>
                        <p:par>
                          <p:cTn id="46" fill="hold">
                            <p:stCondLst>
                              <p:cond delay="5000"/>
                            </p:stCondLst>
                            <p:childTnLst>
                              <p:par>
                                <p:cTn id="47" presetID="2" presetClass="entr" presetSubtype="4" fill="hold" grpId="0" nodeType="afterEffect">
                                  <p:stCondLst>
                                    <p:cond delay="0"/>
                                  </p:stCondLst>
                                  <p:childTnLst>
                                    <p:set>
                                      <p:cBhvr>
                                        <p:cTn id="48" dur="1" fill="hold">
                                          <p:stCondLst>
                                            <p:cond delay="0"/>
                                          </p:stCondLst>
                                        </p:cTn>
                                        <p:tgtEl>
                                          <p:spTgt spid="41"/>
                                        </p:tgtEl>
                                        <p:attrNameLst>
                                          <p:attrName>style.visibility</p:attrName>
                                        </p:attrNameLst>
                                      </p:cBhvr>
                                      <p:to>
                                        <p:strVal val="visible"/>
                                      </p:to>
                                    </p:set>
                                    <p:anim calcmode="lin" valueType="num">
                                      <p:cBhvr additive="base">
                                        <p:cTn id="49" dur="500" fill="hold"/>
                                        <p:tgtEl>
                                          <p:spTgt spid="41"/>
                                        </p:tgtEl>
                                        <p:attrNameLst>
                                          <p:attrName>ppt_x</p:attrName>
                                        </p:attrNameLst>
                                      </p:cBhvr>
                                      <p:tavLst>
                                        <p:tav tm="0">
                                          <p:val>
                                            <p:strVal val="#ppt_x"/>
                                          </p:val>
                                        </p:tav>
                                        <p:tav tm="100000">
                                          <p:val>
                                            <p:strVal val="#ppt_x"/>
                                          </p:val>
                                        </p:tav>
                                      </p:tavLst>
                                    </p:anim>
                                    <p:anim calcmode="lin" valueType="num">
                                      <p:cBhvr additive="base">
                                        <p:cTn id="50"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4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E6AA21-456D-2C96-0E30-B15B5F84C68E}"/>
              </a:ext>
            </a:extLst>
          </p:cNvPr>
          <p:cNvSpPr txBox="1"/>
          <p:nvPr/>
        </p:nvSpPr>
        <p:spPr>
          <a:xfrm>
            <a:off x="347237" y="243068"/>
            <a:ext cx="6412374"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Executive Summary</a:t>
            </a:r>
          </a:p>
        </p:txBody>
      </p:sp>
      <p:sp>
        <p:nvSpPr>
          <p:cNvPr id="3" name="Freeform 1">
            <a:extLst>
              <a:ext uri="{FF2B5EF4-FFF2-40B4-BE49-F238E27FC236}">
                <a16:creationId xmlns:a16="http://schemas.microsoft.com/office/drawing/2014/main" id="{C6D0B005-32F3-AA92-4E83-8F60FE16B0DA}"/>
              </a:ext>
            </a:extLst>
          </p:cNvPr>
          <p:cNvSpPr>
            <a:spLocks noChangeArrowheads="1"/>
          </p:cNvSpPr>
          <p:nvPr/>
        </p:nvSpPr>
        <p:spPr bwMode="auto">
          <a:xfrm>
            <a:off x="428263" y="1157469"/>
            <a:ext cx="9147289" cy="1280948"/>
          </a:xfrm>
          <a:custGeom>
            <a:avLst/>
            <a:gdLst/>
            <a:ahLst/>
            <a:cxnLst>
              <a:cxn ang="0">
                <a:pos x="12280" y="1718"/>
              </a:cxn>
              <a:cxn ang="0">
                <a:pos x="0" y="1718"/>
              </a:cxn>
              <a:cxn ang="0">
                <a:pos x="0" y="0"/>
              </a:cxn>
              <a:cxn ang="0">
                <a:pos x="12280" y="0"/>
              </a:cxn>
              <a:cxn ang="0">
                <a:pos x="12280" y="1718"/>
              </a:cxn>
            </a:cxnLst>
            <a:rect l="0" t="0" r="r" b="b"/>
            <a:pathLst>
              <a:path w="12281" h="1719">
                <a:moveTo>
                  <a:pt x="12280" y="1718"/>
                </a:moveTo>
                <a:lnTo>
                  <a:pt x="0" y="1718"/>
                </a:lnTo>
                <a:lnTo>
                  <a:pt x="0" y="0"/>
                </a:lnTo>
                <a:lnTo>
                  <a:pt x="12280" y="0"/>
                </a:lnTo>
                <a:lnTo>
                  <a:pt x="12280" y="1718"/>
                </a:lnTo>
              </a:path>
            </a:pathLst>
          </a:custGeom>
          <a:solidFill>
            <a:sysClr val="window" lastClr="FFFFFF">
              <a:lumMod val="95000"/>
            </a:sysClr>
          </a:solidFill>
          <a:ln w="9525" cap="flat">
            <a:noFill/>
            <a:bevel/>
            <a:headEnd/>
            <a:tailEnd/>
          </a:ln>
          <a:effectLst/>
        </p:spPr>
        <p:txBody>
          <a:bodyPr wrap="none" anchor="ctr">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6" name="Freeform 2">
            <a:extLst>
              <a:ext uri="{FF2B5EF4-FFF2-40B4-BE49-F238E27FC236}">
                <a16:creationId xmlns:a16="http://schemas.microsoft.com/office/drawing/2014/main" id="{CFA24FED-B7E9-F357-1F11-A28E2D37BBC5}"/>
              </a:ext>
            </a:extLst>
          </p:cNvPr>
          <p:cNvSpPr>
            <a:spLocks noChangeArrowheads="1"/>
          </p:cNvSpPr>
          <p:nvPr/>
        </p:nvSpPr>
        <p:spPr bwMode="auto">
          <a:xfrm>
            <a:off x="428263" y="2438417"/>
            <a:ext cx="9147289" cy="1280948"/>
          </a:xfrm>
          <a:custGeom>
            <a:avLst/>
            <a:gdLst/>
            <a:ahLst/>
            <a:cxnLst>
              <a:cxn ang="0">
                <a:pos x="12280" y="1719"/>
              </a:cxn>
              <a:cxn ang="0">
                <a:pos x="0" y="1719"/>
              </a:cxn>
              <a:cxn ang="0">
                <a:pos x="0" y="0"/>
              </a:cxn>
              <a:cxn ang="0">
                <a:pos x="12280" y="0"/>
              </a:cxn>
              <a:cxn ang="0">
                <a:pos x="12280" y="1719"/>
              </a:cxn>
            </a:cxnLst>
            <a:rect l="0" t="0" r="r" b="b"/>
            <a:pathLst>
              <a:path w="12281" h="1720">
                <a:moveTo>
                  <a:pt x="12280" y="1719"/>
                </a:moveTo>
                <a:lnTo>
                  <a:pt x="0" y="1719"/>
                </a:lnTo>
                <a:lnTo>
                  <a:pt x="0" y="0"/>
                </a:lnTo>
                <a:lnTo>
                  <a:pt x="12280" y="0"/>
                </a:lnTo>
                <a:lnTo>
                  <a:pt x="12280" y="1719"/>
                </a:lnTo>
              </a:path>
            </a:pathLst>
          </a:custGeom>
          <a:solidFill>
            <a:sysClr val="window" lastClr="FFFFFF"/>
          </a:solidFill>
          <a:ln w="9525" cap="flat">
            <a:noFill/>
            <a:bevel/>
            <a:headEnd/>
            <a:tailEnd/>
          </a:ln>
          <a:effectLst/>
        </p:spPr>
        <p:txBody>
          <a:bodyPr wrap="none" anchor="ctr">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8" name="Freeform 3">
            <a:extLst>
              <a:ext uri="{FF2B5EF4-FFF2-40B4-BE49-F238E27FC236}">
                <a16:creationId xmlns:a16="http://schemas.microsoft.com/office/drawing/2014/main" id="{A9A70D13-3F23-8913-17A7-653BAD18B0FA}"/>
              </a:ext>
            </a:extLst>
          </p:cNvPr>
          <p:cNvSpPr>
            <a:spLocks noChangeArrowheads="1"/>
          </p:cNvSpPr>
          <p:nvPr/>
        </p:nvSpPr>
        <p:spPr bwMode="auto">
          <a:xfrm>
            <a:off x="428263" y="3719366"/>
            <a:ext cx="9147289" cy="1280948"/>
          </a:xfrm>
          <a:custGeom>
            <a:avLst/>
            <a:gdLst/>
            <a:ahLst/>
            <a:cxnLst>
              <a:cxn ang="0">
                <a:pos x="12280" y="1718"/>
              </a:cxn>
              <a:cxn ang="0">
                <a:pos x="0" y="1718"/>
              </a:cxn>
              <a:cxn ang="0">
                <a:pos x="0" y="0"/>
              </a:cxn>
              <a:cxn ang="0">
                <a:pos x="12280" y="0"/>
              </a:cxn>
              <a:cxn ang="0">
                <a:pos x="12280" y="1718"/>
              </a:cxn>
            </a:cxnLst>
            <a:rect l="0" t="0" r="r" b="b"/>
            <a:pathLst>
              <a:path w="12281" h="1719">
                <a:moveTo>
                  <a:pt x="12280" y="1718"/>
                </a:moveTo>
                <a:lnTo>
                  <a:pt x="0" y="1718"/>
                </a:lnTo>
                <a:lnTo>
                  <a:pt x="0" y="0"/>
                </a:lnTo>
                <a:lnTo>
                  <a:pt x="12280" y="0"/>
                </a:lnTo>
                <a:lnTo>
                  <a:pt x="12280" y="1718"/>
                </a:lnTo>
              </a:path>
            </a:pathLst>
          </a:custGeom>
          <a:solidFill>
            <a:sysClr val="window" lastClr="FFFFFF">
              <a:lumMod val="95000"/>
            </a:sysClr>
          </a:solidFill>
          <a:ln w="9525" cap="flat">
            <a:noFill/>
            <a:bevel/>
            <a:headEnd/>
            <a:tailEnd/>
          </a:ln>
          <a:effectLst/>
        </p:spPr>
        <p:txBody>
          <a:bodyPr wrap="none" anchor="ctr">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29" name="Freeform 1">
            <a:extLst>
              <a:ext uri="{FF2B5EF4-FFF2-40B4-BE49-F238E27FC236}">
                <a16:creationId xmlns:a16="http://schemas.microsoft.com/office/drawing/2014/main" id="{39794571-B047-A384-D428-D6BD167439A5}"/>
              </a:ext>
            </a:extLst>
          </p:cNvPr>
          <p:cNvSpPr>
            <a:spLocks noChangeArrowheads="1"/>
          </p:cNvSpPr>
          <p:nvPr/>
        </p:nvSpPr>
        <p:spPr bwMode="auto">
          <a:xfrm>
            <a:off x="428263" y="1157469"/>
            <a:ext cx="1583122" cy="1280948"/>
          </a:xfrm>
          <a:custGeom>
            <a:avLst/>
            <a:gdLst/>
            <a:ahLst/>
            <a:cxnLst>
              <a:cxn ang="0">
                <a:pos x="2124" y="594"/>
              </a:cxn>
              <a:cxn ang="0">
                <a:pos x="1999" y="438"/>
              </a:cxn>
              <a:cxn ang="0">
                <a:pos x="1999" y="0"/>
              </a:cxn>
              <a:cxn ang="0">
                <a:pos x="0" y="0"/>
              </a:cxn>
              <a:cxn ang="0">
                <a:pos x="0" y="1718"/>
              </a:cxn>
              <a:cxn ang="0">
                <a:pos x="1999" y="1718"/>
              </a:cxn>
              <a:cxn ang="0">
                <a:pos x="1999" y="719"/>
              </a:cxn>
              <a:cxn ang="0">
                <a:pos x="2124" y="594"/>
              </a:cxn>
            </a:cxnLst>
            <a:rect l="0" t="0" r="r" b="b"/>
            <a:pathLst>
              <a:path w="2125" h="1719">
                <a:moveTo>
                  <a:pt x="2124" y="594"/>
                </a:moveTo>
                <a:lnTo>
                  <a:pt x="1999" y="438"/>
                </a:lnTo>
                <a:lnTo>
                  <a:pt x="1999" y="0"/>
                </a:lnTo>
                <a:lnTo>
                  <a:pt x="0" y="0"/>
                </a:lnTo>
                <a:lnTo>
                  <a:pt x="0" y="1718"/>
                </a:lnTo>
                <a:lnTo>
                  <a:pt x="1999" y="1718"/>
                </a:lnTo>
                <a:lnTo>
                  <a:pt x="1999" y="719"/>
                </a:lnTo>
                <a:lnTo>
                  <a:pt x="2124" y="594"/>
                </a:lnTo>
              </a:path>
            </a:pathLst>
          </a:custGeom>
          <a:solidFill>
            <a:srgbClr val="4BACC6"/>
          </a:solidFill>
          <a:ln w="9525" cap="flat">
            <a:noFill/>
            <a:bevel/>
            <a:headEnd/>
            <a:tailEnd/>
          </a:ln>
          <a:effectLst/>
        </p:spPr>
        <p:txBody>
          <a:bodyPr wrap="none" anchor="ctr">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0" name="Freeform 1">
            <a:extLst>
              <a:ext uri="{FF2B5EF4-FFF2-40B4-BE49-F238E27FC236}">
                <a16:creationId xmlns:a16="http://schemas.microsoft.com/office/drawing/2014/main" id="{A7009FB9-E253-06E7-5944-178AAF4EE2C0}"/>
              </a:ext>
            </a:extLst>
          </p:cNvPr>
          <p:cNvSpPr>
            <a:spLocks noChangeArrowheads="1"/>
          </p:cNvSpPr>
          <p:nvPr/>
        </p:nvSpPr>
        <p:spPr bwMode="auto">
          <a:xfrm>
            <a:off x="1928835" y="2438417"/>
            <a:ext cx="1583122" cy="1280948"/>
          </a:xfrm>
          <a:custGeom>
            <a:avLst/>
            <a:gdLst/>
            <a:ahLst/>
            <a:cxnLst>
              <a:cxn ang="0">
                <a:pos x="2124" y="594"/>
              </a:cxn>
              <a:cxn ang="0">
                <a:pos x="1999" y="438"/>
              </a:cxn>
              <a:cxn ang="0">
                <a:pos x="1999" y="0"/>
              </a:cxn>
              <a:cxn ang="0">
                <a:pos x="0" y="0"/>
              </a:cxn>
              <a:cxn ang="0">
                <a:pos x="0" y="1718"/>
              </a:cxn>
              <a:cxn ang="0">
                <a:pos x="1999" y="1718"/>
              </a:cxn>
              <a:cxn ang="0">
                <a:pos x="1999" y="719"/>
              </a:cxn>
              <a:cxn ang="0">
                <a:pos x="2124" y="594"/>
              </a:cxn>
            </a:cxnLst>
            <a:rect l="0" t="0" r="r" b="b"/>
            <a:pathLst>
              <a:path w="2125" h="1719">
                <a:moveTo>
                  <a:pt x="2124" y="594"/>
                </a:moveTo>
                <a:lnTo>
                  <a:pt x="1999" y="438"/>
                </a:lnTo>
                <a:lnTo>
                  <a:pt x="1999" y="0"/>
                </a:lnTo>
                <a:lnTo>
                  <a:pt x="0" y="0"/>
                </a:lnTo>
                <a:lnTo>
                  <a:pt x="0" y="1718"/>
                </a:lnTo>
                <a:lnTo>
                  <a:pt x="1999" y="1718"/>
                </a:lnTo>
                <a:lnTo>
                  <a:pt x="1999" y="719"/>
                </a:lnTo>
                <a:lnTo>
                  <a:pt x="2124" y="594"/>
                </a:lnTo>
              </a:path>
            </a:pathLst>
          </a:custGeom>
          <a:solidFill>
            <a:srgbClr val="8064A2">
              <a:lumMod val="75000"/>
            </a:srgbClr>
          </a:solidFill>
          <a:ln w="9525" cap="flat">
            <a:noFill/>
            <a:bevel/>
            <a:headEnd/>
            <a:tailEnd/>
          </a:ln>
          <a:effectLst/>
        </p:spPr>
        <p:txBody>
          <a:bodyPr wrap="none" anchor="ctr">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1" name="Freeform 1">
            <a:extLst>
              <a:ext uri="{FF2B5EF4-FFF2-40B4-BE49-F238E27FC236}">
                <a16:creationId xmlns:a16="http://schemas.microsoft.com/office/drawing/2014/main" id="{ABD4A53D-AFD0-387C-836E-24F5655BA1CD}"/>
              </a:ext>
            </a:extLst>
          </p:cNvPr>
          <p:cNvSpPr>
            <a:spLocks noChangeArrowheads="1"/>
          </p:cNvSpPr>
          <p:nvPr/>
        </p:nvSpPr>
        <p:spPr bwMode="auto">
          <a:xfrm>
            <a:off x="3435756" y="3719366"/>
            <a:ext cx="1583122" cy="1280948"/>
          </a:xfrm>
          <a:custGeom>
            <a:avLst/>
            <a:gdLst/>
            <a:ahLst/>
            <a:cxnLst>
              <a:cxn ang="0">
                <a:pos x="2124" y="594"/>
              </a:cxn>
              <a:cxn ang="0">
                <a:pos x="1999" y="438"/>
              </a:cxn>
              <a:cxn ang="0">
                <a:pos x="1999" y="0"/>
              </a:cxn>
              <a:cxn ang="0">
                <a:pos x="0" y="0"/>
              </a:cxn>
              <a:cxn ang="0">
                <a:pos x="0" y="1718"/>
              </a:cxn>
              <a:cxn ang="0">
                <a:pos x="1999" y="1718"/>
              </a:cxn>
              <a:cxn ang="0">
                <a:pos x="1999" y="719"/>
              </a:cxn>
              <a:cxn ang="0">
                <a:pos x="2124" y="594"/>
              </a:cxn>
            </a:cxnLst>
            <a:rect l="0" t="0" r="r" b="b"/>
            <a:pathLst>
              <a:path w="2125" h="1719">
                <a:moveTo>
                  <a:pt x="2124" y="594"/>
                </a:moveTo>
                <a:lnTo>
                  <a:pt x="1999" y="438"/>
                </a:lnTo>
                <a:lnTo>
                  <a:pt x="1999" y="0"/>
                </a:lnTo>
                <a:lnTo>
                  <a:pt x="0" y="0"/>
                </a:lnTo>
                <a:lnTo>
                  <a:pt x="0" y="1718"/>
                </a:lnTo>
                <a:lnTo>
                  <a:pt x="1999" y="1718"/>
                </a:lnTo>
                <a:lnTo>
                  <a:pt x="1999" y="719"/>
                </a:lnTo>
                <a:lnTo>
                  <a:pt x="2124" y="594"/>
                </a:lnTo>
              </a:path>
            </a:pathLst>
          </a:custGeom>
          <a:solidFill>
            <a:srgbClr val="9BBB59"/>
          </a:solidFill>
          <a:ln w="9525" cap="flat">
            <a:noFill/>
            <a:bevel/>
            <a:headEnd/>
            <a:tailEnd/>
          </a:ln>
          <a:effectLst/>
        </p:spPr>
        <p:txBody>
          <a:bodyPr wrap="none" anchor="ctr">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3" name="TextBox 32">
            <a:extLst>
              <a:ext uri="{FF2B5EF4-FFF2-40B4-BE49-F238E27FC236}">
                <a16:creationId xmlns:a16="http://schemas.microsoft.com/office/drawing/2014/main" id="{C143BC39-3A79-2974-A0DA-3ABF382C1E47}"/>
              </a:ext>
            </a:extLst>
          </p:cNvPr>
          <p:cNvSpPr txBox="1"/>
          <p:nvPr/>
        </p:nvSpPr>
        <p:spPr>
          <a:xfrm>
            <a:off x="635459" y="1386069"/>
            <a:ext cx="1083470" cy="830997"/>
          </a:xfrm>
          <a:prstGeom prst="rect">
            <a:avLst/>
          </a:prstGeom>
          <a:noFill/>
        </p:spPr>
        <p:txBody>
          <a:bodyPr wrap="square" rtlCol="0">
            <a:spAutoFit/>
          </a:bodyPr>
          <a:lstStyle/>
          <a:p>
            <a:pPr algn="ctr" defTabSz="457200"/>
            <a:r>
              <a:rPr lang="en-US" sz="4800" b="1" dirty="0">
                <a:solidFill>
                  <a:prstClr val="white"/>
                </a:solidFill>
                <a:latin typeface="Trebuchet MS"/>
              </a:rPr>
              <a:t>01</a:t>
            </a:r>
          </a:p>
        </p:txBody>
      </p:sp>
      <p:sp>
        <p:nvSpPr>
          <p:cNvPr id="34" name="TextBox 33">
            <a:extLst>
              <a:ext uri="{FF2B5EF4-FFF2-40B4-BE49-F238E27FC236}">
                <a16:creationId xmlns:a16="http://schemas.microsoft.com/office/drawing/2014/main" id="{E7122694-729B-D58B-393B-950BE0832642}"/>
              </a:ext>
            </a:extLst>
          </p:cNvPr>
          <p:cNvSpPr txBox="1"/>
          <p:nvPr/>
        </p:nvSpPr>
        <p:spPr>
          <a:xfrm>
            <a:off x="2127709" y="2681469"/>
            <a:ext cx="1083470" cy="830997"/>
          </a:xfrm>
          <a:prstGeom prst="rect">
            <a:avLst/>
          </a:prstGeom>
          <a:noFill/>
        </p:spPr>
        <p:txBody>
          <a:bodyPr wrap="square" rtlCol="0">
            <a:spAutoFit/>
          </a:bodyPr>
          <a:lstStyle/>
          <a:p>
            <a:pPr algn="ctr" defTabSz="457200"/>
            <a:r>
              <a:rPr lang="en-US" sz="4800" b="1" dirty="0">
                <a:solidFill>
                  <a:srgbClr val="FFFFFF"/>
                </a:solidFill>
                <a:latin typeface="Trebuchet MS"/>
              </a:rPr>
              <a:t>02</a:t>
            </a:r>
          </a:p>
        </p:txBody>
      </p:sp>
      <p:sp>
        <p:nvSpPr>
          <p:cNvPr id="35" name="TextBox 34">
            <a:extLst>
              <a:ext uri="{FF2B5EF4-FFF2-40B4-BE49-F238E27FC236}">
                <a16:creationId xmlns:a16="http://schemas.microsoft.com/office/drawing/2014/main" id="{4CB2A39A-A824-1249-23E0-D8E44774A04F}"/>
              </a:ext>
            </a:extLst>
          </p:cNvPr>
          <p:cNvSpPr txBox="1"/>
          <p:nvPr/>
        </p:nvSpPr>
        <p:spPr>
          <a:xfrm>
            <a:off x="3613609" y="3938769"/>
            <a:ext cx="1083470" cy="830997"/>
          </a:xfrm>
          <a:prstGeom prst="rect">
            <a:avLst/>
          </a:prstGeom>
          <a:noFill/>
        </p:spPr>
        <p:txBody>
          <a:bodyPr wrap="square" rtlCol="0">
            <a:spAutoFit/>
          </a:bodyPr>
          <a:lstStyle/>
          <a:p>
            <a:pPr algn="ctr" defTabSz="457200"/>
            <a:r>
              <a:rPr lang="en-US" sz="4800" b="1" dirty="0">
                <a:solidFill>
                  <a:srgbClr val="FFFFFF"/>
                </a:solidFill>
                <a:latin typeface="Trebuchet MS"/>
              </a:rPr>
              <a:t>03</a:t>
            </a:r>
          </a:p>
        </p:txBody>
      </p:sp>
      <p:sp>
        <p:nvSpPr>
          <p:cNvPr id="37" name="TextBox 36">
            <a:extLst>
              <a:ext uri="{FF2B5EF4-FFF2-40B4-BE49-F238E27FC236}">
                <a16:creationId xmlns:a16="http://schemas.microsoft.com/office/drawing/2014/main" id="{C2DC40C5-D2DB-BF25-DF67-6A28D1A8D31A}"/>
              </a:ext>
            </a:extLst>
          </p:cNvPr>
          <p:cNvSpPr txBox="1"/>
          <p:nvPr/>
        </p:nvSpPr>
        <p:spPr>
          <a:xfrm>
            <a:off x="2172281" y="1318698"/>
            <a:ext cx="7226361" cy="738664"/>
          </a:xfrm>
          <a:prstGeom prst="rect">
            <a:avLst/>
          </a:prstGeom>
          <a:noFill/>
        </p:spPr>
        <p:txBody>
          <a:bodyPr wrap="square" rtlCol="0">
            <a:spAutoFit/>
          </a:bodyPr>
          <a:lstStyle/>
          <a:p>
            <a:pPr defTabSz="457200"/>
            <a:r>
              <a:rPr lang="en-US" sz="1400" dirty="0">
                <a:latin typeface="Calibri" panose="020F0502020204030204" pitchFamily="34" charset="0"/>
                <a:cs typeface="Calibri" panose="020F0502020204030204" pitchFamily="34" charset="0"/>
              </a:rPr>
              <a:t>Logistic Regression provided high accuracy (88.5%) but struggled with recall for defaults, achieving only 3% recall. This model performed well at identifying non-defaults, with an AUC-ROC of 0.753.</a:t>
            </a:r>
          </a:p>
        </p:txBody>
      </p:sp>
      <p:sp>
        <p:nvSpPr>
          <p:cNvPr id="38" name="TextBox 37">
            <a:extLst>
              <a:ext uri="{FF2B5EF4-FFF2-40B4-BE49-F238E27FC236}">
                <a16:creationId xmlns:a16="http://schemas.microsoft.com/office/drawing/2014/main" id="{AD68E3F4-68C4-8522-342E-113860B286B4}"/>
              </a:ext>
            </a:extLst>
          </p:cNvPr>
          <p:cNvSpPr txBox="1"/>
          <p:nvPr/>
        </p:nvSpPr>
        <p:spPr>
          <a:xfrm>
            <a:off x="3710831" y="2588219"/>
            <a:ext cx="5232743" cy="738664"/>
          </a:xfrm>
          <a:prstGeom prst="rect">
            <a:avLst/>
          </a:prstGeom>
          <a:noFill/>
        </p:spPr>
        <p:txBody>
          <a:bodyPr wrap="square" rtlCol="0">
            <a:spAutoFit/>
          </a:bodyPr>
          <a:lstStyle/>
          <a:p>
            <a:pPr defTabSz="457200"/>
            <a:r>
              <a:rPr lang="en-US" sz="1400" dirty="0">
                <a:latin typeface="Calibri" panose="020F0502020204030204" pitchFamily="34" charset="0"/>
                <a:cs typeface="Calibri" panose="020F0502020204030204" pitchFamily="34" charset="0"/>
              </a:rPr>
              <a:t>Random Forest had similar accuracy (88.5%) but still struggled with detecting defaults (recall 3%). After applying class weighting, Random Forest achieved a recall of 10% for defaults and an AUC-ROC of 0.735.</a:t>
            </a:r>
          </a:p>
        </p:txBody>
      </p:sp>
      <p:sp>
        <p:nvSpPr>
          <p:cNvPr id="39" name="TextBox 38">
            <a:extLst>
              <a:ext uri="{FF2B5EF4-FFF2-40B4-BE49-F238E27FC236}">
                <a16:creationId xmlns:a16="http://schemas.microsoft.com/office/drawing/2014/main" id="{14D3FBA8-720C-ADF7-44A1-908E3D3A812B}"/>
              </a:ext>
            </a:extLst>
          </p:cNvPr>
          <p:cNvSpPr txBox="1"/>
          <p:nvPr/>
        </p:nvSpPr>
        <p:spPr>
          <a:xfrm>
            <a:off x="4996669" y="3696215"/>
            <a:ext cx="4532583" cy="1384995"/>
          </a:xfrm>
          <a:prstGeom prst="rect">
            <a:avLst/>
          </a:prstGeom>
          <a:noFill/>
        </p:spPr>
        <p:txBody>
          <a:bodyPr wrap="square" rtlCol="0">
            <a:spAutoFit/>
          </a:bodyPr>
          <a:lstStyle/>
          <a:p>
            <a:pPr defTabSz="457200"/>
            <a:r>
              <a:rPr lang="en-US" sz="1400" dirty="0">
                <a:latin typeface="Calibri" panose="020F0502020204030204" pitchFamily="34" charset="0"/>
                <a:cs typeface="Calibri" panose="020F0502020204030204" pitchFamily="34" charset="0"/>
              </a:rPr>
              <a:t>XGBoost with SMOTE and hyperparameter tuning showed the best performance for recall of defaults. It achieved 74% recall with an AUC-ROC of 0.751. While its accuracy dropped to 64%, it successfully identified a significant number of defaults, making it the best model for default detection.</a:t>
            </a:r>
          </a:p>
        </p:txBody>
      </p:sp>
      <p:sp>
        <p:nvSpPr>
          <p:cNvPr id="120" name="TextBox 119">
            <a:extLst>
              <a:ext uri="{FF2B5EF4-FFF2-40B4-BE49-F238E27FC236}">
                <a16:creationId xmlns:a16="http://schemas.microsoft.com/office/drawing/2014/main" id="{D79FE8B7-CF69-DDA6-E46E-3F150634E3E0}"/>
              </a:ext>
            </a:extLst>
          </p:cNvPr>
          <p:cNvSpPr txBox="1"/>
          <p:nvPr/>
        </p:nvSpPr>
        <p:spPr>
          <a:xfrm>
            <a:off x="347237" y="5683985"/>
            <a:ext cx="9762533" cy="523220"/>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The tuned </a:t>
            </a:r>
            <a:r>
              <a:rPr lang="en-US" sz="1400" b="1" dirty="0">
                <a:latin typeface="Calibri" panose="020F0502020204030204" pitchFamily="34" charset="0"/>
                <a:cs typeface="Calibri" panose="020F0502020204030204" pitchFamily="34" charset="0"/>
              </a:rPr>
              <a:t>XGBoost</a:t>
            </a:r>
            <a:r>
              <a:rPr lang="en-US" sz="1400" dirty="0">
                <a:latin typeface="Calibri" panose="020F0502020204030204" pitchFamily="34" charset="0"/>
                <a:cs typeface="Calibri" panose="020F0502020204030204" pitchFamily="34" charset="0"/>
              </a:rPr>
              <a:t> model was the best choice for balancing precision and recall, especially in cases where identifying loan defaults is a top priority.</a:t>
            </a:r>
          </a:p>
        </p:txBody>
      </p:sp>
    </p:spTree>
    <p:extLst>
      <p:ext uri="{BB962C8B-B14F-4D97-AF65-F5344CB8AC3E}">
        <p14:creationId xmlns:p14="http://schemas.microsoft.com/office/powerpoint/2010/main" val="973460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left)">
                                      <p:cBhvr>
                                        <p:cTn id="22" dur="500"/>
                                        <p:tgtEl>
                                          <p:spTgt spid="33"/>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wipe(left)">
                                      <p:cBhvr>
                                        <p:cTn id="26" dur="500"/>
                                        <p:tgtEl>
                                          <p:spTgt spid="37"/>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left)">
                                      <p:cBhvr>
                                        <p:cTn id="29" dur="500"/>
                                        <p:tgtEl>
                                          <p:spTgt spid="3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left)">
                                      <p:cBhvr>
                                        <p:cTn id="32" dur="500"/>
                                        <p:tgtEl>
                                          <p:spTgt spid="34"/>
                                        </p:tgtEl>
                                      </p:cBhvr>
                                    </p:animEffect>
                                  </p:childTnLst>
                                </p:cTn>
                              </p:par>
                            </p:childTnLst>
                          </p:cTn>
                        </p:par>
                        <p:par>
                          <p:cTn id="33" fill="hold">
                            <p:stCondLst>
                              <p:cond delay="2500"/>
                            </p:stCondLst>
                            <p:childTnLst>
                              <p:par>
                                <p:cTn id="34" presetID="22" presetClass="entr" presetSubtype="8" fill="hold" grpId="0" nodeType="after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wipe(left)">
                                      <p:cBhvr>
                                        <p:cTn id="36" dur="500"/>
                                        <p:tgtEl>
                                          <p:spTgt spid="38"/>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wipe(left)">
                                      <p:cBhvr>
                                        <p:cTn id="39" dur="500"/>
                                        <p:tgtEl>
                                          <p:spTgt spid="31"/>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wipe(left)">
                                      <p:cBhvr>
                                        <p:cTn id="42" dur="500"/>
                                        <p:tgtEl>
                                          <p:spTgt spid="35"/>
                                        </p:tgtEl>
                                      </p:cBhvr>
                                    </p:animEffect>
                                  </p:childTnLst>
                                </p:cTn>
                              </p:par>
                            </p:childTnLst>
                          </p:cTn>
                        </p:par>
                        <p:par>
                          <p:cTn id="43" fill="hold">
                            <p:stCondLst>
                              <p:cond delay="3000"/>
                            </p:stCondLst>
                            <p:childTnLst>
                              <p:par>
                                <p:cTn id="44" presetID="22" presetClass="entr" presetSubtype="8" fill="hold" grpId="0" nodeType="after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wipe(left)">
                                      <p:cBhvr>
                                        <p:cTn id="4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8" grpId="0" animBg="1"/>
      <p:bldP spid="29" grpId="0" animBg="1"/>
      <p:bldP spid="30" grpId="0" animBg="1"/>
      <p:bldP spid="31" grpId="0" animBg="1"/>
      <p:bldP spid="33" grpId="0"/>
      <p:bldP spid="34" grpId="0"/>
      <p:bldP spid="35" grpId="0"/>
      <p:bldP spid="37" grpId="0"/>
      <p:bldP spid="38" grpId="0"/>
      <p:bldP spid="3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E6AA21-456D-2C96-0E30-B15B5F84C68E}"/>
              </a:ext>
            </a:extLst>
          </p:cNvPr>
          <p:cNvSpPr txBox="1"/>
          <p:nvPr/>
        </p:nvSpPr>
        <p:spPr>
          <a:xfrm>
            <a:off x="347237" y="243068"/>
            <a:ext cx="6412374"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Problem Statement</a:t>
            </a:r>
          </a:p>
        </p:txBody>
      </p:sp>
      <p:sp>
        <p:nvSpPr>
          <p:cNvPr id="2" name="TextBox 1">
            <a:extLst>
              <a:ext uri="{FF2B5EF4-FFF2-40B4-BE49-F238E27FC236}">
                <a16:creationId xmlns:a16="http://schemas.microsoft.com/office/drawing/2014/main" id="{867E0DC5-E5B1-B453-6DF2-1243844841A3}"/>
              </a:ext>
            </a:extLst>
          </p:cNvPr>
          <p:cNvSpPr txBox="1"/>
          <p:nvPr/>
        </p:nvSpPr>
        <p:spPr>
          <a:xfrm>
            <a:off x="372319" y="925973"/>
            <a:ext cx="11563112" cy="923330"/>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Problem:</a:t>
            </a:r>
          </a:p>
          <a:p>
            <a:endParaRPr lang="en-US" sz="4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Predicting loan defaults is essential for financial institutions to manage financial risk and improve lending decisions. By accurately identifying customers who are likely to default, lenders can reduce losses, adjust loan terms, and improve overall credit risk management.</a:t>
            </a:r>
          </a:p>
        </p:txBody>
      </p:sp>
      <p:sp>
        <p:nvSpPr>
          <p:cNvPr id="28" name="Freeform 1">
            <a:extLst>
              <a:ext uri="{FF2B5EF4-FFF2-40B4-BE49-F238E27FC236}">
                <a16:creationId xmlns:a16="http://schemas.microsoft.com/office/drawing/2014/main" id="{9391ACE8-3B95-64C4-88BE-127E367DCA59}"/>
              </a:ext>
            </a:extLst>
          </p:cNvPr>
          <p:cNvSpPr>
            <a:spLocks noChangeArrowheads="1"/>
          </p:cNvSpPr>
          <p:nvPr/>
        </p:nvSpPr>
        <p:spPr bwMode="auto">
          <a:xfrm>
            <a:off x="485332" y="2369436"/>
            <a:ext cx="9191103" cy="843448"/>
          </a:xfrm>
          <a:custGeom>
            <a:avLst/>
            <a:gdLst/>
            <a:ahLst/>
            <a:cxnLst>
              <a:cxn ang="0">
                <a:pos x="12280" y="1718"/>
              </a:cxn>
              <a:cxn ang="0">
                <a:pos x="0" y="1718"/>
              </a:cxn>
              <a:cxn ang="0">
                <a:pos x="0" y="0"/>
              </a:cxn>
              <a:cxn ang="0">
                <a:pos x="12280" y="0"/>
              </a:cxn>
              <a:cxn ang="0">
                <a:pos x="12280" y="1718"/>
              </a:cxn>
            </a:cxnLst>
            <a:rect l="0" t="0" r="r" b="b"/>
            <a:pathLst>
              <a:path w="12281" h="1719">
                <a:moveTo>
                  <a:pt x="12280" y="1718"/>
                </a:moveTo>
                <a:lnTo>
                  <a:pt x="0" y="1718"/>
                </a:lnTo>
                <a:lnTo>
                  <a:pt x="0" y="0"/>
                </a:lnTo>
                <a:lnTo>
                  <a:pt x="12280" y="0"/>
                </a:lnTo>
                <a:lnTo>
                  <a:pt x="12280" y="1718"/>
                </a:lnTo>
              </a:path>
            </a:pathLst>
          </a:custGeom>
          <a:solidFill>
            <a:srgbClr val="8064A2">
              <a:lumMod val="75000"/>
            </a:srgbClr>
          </a:solidFill>
          <a:ln w="9525" cap="flat">
            <a:noFill/>
            <a:bevel/>
            <a:headEnd/>
            <a:tailEnd/>
          </a:ln>
          <a:effectLst/>
        </p:spPr>
        <p:txBody>
          <a:bodyPr wrap="none" anchor="ctr">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endParaRPr>
          </a:p>
        </p:txBody>
      </p:sp>
      <p:sp>
        <p:nvSpPr>
          <p:cNvPr id="32" name="Freeform 1">
            <a:extLst>
              <a:ext uri="{FF2B5EF4-FFF2-40B4-BE49-F238E27FC236}">
                <a16:creationId xmlns:a16="http://schemas.microsoft.com/office/drawing/2014/main" id="{53C95CCB-7DD5-EFCD-2E97-2163EDBE37E1}"/>
              </a:ext>
            </a:extLst>
          </p:cNvPr>
          <p:cNvSpPr>
            <a:spLocks noChangeArrowheads="1"/>
          </p:cNvSpPr>
          <p:nvPr/>
        </p:nvSpPr>
        <p:spPr bwMode="auto">
          <a:xfrm>
            <a:off x="485333" y="2369436"/>
            <a:ext cx="1042416" cy="843448"/>
          </a:xfrm>
          <a:custGeom>
            <a:avLst/>
            <a:gdLst/>
            <a:ahLst/>
            <a:cxnLst>
              <a:cxn ang="0">
                <a:pos x="2124" y="594"/>
              </a:cxn>
              <a:cxn ang="0">
                <a:pos x="1999" y="438"/>
              </a:cxn>
              <a:cxn ang="0">
                <a:pos x="1999" y="0"/>
              </a:cxn>
              <a:cxn ang="0">
                <a:pos x="0" y="0"/>
              </a:cxn>
              <a:cxn ang="0">
                <a:pos x="0" y="1718"/>
              </a:cxn>
              <a:cxn ang="0">
                <a:pos x="1999" y="1718"/>
              </a:cxn>
              <a:cxn ang="0">
                <a:pos x="1999" y="719"/>
              </a:cxn>
              <a:cxn ang="0">
                <a:pos x="2124" y="594"/>
              </a:cxn>
            </a:cxnLst>
            <a:rect l="0" t="0" r="r" b="b"/>
            <a:pathLst>
              <a:path w="2125" h="1719">
                <a:moveTo>
                  <a:pt x="2124" y="594"/>
                </a:moveTo>
                <a:lnTo>
                  <a:pt x="1999" y="438"/>
                </a:lnTo>
                <a:lnTo>
                  <a:pt x="1999" y="0"/>
                </a:lnTo>
                <a:lnTo>
                  <a:pt x="0" y="0"/>
                </a:lnTo>
                <a:lnTo>
                  <a:pt x="0" y="1718"/>
                </a:lnTo>
                <a:lnTo>
                  <a:pt x="1999" y="1718"/>
                </a:lnTo>
                <a:lnTo>
                  <a:pt x="1999" y="719"/>
                </a:lnTo>
                <a:lnTo>
                  <a:pt x="2124" y="594"/>
                </a:lnTo>
              </a:path>
            </a:pathLst>
          </a:custGeom>
          <a:solidFill>
            <a:sysClr val="window" lastClr="FFFFFF">
              <a:lumMod val="95000"/>
            </a:sysClr>
          </a:solidFill>
          <a:ln w="9525" cap="flat">
            <a:noFill/>
            <a:bevel/>
            <a:headEnd/>
            <a:tailEnd/>
          </a:ln>
          <a:effectLst/>
        </p:spPr>
        <p:txBody>
          <a:bodyPr wrap="none" anchor="ctr">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36" name="TextBox 35">
            <a:extLst>
              <a:ext uri="{FF2B5EF4-FFF2-40B4-BE49-F238E27FC236}">
                <a16:creationId xmlns:a16="http://schemas.microsoft.com/office/drawing/2014/main" id="{1D31B6E3-0FE6-845B-7C68-65C43D879279}"/>
              </a:ext>
            </a:extLst>
          </p:cNvPr>
          <p:cNvSpPr txBox="1"/>
          <p:nvPr/>
        </p:nvSpPr>
        <p:spPr>
          <a:xfrm>
            <a:off x="621762" y="2519959"/>
            <a:ext cx="713417" cy="584776"/>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rgbClr val="8064A2"/>
                </a:solidFill>
                <a:effectLst/>
                <a:uLnTx/>
                <a:uFillTx/>
                <a:latin typeface="Trebuchet MS"/>
              </a:rPr>
              <a:t>01</a:t>
            </a:r>
          </a:p>
        </p:txBody>
      </p:sp>
      <p:sp>
        <p:nvSpPr>
          <p:cNvPr id="42" name="Freeform 1">
            <a:extLst>
              <a:ext uri="{FF2B5EF4-FFF2-40B4-BE49-F238E27FC236}">
                <a16:creationId xmlns:a16="http://schemas.microsoft.com/office/drawing/2014/main" id="{9776BE71-AE32-D013-1FAD-ED7D74DAAE54}"/>
              </a:ext>
            </a:extLst>
          </p:cNvPr>
          <p:cNvSpPr>
            <a:spLocks noChangeArrowheads="1"/>
          </p:cNvSpPr>
          <p:nvPr/>
        </p:nvSpPr>
        <p:spPr bwMode="auto">
          <a:xfrm>
            <a:off x="485333" y="3207636"/>
            <a:ext cx="9191102" cy="843448"/>
          </a:xfrm>
          <a:custGeom>
            <a:avLst/>
            <a:gdLst/>
            <a:ahLst/>
            <a:cxnLst>
              <a:cxn ang="0">
                <a:pos x="12280" y="1718"/>
              </a:cxn>
              <a:cxn ang="0">
                <a:pos x="0" y="1718"/>
              </a:cxn>
              <a:cxn ang="0">
                <a:pos x="0" y="0"/>
              </a:cxn>
              <a:cxn ang="0">
                <a:pos x="12280" y="0"/>
              </a:cxn>
              <a:cxn ang="0">
                <a:pos x="12280" y="1718"/>
              </a:cxn>
            </a:cxnLst>
            <a:rect l="0" t="0" r="r" b="b"/>
            <a:pathLst>
              <a:path w="12281" h="1719">
                <a:moveTo>
                  <a:pt x="12280" y="1718"/>
                </a:moveTo>
                <a:lnTo>
                  <a:pt x="0" y="1718"/>
                </a:lnTo>
                <a:lnTo>
                  <a:pt x="0" y="0"/>
                </a:lnTo>
                <a:lnTo>
                  <a:pt x="12280" y="0"/>
                </a:lnTo>
                <a:lnTo>
                  <a:pt x="12280" y="1718"/>
                </a:lnTo>
              </a:path>
            </a:pathLst>
          </a:custGeom>
          <a:solidFill>
            <a:srgbClr val="9BBB59"/>
          </a:solidFill>
          <a:ln w="9525" cap="flat">
            <a:noFill/>
            <a:bevel/>
            <a:headEnd/>
            <a:tailEnd/>
          </a:ln>
          <a:effectLst/>
        </p:spPr>
        <p:txBody>
          <a:bodyPr wrap="none" anchor="ctr">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43" name="Freeform 1">
            <a:extLst>
              <a:ext uri="{FF2B5EF4-FFF2-40B4-BE49-F238E27FC236}">
                <a16:creationId xmlns:a16="http://schemas.microsoft.com/office/drawing/2014/main" id="{7274BC21-0B95-7AC3-CF65-7544D3C5DFC7}"/>
              </a:ext>
            </a:extLst>
          </p:cNvPr>
          <p:cNvSpPr>
            <a:spLocks noChangeArrowheads="1"/>
          </p:cNvSpPr>
          <p:nvPr/>
        </p:nvSpPr>
        <p:spPr bwMode="auto">
          <a:xfrm>
            <a:off x="485333" y="3207636"/>
            <a:ext cx="1042416" cy="843448"/>
          </a:xfrm>
          <a:custGeom>
            <a:avLst/>
            <a:gdLst/>
            <a:ahLst/>
            <a:cxnLst>
              <a:cxn ang="0">
                <a:pos x="2124" y="594"/>
              </a:cxn>
              <a:cxn ang="0">
                <a:pos x="1999" y="438"/>
              </a:cxn>
              <a:cxn ang="0">
                <a:pos x="1999" y="0"/>
              </a:cxn>
              <a:cxn ang="0">
                <a:pos x="0" y="0"/>
              </a:cxn>
              <a:cxn ang="0">
                <a:pos x="0" y="1718"/>
              </a:cxn>
              <a:cxn ang="0">
                <a:pos x="1999" y="1718"/>
              </a:cxn>
              <a:cxn ang="0">
                <a:pos x="1999" y="719"/>
              </a:cxn>
              <a:cxn ang="0">
                <a:pos x="2124" y="594"/>
              </a:cxn>
            </a:cxnLst>
            <a:rect l="0" t="0" r="r" b="b"/>
            <a:pathLst>
              <a:path w="2125" h="1719">
                <a:moveTo>
                  <a:pt x="2124" y="594"/>
                </a:moveTo>
                <a:lnTo>
                  <a:pt x="1999" y="438"/>
                </a:lnTo>
                <a:lnTo>
                  <a:pt x="1999" y="0"/>
                </a:lnTo>
                <a:lnTo>
                  <a:pt x="0" y="0"/>
                </a:lnTo>
                <a:lnTo>
                  <a:pt x="0" y="1718"/>
                </a:lnTo>
                <a:lnTo>
                  <a:pt x="1999" y="1718"/>
                </a:lnTo>
                <a:lnTo>
                  <a:pt x="1999" y="719"/>
                </a:lnTo>
                <a:lnTo>
                  <a:pt x="2124" y="594"/>
                </a:lnTo>
              </a:path>
            </a:pathLst>
          </a:custGeom>
          <a:solidFill>
            <a:sysClr val="window" lastClr="FFFFFF">
              <a:lumMod val="95000"/>
            </a:sysClr>
          </a:solidFill>
          <a:ln w="9525" cap="flat">
            <a:noFill/>
            <a:bevel/>
            <a:headEnd/>
            <a:tailEnd/>
          </a:ln>
          <a:effectLst/>
        </p:spPr>
        <p:txBody>
          <a:bodyPr wrap="none" anchor="ctr">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44" name="TextBox 43">
            <a:extLst>
              <a:ext uri="{FF2B5EF4-FFF2-40B4-BE49-F238E27FC236}">
                <a16:creationId xmlns:a16="http://schemas.microsoft.com/office/drawing/2014/main" id="{636A6EF7-7D27-62A5-2C4C-7A7C36602CB3}"/>
              </a:ext>
            </a:extLst>
          </p:cNvPr>
          <p:cNvSpPr txBox="1"/>
          <p:nvPr/>
        </p:nvSpPr>
        <p:spPr>
          <a:xfrm>
            <a:off x="621762" y="3358159"/>
            <a:ext cx="713417" cy="584776"/>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rgbClr val="9BBB59"/>
                </a:solidFill>
                <a:effectLst/>
                <a:uLnTx/>
                <a:uFillTx/>
                <a:latin typeface="Trebuchet MS"/>
              </a:rPr>
              <a:t>02</a:t>
            </a:r>
          </a:p>
        </p:txBody>
      </p:sp>
      <p:sp>
        <p:nvSpPr>
          <p:cNvPr id="47" name="Freeform 1">
            <a:extLst>
              <a:ext uri="{FF2B5EF4-FFF2-40B4-BE49-F238E27FC236}">
                <a16:creationId xmlns:a16="http://schemas.microsoft.com/office/drawing/2014/main" id="{3107E030-EF76-07F3-B836-D54D071D568B}"/>
              </a:ext>
            </a:extLst>
          </p:cNvPr>
          <p:cNvSpPr>
            <a:spLocks noChangeArrowheads="1"/>
          </p:cNvSpPr>
          <p:nvPr/>
        </p:nvSpPr>
        <p:spPr bwMode="auto">
          <a:xfrm>
            <a:off x="485332" y="4045836"/>
            <a:ext cx="9191102" cy="843448"/>
          </a:xfrm>
          <a:custGeom>
            <a:avLst/>
            <a:gdLst/>
            <a:ahLst/>
            <a:cxnLst>
              <a:cxn ang="0">
                <a:pos x="12280" y="1718"/>
              </a:cxn>
              <a:cxn ang="0">
                <a:pos x="0" y="1718"/>
              </a:cxn>
              <a:cxn ang="0">
                <a:pos x="0" y="0"/>
              </a:cxn>
              <a:cxn ang="0">
                <a:pos x="12280" y="0"/>
              </a:cxn>
              <a:cxn ang="0">
                <a:pos x="12280" y="1718"/>
              </a:cxn>
            </a:cxnLst>
            <a:rect l="0" t="0" r="r" b="b"/>
            <a:pathLst>
              <a:path w="12281" h="1719">
                <a:moveTo>
                  <a:pt x="12280" y="1718"/>
                </a:moveTo>
                <a:lnTo>
                  <a:pt x="0" y="1718"/>
                </a:lnTo>
                <a:lnTo>
                  <a:pt x="0" y="0"/>
                </a:lnTo>
                <a:lnTo>
                  <a:pt x="12280" y="0"/>
                </a:lnTo>
                <a:lnTo>
                  <a:pt x="12280" y="1718"/>
                </a:lnTo>
              </a:path>
            </a:pathLst>
          </a:custGeom>
          <a:solidFill>
            <a:srgbClr val="4BACC6"/>
          </a:solidFill>
          <a:ln w="9525" cap="flat">
            <a:noFill/>
            <a:bevel/>
            <a:headEnd/>
            <a:tailEnd/>
          </a:ln>
          <a:effectLst/>
        </p:spPr>
        <p:txBody>
          <a:bodyPr wrap="none" anchor="ctr">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48" name="Freeform 1">
            <a:extLst>
              <a:ext uri="{FF2B5EF4-FFF2-40B4-BE49-F238E27FC236}">
                <a16:creationId xmlns:a16="http://schemas.microsoft.com/office/drawing/2014/main" id="{7FDCEFF8-C5B7-63BB-6D30-F3E987D4DE70}"/>
              </a:ext>
            </a:extLst>
          </p:cNvPr>
          <p:cNvSpPr>
            <a:spLocks noChangeArrowheads="1"/>
          </p:cNvSpPr>
          <p:nvPr/>
        </p:nvSpPr>
        <p:spPr bwMode="auto">
          <a:xfrm>
            <a:off x="485333" y="4045836"/>
            <a:ext cx="1042416" cy="843448"/>
          </a:xfrm>
          <a:custGeom>
            <a:avLst/>
            <a:gdLst/>
            <a:ahLst/>
            <a:cxnLst>
              <a:cxn ang="0">
                <a:pos x="2124" y="594"/>
              </a:cxn>
              <a:cxn ang="0">
                <a:pos x="1999" y="438"/>
              </a:cxn>
              <a:cxn ang="0">
                <a:pos x="1999" y="0"/>
              </a:cxn>
              <a:cxn ang="0">
                <a:pos x="0" y="0"/>
              </a:cxn>
              <a:cxn ang="0">
                <a:pos x="0" y="1718"/>
              </a:cxn>
              <a:cxn ang="0">
                <a:pos x="1999" y="1718"/>
              </a:cxn>
              <a:cxn ang="0">
                <a:pos x="1999" y="719"/>
              </a:cxn>
              <a:cxn ang="0">
                <a:pos x="2124" y="594"/>
              </a:cxn>
            </a:cxnLst>
            <a:rect l="0" t="0" r="r" b="b"/>
            <a:pathLst>
              <a:path w="2125" h="1719">
                <a:moveTo>
                  <a:pt x="2124" y="594"/>
                </a:moveTo>
                <a:lnTo>
                  <a:pt x="1999" y="438"/>
                </a:lnTo>
                <a:lnTo>
                  <a:pt x="1999" y="0"/>
                </a:lnTo>
                <a:lnTo>
                  <a:pt x="0" y="0"/>
                </a:lnTo>
                <a:lnTo>
                  <a:pt x="0" y="1718"/>
                </a:lnTo>
                <a:lnTo>
                  <a:pt x="1999" y="1718"/>
                </a:lnTo>
                <a:lnTo>
                  <a:pt x="1999" y="719"/>
                </a:lnTo>
                <a:lnTo>
                  <a:pt x="2124" y="594"/>
                </a:lnTo>
              </a:path>
            </a:pathLst>
          </a:custGeom>
          <a:solidFill>
            <a:sysClr val="window" lastClr="FFFFFF">
              <a:lumMod val="95000"/>
            </a:sysClr>
          </a:solidFill>
          <a:ln w="9525" cap="flat">
            <a:noFill/>
            <a:bevel/>
            <a:headEnd/>
            <a:tailEnd/>
          </a:ln>
          <a:effectLst/>
        </p:spPr>
        <p:txBody>
          <a:bodyPr wrap="none" anchor="ctr">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49" name="TextBox 48">
            <a:extLst>
              <a:ext uri="{FF2B5EF4-FFF2-40B4-BE49-F238E27FC236}">
                <a16:creationId xmlns:a16="http://schemas.microsoft.com/office/drawing/2014/main" id="{D65A68F9-F56B-37EA-6F97-A09EC12297D5}"/>
              </a:ext>
            </a:extLst>
          </p:cNvPr>
          <p:cNvSpPr txBox="1"/>
          <p:nvPr/>
        </p:nvSpPr>
        <p:spPr>
          <a:xfrm>
            <a:off x="621762" y="4196359"/>
            <a:ext cx="713417" cy="584776"/>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rgbClr val="4BACC6"/>
                </a:solidFill>
                <a:effectLst/>
                <a:uLnTx/>
                <a:uFillTx/>
                <a:latin typeface="Trebuchet MS"/>
              </a:rPr>
              <a:t>03</a:t>
            </a:r>
          </a:p>
        </p:txBody>
      </p:sp>
      <p:sp>
        <p:nvSpPr>
          <p:cNvPr id="52" name="Freeform 1">
            <a:extLst>
              <a:ext uri="{FF2B5EF4-FFF2-40B4-BE49-F238E27FC236}">
                <a16:creationId xmlns:a16="http://schemas.microsoft.com/office/drawing/2014/main" id="{409691F9-6D1E-BEBF-4432-439C325641F3}"/>
              </a:ext>
            </a:extLst>
          </p:cNvPr>
          <p:cNvSpPr>
            <a:spLocks noChangeArrowheads="1"/>
          </p:cNvSpPr>
          <p:nvPr/>
        </p:nvSpPr>
        <p:spPr bwMode="auto">
          <a:xfrm>
            <a:off x="485332" y="4884036"/>
            <a:ext cx="9191101" cy="843448"/>
          </a:xfrm>
          <a:custGeom>
            <a:avLst/>
            <a:gdLst/>
            <a:ahLst/>
            <a:cxnLst>
              <a:cxn ang="0">
                <a:pos x="12280" y="1718"/>
              </a:cxn>
              <a:cxn ang="0">
                <a:pos x="0" y="1718"/>
              </a:cxn>
              <a:cxn ang="0">
                <a:pos x="0" y="0"/>
              </a:cxn>
              <a:cxn ang="0">
                <a:pos x="12280" y="0"/>
              </a:cxn>
              <a:cxn ang="0">
                <a:pos x="12280" y="1718"/>
              </a:cxn>
            </a:cxnLst>
            <a:rect l="0" t="0" r="r" b="b"/>
            <a:pathLst>
              <a:path w="12281" h="1719">
                <a:moveTo>
                  <a:pt x="12280" y="1718"/>
                </a:moveTo>
                <a:lnTo>
                  <a:pt x="0" y="1718"/>
                </a:lnTo>
                <a:lnTo>
                  <a:pt x="0" y="0"/>
                </a:lnTo>
                <a:lnTo>
                  <a:pt x="12280" y="0"/>
                </a:lnTo>
                <a:lnTo>
                  <a:pt x="12280" y="1718"/>
                </a:lnTo>
              </a:path>
            </a:pathLst>
          </a:custGeom>
          <a:solidFill>
            <a:srgbClr val="C0504D"/>
          </a:solidFill>
          <a:ln w="9525" cap="flat">
            <a:noFill/>
            <a:bevel/>
            <a:headEnd/>
            <a:tailEnd/>
          </a:ln>
          <a:effectLst/>
        </p:spPr>
        <p:txBody>
          <a:bodyPr wrap="none" anchor="ctr">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53" name="Freeform 1">
            <a:extLst>
              <a:ext uri="{FF2B5EF4-FFF2-40B4-BE49-F238E27FC236}">
                <a16:creationId xmlns:a16="http://schemas.microsoft.com/office/drawing/2014/main" id="{7A23B7B9-5847-78B7-E6B4-719424907EBA}"/>
              </a:ext>
            </a:extLst>
          </p:cNvPr>
          <p:cNvSpPr>
            <a:spLocks noChangeArrowheads="1"/>
          </p:cNvSpPr>
          <p:nvPr/>
        </p:nvSpPr>
        <p:spPr bwMode="auto">
          <a:xfrm>
            <a:off x="485333" y="4884036"/>
            <a:ext cx="1042416" cy="843448"/>
          </a:xfrm>
          <a:custGeom>
            <a:avLst/>
            <a:gdLst/>
            <a:ahLst/>
            <a:cxnLst>
              <a:cxn ang="0">
                <a:pos x="2124" y="594"/>
              </a:cxn>
              <a:cxn ang="0">
                <a:pos x="1999" y="438"/>
              </a:cxn>
              <a:cxn ang="0">
                <a:pos x="1999" y="0"/>
              </a:cxn>
              <a:cxn ang="0">
                <a:pos x="0" y="0"/>
              </a:cxn>
              <a:cxn ang="0">
                <a:pos x="0" y="1718"/>
              </a:cxn>
              <a:cxn ang="0">
                <a:pos x="1999" y="1718"/>
              </a:cxn>
              <a:cxn ang="0">
                <a:pos x="1999" y="719"/>
              </a:cxn>
              <a:cxn ang="0">
                <a:pos x="2124" y="594"/>
              </a:cxn>
            </a:cxnLst>
            <a:rect l="0" t="0" r="r" b="b"/>
            <a:pathLst>
              <a:path w="2125" h="1719">
                <a:moveTo>
                  <a:pt x="2124" y="594"/>
                </a:moveTo>
                <a:lnTo>
                  <a:pt x="1999" y="438"/>
                </a:lnTo>
                <a:lnTo>
                  <a:pt x="1999" y="0"/>
                </a:lnTo>
                <a:lnTo>
                  <a:pt x="0" y="0"/>
                </a:lnTo>
                <a:lnTo>
                  <a:pt x="0" y="1718"/>
                </a:lnTo>
                <a:lnTo>
                  <a:pt x="1999" y="1718"/>
                </a:lnTo>
                <a:lnTo>
                  <a:pt x="1999" y="719"/>
                </a:lnTo>
                <a:lnTo>
                  <a:pt x="2124" y="594"/>
                </a:lnTo>
              </a:path>
            </a:pathLst>
          </a:custGeom>
          <a:solidFill>
            <a:sysClr val="window" lastClr="FFFFFF">
              <a:lumMod val="95000"/>
            </a:sysClr>
          </a:solidFill>
          <a:ln w="9525" cap="flat">
            <a:noFill/>
            <a:bevel/>
            <a:headEnd/>
            <a:tailEnd/>
          </a:ln>
          <a:effectLst/>
        </p:spPr>
        <p:txBody>
          <a:bodyPr wrap="none" anchor="ctr">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54" name="TextBox 53">
            <a:extLst>
              <a:ext uri="{FF2B5EF4-FFF2-40B4-BE49-F238E27FC236}">
                <a16:creationId xmlns:a16="http://schemas.microsoft.com/office/drawing/2014/main" id="{BBCA669A-384D-CDCB-0F57-A501D5436CBF}"/>
              </a:ext>
            </a:extLst>
          </p:cNvPr>
          <p:cNvSpPr txBox="1"/>
          <p:nvPr/>
        </p:nvSpPr>
        <p:spPr>
          <a:xfrm>
            <a:off x="621762" y="5034559"/>
            <a:ext cx="713417" cy="584776"/>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rgbClr val="C0504D"/>
                </a:solidFill>
                <a:effectLst/>
                <a:uLnTx/>
                <a:uFillTx/>
                <a:latin typeface="Trebuchet MS"/>
              </a:rPr>
              <a:t>04</a:t>
            </a:r>
          </a:p>
        </p:txBody>
      </p:sp>
      <p:sp>
        <p:nvSpPr>
          <p:cNvPr id="60" name="TextBox 59">
            <a:extLst>
              <a:ext uri="{FF2B5EF4-FFF2-40B4-BE49-F238E27FC236}">
                <a16:creationId xmlns:a16="http://schemas.microsoft.com/office/drawing/2014/main" id="{8E5C4D8B-28AC-3760-687B-F052FA9C4D1C}"/>
              </a:ext>
            </a:extLst>
          </p:cNvPr>
          <p:cNvSpPr txBox="1"/>
          <p:nvPr/>
        </p:nvSpPr>
        <p:spPr>
          <a:xfrm>
            <a:off x="1498950" y="2394768"/>
            <a:ext cx="8177483" cy="73866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a:rPr>
              <a:t>Class Imbalance: A significant challenge in this project was the class imbalance, with 225,694 non-defaults (0s) and only 29,653 defaults (1s) in the dataset. This imbalance makes it difficult for machine learning models to detect defaults accurately, as they tend to favor the majority class.</a:t>
            </a:r>
          </a:p>
        </p:txBody>
      </p:sp>
      <p:sp>
        <p:nvSpPr>
          <p:cNvPr id="61" name="TextBox 60">
            <a:extLst>
              <a:ext uri="{FF2B5EF4-FFF2-40B4-BE49-F238E27FC236}">
                <a16:creationId xmlns:a16="http://schemas.microsoft.com/office/drawing/2014/main" id="{9C328FFB-C5A9-167E-1A55-5FF39AAA1A68}"/>
              </a:ext>
            </a:extLst>
          </p:cNvPr>
          <p:cNvSpPr txBox="1"/>
          <p:nvPr/>
        </p:nvSpPr>
        <p:spPr>
          <a:xfrm>
            <a:off x="1522103" y="3325372"/>
            <a:ext cx="8038586" cy="523220"/>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a:rPr>
              <a:t>Data Sensitivity: Financial datasets are often sensitive to missing values, outliers, and skewed distributions, which can affect the accuracy of predictions.</a:t>
            </a:r>
          </a:p>
        </p:txBody>
      </p:sp>
      <p:sp>
        <p:nvSpPr>
          <p:cNvPr id="62" name="TextBox 61">
            <a:extLst>
              <a:ext uri="{FF2B5EF4-FFF2-40B4-BE49-F238E27FC236}">
                <a16:creationId xmlns:a16="http://schemas.microsoft.com/office/drawing/2014/main" id="{2927150F-9687-7BF4-8189-2C6F62CE5A6B}"/>
              </a:ext>
            </a:extLst>
          </p:cNvPr>
          <p:cNvSpPr txBox="1"/>
          <p:nvPr/>
        </p:nvSpPr>
        <p:spPr>
          <a:xfrm>
            <a:off x="1522103" y="4106295"/>
            <a:ext cx="8038586" cy="523220"/>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a:rPr>
              <a:t>Trade-off Between Precision and Recall: The model needed to balance recall (correctly identifying defaults) with precision (minimizing false positives), ensuring both effective risk management and customer fairness.</a:t>
            </a:r>
          </a:p>
        </p:txBody>
      </p:sp>
      <p:sp>
        <p:nvSpPr>
          <p:cNvPr id="63" name="TextBox 62">
            <a:extLst>
              <a:ext uri="{FF2B5EF4-FFF2-40B4-BE49-F238E27FC236}">
                <a16:creationId xmlns:a16="http://schemas.microsoft.com/office/drawing/2014/main" id="{2476DE56-6C7B-5F0E-9340-98F45E38198B}"/>
              </a:ext>
            </a:extLst>
          </p:cNvPr>
          <p:cNvSpPr txBox="1"/>
          <p:nvPr/>
        </p:nvSpPr>
        <p:spPr>
          <a:xfrm>
            <a:off x="1498950" y="4919566"/>
            <a:ext cx="8061739" cy="73866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a:rPr>
              <a:t>Feature Selection and Engineering: Identifying the most relevant features was crucial for improving model performance. Features such as income, loan amount, and credit score required careful consideration to ensure they contributed to predicting defaults without introducing noise.</a:t>
            </a:r>
          </a:p>
        </p:txBody>
      </p:sp>
    </p:spTree>
    <p:extLst>
      <p:ext uri="{BB962C8B-B14F-4D97-AF65-F5344CB8AC3E}">
        <p14:creationId xmlns:p14="http://schemas.microsoft.com/office/powerpoint/2010/main" val="214829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AE6C18-0BA8-E33B-8EDB-925D47ACB270}"/>
              </a:ext>
            </a:extLst>
          </p:cNvPr>
          <p:cNvSpPr txBox="1"/>
          <p:nvPr/>
        </p:nvSpPr>
        <p:spPr>
          <a:xfrm>
            <a:off x="347237" y="243068"/>
            <a:ext cx="6412374"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Data Overview</a:t>
            </a:r>
          </a:p>
        </p:txBody>
      </p:sp>
      <p:sp>
        <p:nvSpPr>
          <p:cNvPr id="5" name="TextBox 4">
            <a:extLst>
              <a:ext uri="{FF2B5EF4-FFF2-40B4-BE49-F238E27FC236}">
                <a16:creationId xmlns:a16="http://schemas.microsoft.com/office/drawing/2014/main" id="{50AB1B71-74D9-4A2F-991A-E0481122AABC}"/>
              </a:ext>
            </a:extLst>
          </p:cNvPr>
          <p:cNvSpPr txBox="1"/>
          <p:nvPr/>
        </p:nvSpPr>
        <p:spPr>
          <a:xfrm>
            <a:off x="372319" y="925973"/>
            <a:ext cx="11563112" cy="3077766"/>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Dataset:</a:t>
            </a:r>
          </a:p>
          <a:p>
            <a:endParaRPr lang="en-US" sz="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The dataset contains 255,347 rows and 18 columns, representing various financial, demographic, and credit-related information about loan applicants. The features of the dataset are:</a:t>
            </a:r>
          </a:p>
          <a:p>
            <a:pPr marL="285750" indent="-285750">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1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The target variable is Default, where:</a:t>
            </a:r>
          </a:p>
        </p:txBody>
      </p:sp>
      <p:grpSp>
        <p:nvGrpSpPr>
          <p:cNvPr id="12" name="Group 11">
            <a:extLst>
              <a:ext uri="{FF2B5EF4-FFF2-40B4-BE49-F238E27FC236}">
                <a16:creationId xmlns:a16="http://schemas.microsoft.com/office/drawing/2014/main" id="{ADCAA4C3-B8E8-ACAD-C040-88B982013372}"/>
              </a:ext>
            </a:extLst>
          </p:cNvPr>
          <p:cNvGrpSpPr/>
          <p:nvPr/>
        </p:nvGrpSpPr>
        <p:grpSpPr>
          <a:xfrm>
            <a:off x="1377387" y="2228621"/>
            <a:ext cx="8410926" cy="601883"/>
            <a:chOff x="648182" y="3229337"/>
            <a:chExt cx="8410926" cy="601883"/>
          </a:xfrm>
        </p:grpSpPr>
        <p:sp>
          <p:nvSpPr>
            <p:cNvPr id="6" name="Rectangle 5">
              <a:extLst>
                <a:ext uri="{FF2B5EF4-FFF2-40B4-BE49-F238E27FC236}">
                  <a16:creationId xmlns:a16="http://schemas.microsoft.com/office/drawing/2014/main" id="{26D68219-68ED-B1AE-F800-9AC3417FED22}"/>
                </a:ext>
              </a:extLst>
            </p:cNvPr>
            <p:cNvSpPr/>
            <p:nvPr/>
          </p:nvSpPr>
          <p:spPr>
            <a:xfrm>
              <a:off x="648182" y="3229337"/>
              <a:ext cx="1157469" cy="60188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Calibri" panose="020F0502020204030204" pitchFamily="34" charset="0"/>
                  <a:cs typeface="Calibri" panose="020F0502020204030204" pitchFamily="34" charset="0"/>
                </a:rPr>
                <a:t>Age</a:t>
              </a:r>
              <a:endParaRPr lang="en-US" sz="1400" dirty="0"/>
            </a:p>
          </p:txBody>
        </p:sp>
        <p:sp>
          <p:nvSpPr>
            <p:cNvPr id="7" name="Rectangle 6">
              <a:extLst>
                <a:ext uri="{FF2B5EF4-FFF2-40B4-BE49-F238E27FC236}">
                  <a16:creationId xmlns:a16="http://schemas.microsoft.com/office/drawing/2014/main" id="{8F0248AC-E123-EB60-54B5-54A9429F74AF}"/>
                </a:ext>
              </a:extLst>
            </p:cNvPr>
            <p:cNvSpPr/>
            <p:nvPr/>
          </p:nvSpPr>
          <p:spPr>
            <a:xfrm>
              <a:off x="2110451" y="3229337"/>
              <a:ext cx="1157469" cy="60188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latin typeface="Calibri" panose="020F0502020204030204" pitchFamily="34" charset="0"/>
                  <a:cs typeface="Calibri" panose="020F0502020204030204" pitchFamily="34" charset="0"/>
                </a:rPr>
                <a:t>Income</a:t>
              </a:r>
              <a:endParaRPr lang="en-US" sz="1400"/>
            </a:p>
          </p:txBody>
        </p:sp>
        <p:sp>
          <p:nvSpPr>
            <p:cNvPr id="8" name="Rectangle 7">
              <a:extLst>
                <a:ext uri="{FF2B5EF4-FFF2-40B4-BE49-F238E27FC236}">
                  <a16:creationId xmlns:a16="http://schemas.microsoft.com/office/drawing/2014/main" id="{ADD16191-ABD1-4F99-84B4-BBECCFC2BEA0}"/>
                </a:ext>
              </a:extLst>
            </p:cNvPr>
            <p:cNvSpPr/>
            <p:nvPr/>
          </p:nvSpPr>
          <p:spPr>
            <a:xfrm>
              <a:off x="3553424" y="3229337"/>
              <a:ext cx="1157469" cy="60188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Calibri" panose="020F0502020204030204" pitchFamily="34" charset="0"/>
                  <a:cs typeface="Calibri" panose="020F0502020204030204" pitchFamily="34" charset="0"/>
                </a:rPr>
                <a:t>Loan Amount</a:t>
              </a:r>
              <a:endParaRPr lang="en-US" sz="1400" dirty="0"/>
            </a:p>
          </p:txBody>
        </p:sp>
        <p:sp>
          <p:nvSpPr>
            <p:cNvPr id="9" name="Rectangle 8">
              <a:extLst>
                <a:ext uri="{FF2B5EF4-FFF2-40B4-BE49-F238E27FC236}">
                  <a16:creationId xmlns:a16="http://schemas.microsoft.com/office/drawing/2014/main" id="{EFC1F543-7F7E-9045-FAB6-5B92557EFDFB}"/>
                </a:ext>
              </a:extLst>
            </p:cNvPr>
            <p:cNvSpPr/>
            <p:nvPr/>
          </p:nvSpPr>
          <p:spPr>
            <a:xfrm>
              <a:off x="4996397" y="3229337"/>
              <a:ext cx="1157469" cy="60188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Calibri" panose="020F0502020204030204" pitchFamily="34" charset="0"/>
                  <a:cs typeface="Calibri" panose="020F0502020204030204" pitchFamily="34" charset="0"/>
                </a:rPr>
                <a:t>Credit Score</a:t>
              </a:r>
              <a:endParaRPr lang="en-US" sz="1400" dirty="0"/>
            </a:p>
          </p:txBody>
        </p:sp>
        <p:sp>
          <p:nvSpPr>
            <p:cNvPr id="10" name="Rectangle 9">
              <a:extLst>
                <a:ext uri="{FF2B5EF4-FFF2-40B4-BE49-F238E27FC236}">
                  <a16:creationId xmlns:a16="http://schemas.microsoft.com/office/drawing/2014/main" id="{EC338F9E-354D-8AFF-3DA8-0E19938E39B6}"/>
                </a:ext>
              </a:extLst>
            </p:cNvPr>
            <p:cNvSpPr/>
            <p:nvPr/>
          </p:nvSpPr>
          <p:spPr>
            <a:xfrm>
              <a:off x="6458666" y="3229337"/>
              <a:ext cx="1157469" cy="60188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Calibri" panose="020F0502020204030204" pitchFamily="34" charset="0"/>
                  <a:cs typeface="Calibri" panose="020F0502020204030204" pitchFamily="34" charset="0"/>
                </a:rPr>
                <a:t>Interest Rate</a:t>
              </a:r>
              <a:endParaRPr lang="en-US" sz="1400" dirty="0"/>
            </a:p>
          </p:txBody>
        </p:sp>
        <p:sp>
          <p:nvSpPr>
            <p:cNvPr id="11" name="Rectangle 10">
              <a:extLst>
                <a:ext uri="{FF2B5EF4-FFF2-40B4-BE49-F238E27FC236}">
                  <a16:creationId xmlns:a16="http://schemas.microsoft.com/office/drawing/2014/main" id="{09DBDC23-F57B-9E2B-37E2-4D56D6EBEB48}"/>
                </a:ext>
              </a:extLst>
            </p:cNvPr>
            <p:cNvSpPr/>
            <p:nvPr/>
          </p:nvSpPr>
          <p:spPr>
            <a:xfrm>
              <a:off x="7901639" y="3229337"/>
              <a:ext cx="1157469" cy="60188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err="1">
                  <a:latin typeface="Calibri" panose="020F0502020204030204" pitchFamily="34" charset="0"/>
                  <a:cs typeface="Calibri" panose="020F0502020204030204" pitchFamily="34" charset="0"/>
                </a:rPr>
                <a:t>DTIRatio</a:t>
              </a:r>
              <a:endParaRPr lang="en-US" sz="1400" dirty="0"/>
            </a:p>
          </p:txBody>
        </p:sp>
      </p:grpSp>
      <p:grpSp>
        <p:nvGrpSpPr>
          <p:cNvPr id="20" name="Group 19">
            <a:extLst>
              <a:ext uri="{FF2B5EF4-FFF2-40B4-BE49-F238E27FC236}">
                <a16:creationId xmlns:a16="http://schemas.microsoft.com/office/drawing/2014/main" id="{0637E9E2-D6EA-96B7-0C61-6A16ED0F8A17}"/>
              </a:ext>
            </a:extLst>
          </p:cNvPr>
          <p:cNvGrpSpPr/>
          <p:nvPr/>
        </p:nvGrpSpPr>
        <p:grpSpPr>
          <a:xfrm>
            <a:off x="1379313" y="4337144"/>
            <a:ext cx="3636384" cy="601883"/>
            <a:chOff x="1379313" y="3040780"/>
            <a:chExt cx="3636384" cy="601883"/>
          </a:xfrm>
        </p:grpSpPr>
        <p:sp>
          <p:nvSpPr>
            <p:cNvPr id="14" name="Rectangle 13">
              <a:extLst>
                <a:ext uri="{FF2B5EF4-FFF2-40B4-BE49-F238E27FC236}">
                  <a16:creationId xmlns:a16="http://schemas.microsoft.com/office/drawing/2014/main" id="{C0690E22-DEF9-20D2-5BC8-97091BF9BD90}"/>
                </a:ext>
              </a:extLst>
            </p:cNvPr>
            <p:cNvSpPr/>
            <p:nvPr/>
          </p:nvSpPr>
          <p:spPr>
            <a:xfrm>
              <a:off x="1379313" y="3040780"/>
              <a:ext cx="1699553" cy="60188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Calibri" panose="020F0502020204030204" pitchFamily="34" charset="0"/>
                  <a:cs typeface="Calibri" panose="020F0502020204030204" pitchFamily="34" charset="0"/>
                </a:rPr>
                <a:t>1 represents a default on the loan</a:t>
              </a:r>
            </a:p>
          </p:txBody>
        </p:sp>
        <p:sp>
          <p:nvSpPr>
            <p:cNvPr id="15" name="Rectangle 14">
              <a:extLst>
                <a:ext uri="{FF2B5EF4-FFF2-40B4-BE49-F238E27FC236}">
                  <a16:creationId xmlns:a16="http://schemas.microsoft.com/office/drawing/2014/main" id="{7C305C6B-5ABC-CE15-40D0-F8AA8E963D02}"/>
                </a:ext>
              </a:extLst>
            </p:cNvPr>
            <p:cNvSpPr/>
            <p:nvPr/>
          </p:nvSpPr>
          <p:spPr>
            <a:xfrm>
              <a:off x="3316144" y="3040780"/>
              <a:ext cx="1699553" cy="60188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Calibri" panose="020F0502020204030204" pitchFamily="34" charset="0"/>
                  <a:cs typeface="Calibri" panose="020F0502020204030204" pitchFamily="34" charset="0"/>
                </a:rPr>
                <a:t>0 represents a non-default.</a:t>
              </a:r>
              <a:endParaRPr lang="en-US" sz="1400" dirty="0"/>
            </a:p>
          </p:txBody>
        </p:sp>
      </p:grpSp>
    </p:spTree>
    <p:extLst>
      <p:ext uri="{BB962C8B-B14F-4D97-AF65-F5344CB8AC3E}">
        <p14:creationId xmlns:p14="http://schemas.microsoft.com/office/powerpoint/2010/main" val="1014466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AE6C18-0BA8-E33B-8EDB-925D47ACB270}"/>
              </a:ext>
            </a:extLst>
          </p:cNvPr>
          <p:cNvSpPr txBox="1"/>
          <p:nvPr/>
        </p:nvSpPr>
        <p:spPr>
          <a:xfrm>
            <a:off x="347237" y="243068"/>
            <a:ext cx="6412374" cy="461665"/>
          </a:xfrm>
          <a:prstGeom prst="rect">
            <a:avLst/>
          </a:prstGeom>
          <a:noFill/>
        </p:spPr>
        <p:txBody>
          <a:bodyPr wrap="square" rtlCol="0">
            <a:spAutoFit/>
          </a:bodyPr>
          <a:lstStyle/>
          <a:p>
            <a:r>
              <a:rPr lang="en-US" sz="2400">
                <a:latin typeface="Calibri" panose="020F0502020204030204" pitchFamily="34" charset="0"/>
                <a:cs typeface="Calibri" panose="020F0502020204030204" pitchFamily="34" charset="0"/>
              </a:rPr>
              <a:t>Data Overview: Exploratory Data Analysis</a:t>
            </a:r>
            <a:endParaRPr lang="en-US" sz="2400" dirty="0">
              <a:latin typeface="Calibri" panose="020F0502020204030204" pitchFamily="34" charset="0"/>
              <a:cs typeface="Calibri" panose="020F0502020204030204" pitchFamily="34" charset="0"/>
            </a:endParaRPr>
          </a:p>
        </p:txBody>
      </p:sp>
      <p:pic>
        <p:nvPicPr>
          <p:cNvPr id="1026" name="Picture 2">
            <a:extLst>
              <a:ext uri="{FF2B5EF4-FFF2-40B4-BE49-F238E27FC236}">
                <a16:creationId xmlns:a16="http://schemas.microsoft.com/office/drawing/2014/main" id="{6DFBFEB0-6398-91E5-AFC9-20F16F1782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16480"/>
            <a:ext cx="11846466" cy="466763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AEC8A3-6106-6BB1-5ACE-F925BC48EC26}"/>
              </a:ext>
            </a:extLst>
          </p:cNvPr>
          <p:cNvSpPr txBox="1"/>
          <p:nvPr/>
        </p:nvSpPr>
        <p:spPr>
          <a:xfrm>
            <a:off x="347237" y="5984111"/>
            <a:ext cx="3333512" cy="523220"/>
          </a:xfrm>
          <a:prstGeom prst="rect">
            <a:avLst/>
          </a:prstGeom>
          <a:noFill/>
          <a:ln>
            <a:solidFill>
              <a:schemeClr val="bg1">
                <a:lumMod val="65000"/>
              </a:schemeClr>
            </a:solidFill>
          </a:ln>
        </p:spPr>
        <p:txBody>
          <a:bodyPr wrap="square" rtlCol="0">
            <a:spAutoFit/>
          </a:bodyPr>
          <a:lstStyle/>
          <a:p>
            <a:pPr algn="ctr"/>
            <a:r>
              <a:rPr lang="en-US" sz="1400" dirty="0">
                <a:latin typeface="Calibri" panose="020F0502020204030204" pitchFamily="34" charset="0"/>
                <a:cs typeface="Calibri" panose="020F0502020204030204" pitchFamily="34" charset="0"/>
              </a:rPr>
              <a:t>Insight: Applicants range in age from around 20 to 70, with no extreme outliers.</a:t>
            </a:r>
          </a:p>
        </p:txBody>
      </p:sp>
      <p:sp>
        <p:nvSpPr>
          <p:cNvPr id="3" name="TextBox 2">
            <a:extLst>
              <a:ext uri="{FF2B5EF4-FFF2-40B4-BE49-F238E27FC236}">
                <a16:creationId xmlns:a16="http://schemas.microsoft.com/office/drawing/2014/main" id="{D4E435E5-45EE-5703-E739-7C0B25DE6F0B}"/>
              </a:ext>
            </a:extLst>
          </p:cNvPr>
          <p:cNvSpPr txBox="1"/>
          <p:nvPr/>
        </p:nvSpPr>
        <p:spPr>
          <a:xfrm>
            <a:off x="4429244" y="5984111"/>
            <a:ext cx="3333512" cy="738664"/>
          </a:xfrm>
          <a:prstGeom prst="rect">
            <a:avLst/>
          </a:prstGeom>
          <a:noFill/>
          <a:ln>
            <a:solidFill>
              <a:schemeClr val="bg1">
                <a:lumMod val="65000"/>
              </a:schemeClr>
            </a:solidFill>
          </a:ln>
        </p:spPr>
        <p:txBody>
          <a:bodyPr wrap="square" rtlCol="0">
            <a:spAutoFit/>
          </a:bodyPr>
          <a:lstStyle/>
          <a:p>
            <a:pPr algn="ctr"/>
            <a:r>
              <a:rPr lang="en-US" sz="1400" dirty="0">
                <a:latin typeface="Calibri" panose="020F0502020204030204" pitchFamily="34" charset="0"/>
                <a:cs typeface="Calibri" panose="020F0502020204030204" pitchFamily="34" charset="0"/>
              </a:rPr>
              <a:t>Insight: Income values range from around 20,000 to 150,000, with most applicants clustered in the middle-income range.</a:t>
            </a:r>
          </a:p>
        </p:txBody>
      </p:sp>
      <p:sp>
        <p:nvSpPr>
          <p:cNvPr id="13" name="TextBox 12">
            <a:extLst>
              <a:ext uri="{FF2B5EF4-FFF2-40B4-BE49-F238E27FC236}">
                <a16:creationId xmlns:a16="http://schemas.microsoft.com/office/drawing/2014/main" id="{B326BE49-C755-125E-D4A2-CC7C5858EA1A}"/>
              </a:ext>
            </a:extLst>
          </p:cNvPr>
          <p:cNvSpPr txBox="1"/>
          <p:nvPr/>
        </p:nvSpPr>
        <p:spPr>
          <a:xfrm>
            <a:off x="8453373" y="5984111"/>
            <a:ext cx="3333512" cy="738664"/>
          </a:xfrm>
          <a:prstGeom prst="rect">
            <a:avLst/>
          </a:prstGeom>
          <a:noFill/>
          <a:ln>
            <a:solidFill>
              <a:schemeClr val="bg1">
                <a:lumMod val="65000"/>
              </a:schemeClr>
            </a:solidFill>
          </a:ln>
        </p:spPr>
        <p:txBody>
          <a:bodyPr wrap="square" rtlCol="0">
            <a:spAutoFit/>
          </a:bodyPr>
          <a:lstStyle/>
          <a:p>
            <a:pPr algn="ctr"/>
            <a:r>
              <a:rPr lang="en-US" sz="1400" dirty="0">
                <a:latin typeface="Calibri" panose="020F0502020204030204" pitchFamily="34" charset="0"/>
                <a:cs typeface="Calibri" panose="020F0502020204030204" pitchFamily="34" charset="0"/>
              </a:rPr>
              <a:t>Insight: There is no significant skew in loan amounts, indicating diverse lending patterns.</a:t>
            </a:r>
          </a:p>
        </p:txBody>
      </p:sp>
    </p:spTree>
    <p:extLst>
      <p:ext uri="{BB962C8B-B14F-4D97-AF65-F5344CB8AC3E}">
        <p14:creationId xmlns:p14="http://schemas.microsoft.com/office/powerpoint/2010/main" val="2407524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AE6C18-0BA8-E33B-8EDB-925D47ACB270}"/>
              </a:ext>
            </a:extLst>
          </p:cNvPr>
          <p:cNvSpPr txBox="1"/>
          <p:nvPr/>
        </p:nvSpPr>
        <p:spPr>
          <a:xfrm>
            <a:off x="347237" y="243068"/>
            <a:ext cx="6412374" cy="461665"/>
          </a:xfrm>
          <a:prstGeom prst="rect">
            <a:avLst/>
          </a:prstGeom>
          <a:noFill/>
        </p:spPr>
        <p:txBody>
          <a:bodyPr wrap="square" rtlCol="0">
            <a:spAutoFit/>
          </a:bodyPr>
          <a:lstStyle/>
          <a:p>
            <a:r>
              <a:rPr lang="en-US" sz="2400">
                <a:latin typeface="Calibri" panose="020F0502020204030204" pitchFamily="34" charset="0"/>
                <a:cs typeface="Calibri" panose="020F0502020204030204" pitchFamily="34" charset="0"/>
              </a:rPr>
              <a:t>Data Overview: Exploratory Data Analysis</a:t>
            </a:r>
            <a:endParaRPr lang="en-US" sz="2400" dirty="0">
              <a:latin typeface="Calibri" panose="020F0502020204030204" pitchFamily="34" charset="0"/>
              <a:cs typeface="Calibri" panose="020F0502020204030204" pitchFamily="34" charset="0"/>
            </a:endParaRPr>
          </a:p>
        </p:txBody>
      </p:sp>
      <p:pic>
        <p:nvPicPr>
          <p:cNvPr id="2050" name="Picture 2">
            <a:extLst>
              <a:ext uri="{FF2B5EF4-FFF2-40B4-BE49-F238E27FC236}">
                <a16:creationId xmlns:a16="http://schemas.microsoft.com/office/drawing/2014/main" id="{438F5406-7C99-CDA6-A61D-013A91180C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30288"/>
            <a:ext cx="12192000" cy="47974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8D7B266-D2DC-B251-ED3F-DE6E866FD1E3}"/>
              </a:ext>
            </a:extLst>
          </p:cNvPr>
          <p:cNvSpPr txBox="1"/>
          <p:nvPr/>
        </p:nvSpPr>
        <p:spPr>
          <a:xfrm>
            <a:off x="347237" y="5984111"/>
            <a:ext cx="3333512" cy="523220"/>
          </a:xfrm>
          <a:prstGeom prst="rect">
            <a:avLst/>
          </a:prstGeom>
          <a:noFill/>
          <a:ln>
            <a:solidFill>
              <a:schemeClr val="bg1">
                <a:lumMod val="65000"/>
              </a:schemeClr>
            </a:solidFill>
          </a:ln>
        </p:spPr>
        <p:txBody>
          <a:bodyPr wrap="square" rtlCol="0">
            <a:spAutoFit/>
          </a:bodyPr>
          <a:lstStyle/>
          <a:p>
            <a:pPr algn="ctr"/>
            <a:r>
              <a:rPr lang="en-US" sz="1400" dirty="0">
                <a:latin typeface="Calibri" panose="020F0502020204030204" pitchFamily="34" charset="0"/>
                <a:cs typeface="Calibri" panose="020F0502020204030204" pitchFamily="34" charset="0"/>
              </a:rPr>
              <a:t>Insight: Applicants range in age from around 20 to 70, with no extreme outliers.</a:t>
            </a:r>
          </a:p>
        </p:txBody>
      </p:sp>
      <p:sp>
        <p:nvSpPr>
          <p:cNvPr id="3" name="TextBox 2">
            <a:extLst>
              <a:ext uri="{FF2B5EF4-FFF2-40B4-BE49-F238E27FC236}">
                <a16:creationId xmlns:a16="http://schemas.microsoft.com/office/drawing/2014/main" id="{CECD9B92-237C-BC9D-F3A5-B8D8DB36585E}"/>
              </a:ext>
            </a:extLst>
          </p:cNvPr>
          <p:cNvSpPr txBox="1"/>
          <p:nvPr/>
        </p:nvSpPr>
        <p:spPr>
          <a:xfrm>
            <a:off x="4429244" y="5984111"/>
            <a:ext cx="3333512" cy="738664"/>
          </a:xfrm>
          <a:prstGeom prst="rect">
            <a:avLst/>
          </a:prstGeom>
          <a:noFill/>
          <a:ln>
            <a:solidFill>
              <a:schemeClr val="bg1">
                <a:lumMod val="65000"/>
              </a:schemeClr>
            </a:solidFill>
          </a:ln>
        </p:spPr>
        <p:txBody>
          <a:bodyPr wrap="square" rtlCol="0">
            <a:spAutoFit/>
          </a:bodyPr>
          <a:lstStyle/>
          <a:p>
            <a:pPr algn="ctr"/>
            <a:r>
              <a:rPr lang="en-US" sz="1400" dirty="0">
                <a:latin typeface="Calibri" panose="020F0502020204030204" pitchFamily="34" charset="0"/>
                <a:cs typeface="Calibri" panose="020F0502020204030204" pitchFamily="34" charset="0"/>
              </a:rPr>
              <a:t>Insight: Income values range from around 20,000 to 150,000, with most applicants clustered in the middle-income range.</a:t>
            </a:r>
          </a:p>
        </p:txBody>
      </p:sp>
      <p:sp>
        <p:nvSpPr>
          <p:cNvPr id="5" name="TextBox 4">
            <a:extLst>
              <a:ext uri="{FF2B5EF4-FFF2-40B4-BE49-F238E27FC236}">
                <a16:creationId xmlns:a16="http://schemas.microsoft.com/office/drawing/2014/main" id="{EC4ACF3A-E246-EA1B-2866-DC6D779AB546}"/>
              </a:ext>
            </a:extLst>
          </p:cNvPr>
          <p:cNvSpPr txBox="1"/>
          <p:nvPr/>
        </p:nvSpPr>
        <p:spPr>
          <a:xfrm>
            <a:off x="8453373" y="5984111"/>
            <a:ext cx="3333512" cy="738664"/>
          </a:xfrm>
          <a:prstGeom prst="rect">
            <a:avLst/>
          </a:prstGeom>
          <a:noFill/>
          <a:ln>
            <a:solidFill>
              <a:schemeClr val="bg1">
                <a:lumMod val="65000"/>
              </a:schemeClr>
            </a:solidFill>
          </a:ln>
        </p:spPr>
        <p:txBody>
          <a:bodyPr wrap="square" rtlCol="0">
            <a:spAutoFit/>
          </a:bodyPr>
          <a:lstStyle/>
          <a:p>
            <a:pPr algn="ctr"/>
            <a:r>
              <a:rPr lang="en-US" sz="1400" dirty="0">
                <a:latin typeface="Calibri" panose="020F0502020204030204" pitchFamily="34" charset="0"/>
                <a:cs typeface="Calibri" panose="020F0502020204030204" pitchFamily="34" charset="0"/>
              </a:rPr>
              <a:t>Insight: There is no significant skew in loan amounts, indicating diverse lending patterns.</a:t>
            </a:r>
          </a:p>
        </p:txBody>
      </p:sp>
    </p:spTree>
    <p:extLst>
      <p:ext uri="{BB962C8B-B14F-4D97-AF65-F5344CB8AC3E}">
        <p14:creationId xmlns:p14="http://schemas.microsoft.com/office/powerpoint/2010/main" val="1850998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AE6C18-0BA8-E33B-8EDB-925D47ACB270}"/>
              </a:ext>
            </a:extLst>
          </p:cNvPr>
          <p:cNvSpPr txBox="1"/>
          <p:nvPr/>
        </p:nvSpPr>
        <p:spPr>
          <a:xfrm>
            <a:off x="347237" y="243068"/>
            <a:ext cx="6412374" cy="461665"/>
          </a:xfrm>
          <a:prstGeom prst="rect">
            <a:avLst/>
          </a:prstGeom>
          <a:noFill/>
        </p:spPr>
        <p:txBody>
          <a:bodyPr wrap="square" rtlCol="0">
            <a:spAutoFit/>
          </a:bodyPr>
          <a:lstStyle/>
          <a:p>
            <a:r>
              <a:rPr lang="en-US" sz="2400">
                <a:latin typeface="Calibri" panose="020F0502020204030204" pitchFamily="34" charset="0"/>
                <a:cs typeface="Calibri" panose="020F0502020204030204" pitchFamily="34" charset="0"/>
              </a:rPr>
              <a:t>Data Overview: Exploratory Data Analysis</a:t>
            </a:r>
            <a:endParaRPr lang="en-US" sz="2400" dirty="0">
              <a:latin typeface="Calibri" panose="020F0502020204030204" pitchFamily="34" charset="0"/>
              <a:cs typeface="Calibri" panose="020F0502020204030204" pitchFamily="34" charset="0"/>
            </a:endParaRPr>
          </a:p>
        </p:txBody>
      </p:sp>
      <p:pic>
        <p:nvPicPr>
          <p:cNvPr id="3074" name="Picture 2">
            <a:extLst>
              <a:ext uri="{FF2B5EF4-FFF2-40B4-BE49-F238E27FC236}">
                <a16:creationId xmlns:a16="http://schemas.microsoft.com/office/drawing/2014/main" id="{061FE58E-B948-2ED5-32C7-CA485F4ED9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81100"/>
            <a:ext cx="12192000" cy="44958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3D6D82F-FC66-E190-5A60-FA817B4B557A}"/>
              </a:ext>
            </a:extLst>
          </p:cNvPr>
          <p:cNvSpPr txBox="1"/>
          <p:nvPr/>
        </p:nvSpPr>
        <p:spPr>
          <a:xfrm>
            <a:off x="347237" y="5984111"/>
            <a:ext cx="3333512" cy="738664"/>
          </a:xfrm>
          <a:prstGeom prst="rect">
            <a:avLst/>
          </a:prstGeom>
          <a:noFill/>
          <a:ln>
            <a:solidFill>
              <a:schemeClr val="bg1">
                <a:lumMod val="65000"/>
              </a:schemeClr>
            </a:solidFill>
          </a:ln>
        </p:spPr>
        <p:txBody>
          <a:bodyPr wrap="square" rtlCol="0">
            <a:spAutoFit/>
          </a:bodyPr>
          <a:lstStyle/>
          <a:p>
            <a:pPr algn="ctr"/>
            <a:r>
              <a:rPr lang="en-US" sz="1400" dirty="0">
                <a:latin typeface="Calibri" panose="020F0502020204030204" pitchFamily="34" charset="0"/>
                <a:cs typeface="Calibri" panose="020F0502020204030204" pitchFamily="34" charset="0"/>
              </a:rPr>
              <a:t>Insight: The credit scores range from 300 to 850, with a median score close to 600. There are no extreme outliers.</a:t>
            </a:r>
          </a:p>
        </p:txBody>
      </p:sp>
      <p:sp>
        <p:nvSpPr>
          <p:cNvPr id="3" name="TextBox 2">
            <a:extLst>
              <a:ext uri="{FF2B5EF4-FFF2-40B4-BE49-F238E27FC236}">
                <a16:creationId xmlns:a16="http://schemas.microsoft.com/office/drawing/2014/main" id="{9D86CBBF-3E1D-345B-F6C6-4F34CEF4D75C}"/>
              </a:ext>
            </a:extLst>
          </p:cNvPr>
          <p:cNvSpPr txBox="1"/>
          <p:nvPr/>
        </p:nvSpPr>
        <p:spPr>
          <a:xfrm>
            <a:off x="4429244" y="5984111"/>
            <a:ext cx="3333512" cy="954107"/>
          </a:xfrm>
          <a:prstGeom prst="rect">
            <a:avLst/>
          </a:prstGeom>
          <a:noFill/>
          <a:ln>
            <a:solidFill>
              <a:schemeClr val="bg1">
                <a:lumMod val="65000"/>
              </a:schemeClr>
            </a:solidFill>
          </a:ln>
        </p:spPr>
        <p:txBody>
          <a:bodyPr wrap="square" rtlCol="0">
            <a:spAutoFit/>
          </a:bodyPr>
          <a:lstStyle/>
          <a:p>
            <a:pPr algn="ctr"/>
            <a:r>
              <a:rPr lang="en-US" sz="1400" dirty="0">
                <a:latin typeface="Calibri" panose="020F0502020204030204" pitchFamily="34" charset="0"/>
                <a:cs typeface="Calibri" panose="020F0502020204030204" pitchFamily="34" charset="0"/>
              </a:rPr>
              <a:t>Insight: Interest rates range from 2% to 25%, with a median around 13%. This wide spread likely reflects the varying risk profiles of applicants.</a:t>
            </a:r>
          </a:p>
        </p:txBody>
      </p:sp>
      <p:sp>
        <p:nvSpPr>
          <p:cNvPr id="5" name="TextBox 4">
            <a:extLst>
              <a:ext uri="{FF2B5EF4-FFF2-40B4-BE49-F238E27FC236}">
                <a16:creationId xmlns:a16="http://schemas.microsoft.com/office/drawing/2014/main" id="{C0A0EE3B-090E-95F9-5044-996E76122377}"/>
              </a:ext>
            </a:extLst>
          </p:cNvPr>
          <p:cNvSpPr txBox="1"/>
          <p:nvPr/>
        </p:nvSpPr>
        <p:spPr>
          <a:xfrm>
            <a:off x="8453373" y="5984111"/>
            <a:ext cx="3333512" cy="954107"/>
          </a:xfrm>
          <a:prstGeom prst="rect">
            <a:avLst/>
          </a:prstGeom>
          <a:noFill/>
          <a:ln>
            <a:solidFill>
              <a:schemeClr val="bg1">
                <a:lumMod val="65000"/>
              </a:schemeClr>
            </a:solidFill>
          </a:ln>
        </p:spPr>
        <p:txBody>
          <a:bodyPr wrap="square" rtlCol="0">
            <a:spAutoFit/>
          </a:bodyPr>
          <a:lstStyle/>
          <a:p>
            <a:pPr algn="ctr"/>
            <a:r>
              <a:rPr lang="en-US" sz="1400" dirty="0">
                <a:latin typeface="Calibri" panose="020F0502020204030204" pitchFamily="34" charset="0"/>
                <a:cs typeface="Calibri" panose="020F0502020204030204" pitchFamily="34" charset="0"/>
              </a:rPr>
              <a:t>Insight: </a:t>
            </a:r>
            <a:r>
              <a:rPr lang="en-US" sz="1400" dirty="0" err="1">
                <a:latin typeface="Calibri" panose="020F0502020204030204" pitchFamily="34" charset="0"/>
                <a:cs typeface="Calibri" panose="020F0502020204030204" pitchFamily="34" charset="0"/>
              </a:rPr>
              <a:t>DTIRatio</a:t>
            </a:r>
            <a:r>
              <a:rPr lang="en-US" sz="1400" dirty="0">
                <a:latin typeface="Calibri" panose="020F0502020204030204" pitchFamily="34" charset="0"/>
                <a:cs typeface="Calibri" panose="020F0502020204030204" pitchFamily="34" charset="0"/>
              </a:rPr>
              <a:t> values are well-distributed, with the median around 0.5. A high DTI ratio could indicate a higher likelihood of default.</a:t>
            </a:r>
          </a:p>
        </p:txBody>
      </p:sp>
    </p:spTree>
    <p:extLst>
      <p:ext uri="{BB962C8B-B14F-4D97-AF65-F5344CB8AC3E}">
        <p14:creationId xmlns:p14="http://schemas.microsoft.com/office/powerpoint/2010/main" val="28448172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117</TotalTime>
  <Words>2200</Words>
  <Application>Microsoft Office PowerPoint</Application>
  <PresentationFormat>Widescreen</PresentationFormat>
  <Paragraphs>256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Aptos</vt:lpstr>
      <vt:lpstr>Aptos Display</vt:lpstr>
      <vt:lpstr>Arial</vt:lpstr>
      <vt:lpstr>Calibri</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Olamide Aladeyelu</dc:creator>
  <cp:lastModifiedBy>Olamide Aladeyelu</cp:lastModifiedBy>
  <cp:revision>6</cp:revision>
  <dcterms:created xsi:type="dcterms:W3CDTF">2024-09-12T01:50:57Z</dcterms:created>
  <dcterms:modified xsi:type="dcterms:W3CDTF">2024-09-12T03:51:22Z</dcterms:modified>
</cp:coreProperties>
</file>