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20.wmf" ContentType="image/x-wmf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A0ABB0A-AE5F-4FC7-A185-9FB19E56325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E880BD9-F428-45D9-A473-279DF6F41719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D18930F-425E-4132-B736-3DD4887FF1BC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07D4687-7010-4090-B7D7-744F92E2F7C5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3836934-DC8E-4061-B3C0-935492E04B6B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AF718F6-8773-4AFE-91AC-2D28260AD87B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3277235-73C1-46B1-AA6A-FE709A157C0A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DF699F-5319-481A-81CA-9B2DE5BC4D0A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1EF15D0-8B36-48C8-B2BA-A49E4238C3A5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93A1186-D924-4B8F-857B-E4155091D44A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Flip examples; mention videos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4A0C04E-A92B-44B6-9396-B89367242D1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419F285-22DC-4AB5-AE92-7D31282B39A7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8E00272-1A0F-4AB2-ADDA-453BA6102D9C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413308A-A37B-482A-B090-6BCB71D13531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D235DF8-B75A-4A7B-955B-3CE01BD63692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E0CB03D-E9DB-4C04-9569-4C15C978FF50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A549EBF-D7BD-4E14-8E05-F867AC0A9573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Helsinki, May 2007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2AF7CFB-BFBF-426A-AFD4-A48A71D6234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Helsinki, May 2007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979DF286-C6A9-4273-B01F-A2547F7C693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Helsinki, May 2007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B44E995-5783-4F6A-B851-3AD0D4A85330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Near(est) Neighbor Search in High Dimensions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Piotr Indyk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MIT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Algorithm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We use functions of the form 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g(p)=&lt;h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(p),h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2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(p),…,h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k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(p)&gt;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Preprocessing: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Select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…g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L 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independently at random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For all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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, hash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to buckets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(p)…g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L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(p)</a:t>
            </a:r>
            <a:endParaRPr/>
          </a:p>
          <a:p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Query: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Retrieve the points from buckets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(q), 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2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(q),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… , until</a:t>
            </a:r>
            <a:endParaRPr/>
          </a:p>
          <a:p>
            <a:pPr lvl="2">
              <a:lnSpc>
                <a:spcPct val="8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Either the points from all </a:t>
            </a:r>
            <a:r>
              <a:rPr lang="en-US" sz="2000">
                <a:solidFill>
                  <a:srgbClr val="009999"/>
                </a:solidFill>
                <a:latin typeface="Arial"/>
                <a:ea typeface="ＭＳ Ｐゴシック"/>
              </a:rPr>
              <a:t>L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 buckets have been retrieved, or</a:t>
            </a:r>
            <a:endParaRPr/>
          </a:p>
          <a:p>
            <a:pPr lvl="2">
              <a:lnSpc>
                <a:spcPct val="8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Total number of points retrieved exceeds </a:t>
            </a:r>
            <a:r>
              <a:rPr lang="en-US" sz="2000">
                <a:solidFill>
                  <a:srgbClr val="009999"/>
                </a:solidFill>
                <a:latin typeface="Arial"/>
                <a:ea typeface="ＭＳ Ｐゴシック"/>
              </a:rPr>
              <a:t>3L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Answer the query based on the retrieved points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Total time: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O(dL)</a:t>
            </a:r>
            <a:endParaRPr/>
          </a:p>
        </p:txBody>
      </p:sp>
    </p:spTree>
  </p:cSld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5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61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18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79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23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70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Analysis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228600" y="1523880"/>
            <a:ext cx="8686440" cy="464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ff"/>
                </a:solidFill>
                <a:latin typeface="Arial"/>
                <a:ea typeface="ＭＳ Ｐゴシック"/>
              </a:rPr>
              <a:t>Lemma1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: the algorithm solves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c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-approximate NN with: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Number of hash functions: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L=C n</a:t>
            </a:r>
            <a:r>
              <a:rPr lang="en-US" sz="2800" baseline="300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8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=log(1/P1)/log(1/P2)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 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(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C=C(P1,P2)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is a constant for  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P1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bounded away from 0)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Constant success probability for a fixed query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q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ff"/>
                </a:solidFill>
                <a:latin typeface="Arial"/>
                <a:ea typeface="ＭＳ Ｐゴシック"/>
              </a:rPr>
              <a:t>Lemma 2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: for Hamming LSH functions, we have </a:t>
            </a:r>
            <a:r>
              <a:rPr lang="en-US" sz="32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=1/c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a50021"/>
                </a:solidFill>
                <a:latin typeface="Arial"/>
                <a:ea typeface="ＭＳ Ｐゴシック"/>
              </a:rPr>
              <a:t>    </a:t>
            </a:r>
            <a:endParaRPr/>
          </a:p>
        </p:txBody>
      </p:sp>
    </p:spTree>
  </p:cSld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0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68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17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68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Proof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Define: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: a point such that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||p-q||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≤ 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FAR(q)={ p’</a:t>
            </a:r>
            <a:r>
              <a:rPr lang="en-US" sz="2800">
                <a:solidFill>
                  <a:srgbClr val="009999"/>
                </a:solidFill>
                <a:latin typeface="Symbol"/>
                <a:ea typeface="Arial"/>
              </a:rPr>
              <a:t>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P: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||p’-q||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&gt;c r }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B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(q)={ p’</a:t>
            </a:r>
            <a:r>
              <a:rPr lang="en-US" sz="2800">
                <a:solidFill>
                  <a:srgbClr val="009999"/>
                </a:solidFill>
                <a:latin typeface="Symbol"/>
                <a:ea typeface="Arial"/>
              </a:rPr>
              <a:t>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P: g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(p’)=g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(q) }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Will show that </a:t>
            </a:r>
            <a:r>
              <a:rPr lang="en-US" sz="3200">
                <a:solidFill>
                  <a:srgbClr val="ff3300"/>
                </a:solidFill>
                <a:latin typeface="Arial"/>
                <a:ea typeface="Arial"/>
              </a:rPr>
              <a:t>both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events occur with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&gt;0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probability: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ff"/>
                </a:solidFill>
                <a:latin typeface="Arial"/>
                <a:ea typeface="Arial"/>
              </a:rPr>
              <a:t>E</a:t>
            </a:r>
            <a:r>
              <a:rPr lang="en-US" sz="2800" baseline="-25000">
                <a:solidFill>
                  <a:srgbClr val="0000ff"/>
                </a:solidFill>
                <a:latin typeface="Arial"/>
                <a:ea typeface="Arial"/>
              </a:rPr>
              <a:t>1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g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(p)=g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(q)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 for some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i=1…L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ff"/>
                </a:solidFill>
                <a:latin typeface="Arial"/>
                <a:ea typeface="Arial"/>
              </a:rPr>
              <a:t>E</a:t>
            </a:r>
            <a:r>
              <a:rPr lang="en-US" sz="2800" baseline="-25000">
                <a:solidFill>
                  <a:srgbClr val="0000ff"/>
                </a:solidFill>
                <a:latin typeface="Arial"/>
                <a:ea typeface="Arial"/>
              </a:rPr>
              <a:t>2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Σ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 |B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(q) </a:t>
            </a:r>
            <a:r>
              <a:rPr lang="en-US" sz="2800">
                <a:solidFill>
                  <a:srgbClr val="009999"/>
                </a:solidFill>
                <a:latin typeface="Symbol"/>
                <a:ea typeface="Arial"/>
              </a:rPr>
              <a:t>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 FAR(q)| &lt; 3L</a:t>
            </a:r>
            <a:endParaRPr/>
          </a:p>
        </p:txBody>
      </p:sp>
    </p:spTree>
  </p:cSld>
  <p:timing>
    <p:tnLst>
      <p:par>
        <p:cTn id="299" dur="indefinite" restart="never" nodeType="tmRoot">
          <p:childTnLst>
            <p:seq>
              <p:cTn id="3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Proof ctd.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Set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k= ceil(log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1/P2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For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p’</a:t>
            </a:r>
            <a:r>
              <a:rPr lang="en-US" sz="3200">
                <a:solidFill>
                  <a:srgbClr val="009999"/>
                </a:solidFill>
                <a:latin typeface="Symbol"/>
                <a:ea typeface="ＭＳ Ｐゴシック"/>
              </a:rPr>
              <a:t>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FAR(q)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, 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Pr[g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(p’)=g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(q)]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≤ P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Arial"/>
              </a:rPr>
              <a:t>2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Arial"/>
              </a:rPr>
              <a:t>k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 ≤1/n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E[ |B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(q)</a:t>
            </a:r>
            <a:r>
              <a:rPr lang="en-US" sz="3200">
                <a:solidFill>
                  <a:srgbClr val="009999"/>
                </a:solidFill>
                <a:latin typeface="Symbol"/>
                <a:ea typeface="Arial"/>
              </a:rPr>
              <a:t>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FAR(q)| ] ≤ 1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E[Σ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 |B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(q)</a:t>
            </a:r>
            <a:r>
              <a:rPr lang="en-US" sz="3200">
                <a:solidFill>
                  <a:srgbClr val="009999"/>
                </a:solidFill>
                <a:latin typeface="Symbol"/>
                <a:ea typeface="Arial"/>
              </a:rPr>
              <a:t>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FAR(q)| ] ≤ 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Pr[Σ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 |B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Arial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(q)</a:t>
            </a:r>
            <a:r>
              <a:rPr lang="en-US" sz="3200">
                <a:solidFill>
                  <a:srgbClr val="009999"/>
                </a:solidFill>
                <a:latin typeface="Symbol"/>
                <a:ea typeface="Arial"/>
              </a:rPr>
              <a:t>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FAR(q)|≥3L ] ≤ </a:t>
            </a:r>
            <a:r>
              <a:rPr lang="en-US" sz="3200">
                <a:solidFill>
                  <a:srgbClr val="ff3300"/>
                </a:solidFill>
                <a:latin typeface="Arial"/>
                <a:ea typeface="Arial"/>
              </a:rPr>
              <a:t>1/3</a:t>
            </a:r>
            <a:endParaRPr/>
          </a:p>
        </p:txBody>
      </p:sp>
    </p:spTree>
  </p:cSld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3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1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Proof, ctd.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Pr[ g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(p)=g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(q) ]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≥ 1/P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Arial"/>
              </a:rPr>
              <a:t>1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Arial"/>
              </a:rPr>
              <a:t>k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 ≥ P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Arial"/>
              </a:rPr>
              <a:t>1 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ＭＳ Ｐゴシック"/>
              </a:rPr>
              <a:t>log</a:t>
            </a:r>
            <a:r>
              <a:rPr lang="en-US" sz="2000" baseline="30000">
                <a:solidFill>
                  <a:srgbClr val="009999"/>
                </a:solidFill>
                <a:latin typeface="Arial"/>
                <a:ea typeface="ＭＳ Ｐゴシック"/>
              </a:rPr>
              <a:t>1/P2 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ＭＳ Ｐゴシック"/>
              </a:rPr>
              <a:t>(n)+1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	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	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	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	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	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≥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1/(P1 n</a:t>
            </a:r>
            <a:r>
              <a:rPr lang="en-US" sz="3200" baseline="300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)=1/L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Pr[ g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(p)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≠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g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(q), i=1..L]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≤ (1-1/L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)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ＭＳ Ｐゴシック"/>
              </a:rPr>
              <a:t>L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≤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3200">
                <a:solidFill>
                  <a:srgbClr val="ff3300"/>
                </a:solidFill>
                <a:latin typeface="Arial"/>
                <a:ea typeface="ＭＳ Ｐゴシック"/>
              </a:rPr>
              <a:t>1/e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Proof, end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Pr[E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not true]+Pr[E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2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not true]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   ≤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1/3+1/e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=0.7012.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Pr[ E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1 </a:t>
            </a:r>
            <a:r>
              <a:rPr lang="en-US" sz="3200">
                <a:solidFill>
                  <a:srgbClr val="009999"/>
                </a:solidFill>
                <a:latin typeface="Symbol"/>
                <a:ea typeface="ＭＳ Ｐゴシック"/>
              </a:rPr>
              <a:t>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E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2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]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≥ 1-(1/3+1/e) ≈0.3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41" dur="indefinite" restart="never" nodeType="tmRoot">
          <p:childTnLst>
            <p:seq>
              <p:cTn id="3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Proof of Lemma 2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Statement: for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P1=1-r/d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P2=1-cr/d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  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we have </a:t>
            </a:r>
            <a:r>
              <a:rPr lang="en-US" sz="32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=log(P1)/log(P2) 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≤ 1/c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Proof: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Need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P1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ＭＳ Ｐゴシック"/>
              </a:rPr>
              <a:t>c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≥ P2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But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(1-x)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Arial"/>
              </a:rPr>
              <a:t>c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 ≥ (1-cx)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for any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1&gt;x&gt;0, c&gt;1</a:t>
            </a:r>
            <a:endParaRPr/>
          </a:p>
        </p:txBody>
      </p:sp>
    </p:spTree>
  </p:cSld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Recap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LSH solves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c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-approximate NN with: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Number of hash fun: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L=O(n</a:t>
            </a:r>
            <a:r>
              <a:rPr lang="en-US" sz="2400" baseline="300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)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=log(1/P1)/log(1/P2)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For Hamming distance we have 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=1/c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Questions: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Beyond Hamming distance ?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Reduce the exponent 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endParaRPr/>
          </a:p>
        </p:txBody>
      </p:sp>
    </p:spTree>
  </p:cSld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2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3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5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Random Projection LSH for L</a:t>
            </a:r>
            <a:r>
              <a:rPr lang="en-US" sz="4000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US" sz="2400">
                <a:solidFill>
                  <a:srgbClr val="990000"/>
                </a:solidFill>
                <a:latin typeface="Arial"/>
                <a:ea typeface="ＭＳ Ｐゴシック"/>
              </a:rPr>
              <a:t>[Datar-Immorlica-Indyk-Mirrokni’04]</a:t>
            </a:r>
            <a:r>
              <a:rPr lang="en-US" sz="2400">
                <a:solidFill>
                  <a:srgbClr val="990000"/>
                </a:solidFill>
                <a:latin typeface="Arial"/>
                <a:ea typeface="ＭＳ Ｐゴシック"/>
              </a:rPr>
              <a:t>
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1600200"/>
            <a:ext cx="5073120" cy="3997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Define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h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X,b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(p)=</a:t>
            </a:r>
            <a:r>
              <a:rPr lang="en-US" sz="2800">
                <a:solidFill>
                  <a:srgbClr val="009999"/>
                </a:solidFill>
                <a:latin typeface="Symbol"/>
                <a:ea typeface="ＭＳ Ｐゴシック"/>
              </a:rPr>
              <a:t>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(p*X+b)/w</a:t>
            </a:r>
            <a:r>
              <a:rPr lang="en-US" sz="2800">
                <a:solidFill>
                  <a:srgbClr val="009999"/>
                </a:solidFill>
                <a:latin typeface="Symbol"/>
                <a:ea typeface="ＭＳ Ｐゴシック"/>
              </a:rPr>
              <a:t>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w ≈ 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X=(X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…X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d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)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, where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X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are i.i.d. random variables chosen from Gaussian distribution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b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is a scalar chosen uniformly at random from </a:t>
            </a:r>
            <a:r>
              <a:rPr lang="en-US" sz="2400">
                <a:solidFill>
                  <a:srgbClr val="3c8c93"/>
                </a:solidFill>
                <a:latin typeface="Arial"/>
                <a:ea typeface="ＭＳ Ｐゴシック"/>
              </a:rPr>
              <a:t>[0,w]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6095880" y="2666880"/>
            <a:ext cx="151920" cy="15192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  <p:sp>
        <p:nvSpPr>
          <p:cNvPr id="225" name="Line 4"/>
          <p:cNvSpPr/>
          <p:nvPr/>
        </p:nvSpPr>
        <p:spPr>
          <a:xfrm flipH="1">
            <a:off x="6629400" y="2057400"/>
            <a:ext cx="1523880" cy="2133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6" name="Line 5"/>
          <p:cNvSpPr/>
          <p:nvPr/>
        </p:nvSpPr>
        <p:spPr>
          <a:xfrm>
            <a:off x="6248160" y="2819160"/>
            <a:ext cx="83844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7" name="Line 6"/>
          <p:cNvSpPr/>
          <p:nvPr/>
        </p:nvSpPr>
        <p:spPr>
          <a:xfrm>
            <a:off x="6705360" y="4038480"/>
            <a:ext cx="76320" cy="763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28" name="Line 7"/>
          <p:cNvSpPr/>
          <p:nvPr/>
        </p:nvSpPr>
        <p:spPr>
          <a:xfrm>
            <a:off x="7391160" y="3124080"/>
            <a:ext cx="76320" cy="763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29" name="Line 8"/>
          <p:cNvSpPr/>
          <p:nvPr/>
        </p:nvSpPr>
        <p:spPr>
          <a:xfrm>
            <a:off x="8076960" y="2133360"/>
            <a:ext cx="76320" cy="763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30" name="CustomShape 9"/>
          <p:cNvSpPr/>
          <p:nvPr/>
        </p:nvSpPr>
        <p:spPr>
          <a:xfrm>
            <a:off x="5318280" y="4379760"/>
            <a:ext cx="183960" cy="3664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1" name="CustomShape 10"/>
          <p:cNvSpPr/>
          <p:nvPr/>
        </p:nvSpPr>
        <p:spPr>
          <a:xfrm>
            <a:off x="8002440" y="2362320"/>
            <a:ext cx="3333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232" name="CustomShape 11"/>
          <p:cNvSpPr/>
          <p:nvPr/>
        </p:nvSpPr>
        <p:spPr>
          <a:xfrm>
            <a:off x="6748560" y="3124080"/>
            <a:ext cx="642600" cy="914040"/>
          </a:xfrm>
          <a:prstGeom prst="rect">
            <a:avLst/>
          </a:prstGeom>
          <a:noFill/>
          <a:ln w="38160">
            <a:solidFill>
              <a:srgbClr val="ff6600"/>
            </a:solidFill>
            <a:round/>
          </a:ln>
        </p:spPr>
      </p:sp>
      <p:sp>
        <p:nvSpPr>
          <p:cNvPr id="233" name="CustomShape 12"/>
          <p:cNvSpPr/>
          <p:nvPr/>
        </p:nvSpPr>
        <p:spPr>
          <a:xfrm>
            <a:off x="7621560" y="2590920"/>
            <a:ext cx="345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w</a:t>
            </a:r>
            <a:endParaRPr/>
          </a:p>
        </p:txBody>
      </p:sp>
      <p:sp>
        <p:nvSpPr>
          <p:cNvPr id="234" name="CustomShape 13"/>
          <p:cNvSpPr/>
          <p:nvPr/>
        </p:nvSpPr>
        <p:spPr>
          <a:xfrm>
            <a:off x="7011720" y="3505320"/>
            <a:ext cx="345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w</a:t>
            </a:r>
            <a:endParaRPr/>
          </a:p>
        </p:txBody>
      </p:sp>
      <p:sp>
        <p:nvSpPr>
          <p:cNvPr id="235" name="CustomShape 14"/>
          <p:cNvSpPr/>
          <p:nvPr/>
        </p:nvSpPr>
        <p:spPr>
          <a:xfrm>
            <a:off x="615960" y="5854680"/>
            <a:ext cx="8319600" cy="4561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baseline="300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36" name="CustomShape 15"/>
          <p:cNvSpPr/>
          <p:nvPr/>
        </p:nvSpPr>
        <p:spPr>
          <a:xfrm>
            <a:off x="6251760" y="2403360"/>
            <a:ext cx="280080" cy="455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baseline="30000">
                <a:solidFill>
                  <a:srgbClr val="000000"/>
                </a:solidFill>
                <a:latin typeface="Arial"/>
              </a:rPr>
              <a:t>p</a:t>
            </a:r>
            <a:endParaRPr/>
          </a:p>
        </p:txBody>
      </p:sp>
    </p:spTree>
  </p:cSld>
  <p:timing>
    <p:tnLst>
      <p:par>
        <p:cTn id="379" dur="indefinite" restart="never" nodeType="tmRoot">
          <p:childTnLst>
            <p:seq>
              <p:cTn id="380" dur="indefinite" nodeType="mainSeq">
                <p:childTnLst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Analysis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80880" y="1600200"/>
            <a:ext cx="830556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Need to: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Compute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Pr[h(p)=h(q)]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as a function of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||p-q||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w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; this defines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P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2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For each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c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choose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w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that minimizes</a:t>
            </a:r>
            <a:endParaRPr/>
          </a:p>
          <a:p>
            <a:r>
              <a:rPr lang="en-US" sz="28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=log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1/P2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(1/P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9" name="Line 3"/>
          <p:cNvSpPr/>
          <p:nvPr/>
        </p:nvSpPr>
        <p:spPr>
          <a:xfrm flipH="1">
            <a:off x="7362720" y="2638080"/>
            <a:ext cx="1523880" cy="2133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0" name="Line 4"/>
          <p:cNvSpPr/>
          <p:nvPr/>
        </p:nvSpPr>
        <p:spPr>
          <a:xfrm>
            <a:off x="7438680" y="4619520"/>
            <a:ext cx="76320" cy="759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41" name="Line 5"/>
          <p:cNvSpPr/>
          <p:nvPr/>
        </p:nvSpPr>
        <p:spPr>
          <a:xfrm>
            <a:off x="8124480" y="3705120"/>
            <a:ext cx="76320" cy="759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42" name="Line 6"/>
          <p:cNvSpPr/>
          <p:nvPr/>
        </p:nvSpPr>
        <p:spPr>
          <a:xfrm>
            <a:off x="8810280" y="2714400"/>
            <a:ext cx="76320" cy="763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43" name="CustomShape 7"/>
          <p:cNvSpPr/>
          <p:nvPr/>
        </p:nvSpPr>
        <p:spPr>
          <a:xfrm>
            <a:off x="7481880" y="3705120"/>
            <a:ext cx="642600" cy="914040"/>
          </a:xfrm>
          <a:prstGeom prst="rect">
            <a:avLst/>
          </a:prstGeom>
          <a:noFill/>
          <a:ln w="38160">
            <a:solidFill>
              <a:srgbClr val="ff6600"/>
            </a:solidFill>
            <a:round/>
          </a:ln>
        </p:spPr>
      </p:sp>
      <p:sp>
        <p:nvSpPr>
          <p:cNvPr id="244" name="CustomShape 8"/>
          <p:cNvSpPr/>
          <p:nvPr/>
        </p:nvSpPr>
        <p:spPr>
          <a:xfrm>
            <a:off x="8354880" y="3171960"/>
            <a:ext cx="345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w</a:t>
            </a:r>
            <a:endParaRPr/>
          </a:p>
        </p:txBody>
      </p:sp>
      <p:sp>
        <p:nvSpPr>
          <p:cNvPr id="245" name="CustomShape 9"/>
          <p:cNvSpPr/>
          <p:nvPr/>
        </p:nvSpPr>
        <p:spPr>
          <a:xfrm>
            <a:off x="7783200" y="4057560"/>
            <a:ext cx="345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w</a:t>
            </a:r>
            <a:endParaRPr/>
          </a:p>
        </p:txBody>
      </p:sp>
    </p:spTree>
  </p:cSld>
  <p:timing>
    <p:tnLst>
      <p:par>
        <p:cTn id="415" dur="indefinite" restart="never" nodeType="tmRoot">
          <p:childTnLst>
            <p:seq>
              <p:cTn id="4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58000" y="2666880"/>
            <a:ext cx="1650600" cy="1663200"/>
          </a:xfrm>
          <a:prstGeom prst="ellipse">
            <a:avLst/>
          </a:prstGeom>
          <a:noFill/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Nearest Neighbor Search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457200" y="1371600"/>
            <a:ext cx="632412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Given: a set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of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n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points in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R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ＭＳ Ｐゴシック"/>
              </a:rPr>
              <a:t>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ff0000"/>
                </a:solidFill>
                <a:latin typeface="Arial"/>
                <a:ea typeface="ＭＳ Ｐゴシック"/>
              </a:rPr>
              <a:t>Nearest Neighbor: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for any query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q, 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returns a point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3200">
                <a:solidFill>
                  <a:srgbClr val="009999"/>
                </a:solidFill>
                <a:latin typeface="Symbol"/>
                <a:ea typeface="ＭＳ Ｐゴシック"/>
              </a:rPr>
              <a:t>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 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minimizing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||p-q||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r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-</a:t>
            </a:r>
            <a:r>
              <a:rPr lang="en-US" sz="3200">
                <a:solidFill>
                  <a:srgbClr val="ff0000"/>
                </a:solidFill>
                <a:latin typeface="Arial"/>
                <a:ea typeface="ＭＳ Ｐゴシック"/>
              </a:rPr>
              <a:t>Near Neighbor: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for any query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q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, returns a point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3200">
                <a:solidFill>
                  <a:srgbClr val="009999"/>
                </a:solidFill>
                <a:latin typeface="Symbol"/>
                <a:ea typeface="ＭＳ Ｐゴシック"/>
              </a:rPr>
              <a:t>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  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s.t.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 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||p-q|| </a:t>
            </a:r>
            <a:r>
              <a:rPr lang="en-US" sz="3200">
                <a:solidFill>
                  <a:srgbClr val="009999"/>
                </a:solidFill>
                <a:latin typeface="Symbol"/>
                <a:ea typeface="ＭＳ Ｐゴシック"/>
              </a:rPr>
              <a:t>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r 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(if it exists)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7721640" y="184140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29" name="CustomShape 5"/>
          <p:cNvSpPr/>
          <p:nvPr/>
        </p:nvSpPr>
        <p:spPr>
          <a:xfrm>
            <a:off x="7213680" y="405144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30" name="CustomShape 6"/>
          <p:cNvSpPr/>
          <p:nvPr/>
        </p:nvSpPr>
        <p:spPr>
          <a:xfrm>
            <a:off x="7873920" y="298440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31" name="CustomShape 7"/>
          <p:cNvSpPr/>
          <p:nvPr/>
        </p:nvSpPr>
        <p:spPr>
          <a:xfrm>
            <a:off x="8636040" y="412740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32" name="CustomShape 8"/>
          <p:cNvSpPr/>
          <p:nvPr/>
        </p:nvSpPr>
        <p:spPr>
          <a:xfrm>
            <a:off x="8788320" y="283212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33" name="CustomShape 9"/>
          <p:cNvSpPr/>
          <p:nvPr/>
        </p:nvSpPr>
        <p:spPr>
          <a:xfrm>
            <a:off x="7478640" y="3554280"/>
            <a:ext cx="307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q</a:t>
            </a:r>
            <a:endParaRPr/>
          </a:p>
        </p:txBody>
      </p:sp>
      <p:sp>
        <p:nvSpPr>
          <p:cNvPr id="134" name="Line 10"/>
          <p:cNvSpPr/>
          <p:nvPr/>
        </p:nvSpPr>
        <p:spPr>
          <a:xfrm flipV="1">
            <a:off x="7645320" y="3085920"/>
            <a:ext cx="253800" cy="431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5" name="CustomShape 11"/>
          <p:cNvSpPr/>
          <p:nvPr/>
        </p:nvSpPr>
        <p:spPr>
          <a:xfrm>
            <a:off x="7569360" y="3441600"/>
            <a:ext cx="151920" cy="15192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  <p:sp>
        <p:nvSpPr>
          <p:cNvPr id="136" name="Line 12"/>
          <p:cNvSpPr/>
          <p:nvPr/>
        </p:nvSpPr>
        <p:spPr>
          <a:xfrm flipH="1" flipV="1">
            <a:off x="7124400" y="2895480"/>
            <a:ext cx="484200" cy="57312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40000" sp="105000"/>
            </a:custDash>
            <a:round/>
            <a:tailEnd len="med" type="triangle" w="med"/>
          </a:ln>
        </p:spPr>
      </p:sp>
      <p:sp>
        <p:nvSpPr>
          <p:cNvPr id="137" name="CustomShape 13"/>
          <p:cNvSpPr/>
          <p:nvPr/>
        </p:nvSpPr>
        <p:spPr>
          <a:xfrm>
            <a:off x="7376760" y="2868480"/>
            <a:ext cx="2574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6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Symbol"/>
                <a:ea typeface="ＭＳ Ｐゴシック"/>
              </a:rPr>
              <a:t></a:t>
            </a: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(c) for l</a:t>
            </a:r>
            <a:r>
              <a:rPr lang="en-US" sz="4400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24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95480" y="1219320"/>
            <a:ext cx="3593880" cy="2969640"/>
          </a:xfrm>
          <a:prstGeom prst="rect">
            <a:avLst/>
          </a:prstGeom>
          <a:ln w="9360"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457200" y="4191120"/>
            <a:ext cx="8686440" cy="2666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Improvement not dramatic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But the hash function very simple and works directly in l</a:t>
            </a:r>
            <a:r>
              <a:rPr lang="en-US" sz="3200" baseline="-250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</p:spTree>
  </p:cSld>
  <p:timing>
    <p:tnLst>
      <p:par>
        <p:cTn id="417" dur="indefinite" restart="never" nodeType="tmRoot">
          <p:childTnLst>
            <p:seq>
              <p:cTn id="418" dur="indefinite" nodeType="mainSeq">
                <p:childTnLst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 rot="2490000">
            <a:off x="7624800" y="5074920"/>
            <a:ext cx="263160" cy="352080"/>
          </a:xfrm>
          <a:prstGeom prst="ellipse">
            <a:avLst/>
          </a:prstGeom>
          <a:solidFill>
            <a:srgbClr val="ff66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Ball lattice hashing</a:t>
            </a: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US" sz="2400">
                <a:solidFill>
                  <a:srgbClr val="990000"/>
                </a:solidFill>
                <a:latin typeface="Arial"/>
                <a:ea typeface="ＭＳ Ｐゴシック"/>
              </a:rPr>
              <a:t>[Andoni-Indyk’06]</a:t>
            </a: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457200" y="1566720"/>
            <a:ext cx="5778000" cy="455904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Instead of projecting onto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R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,</a:t>
            </a:r>
            <a:endParaRPr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  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project onto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R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ＭＳ Ｐゴシック"/>
              </a:rPr>
              <a:t>t</a:t>
            </a:r>
            <a:r>
              <a:rPr lang="en-US" sz="2800" baseline="300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, for constant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t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Intervals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→ lattice of balls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Can hit empty space, so hash until a ball is hit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Analysis: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=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</a:rPr>
              <a:t>1/c</a:t>
            </a:r>
            <a:r>
              <a:rPr lang="en-US" sz="2400" baseline="30000">
                <a:solidFill>
                  <a:srgbClr val="009999"/>
                </a:solidFill>
                <a:latin typeface="Arial"/>
                <a:ea typeface="Arial"/>
              </a:rPr>
              <a:t>2 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</a:rPr>
              <a:t>+ O( log t / t</a:t>
            </a:r>
            <a:r>
              <a:rPr lang="en-US" sz="2400" baseline="30000">
                <a:solidFill>
                  <a:srgbClr val="009999"/>
                </a:solidFill>
                <a:latin typeface="Arial"/>
                <a:ea typeface="Arial"/>
              </a:rPr>
              <a:t>1/2 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</a:rPr>
              <a:t>)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Time to hash is 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</a:rPr>
              <a:t>t</a:t>
            </a:r>
            <a:r>
              <a:rPr lang="en-US" sz="2400" baseline="30000">
                <a:solidFill>
                  <a:srgbClr val="009999"/>
                </a:solidFill>
                <a:latin typeface="Arial"/>
                <a:ea typeface="Arial"/>
              </a:rPr>
              <a:t>O(t)</a:t>
            </a:r>
            <a:r>
              <a:rPr lang="en-US" sz="2400" baseline="30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Total query time: 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</a:rPr>
              <a:t>dn</a:t>
            </a:r>
            <a:r>
              <a:rPr lang="en-US" sz="2400" baseline="30000">
                <a:solidFill>
                  <a:srgbClr val="009999"/>
                </a:solidFill>
                <a:latin typeface="Arial"/>
                <a:ea typeface="Arial"/>
              </a:rPr>
              <a:t>1/c</a:t>
            </a:r>
            <a:r>
              <a:rPr lang="en-US" sz="2000" baseline="56000">
                <a:solidFill>
                  <a:srgbClr val="009999"/>
                </a:solidFill>
                <a:latin typeface="Arial"/>
                <a:ea typeface="Arial"/>
              </a:rPr>
              <a:t>2</a:t>
            </a:r>
            <a:r>
              <a:rPr lang="en-US" sz="2400" baseline="30000">
                <a:solidFill>
                  <a:srgbClr val="009999"/>
                </a:solidFill>
                <a:latin typeface="Arial"/>
                <a:ea typeface="Arial"/>
              </a:rPr>
              <a:t>+o(1)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990000"/>
                </a:solidFill>
                <a:latin typeface="Arial"/>
                <a:ea typeface="ＭＳ Ｐゴシック"/>
              </a:rPr>
              <a:t>[Motwani-Naor-Panigrahy’06]: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LSH in l</a:t>
            </a:r>
            <a:r>
              <a:rPr lang="en-US" sz="2800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must have </a:t>
            </a:r>
            <a:r>
              <a:rPr lang="en-US" sz="28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≥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0.45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/c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Arial"/>
              </a:rPr>
              <a:t>2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990000"/>
                </a:solidFill>
                <a:latin typeface="Arial"/>
                <a:ea typeface="ＭＳ Ｐゴシック"/>
              </a:rPr>
              <a:t>[O’Donnell-Wu-Zhou’09]: </a:t>
            </a:r>
            <a:endParaRPr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990000"/>
                </a:solidFill>
                <a:latin typeface="Arial"/>
                <a:ea typeface="ＭＳ Ｐゴシック"/>
              </a:rPr>
              <a:t>    </a:t>
            </a:r>
            <a:r>
              <a:rPr lang="en-US" sz="28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≥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/c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Arial"/>
              </a:rPr>
              <a:t>2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– o(1)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6902280" y="2133720"/>
            <a:ext cx="151920" cy="15192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  <p:sp>
        <p:nvSpPr>
          <p:cNvPr id="253" name="Line 5"/>
          <p:cNvSpPr/>
          <p:nvPr/>
        </p:nvSpPr>
        <p:spPr>
          <a:xfrm flipH="1">
            <a:off x="7435800" y="1523880"/>
            <a:ext cx="1523880" cy="2133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54" name="Line 6"/>
          <p:cNvSpPr/>
          <p:nvPr/>
        </p:nvSpPr>
        <p:spPr>
          <a:xfrm>
            <a:off x="7054560" y="2286000"/>
            <a:ext cx="83844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5" name="Line 7"/>
          <p:cNvSpPr/>
          <p:nvPr/>
        </p:nvSpPr>
        <p:spPr>
          <a:xfrm>
            <a:off x="7511760" y="3504960"/>
            <a:ext cx="76320" cy="763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56" name="Line 8"/>
          <p:cNvSpPr/>
          <p:nvPr/>
        </p:nvSpPr>
        <p:spPr>
          <a:xfrm>
            <a:off x="8197560" y="2590560"/>
            <a:ext cx="76320" cy="763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57" name="Line 9"/>
          <p:cNvSpPr/>
          <p:nvPr/>
        </p:nvSpPr>
        <p:spPr>
          <a:xfrm>
            <a:off x="8883360" y="1600200"/>
            <a:ext cx="76320" cy="759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58" name="CustomShape 10"/>
          <p:cNvSpPr/>
          <p:nvPr/>
        </p:nvSpPr>
        <p:spPr>
          <a:xfrm>
            <a:off x="8808840" y="1828800"/>
            <a:ext cx="3333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259" name="CustomShape 11"/>
          <p:cNvSpPr/>
          <p:nvPr/>
        </p:nvSpPr>
        <p:spPr>
          <a:xfrm>
            <a:off x="7554960" y="2590920"/>
            <a:ext cx="642600" cy="914040"/>
          </a:xfrm>
          <a:prstGeom prst="rect">
            <a:avLst/>
          </a:prstGeom>
          <a:noFill/>
          <a:ln w="38160">
            <a:solidFill>
              <a:srgbClr val="ff6600"/>
            </a:solidFill>
            <a:round/>
          </a:ln>
        </p:spPr>
      </p:sp>
      <p:sp>
        <p:nvSpPr>
          <p:cNvPr id="260" name="CustomShape 12"/>
          <p:cNvSpPr/>
          <p:nvPr/>
        </p:nvSpPr>
        <p:spPr>
          <a:xfrm>
            <a:off x="8427960" y="2057400"/>
            <a:ext cx="345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w</a:t>
            </a:r>
            <a:endParaRPr/>
          </a:p>
        </p:txBody>
      </p:sp>
      <p:sp>
        <p:nvSpPr>
          <p:cNvPr id="261" name="CustomShape 13"/>
          <p:cNvSpPr/>
          <p:nvPr/>
        </p:nvSpPr>
        <p:spPr>
          <a:xfrm>
            <a:off x="7818120" y="2971800"/>
            <a:ext cx="345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w</a:t>
            </a:r>
            <a:endParaRPr/>
          </a:p>
        </p:txBody>
      </p:sp>
      <p:sp>
        <p:nvSpPr>
          <p:cNvPr id="262" name="CustomShape 14"/>
          <p:cNvSpPr/>
          <p:nvPr/>
        </p:nvSpPr>
        <p:spPr>
          <a:xfrm>
            <a:off x="7058520" y="1870200"/>
            <a:ext cx="280080" cy="455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baseline="30000">
                <a:solidFill>
                  <a:srgbClr val="000000"/>
                </a:solidFill>
                <a:latin typeface="Arial"/>
              </a:rPr>
              <a:t>p</a:t>
            </a:r>
            <a:endParaRPr/>
          </a:p>
        </p:txBody>
      </p:sp>
      <p:sp>
        <p:nvSpPr>
          <p:cNvPr id="263" name="CustomShape 15"/>
          <p:cNvSpPr/>
          <p:nvPr/>
        </p:nvSpPr>
        <p:spPr>
          <a:xfrm>
            <a:off x="6834240" y="4352760"/>
            <a:ext cx="151920" cy="15192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  <p:sp>
        <p:nvSpPr>
          <p:cNvPr id="264" name="Line 16"/>
          <p:cNvSpPr/>
          <p:nvPr/>
        </p:nvSpPr>
        <p:spPr>
          <a:xfrm>
            <a:off x="6994440" y="4505040"/>
            <a:ext cx="838080" cy="685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5" name="CustomShape 17"/>
          <p:cNvSpPr/>
          <p:nvPr/>
        </p:nvSpPr>
        <p:spPr>
          <a:xfrm>
            <a:off x="6902640" y="4103640"/>
            <a:ext cx="280080" cy="455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baseline="30000">
                <a:solidFill>
                  <a:srgbClr val="000000"/>
                </a:solidFill>
                <a:latin typeface="Arial"/>
              </a:rPr>
              <a:t>p</a:t>
            </a:r>
            <a:endParaRPr/>
          </a:p>
        </p:txBody>
      </p:sp>
      <p:sp>
        <p:nvSpPr>
          <p:cNvPr id="266" name="CustomShape 18"/>
          <p:cNvSpPr/>
          <p:nvPr/>
        </p:nvSpPr>
        <p:spPr>
          <a:xfrm>
            <a:off x="6486480" y="4605480"/>
            <a:ext cx="2657160" cy="1280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67" name="CustomShape 19"/>
          <p:cNvSpPr/>
          <p:nvPr/>
        </p:nvSpPr>
        <p:spPr>
          <a:xfrm rot="2490000">
            <a:off x="7194600" y="514332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68" name="CustomShape 20"/>
          <p:cNvSpPr/>
          <p:nvPr/>
        </p:nvSpPr>
        <p:spPr>
          <a:xfrm rot="2490000">
            <a:off x="7425000" y="487980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69" name="CustomShape 21"/>
          <p:cNvSpPr/>
          <p:nvPr/>
        </p:nvSpPr>
        <p:spPr>
          <a:xfrm rot="2490000">
            <a:off x="7394760" y="532116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70" name="CustomShape 22"/>
          <p:cNvSpPr/>
          <p:nvPr/>
        </p:nvSpPr>
        <p:spPr>
          <a:xfrm rot="2490000">
            <a:off x="7629480" y="506880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71" name="CustomShape 23"/>
          <p:cNvSpPr/>
          <p:nvPr/>
        </p:nvSpPr>
        <p:spPr>
          <a:xfrm rot="2490000">
            <a:off x="7880400" y="480816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72" name="CustomShape 24"/>
          <p:cNvSpPr/>
          <p:nvPr/>
        </p:nvSpPr>
        <p:spPr>
          <a:xfrm rot="2490000">
            <a:off x="8083800" y="497016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73" name="CustomShape 25"/>
          <p:cNvSpPr/>
          <p:nvPr/>
        </p:nvSpPr>
        <p:spPr>
          <a:xfrm rot="2490000">
            <a:off x="7601040" y="548928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74" name="CustomShape 26"/>
          <p:cNvSpPr/>
          <p:nvPr/>
        </p:nvSpPr>
        <p:spPr>
          <a:xfrm rot="2490000">
            <a:off x="7839000" y="522432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75" name="CustomShape 27"/>
          <p:cNvSpPr/>
          <p:nvPr/>
        </p:nvSpPr>
        <p:spPr>
          <a:xfrm rot="2551800">
            <a:off x="7685280" y="4632120"/>
            <a:ext cx="263160" cy="3520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427" dur="indefinite" restart="never" nodeType="tmRoot">
          <p:childTnLst>
            <p:seq>
              <p:cTn id="428" dur="indefinite" nodeType="mainSeq">
                <p:childTnLst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9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4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8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0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3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99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2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Data-dependent hashing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The aforementioned LSH schemes are optimal for </a:t>
            </a:r>
            <a:r>
              <a:rPr i="1" lang="en-US" sz="3200">
                <a:solidFill>
                  <a:srgbClr val="000000"/>
                </a:solidFill>
                <a:latin typeface="Arial"/>
                <a:ea typeface="ＭＳ Ｐゴシック"/>
              </a:rPr>
              <a:t>data oblivious 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hashing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Select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…g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L 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independently at random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For all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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, hash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to buckets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(p)…g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L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(p)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Retrieve the points from buckets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(q), g</a:t>
            </a:r>
            <a:r>
              <a:rPr lang="en-US" sz="2400" baseline="-25000">
                <a:solidFill>
                  <a:srgbClr val="009999"/>
                </a:solidFill>
                <a:latin typeface="Arial"/>
                <a:ea typeface="ＭＳ Ｐゴシック"/>
              </a:rPr>
              <a:t>2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(q),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 … 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The new schemes are </a:t>
            </a:r>
            <a:r>
              <a:rPr i="1" lang="en-US" sz="3200">
                <a:solidFill>
                  <a:srgbClr val="000000"/>
                </a:solidFill>
                <a:latin typeface="Arial"/>
                <a:ea typeface="ＭＳ Ｐゴシック"/>
              </a:rPr>
              <a:t>data dependent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If the points are “random”, can prove better bound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If the points are not “random”, cluster and recurse</a:t>
            </a:r>
            <a:endParaRPr/>
          </a:p>
        </p:txBody>
      </p:sp>
    </p:spTree>
  </p:cSld>
  <p:timing>
    <p:tnLst>
      <p:par>
        <p:cTn id="503" dur="indefinite" restart="never" nodeType="tmRoot">
          <p:childTnLst>
            <p:seq>
              <p:cTn id="5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LSH Zoo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Have seen: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Hamming metric: projecting on coordinates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L</a:t>
            </a:r>
            <a:r>
              <a:rPr lang="en-US" sz="2800" baseline="-2500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:random projection+quantization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Other (provable):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L</a:t>
            </a:r>
            <a:r>
              <a:rPr lang="en-US" sz="2800" baseline="-25000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norm: random shifted grid </a:t>
            </a:r>
            <a:r>
              <a:rPr lang="en-US" sz="2070">
                <a:solidFill>
                  <a:srgbClr val="800000"/>
                </a:solidFill>
                <a:latin typeface="Arial"/>
                <a:ea typeface="ＭＳ Ｐゴシック"/>
              </a:rPr>
              <a:t>[Andoni-Indyk’05]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(cf. </a:t>
            </a:r>
            <a:r>
              <a:rPr lang="en-US" sz="2070">
                <a:solidFill>
                  <a:srgbClr val="800000"/>
                </a:solidFill>
                <a:latin typeface="Arial"/>
                <a:ea typeface="ＭＳ Ｐゴシック"/>
              </a:rPr>
              <a:t>[Bern’93]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Vector angle </a:t>
            </a:r>
            <a:r>
              <a:rPr lang="en-US" sz="2000">
                <a:solidFill>
                  <a:srgbClr val="a50021"/>
                </a:solidFill>
                <a:latin typeface="Arial"/>
                <a:ea typeface="ＭＳ Ｐゴシック"/>
              </a:rPr>
              <a:t>[Charikar’02]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based on </a:t>
            </a:r>
            <a:r>
              <a:rPr lang="en-US" sz="2000">
                <a:solidFill>
                  <a:srgbClr val="a50021"/>
                </a:solidFill>
                <a:latin typeface="Arial"/>
                <a:ea typeface="ＭＳ Ｐゴシック"/>
              </a:rPr>
              <a:t>[Goemans-Williamson’94]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Jaccard coefficient </a:t>
            </a:r>
            <a:r>
              <a:rPr lang="en-US" sz="2000">
                <a:solidFill>
                  <a:srgbClr val="a50021"/>
                </a:solidFill>
                <a:latin typeface="Arial"/>
                <a:ea typeface="ＭＳ Ｐゴシック"/>
              </a:rPr>
              <a:t>[Broder’97]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J(A,B) = |A 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</a:rPr>
              <a:t>∩ B| / |A u B|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Other (empirical): inscribed polytopes </a:t>
            </a:r>
            <a:r>
              <a:rPr lang="en-US" sz="2160">
                <a:solidFill>
                  <a:srgbClr val="800000"/>
                </a:solidFill>
                <a:latin typeface="Arial"/>
                <a:ea typeface="Arial"/>
              </a:rPr>
              <a:t>[</a:t>
            </a:r>
            <a:r>
              <a:rPr lang="en-US" sz="2160">
                <a:solidFill>
                  <a:srgbClr val="800000"/>
                </a:solidFill>
                <a:latin typeface="Arial"/>
                <a:ea typeface="ＭＳ Ｐゴシック"/>
              </a:rPr>
              <a:t>Terasawa-Tanaka’07]</a:t>
            </a:r>
            <a:r>
              <a:rPr lang="en-US" sz="1950">
                <a:solidFill>
                  <a:srgbClr val="800000"/>
                </a:solidFill>
                <a:latin typeface="Arial"/>
                <a:ea typeface="ＭＳ Ｐゴシック"/>
              </a:rPr>
              <a:t>, </a:t>
            </a:r>
            <a:r>
              <a:rPr lang="en-US" sz="3150">
                <a:solidFill>
                  <a:srgbClr val="000000"/>
                </a:solidFill>
                <a:latin typeface="Arial"/>
                <a:ea typeface="Arial"/>
              </a:rPr>
              <a:t>orthogonal partition </a:t>
            </a:r>
            <a:r>
              <a:rPr lang="en-US" sz="1950">
                <a:solidFill>
                  <a:srgbClr val="800000"/>
                </a:solidFill>
                <a:latin typeface="Arial"/>
                <a:ea typeface="ＭＳ Ｐゴシック"/>
              </a:rPr>
              <a:t>[Neylon’10] </a:t>
            </a:r>
            <a:r>
              <a:rPr lang="en-US" sz="325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</a:rPr>
              <a:t>Other (applied): semantic hashing, spectral hashing,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kernelized LSH, </a:t>
            </a:r>
            <a:r>
              <a:rPr lang="en-US" sz="3300">
                <a:solidFill>
                  <a:srgbClr val="000000"/>
                </a:solidFill>
                <a:latin typeface="Arial"/>
                <a:ea typeface="Arial"/>
              </a:rPr>
              <a:t>Laplacian co-hashing, , BoostSSC, WTA hashing,…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0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69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2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6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88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84" end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Min-wise hashing</a:t>
            </a: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US" sz="2800">
                <a:solidFill>
                  <a:srgbClr val="800000"/>
                </a:solidFill>
                <a:latin typeface="Arial"/>
                <a:ea typeface="ＭＳ Ｐゴシック"/>
              </a:rPr>
              <a:t>[Broder’97, Broder-Charikar-Frieze-Mitzenmacher’98]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In many applications, the vectors tend to be quite sparse (high dimension, very few 1’s)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Easier to think about them as sets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For two sets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A,B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, define the Jaccard coefficient: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J(A,B)=|A </a:t>
            </a:r>
            <a:r>
              <a:rPr lang="en-US" sz="2800">
                <a:solidFill>
                  <a:srgbClr val="009999"/>
                </a:solidFill>
                <a:latin typeface="Arial"/>
                <a:ea typeface="Times New Roman"/>
              </a:rPr>
              <a:t>∩ B|/|A U B|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Times New Roman"/>
              </a:rPr>
              <a:t>If </a:t>
            </a:r>
            <a:r>
              <a:rPr lang="en-US" sz="2400">
                <a:solidFill>
                  <a:srgbClr val="009999"/>
                </a:solidFill>
                <a:latin typeface="Arial"/>
                <a:ea typeface="Times New Roman"/>
              </a:rPr>
              <a:t>A=B </a:t>
            </a:r>
            <a:r>
              <a:rPr lang="en-US" sz="2400">
                <a:solidFill>
                  <a:srgbClr val="000000"/>
                </a:solidFill>
                <a:latin typeface="Arial"/>
                <a:ea typeface="Times New Roman"/>
              </a:rPr>
              <a:t>then</a:t>
            </a:r>
            <a:r>
              <a:rPr lang="en-US" sz="2400">
                <a:solidFill>
                  <a:srgbClr val="009999"/>
                </a:solidFill>
                <a:latin typeface="Arial"/>
                <a:ea typeface="Times New Roman"/>
              </a:rPr>
              <a:t> J(A,B)=1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Times New Roman"/>
              </a:rPr>
              <a:t>If </a:t>
            </a:r>
            <a:r>
              <a:rPr lang="en-US" sz="2400">
                <a:solidFill>
                  <a:srgbClr val="009999"/>
                </a:solidFill>
                <a:latin typeface="Arial"/>
                <a:ea typeface="Times New Roman"/>
              </a:rPr>
              <a:t>A,B</a:t>
            </a:r>
            <a:r>
              <a:rPr lang="en-US" sz="2400">
                <a:solidFill>
                  <a:srgbClr val="000000"/>
                </a:solidFill>
                <a:latin typeface="Arial"/>
                <a:ea typeface="Times New Roman"/>
              </a:rPr>
              <a:t> disjoint then </a:t>
            </a:r>
            <a:r>
              <a:rPr lang="en-US" sz="2400">
                <a:solidFill>
                  <a:srgbClr val="009999"/>
                </a:solidFill>
                <a:latin typeface="Arial"/>
                <a:ea typeface="Times New Roman"/>
              </a:rPr>
              <a:t>J(A,B)=0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Times New Roman"/>
              </a:rPr>
              <a:t>Can we design LSH families for J(A,B) ?</a:t>
            </a:r>
            <a:endParaRPr/>
          </a:p>
        </p:txBody>
      </p:sp>
    </p:spTree>
  </p:cSld>
  <p:timing>
    <p:tnLst>
      <p:par>
        <p:cTn id="537" dur="indefinite" restart="never" nodeType="tmRoot">
          <p:childTnLst>
            <p:seq>
              <p:cTn id="538" dur="indefinite" nodeType="mainSeq">
                <p:childTnLst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8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2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7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97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18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4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Hashing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305560" cy="266652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Mapping: 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g(A)=min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Times New Roman"/>
              </a:rPr>
              <a:t>a</a:t>
            </a:r>
            <a:r>
              <a:rPr lang="en-US" sz="2800" baseline="-25000">
                <a:solidFill>
                  <a:srgbClr val="009999"/>
                </a:solidFill>
                <a:latin typeface="Symbol"/>
                <a:ea typeface="Times New Roman"/>
              </a:rPr>
              <a:t>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Times New Roman"/>
              </a:rPr>
              <a:t>A</a:t>
            </a:r>
            <a:r>
              <a:rPr lang="en-US" sz="2800">
                <a:solidFill>
                  <a:srgbClr val="009999"/>
                </a:solidFill>
                <a:latin typeface="Arial"/>
                <a:ea typeface="Times New Roman"/>
              </a:rPr>
              <a:t> h(a)</a:t>
            </a:r>
            <a:endParaRPr/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Times New Roman"/>
              </a:rPr>
              <a:t>   </a:t>
            </a:r>
            <a:r>
              <a:rPr lang="en-US" sz="2800">
                <a:solidFill>
                  <a:srgbClr val="000000"/>
                </a:solidFill>
                <a:latin typeface="Arial"/>
                <a:ea typeface="Times New Roman"/>
              </a:rPr>
              <a:t>where </a:t>
            </a:r>
            <a:r>
              <a:rPr lang="en-US" sz="2800">
                <a:solidFill>
                  <a:srgbClr val="009999"/>
                </a:solidFill>
                <a:latin typeface="Arial"/>
                <a:ea typeface="Times New Roman"/>
              </a:rPr>
              <a:t>h</a:t>
            </a:r>
            <a:r>
              <a:rPr lang="en-US" sz="2800">
                <a:solidFill>
                  <a:srgbClr val="000000"/>
                </a:solidFill>
                <a:latin typeface="Arial"/>
                <a:ea typeface="Times New Roman"/>
              </a:rPr>
              <a:t> is a random permutation of the elements in the universe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Times New Roman"/>
              </a:rPr>
              <a:t>Fact:  </a:t>
            </a:r>
            <a:r>
              <a:rPr lang="en-US" sz="2800">
                <a:solidFill>
                  <a:srgbClr val="009999"/>
                </a:solidFill>
                <a:latin typeface="Arial"/>
                <a:ea typeface="Times New Roman"/>
              </a:rPr>
              <a:t>Pr[g(A)=g(B)]=J(A,B)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Times New Roman"/>
              </a:rPr>
              <a:t>Proof:  Where is</a:t>
            </a:r>
            <a:r>
              <a:rPr lang="en-US" sz="2800">
                <a:solidFill>
                  <a:srgbClr val="009999"/>
                </a:solidFill>
                <a:latin typeface="Arial"/>
                <a:ea typeface="Times New Roman"/>
              </a:rPr>
              <a:t> min( h(A) U h(B) ) ?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2743200" y="4724280"/>
            <a:ext cx="2163240" cy="1950840"/>
          </a:xfrm>
          <a:prstGeom prst="ellipse">
            <a:avLst/>
          </a:prstGeom>
          <a:solidFill>
            <a:srgbClr val="00ccff"/>
          </a:solidFill>
          <a:ln w="17640">
            <a:solidFill>
              <a:srgbClr val="000000"/>
            </a:solidFill>
            <a:round/>
          </a:ln>
        </p:spPr>
      </p:sp>
      <p:sp>
        <p:nvSpPr>
          <p:cNvPr id="285" name="CustomShape 4"/>
          <p:cNvSpPr/>
          <p:nvPr/>
        </p:nvSpPr>
        <p:spPr>
          <a:xfrm>
            <a:off x="4530600" y="4632480"/>
            <a:ext cx="2022120" cy="2057040"/>
          </a:xfrm>
          <a:prstGeom prst="ellipse">
            <a:avLst/>
          </a:prstGeom>
          <a:solidFill>
            <a:srgbClr val="ff0000"/>
          </a:solidFill>
          <a:ln w="17640">
            <a:solidFill>
              <a:srgbClr val="000000"/>
            </a:solidFill>
            <a:round/>
          </a:ln>
        </p:spPr>
      </p:sp>
      <p:sp>
        <p:nvSpPr>
          <p:cNvPr id="286" name="CustomShape 5"/>
          <p:cNvSpPr/>
          <p:nvPr/>
        </p:nvSpPr>
        <p:spPr>
          <a:xfrm>
            <a:off x="2423880" y="5675400"/>
            <a:ext cx="3333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287" name="CustomShape 6"/>
          <p:cNvSpPr/>
          <p:nvPr/>
        </p:nvSpPr>
        <p:spPr>
          <a:xfrm>
            <a:off x="6630840" y="5715000"/>
            <a:ext cx="3333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B</a:t>
            </a:r>
            <a:endParaRPr/>
          </a:p>
        </p:txBody>
      </p:sp>
    </p:spTree>
  </p:cSld>
  <p:timing>
    <p:tnLst>
      <p:par>
        <p:cTn id="567" dur="indefinite" restart="never" nodeType="tmRoot">
          <p:childTnLst>
            <p:seq>
              <p:cTn id="568" dur="indefinite" nodeType="mainSeq">
                <p:childTnLst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9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22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Random hyperplane</a:t>
            </a: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US" sz="2800">
                <a:solidFill>
                  <a:srgbClr val="800000"/>
                </a:solidFill>
                <a:latin typeface="Arial"/>
                <a:ea typeface="ＭＳ Ｐゴシック"/>
              </a:rPr>
              <a:t>[Goemans-Williamson’94, Charikar’02]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Let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u,v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be unit vectors in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R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ＭＳ Ｐゴシック"/>
              </a:rPr>
              <a:t>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Angular distance: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A(u,v)=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angle between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u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v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Hashing: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Choose a random unit vector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Define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s(u)=sign(u*r)</a:t>
            </a:r>
            <a:endParaRPr/>
          </a:p>
          <a:p>
            <a:endParaRPr/>
          </a:p>
        </p:txBody>
      </p:sp>
    </p:spTree>
  </p:cSld>
  <p:timing>
    <p:tnLst>
      <p:par>
        <p:cTn id="593" dur="indefinite" restart="never" nodeType="tmRoot">
          <p:childTnLst>
            <p:seq>
              <p:cTn id="594" dur="indefinite" nodeType="mainSeq">
                <p:childTnLst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1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Probabilities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457200" y="1447920"/>
            <a:ext cx="6095520" cy="4677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What is the probability of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sign(u*r)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≠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sign(v*r)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It is  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A(u,v)/</a:t>
            </a:r>
            <a:r>
              <a:rPr lang="en-US" sz="3200">
                <a:solidFill>
                  <a:srgbClr val="009999"/>
                </a:solidFill>
                <a:latin typeface="Arial"/>
                <a:ea typeface="Arial"/>
              </a:rPr>
              <a:t>π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6705720" y="1981080"/>
            <a:ext cx="2133360" cy="205704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93" name="Line 4"/>
          <p:cNvSpPr/>
          <p:nvPr/>
        </p:nvSpPr>
        <p:spPr>
          <a:xfrm flipV="1">
            <a:off x="7772400" y="2057400"/>
            <a:ext cx="380880" cy="990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4" name="Line 5"/>
          <p:cNvSpPr/>
          <p:nvPr/>
        </p:nvSpPr>
        <p:spPr>
          <a:xfrm>
            <a:off x="7772400" y="3047760"/>
            <a:ext cx="1066680" cy="76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5" name="CustomShape 6"/>
          <p:cNvSpPr/>
          <p:nvPr/>
        </p:nvSpPr>
        <p:spPr>
          <a:xfrm>
            <a:off x="7834320" y="2017800"/>
            <a:ext cx="307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u</a:t>
            </a:r>
            <a:endParaRPr/>
          </a:p>
        </p:txBody>
      </p:sp>
      <p:sp>
        <p:nvSpPr>
          <p:cNvPr id="296" name="CustomShape 7"/>
          <p:cNvSpPr/>
          <p:nvPr/>
        </p:nvSpPr>
        <p:spPr>
          <a:xfrm>
            <a:off x="8459280" y="3124080"/>
            <a:ext cx="2955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v</a:t>
            </a:r>
            <a:endParaRPr/>
          </a:p>
        </p:txBody>
      </p:sp>
      <p:sp>
        <p:nvSpPr>
          <p:cNvPr id="297" name="CustomShape 8"/>
          <p:cNvSpPr/>
          <p:nvPr/>
        </p:nvSpPr>
        <p:spPr>
          <a:xfrm>
            <a:off x="7773840" y="2819520"/>
            <a:ext cx="578880" cy="2728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A(x,y)</a:t>
            </a:r>
            <a:endParaRPr/>
          </a:p>
        </p:txBody>
      </p:sp>
    </p:spTree>
  </p:cSld>
  <p:timing>
    <p:tnLst>
      <p:par>
        <p:cTn id="613" dur="indefinite" restart="never" nodeType="tmRoot">
          <p:childTnLst>
            <p:seq>
              <p:cTn id="614" dur="indefinite" nodeType="mainSeq">
                <p:childTnLst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New LSH scheme, ctd.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457200" y="1581120"/>
            <a:ext cx="6352920" cy="4582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How does it work in practice 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The time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 t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Arial"/>
              </a:rPr>
              <a:t>O(t)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dn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Arial"/>
              </a:rPr>
              <a:t>1/c</a:t>
            </a:r>
            <a:r>
              <a:rPr lang="en-US" sz="2400" baseline="56000">
                <a:solidFill>
                  <a:srgbClr val="009999"/>
                </a:solidFill>
                <a:latin typeface="Arial"/>
                <a:ea typeface="Arial"/>
              </a:rPr>
              <a:t>2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Arial"/>
              </a:rPr>
              <a:t>+f(t)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is not very practical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Need 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</a:rPr>
              <a:t>t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</a:t>
            </a:r>
            <a:r>
              <a:rPr lang="en-US" sz="2400">
                <a:solidFill>
                  <a:srgbClr val="009999"/>
                </a:solidFill>
                <a:latin typeface="Arial"/>
                <a:ea typeface="Arial"/>
              </a:rPr>
              <a:t>30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to see some improvement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Idea: a different decomposition of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R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Arial"/>
              </a:rPr>
              <a:t>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Replace random balls by Voronoi diagram of a lattice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For specific lattices, finding a cell containing a point can be very fast →fast hashing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6962760" y="3990960"/>
            <a:ext cx="761760" cy="647280"/>
          </a:xfrm>
          <a:prstGeom prst="hexagon">
            <a:avLst>
              <a:gd name="vf" fmla="val 115470"/>
              <a:gd name="vf" fmla="val 11547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301" name="CustomShape 4"/>
          <p:cNvSpPr/>
          <p:nvPr/>
        </p:nvSpPr>
        <p:spPr>
          <a:xfrm>
            <a:off x="7534440" y="3648240"/>
            <a:ext cx="761760" cy="647280"/>
          </a:xfrm>
          <a:prstGeom prst="hexagon">
            <a:avLst>
              <a:gd name="vf" fmla="val 115470"/>
              <a:gd name="vf" fmla="val 11547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302" name="CustomShape 5"/>
          <p:cNvSpPr/>
          <p:nvPr/>
        </p:nvSpPr>
        <p:spPr>
          <a:xfrm>
            <a:off x="7534440" y="4295880"/>
            <a:ext cx="761760" cy="647280"/>
          </a:xfrm>
          <a:prstGeom prst="hexagon">
            <a:avLst>
              <a:gd name="vf" fmla="val 115470"/>
              <a:gd name="vf" fmla="val 11547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303" name="CustomShape 6"/>
          <p:cNvSpPr/>
          <p:nvPr/>
        </p:nvSpPr>
        <p:spPr>
          <a:xfrm>
            <a:off x="6972480" y="4638600"/>
            <a:ext cx="761760" cy="647280"/>
          </a:xfrm>
          <a:prstGeom prst="hexagon">
            <a:avLst>
              <a:gd name="vf" fmla="val 115470"/>
              <a:gd name="vf" fmla="val 11547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304" name="CustomShape 7"/>
          <p:cNvSpPr/>
          <p:nvPr/>
        </p:nvSpPr>
        <p:spPr>
          <a:xfrm>
            <a:off x="7562880" y="4943520"/>
            <a:ext cx="761760" cy="647280"/>
          </a:xfrm>
          <a:prstGeom prst="hexagon">
            <a:avLst>
              <a:gd name="vf" fmla="val 115470"/>
              <a:gd name="vf" fmla="val 11547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305" name="CustomShape 8"/>
          <p:cNvSpPr/>
          <p:nvPr/>
        </p:nvSpPr>
        <p:spPr>
          <a:xfrm>
            <a:off x="8105760" y="3952800"/>
            <a:ext cx="761760" cy="647280"/>
          </a:xfrm>
          <a:prstGeom prst="hexagon">
            <a:avLst>
              <a:gd name="vf" fmla="val 115470"/>
              <a:gd name="vf" fmla="val 11547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306" name="CustomShape 9"/>
          <p:cNvSpPr/>
          <p:nvPr/>
        </p:nvSpPr>
        <p:spPr>
          <a:xfrm>
            <a:off x="8115480" y="4591080"/>
            <a:ext cx="761760" cy="647280"/>
          </a:xfrm>
          <a:prstGeom prst="hexagon">
            <a:avLst>
              <a:gd name="vf" fmla="val 115470"/>
              <a:gd name="vf" fmla="val 115470"/>
            </a:avLst>
          </a:prstGeom>
          <a:noFill/>
          <a:ln w="9360">
            <a:solidFill>
              <a:srgbClr val="000000"/>
            </a:solidFill>
            <a:miter/>
          </a:ln>
        </p:spPr>
      </p:sp>
    </p:spTree>
  </p:cSld>
  <p:timing>
    <p:tnLst>
      <p:par>
        <p:cTn id="619" dur="indefinite" restart="never" nodeType="tmRoot">
          <p:childTnLst>
            <p:seq>
              <p:cTn id="620" dur="indefinite" nodeType="mainSeq">
                <p:childTnLst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1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51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04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Leech Lattice LSH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Use Leech lattice in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R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ＭＳ Ｐゴシック"/>
              </a:rPr>
              <a:t>24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, t=24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Largest kissing number in 24D: 196560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Conjectured largest packing density in 24D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24 is 42 in reverse…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Very fast (bounded) decoder: about 519 operations </a:t>
            </a:r>
            <a:r>
              <a:rPr lang="en-US" sz="2000">
                <a:solidFill>
                  <a:srgbClr val="a50021"/>
                </a:solidFill>
                <a:latin typeface="Arial"/>
                <a:ea typeface="ＭＳ Ｐゴシック"/>
              </a:rPr>
              <a:t>[Amrani-Beery’94]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Performance of that decoder for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c=2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1/c</a:t>
            </a:r>
            <a:r>
              <a:rPr lang="en-US" sz="2400" baseline="30000">
                <a:solidFill>
                  <a:srgbClr val="009999"/>
                </a:solidFill>
                <a:latin typeface="Arial"/>
                <a:ea typeface="ＭＳ Ｐゴシック"/>
              </a:rPr>
              <a:t>2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     0.25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1/c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     0.50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Leech LSH, any dimension: 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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0.36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Leech LSH, 24D (no projection):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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</a:t>
            </a:r>
            <a:r>
              <a:rPr lang="en-US" sz="2400">
                <a:solidFill>
                  <a:srgbClr val="009999"/>
                </a:solidFill>
                <a:latin typeface="Symbol"/>
                <a:ea typeface="ＭＳ Ｐゴシック"/>
              </a:rPr>
              <a:t>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 0.26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657" dur="indefinite" restart="never" nodeType="tmRoot">
          <p:childTnLst>
            <p:seq>
              <p:cTn id="658" dur="indefinite" nodeType="mainSeq">
                <p:childTnLst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1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34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02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39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60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7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16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High-dimensional near(est) neighbor: applications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33520" y="1676520"/>
            <a:ext cx="4694400" cy="411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Machine learning: nearest neighbor rule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Find the closest example with known class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Copy the class label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Near-duplicate Retrieval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369200" y="2727000"/>
            <a:ext cx="3488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pic>
        <p:nvPicPr>
          <p:cNvPr id="141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28360" y="2727000"/>
            <a:ext cx="279000" cy="279000"/>
          </a:xfrm>
          <a:prstGeom prst="rect">
            <a:avLst/>
          </a:prstGeom>
          <a:ln>
            <a:noFill/>
          </a:ln>
        </p:spPr>
      </p:pic>
      <p:pic>
        <p:nvPicPr>
          <p:cNvPr id="14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30960" y="1994400"/>
            <a:ext cx="228240" cy="214920"/>
          </a:xfrm>
          <a:prstGeom prst="rect">
            <a:avLst/>
          </a:prstGeom>
          <a:ln>
            <a:noFill/>
          </a:ln>
        </p:spPr>
      </p:pic>
      <p:pic>
        <p:nvPicPr>
          <p:cNvPr id="143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686800" y="1530720"/>
            <a:ext cx="273960" cy="290880"/>
          </a:xfrm>
          <a:prstGeom prst="rect">
            <a:avLst/>
          </a:prstGeom>
          <a:ln>
            <a:noFill/>
          </a:ln>
        </p:spPr>
      </p:pic>
      <p:pic>
        <p:nvPicPr>
          <p:cNvPr id="144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442360" y="2418840"/>
            <a:ext cx="253800" cy="215640"/>
          </a:xfrm>
          <a:prstGeom prst="rect">
            <a:avLst/>
          </a:prstGeom>
          <a:ln>
            <a:noFill/>
          </a:ln>
        </p:spPr>
      </p:pic>
      <p:pic>
        <p:nvPicPr>
          <p:cNvPr id="145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43800" y="2006280"/>
            <a:ext cx="237600" cy="310680"/>
          </a:xfrm>
          <a:prstGeom prst="rect">
            <a:avLst/>
          </a:prstGeom>
          <a:ln>
            <a:noFill/>
          </a:ln>
        </p:spPr>
      </p:pic>
      <p:pic>
        <p:nvPicPr>
          <p:cNvPr id="146" name="Picture 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8483760" y="2840400"/>
            <a:ext cx="202680" cy="240840"/>
          </a:xfrm>
          <a:prstGeom prst="rect">
            <a:avLst/>
          </a:prstGeom>
          <a:ln>
            <a:noFill/>
          </a:ln>
        </p:spPr>
      </p:pic>
      <p:pic>
        <p:nvPicPr>
          <p:cNvPr id="147" name="Picture 11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641720" y="2418840"/>
            <a:ext cx="279720" cy="317160"/>
          </a:xfrm>
          <a:prstGeom prst="rect">
            <a:avLst/>
          </a:prstGeom>
          <a:ln>
            <a:noFill/>
          </a:ln>
        </p:spPr>
      </p:pic>
      <p:pic>
        <p:nvPicPr>
          <p:cNvPr id="148" name="Picture 1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227920" y="2447280"/>
            <a:ext cx="280080" cy="279360"/>
          </a:xfrm>
          <a:prstGeom prst="rect">
            <a:avLst/>
          </a:prstGeom>
          <a:ln>
            <a:noFill/>
          </a:ln>
        </p:spPr>
      </p:pic>
      <p:pic>
        <p:nvPicPr>
          <p:cNvPr id="149" name="Picture 13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757120" y="2727000"/>
            <a:ext cx="342360" cy="317160"/>
          </a:xfrm>
          <a:prstGeom prst="rect">
            <a:avLst/>
          </a:prstGeom>
          <a:ln>
            <a:noFill/>
          </a:ln>
        </p:spPr>
      </p:pic>
      <p:pic>
        <p:nvPicPr>
          <p:cNvPr id="150" name="Picture 14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6285240" y="2383920"/>
            <a:ext cx="317160" cy="342720"/>
          </a:xfrm>
          <a:prstGeom prst="rect">
            <a:avLst/>
          </a:prstGeom>
          <a:ln>
            <a:noFill/>
          </a:ln>
        </p:spPr>
      </p:pic>
      <p:pic>
        <p:nvPicPr>
          <p:cNvPr id="151" name="Picture 15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6188760" y="1994400"/>
            <a:ext cx="254880" cy="285480"/>
          </a:xfrm>
          <a:prstGeom prst="rect">
            <a:avLst/>
          </a:prstGeom>
          <a:ln>
            <a:noFill/>
          </a:ln>
        </p:spPr>
      </p:pic>
      <p:pic>
        <p:nvPicPr>
          <p:cNvPr id="152" name="Picture 17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5508000" y="1994400"/>
            <a:ext cx="248400" cy="28548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 flipH="1" flipV="1" rot="5400000">
            <a:off x="7400520" y="2444400"/>
            <a:ext cx="149040" cy="4150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54" name="CustomShape 5"/>
          <p:cNvSpPr/>
          <p:nvPr/>
        </p:nvSpPr>
        <p:spPr>
          <a:xfrm>
            <a:off x="6002280" y="3188520"/>
            <a:ext cx="3062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Dimension=number of pixels</a:t>
            </a:r>
            <a:endParaRPr/>
          </a:p>
        </p:txBody>
      </p:sp>
      <p:sp>
        <p:nvSpPr>
          <p:cNvPr id="155" name="CustomShape 6"/>
          <p:cNvSpPr/>
          <p:nvPr/>
        </p:nvSpPr>
        <p:spPr>
          <a:xfrm>
            <a:off x="1045800" y="4491000"/>
            <a:ext cx="2758680" cy="1926720"/>
          </a:xfrm>
          <a:prstGeom prst="rect">
            <a:avLst/>
          </a:prstGeom>
          <a:solidFill>
            <a:srgbClr val="d8ebb3"/>
          </a:solidFill>
          <a:ln w="9360">
            <a:solidFill>
              <a:srgbClr val="000000"/>
            </a:solidFill>
            <a:miter/>
          </a:ln>
        </p:spPr>
      </p:sp>
      <p:sp>
        <p:nvSpPr>
          <p:cNvPr id="156" name="CustomShape 7"/>
          <p:cNvSpPr/>
          <p:nvPr/>
        </p:nvSpPr>
        <p:spPr>
          <a:xfrm>
            <a:off x="906120" y="5073480"/>
            <a:ext cx="2250720" cy="1669680"/>
          </a:xfrm>
          <a:prstGeom prst="rect">
            <a:avLst/>
          </a:prstGeom>
          <a:solidFill>
            <a:srgbClr val="d8ebb3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To be or not to be …</a:t>
            </a:r>
            <a:endParaRPr/>
          </a:p>
        </p:txBody>
      </p:sp>
      <p:sp>
        <p:nvSpPr>
          <p:cNvPr id="157" name="Line 8"/>
          <p:cNvSpPr/>
          <p:nvPr/>
        </p:nvSpPr>
        <p:spPr>
          <a:xfrm>
            <a:off x="4641120" y="5686200"/>
            <a:ext cx="847800" cy="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58" name="CustomShape 9"/>
          <p:cNvSpPr/>
          <p:nvPr/>
        </p:nvSpPr>
        <p:spPr>
          <a:xfrm>
            <a:off x="5780520" y="6051600"/>
            <a:ext cx="3160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(... , 2, …, 2, … , 1 , …, 1, …)</a:t>
            </a:r>
            <a:endParaRPr/>
          </a:p>
        </p:txBody>
      </p:sp>
      <p:sp>
        <p:nvSpPr>
          <p:cNvPr id="159" name="CustomShape 10"/>
          <p:cNvSpPr/>
          <p:nvPr/>
        </p:nvSpPr>
        <p:spPr>
          <a:xfrm>
            <a:off x="5758560" y="4938840"/>
            <a:ext cx="3160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(... , 1, …, 4, … , 2 , …, 2, …)</a:t>
            </a:r>
            <a:endParaRPr/>
          </a:p>
        </p:txBody>
      </p:sp>
      <p:sp>
        <p:nvSpPr>
          <p:cNvPr id="160" name="CustomShape 11"/>
          <p:cNvSpPr/>
          <p:nvPr/>
        </p:nvSpPr>
        <p:spPr>
          <a:xfrm>
            <a:off x="5758560" y="5319720"/>
            <a:ext cx="3160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(... , 6, …, 1, … , 3 , …, 6, …)</a:t>
            </a:r>
            <a:endParaRPr/>
          </a:p>
        </p:txBody>
      </p:sp>
      <p:sp>
        <p:nvSpPr>
          <p:cNvPr id="161" name="CustomShape 12"/>
          <p:cNvSpPr/>
          <p:nvPr/>
        </p:nvSpPr>
        <p:spPr>
          <a:xfrm>
            <a:off x="5758560" y="5700600"/>
            <a:ext cx="3160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(... , 1, …, 3, … , 7 , …, 5, …)</a:t>
            </a:r>
            <a:endParaRPr/>
          </a:p>
        </p:txBody>
      </p:sp>
      <p:sp>
        <p:nvSpPr>
          <p:cNvPr id="162" name="CustomShape 13"/>
          <p:cNvSpPr/>
          <p:nvPr/>
        </p:nvSpPr>
        <p:spPr>
          <a:xfrm>
            <a:off x="5933520" y="6488640"/>
            <a:ext cx="3088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Dimension=number of words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The case of d=2  </a:t>
            </a:r>
            <a:endParaRPr/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76920" y="1600200"/>
            <a:ext cx="4266720" cy="3666600"/>
          </a:xfrm>
          <a:prstGeom prst="rect">
            <a:avLst/>
          </a:prstGeom>
          <a:ln w="9360">
            <a:noFill/>
          </a:ln>
        </p:spPr>
      </p:pic>
      <p:sp>
        <p:nvSpPr>
          <p:cNvPr id="165" name="TextShape 2"/>
          <p:cNvSpPr txBox="1"/>
          <p:nvPr/>
        </p:nvSpPr>
        <p:spPr>
          <a:xfrm>
            <a:off x="457200" y="1447920"/>
            <a:ext cx="5333760" cy="4677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Compute </a:t>
            </a:r>
            <a:r>
              <a:rPr lang="en-US" sz="3200">
                <a:solidFill>
                  <a:srgbClr val="ff3300"/>
                </a:solidFill>
                <a:latin typeface="Arial"/>
                <a:ea typeface="ＭＳ Ｐゴシック"/>
              </a:rPr>
              <a:t>Voronoi diagram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Given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q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, perform </a:t>
            </a:r>
            <a:r>
              <a:rPr lang="en-US" sz="3200">
                <a:solidFill>
                  <a:srgbClr val="ff3300"/>
                </a:solidFill>
                <a:latin typeface="Arial"/>
                <a:ea typeface="ＭＳ Ｐゴシック"/>
              </a:rPr>
              <a:t>point location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Performance: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Space: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O(n)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Query time: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O(log n)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6934320" y="3124080"/>
            <a:ext cx="75960" cy="7596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The case of d&gt;2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Voronoi diagram has size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n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ＭＳ Ｐゴシック"/>
              </a:rPr>
              <a:t>[d/2]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[Dobkin-Lipton’78]: 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n</a:t>
            </a:r>
            <a:r>
              <a:rPr lang="en-US" sz="2800" baseline="30000">
                <a:solidFill>
                  <a:srgbClr val="3c8c93"/>
                </a:solidFill>
                <a:latin typeface="Arial"/>
                <a:ea typeface="ＭＳ Ｐゴシック"/>
              </a:rPr>
              <a:t>2^(d+1)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space, 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f(d) log n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[Clarkson’88]: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n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ＭＳ Ｐゴシック"/>
              </a:rPr>
              <a:t>[d/2](1+ε)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space, 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f(d) log n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time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[Meiser’93]: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n</a:t>
            </a:r>
            <a:r>
              <a:rPr lang="en-US" sz="2800" baseline="30000">
                <a:solidFill>
                  <a:srgbClr val="009999"/>
                </a:solidFill>
                <a:latin typeface="Arial"/>
                <a:ea typeface="ＭＳ Ｐゴシック"/>
              </a:rPr>
              <a:t>O(d)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space, 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(d+ log n)</a:t>
            </a:r>
            <a:r>
              <a:rPr lang="en-US" sz="2800" baseline="30000">
                <a:solidFill>
                  <a:srgbClr val="3c8c93"/>
                </a:solidFill>
                <a:latin typeface="Arial"/>
                <a:ea typeface="ＭＳ Ｐゴシック"/>
              </a:rPr>
              <a:t>O(1)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time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We can also perform a linear scan: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O(dn)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time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3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76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477120" y="2362320"/>
            <a:ext cx="2057040" cy="2057040"/>
          </a:xfrm>
          <a:prstGeom prst="ellips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0" name="CustomShape 2"/>
          <p:cNvSpPr/>
          <p:nvPr/>
        </p:nvSpPr>
        <p:spPr>
          <a:xfrm>
            <a:off x="6858000" y="2743200"/>
            <a:ext cx="1294920" cy="12949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71" name="TextShape 3"/>
          <p:cNvSpPr txBox="1"/>
          <p:nvPr/>
        </p:nvSpPr>
        <p:spPr>
          <a:xfrm>
            <a:off x="533520" y="3049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Approximate Nearest Neighbor</a:t>
            </a:r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228600" y="1434960"/>
            <a:ext cx="6438600" cy="4914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c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-Approximate Nearest Neighbor: build data structure which, for any query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q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returns 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p’</a:t>
            </a:r>
            <a:r>
              <a:rPr lang="en-US" sz="2800">
                <a:solidFill>
                  <a:srgbClr val="009999"/>
                </a:solidFill>
                <a:latin typeface="Symbol"/>
                <a:ea typeface="ＭＳ Ｐゴシック"/>
              </a:rPr>
              <a:t>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, 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||p-q||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≤</a:t>
            </a:r>
            <a:r>
              <a:rPr lang="en-US" sz="2800">
                <a:solidFill>
                  <a:srgbClr val="ff3300"/>
                </a:solidFill>
                <a:latin typeface="Arial"/>
                <a:ea typeface="Arial"/>
              </a:rPr>
              <a:t> c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r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,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where </a:t>
            </a:r>
            <a:r>
              <a:rPr lang="en-US" sz="2800">
                <a:solidFill>
                  <a:srgbClr val="009999"/>
                </a:solidFill>
                <a:latin typeface="Arial"/>
                <a:ea typeface="Arial"/>
              </a:rPr>
              <a:t>r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is the distance to the nearest neighbor of 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q </a:t>
            </a: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7620120" y="175248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74" name="CustomShape 6"/>
          <p:cNvSpPr/>
          <p:nvPr/>
        </p:nvSpPr>
        <p:spPr>
          <a:xfrm>
            <a:off x="7010280" y="411480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75" name="CustomShape 7"/>
          <p:cNvSpPr/>
          <p:nvPr/>
        </p:nvSpPr>
        <p:spPr>
          <a:xfrm>
            <a:off x="7772400" y="281952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76" name="CustomShape 8"/>
          <p:cNvSpPr/>
          <p:nvPr/>
        </p:nvSpPr>
        <p:spPr>
          <a:xfrm>
            <a:off x="8534520" y="403848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77" name="CustomShape 9"/>
          <p:cNvSpPr/>
          <p:nvPr/>
        </p:nvSpPr>
        <p:spPr>
          <a:xfrm>
            <a:off x="8686800" y="274320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78" name="CustomShape 10"/>
          <p:cNvSpPr/>
          <p:nvPr/>
        </p:nvSpPr>
        <p:spPr>
          <a:xfrm>
            <a:off x="7377120" y="3465360"/>
            <a:ext cx="307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q</a:t>
            </a:r>
            <a:endParaRPr/>
          </a:p>
        </p:txBody>
      </p:sp>
      <p:sp>
        <p:nvSpPr>
          <p:cNvPr id="179" name="Line 11"/>
          <p:cNvSpPr/>
          <p:nvPr/>
        </p:nvSpPr>
        <p:spPr>
          <a:xfrm flipV="1">
            <a:off x="7543800" y="2971800"/>
            <a:ext cx="304560" cy="457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0" name="Line 12"/>
          <p:cNvSpPr/>
          <p:nvPr/>
        </p:nvSpPr>
        <p:spPr>
          <a:xfrm>
            <a:off x="7543800" y="3429000"/>
            <a:ext cx="304560" cy="914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1" name="CustomShape 13"/>
          <p:cNvSpPr/>
          <p:nvPr/>
        </p:nvSpPr>
        <p:spPr>
          <a:xfrm>
            <a:off x="7376760" y="2932200"/>
            <a:ext cx="2574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r</a:t>
            </a:r>
            <a:endParaRPr/>
          </a:p>
        </p:txBody>
      </p:sp>
      <p:sp>
        <p:nvSpPr>
          <p:cNvPr id="182" name="CustomShape 14"/>
          <p:cNvSpPr/>
          <p:nvPr/>
        </p:nvSpPr>
        <p:spPr>
          <a:xfrm>
            <a:off x="7697520" y="3733920"/>
            <a:ext cx="371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</a:t>
            </a:r>
            <a:endParaRPr/>
          </a:p>
        </p:txBody>
      </p:sp>
      <p:sp>
        <p:nvSpPr>
          <p:cNvPr id="183" name="CustomShape 15"/>
          <p:cNvSpPr/>
          <p:nvPr/>
        </p:nvSpPr>
        <p:spPr>
          <a:xfrm>
            <a:off x="7467480" y="3352680"/>
            <a:ext cx="151920" cy="15192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477120" y="2362320"/>
            <a:ext cx="2057040" cy="2057040"/>
          </a:xfrm>
          <a:prstGeom prst="ellips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6858000" y="2743200"/>
            <a:ext cx="1294920" cy="12949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186" name="TextShape 3"/>
          <p:cNvSpPr txBox="1"/>
          <p:nvPr/>
        </p:nvSpPr>
        <p:spPr>
          <a:xfrm>
            <a:off x="533520" y="3049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Approximate Near Neighbor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228600" y="1434960"/>
            <a:ext cx="6476760" cy="5041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c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-Approximate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r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-Near Neighbor: build data structure which, for any query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q: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If there is a point </a:t>
            </a:r>
            <a:r>
              <a:rPr lang="en-US" sz="20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000">
                <a:solidFill>
                  <a:srgbClr val="009999"/>
                </a:solidFill>
                <a:latin typeface="Symbol"/>
                <a:ea typeface="ＭＳ Ｐゴシック"/>
              </a:rPr>
              <a:t></a:t>
            </a:r>
            <a:r>
              <a:rPr lang="en-US" sz="2000">
                <a:solidFill>
                  <a:srgbClr val="009999"/>
                </a:solidFill>
                <a:latin typeface="Arial"/>
                <a:ea typeface="ＭＳ Ｐゴシック"/>
              </a:rPr>
              <a:t>P, ||p-q|| </a:t>
            </a:r>
            <a:r>
              <a:rPr lang="en-US" sz="2000">
                <a:solidFill>
                  <a:srgbClr val="009999"/>
                </a:solidFill>
                <a:latin typeface="Arial"/>
                <a:ea typeface="Arial"/>
              </a:rPr>
              <a:t>≤ 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it returns  </a:t>
            </a:r>
            <a:r>
              <a:rPr lang="en-US" sz="2000">
                <a:solidFill>
                  <a:srgbClr val="009999"/>
                </a:solidFill>
                <a:latin typeface="Arial"/>
                <a:ea typeface="Arial"/>
              </a:rPr>
              <a:t>p’</a:t>
            </a:r>
            <a:r>
              <a:rPr lang="en-US" sz="2000">
                <a:solidFill>
                  <a:srgbClr val="009999"/>
                </a:solidFill>
                <a:latin typeface="Symbol"/>
                <a:ea typeface="ＭＳ Ｐゴシック"/>
              </a:rPr>
              <a:t></a:t>
            </a:r>
            <a:r>
              <a:rPr lang="en-US" sz="20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,  </a:t>
            </a:r>
            <a:r>
              <a:rPr lang="en-US" sz="2000">
                <a:solidFill>
                  <a:srgbClr val="009999"/>
                </a:solidFill>
                <a:latin typeface="Arial"/>
                <a:ea typeface="ＭＳ Ｐゴシック"/>
              </a:rPr>
              <a:t>||p-q|| </a:t>
            </a:r>
            <a:r>
              <a:rPr lang="en-US" sz="2000">
                <a:solidFill>
                  <a:srgbClr val="009999"/>
                </a:solidFill>
                <a:latin typeface="Arial"/>
                <a:ea typeface="Arial"/>
              </a:rPr>
              <a:t>≤</a:t>
            </a:r>
            <a:r>
              <a:rPr lang="en-US" sz="2000">
                <a:solidFill>
                  <a:srgbClr val="ff3300"/>
                </a:solidFill>
                <a:latin typeface="Arial"/>
                <a:ea typeface="Arial"/>
              </a:rPr>
              <a:t> c</a:t>
            </a:r>
            <a:r>
              <a:rPr lang="en-US" sz="2000">
                <a:solidFill>
                  <a:srgbClr val="009999"/>
                </a:solidFill>
                <a:latin typeface="Arial"/>
                <a:ea typeface="Arial"/>
              </a:rPr>
              <a:t>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Most algorithms randomized: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For each query </a:t>
            </a:r>
            <a:r>
              <a:rPr lang="en-US" sz="2000">
                <a:solidFill>
                  <a:srgbClr val="3c8c93"/>
                </a:solidFill>
                <a:latin typeface="Arial"/>
                <a:ea typeface="Arial"/>
              </a:rPr>
              <a:t>q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, the probability (over the randomness used to construct the data structure) is at least 90%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7620120" y="175248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89" name="CustomShape 6"/>
          <p:cNvSpPr/>
          <p:nvPr/>
        </p:nvSpPr>
        <p:spPr>
          <a:xfrm>
            <a:off x="7010280" y="411480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7772400" y="289548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91" name="CustomShape 8"/>
          <p:cNvSpPr/>
          <p:nvPr/>
        </p:nvSpPr>
        <p:spPr>
          <a:xfrm>
            <a:off x="8534520" y="403848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92" name="CustomShape 9"/>
          <p:cNvSpPr/>
          <p:nvPr/>
        </p:nvSpPr>
        <p:spPr>
          <a:xfrm>
            <a:off x="8686800" y="2743200"/>
            <a:ext cx="151920" cy="15192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</a:ln>
        </p:spPr>
      </p:sp>
      <p:sp>
        <p:nvSpPr>
          <p:cNvPr id="193" name="CustomShape 10"/>
          <p:cNvSpPr/>
          <p:nvPr/>
        </p:nvSpPr>
        <p:spPr>
          <a:xfrm>
            <a:off x="7377120" y="3465360"/>
            <a:ext cx="3074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q</a:t>
            </a:r>
            <a:endParaRPr/>
          </a:p>
        </p:txBody>
      </p:sp>
      <p:sp>
        <p:nvSpPr>
          <p:cNvPr id="194" name="Line 11"/>
          <p:cNvSpPr/>
          <p:nvPr/>
        </p:nvSpPr>
        <p:spPr>
          <a:xfrm flipH="1" flipV="1">
            <a:off x="7086600" y="2895480"/>
            <a:ext cx="457200" cy="533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5" name="Line 12"/>
          <p:cNvSpPr/>
          <p:nvPr/>
        </p:nvSpPr>
        <p:spPr>
          <a:xfrm>
            <a:off x="7543800" y="3429000"/>
            <a:ext cx="304560" cy="914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6" name="CustomShape 13"/>
          <p:cNvSpPr/>
          <p:nvPr/>
        </p:nvSpPr>
        <p:spPr>
          <a:xfrm>
            <a:off x="7376760" y="2932200"/>
            <a:ext cx="2574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7697520" y="3733920"/>
            <a:ext cx="371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cr</a:t>
            </a:r>
            <a:endParaRPr/>
          </a:p>
        </p:txBody>
      </p:sp>
      <p:sp>
        <p:nvSpPr>
          <p:cNvPr id="198" name="CustomShape 15"/>
          <p:cNvSpPr/>
          <p:nvPr/>
        </p:nvSpPr>
        <p:spPr>
          <a:xfrm>
            <a:off x="7467480" y="3352680"/>
            <a:ext cx="151920" cy="15192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1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4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75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Approximate algorithms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143000"/>
            <a:ext cx="8400600" cy="3449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Space/time exponential in </a:t>
            </a:r>
            <a:r>
              <a:rPr lang="en-US" sz="2800">
                <a:solidFill>
                  <a:srgbClr val="3c8c93"/>
                </a:solidFill>
                <a:latin typeface="Arial"/>
                <a:ea typeface="ＭＳ Ｐゴシック"/>
              </a:rPr>
              <a:t>d</a:t>
            </a:r>
            <a:r>
              <a:rPr lang="en-US" sz="2800">
                <a:solidFill>
                  <a:srgbClr val="ff6600"/>
                </a:solidFill>
                <a:latin typeface="Arial"/>
                <a:ea typeface="ＭＳ Ｐゴシック"/>
              </a:rPr>
              <a:t> </a:t>
            </a:r>
            <a:r>
              <a:rPr lang="en-US" sz="1600">
                <a:solidFill>
                  <a:srgbClr val="800000"/>
                </a:solidFill>
                <a:latin typeface="Arial"/>
                <a:ea typeface="ＭＳ Ｐゴシック"/>
              </a:rPr>
              <a:t>[Arya-Mount’93],[Clarkson’94], [Arya-Mount-Netanyahu-Silverman-Wu’98] [Kleinberg’97], [Har-Peled’02], ….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Space/time polynomial in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d</a:t>
            </a:r>
            <a:r>
              <a:rPr lang="en-US" sz="2000">
                <a:solidFill>
                  <a:srgbClr val="800000"/>
                </a:solidFill>
                <a:latin typeface="Arial"/>
                <a:ea typeface="ＭＳ Ｐゴシック"/>
              </a:rPr>
              <a:t> </a:t>
            </a:r>
            <a:r>
              <a:rPr lang="en-US" sz="1600">
                <a:solidFill>
                  <a:srgbClr val="800000"/>
                </a:solidFill>
                <a:latin typeface="Arial"/>
                <a:ea typeface="ＭＳ Ｐゴシック"/>
              </a:rPr>
              <a:t>[Indyk-Motwani’98], [Kushilevitz-Ostrovsky-Rabani’98], [Indyk’98], [Gionis-Indyk-Motwani’99], [Charikar’02], [Datar-Immorlica-Indyk-Mirrokni’04], [Chakrabarti-Regev’04], [Panigrahy’06], [Ailon-Chazelle’06], [Andoni-Indyk’06],…., [Andoni-Indyk-Nguyen-Razenshteyn’14], [Andoni-Razenshteyn’15]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graphicFrame>
        <p:nvGraphicFramePr>
          <p:cNvPr id="201" name="Table 3"/>
          <p:cNvGraphicFramePr/>
          <p:nvPr/>
        </p:nvGraphicFramePr>
        <p:xfrm>
          <a:off x="685800" y="3429000"/>
          <a:ext cx="8070480" cy="3303720"/>
        </p:xfrm>
        <a:graphic>
          <a:graphicData uri="http://schemas.openxmlformats.org/drawingml/2006/table">
            <a:tbl>
              <a:tblPr/>
              <a:tblGrid>
                <a:gridCol w="1307880"/>
                <a:gridCol w="1447560"/>
                <a:gridCol w="1942920"/>
                <a:gridCol w="971280"/>
                <a:gridCol w="2400840"/>
              </a:tblGrid>
              <a:tr h="29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Space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Comment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Norm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Ref</a:t>
                      </a:r>
                      <a:endParaRPr/>
                    </a:p>
                  </a:txBody>
                  <a:tcPr/>
                </a:tc>
              </a:tr>
              <a:tr h="527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dn+n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</a:rPr>
                        <a:t>O(1/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ε</a:t>
                      </a:r>
                      <a:r>
                        <a:rPr lang="en-US" sz="1400" baseline="5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d * logn /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ε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(or 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c=1+ ε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Hamm, l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[KOR’98, IM’98]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Ω(1/ε</a:t>
                      </a:r>
                      <a:r>
                        <a:rPr lang="en-US" sz="1400" baseline="5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             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O(1)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[AIP’06]</a:t>
                      </a:r>
                      <a:endParaRPr/>
                    </a:p>
                  </a:txBody>
                  <a:tcPr/>
                </a:tc>
              </a:tr>
              <a:tr h="31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dn+n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1+ρ(c)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dn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ρ(c)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ρ(c)=1/c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Hamm, l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[IM’98], [GIM’98],[Cha’02]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ρ(c)&lt;1/c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[DIIM’04]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ρ(c)=1/c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+ o(1)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[AI’06]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ρ(c)= (7/8)/c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+ o(1/c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[AINR’14]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ρ(c)= 1/(2c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-1)+o(1)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[AR’15]</a:t>
                      </a:r>
                      <a:endParaRPr/>
                    </a:p>
                  </a:txBody>
                  <a:tcPr/>
                </a:tc>
              </a:tr>
              <a:tr h="31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dn * logs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dn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σ(c)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σ(c)=O(1/c)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[Panigrahy’06]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σ(c)=O(1/c</a:t>
                      </a:r>
                      <a:r>
                        <a:rPr lang="en-US" sz="1400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r>
                        <a:rPr lang="en-US" sz="1400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cc6600"/>
                          </a:solidFill>
                          <a:latin typeface="Arial"/>
                        </a:rPr>
                        <a:t>[AI’06]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2" name="CustomShape 4"/>
          <p:cNvSpPr/>
          <p:nvPr/>
        </p:nvSpPr>
        <p:spPr>
          <a:xfrm>
            <a:off x="152280" y="4800600"/>
            <a:ext cx="380520" cy="36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</p:spTree>
  </p:cSld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33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LSH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A family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H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of functions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h: R</a:t>
            </a:r>
            <a:r>
              <a:rPr lang="en-US" sz="3200" baseline="30000">
                <a:solidFill>
                  <a:srgbClr val="009999"/>
                </a:solidFill>
                <a:latin typeface="Arial"/>
                <a:ea typeface="ＭＳ Ｐゴシック"/>
              </a:rPr>
              <a:t>d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 → U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is called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(P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,P</a:t>
            </a:r>
            <a:r>
              <a:rPr lang="en-US" sz="3200" baseline="-25000">
                <a:solidFill>
                  <a:srgbClr val="009999"/>
                </a:solidFill>
                <a:latin typeface="Arial"/>
                <a:ea typeface="ＭＳ Ｐゴシック"/>
              </a:rPr>
              <a:t>2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,r,cr)-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sensitive for distance </a:t>
            </a:r>
            <a:r>
              <a:rPr lang="en-US" sz="3200">
                <a:solidFill>
                  <a:srgbClr val="3c8c93"/>
                </a:solidFill>
                <a:latin typeface="Arial"/>
                <a:ea typeface="ＭＳ Ｐゴシック"/>
              </a:rPr>
              <a:t>D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, if for any </a:t>
            </a:r>
            <a:r>
              <a:rPr lang="en-US" sz="3200">
                <a:solidFill>
                  <a:srgbClr val="009999"/>
                </a:solidFill>
                <a:latin typeface="Arial"/>
                <a:ea typeface="ＭＳ Ｐゴシック"/>
              </a:rPr>
              <a:t>p,q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If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D(p,q) &lt;r  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then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Pr[ h(p)=h(q) ] &gt; P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1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If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D(p,q) &gt;cr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then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 Pr[ h(p)=h(q) ] &lt; P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Example: Hamming distance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h(p)=p</a:t>
            </a:r>
            <a:r>
              <a:rPr lang="en-US" sz="2800" baseline="-250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, i.e., the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-th bit of </a:t>
            </a:r>
            <a:r>
              <a:rPr lang="en-US" sz="2800">
                <a:solidFill>
                  <a:srgbClr val="009999"/>
                </a:solidFill>
                <a:latin typeface="Arial"/>
                <a:ea typeface="ＭＳ Ｐゴシック"/>
              </a:rPr>
              <a:t>p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Probabilities: </a:t>
            </a:r>
            <a:r>
              <a:rPr lang="en-US" sz="2400">
                <a:solidFill>
                  <a:srgbClr val="009999"/>
                </a:solidFill>
                <a:latin typeface="Arial"/>
                <a:ea typeface="ＭＳ Ｐゴシック"/>
              </a:rPr>
              <a:t>Pr[ h(p)=h(q) ] = 1-D(p,q)/d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4727520" y="6216480"/>
            <a:ext cx="145368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p=10010010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q=1</a:t>
            </a:r>
            <a:r>
              <a:rPr lang="en-US">
                <a:solidFill>
                  <a:srgbClr val="ff3300"/>
                </a:solidFill>
                <a:latin typeface="Arial"/>
              </a:rPr>
              <a:t>1</a:t>
            </a:r>
            <a:r>
              <a:rPr lang="en-US">
                <a:solidFill>
                  <a:srgbClr val="000000"/>
                </a:solidFill>
                <a:latin typeface="Arial"/>
              </a:rPr>
              <a:t>010</a:t>
            </a:r>
            <a:r>
              <a:rPr lang="en-US">
                <a:solidFill>
                  <a:srgbClr val="ff3300"/>
                </a:solidFill>
                <a:latin typeface="Arial"/>
              </a:rPr>
              <a:t>1</a:t>
            </a:r>
            <a:r>
              <a:rPr lang="en-US">
                <a:solidFill>
                  <a:srgbClr val="000000"/>
                </a:solidFill>
                <a:latin typeface="Arial"/>
              </a:rPr>
              <a:t>10</a:t>
            </a:r>
            <a:endParaRPr/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4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8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08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4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