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70" r:id="rId3"/>
    <p:sldId id="272" r:id="rId4"/>
    <p:sldId id="265" r:id="rId5"/>
    <p:sldId id="267" r:id="rId6"/>
    <p:sldId id="268" r:id="rId7"/>
    <p:sldId id="269" r:id="rId8"/>
    <p:sldId id="271" r:id="rId9"/>
    <p:sldId id="273" r:id="rId10"/>
    <p:sldId id="311" r:id="rId11"/>
    <p:sldId id="285" r:id="rId12"/>
    <p:sldId id="286" r:id="rId13"/>
    <p:sldId id="287" r:id="rId14"/>
    <p:sldId id="288" r:id="rId15"/>
    <p:sldId id="289" r:id="rId16"/>
    <p:sldId id="290" r:id="rId17"/>
    <p:sldId id="256" r:id="rId18"/>
    <p:sldId id="274" r:id="rId19"/>
    <p:sldId id="264" r:id="rId20"/>
    <p:sldId id="275" r:id="rId21"/>
    <p:sldId id="276" r:id="rId22"/>
    <p:sldId id="258" r:id="rId23"/>
    <p:sldId id="277" r:id="rId24"/>
    <p:sldId id="261" r:id="rId25"/>
    <p:sldId id="278" r:id="rId26"/>
    <p:sldId id="266" r:id="rId27"/>
    <p:sldId id="263" r:id="rId28"/>
    <p:sldId id="279" r:id="rId29"/>
    <p:sldId id="280" r:id="rId30"/>
    <p:sldId id="312" r:id="rId31"/>
    <p:sldId id="281" r:id="rId32"/>
    <p:sldId id="282" r:id="rId33"/>
    <p:sldId id="259" r:id="rId34"/>
    <p:sldId id="260" r:id="rId35"/>
    <p:sldId id="283" r:id="rId36"/>
    <p:sldId id="262" r:id="rId37"/>
    <p:sldId id="284" r:id="rId38"/>
    <p:sldId id="313" r:id="rId39"/>
    <p:sldId id="291" r:id="rId40"/>
    <p:sldId id="292" r:id="rId41"/>
    <p:sldId id="293" r:id="rId42"/>
    <p:sldId id="294" r:id="rId43"/>
    <p:sldId id="295" r:id="rId44"/>
    <p:sldId id="296" r:id="rId45"/>
    <p:sldId id="297" r:id="rId46"/>
    <p:sldId id="298" r:id="rId47"/>
    <p:sldId id="299" r:id="rId48"/>
    <p:sldId id="314" r:id="rId49"/>
    <p:sldId id="303" r:id="rId50"/>
    <p:sldId id="301" r:id="rId51"/>
    <p:sldId id="302" r:id="rId52"/>
    <p:sldId id="304" r:id="rId53"/>
    <p:sldId id="310" r:id="rId54"/>
    <p:sldId id="305" r:id="rId55"/>
    <p:sldId id="306" r:id="rId56"/>
    <p:sldId id="30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0" autoAdjust="0"/>
    <p:restoredTop sz="94660"/>
  </p:normalViewPr>
  <p:slideViewPr>
    <p:cSldViewPr snapToGrid="0">
      <p:cViewPr varScale="1">
        <p:scale>
          <a:sx n="159" d="100"/>
          <a:sy n="159" d="100"/>
        </p:scale>
        <p:origin x="6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04:01:31.826"/>
    </inkml:context>
    <inkml:brush xml:id="br0">
      <inkml:brushProperty name="width" value="0.35" units="cm"/>
      <inkml:brushProperty name="height" value="0.35" units="cm"/>
      <inkml:brushProperty name="color" value="#FFFFFF"/>
    </inkml:brush>
  </inkml:definitions>
  <inkml:trace contextRef="#ctx0" brushRef="#br0">293 218 24575,'66'21'0,"-172"-52"0,81 25 0,0 1 0,0 1 0,0 1 0,0 1 0,0 1 0,-38 4 0,29-2 0,28 1 0,13 4 0,12 2 0,20 3 0,1-2 0,0-1 0,1-3 0,68 1 0,674-7 0,-760-1 0,0 0 0,41-11 0,-12 3 0,4-2 0,-33 7 0,-1 1 0,39-3 0,-34 7 0,-7 0 0,-1 0 0,0-1 0,1-1 0,-1-1 0,0-1 0,34-10 0,-35 7 0,0 2 0,0 0 0,1 1 0,-1 0 0,25 0 0,94 5 0,-87 1 0,54-5 0,-38-10 0,-50 8 0,0 2 0,23-3 0,306 3 0,-177 5 0,-100 0 0,79-4 0,-69-13 0,-20 3 0,0 3 0,-19 2 0,80-4 0,476 12 0,-575-2 0,0-1 0,37-9 0,-36 6 0,2 1 0,24-1 0,487 4 0,-257 3 0,-256-3 0,-1-1 0,36-9 0,-34 7 0,0 0 0,26-1 0,504 3 0,-266 4 0,444-2 0,-710 1 0,1 1 0,35 9 0,-34-6 0,0-1 0,25 1 0,16-6 0,-42 0 0,0 1 0,1 1 0,-1 0 0,38 9 0,-31-5 0,0 0 0,1-2 0,0-1 0,49-2 0,37 2 0,-50 10 0,-48-7 0,1-2 0,18 2 0,76-4 0,-75-2 0,1 1 0,-1 2 0,36 7 0,-29-2 0,-1-3 0,49-1 0,4 1 0,1 9 0,-61-7 0,47 2 0,13-9 0,46 2 0,-141-1 0,0 0 0,0 0 0,1 0 0,-1 0 0,0 1 0,0-1 0,1 0 0,-1 0 0,0 1 0,0-1 0,0 1 0,1-1 0,-1 1 0,0-1 0,0 1 0,1 1 0,-2-2 0,0 1 0,0-1 0,0 1 0,0-1 0,0 1 0,0-1 0,-1 1 0,1-1 0,0 1 0,0-1 0,-1 0 0,1 1 0,0-1 0,-1 1 0,1-1 0,0 0 0,-1 1 0,1-1 0,0 0 0,-1 0 0,1 1 0,-1-1 0,1 0 0,0 0 0,-1 1 0,1-1 0,-1 0 0,-44 18 0,42-17 0,-35 13 0,23-8 0,-1 0 0,1-1 0,-1-1 0,0 0 0,-25 2 0,-314-5 0,169-3 0,-273 2 0,441 1 0,-1 2 0,1 0 0,0 1 0,0 0 0,-23 10 0,-42 10 0,31-14 0,0-1 0,-86 2 0,-702-12 0,813-1 0,1 0 0,-30-7 0,-29-4 0,-109 12 0,-14-1 0,126-11 0,53 8 0,-47-4 0,31 8 0,-172-13 0,29-14 0,110 19 0,-1 4 0,-102 7 0,53 0 0,31-4 0,-106 5 0,138 9 0,48-7 0,0-2 0,-20 2 0,-63-4 0,68-2 0,0 2 0,0 0 0,-42 9 0,-126 23 0,50-11 0,37-6 0,-2 1 0,73-11 0,-1-1 0,0-2 0,-79-5 0,32-1 0,9 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74A93-847F-4F82-8595-DA5E6BE2F2D8}"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93CDF-75D1-4865-9399-AB532CACC2DF}" type="slidenum">
              <a:rPr lang="en-US" smtClean="0"/>
              <a:t>‹#›</a:t>
            </a:fld>
            <a:endParaRPr lang="en-US"/>
          </a:p>
        </p:txBody>
      </p:sp>
    </p:spTree>
    <p:extLst>
      <p:ext uri="{BB962C8B-B14F-4D97-AF65-F5344CB8AC3E}">
        <p14:creationId xmlns:p14="http://schemas.microsoft.com/office/powerpoint/2010/main" val="300407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87F5-74F1-E3F8-BA70-802D1FA41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9CDE8B-C9A9-43D6-BE21-292ABC8B0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7E410-4DA8-7225-8A79-09E8A8B9D08F}"/>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3E7ECBB7-13F9-5DCB-B80F-46FAD78CF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78D7D-825D-7692-0ED1-C3B48A46C5D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17237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A311-1D50-BE79-5D8C-E46F3D0BAA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82061-8D26-1C90-9A07-A12B7C71D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6769-8779-505A-986D-055B88550CEC}"/>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728D1394-B0C2-5DD2-75F3-903C28349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05AF-49F4-E8B6-1C45-D4BE436D7DD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69623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FB251-1E07-2DC7-EBE4-3B4DCC7A4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01A54-09D7-505A-4057-552B57094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36BDB-C593-D592-3399-5439E1C98B94}"/>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055E3DE7-3A71-8B26-1788-859C2CD3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34407-8A6B-6065-A7CA-3EA0D8742984}"/>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0596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FB99-05A3-F734-76CE-5D033F791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B6FB5-E07F-F612-2CFC-CD6A23753D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D9205-EA85-5DB4-7E1A-AA225ECAD70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A4D3A8EF-EC0A-6A83-DF80-DB970B70D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D6476-A090-CDF8-5EB5-2C6FEA4CCB6A}"/>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9747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8948-F4D5-D88B-A7FE-23CAB8DA2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FE700-A074-1545-C4FE-4B2F4F1055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932E7-F28D-05AC-C3BF-002F96FC7341}"/>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722F2502-EF79-48A5-E444-836CF6F4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09852-2BA1-E3F9-A8EC-4C170583939B}"/>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75738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0C9C-609B-73C1-D1E7-6A06FB9C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A9051-9770-4A50-15E9-79130FDCF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6B2A8-5A2E-55F1-5E42-E4CB0D667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C44D5-E6EF-5737-58E7-54D65CDCAF8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A48CF4F4-6A94-83C1-4BCC-B48984866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92866-D422-0F9E-F5D1-1CBEAC667AF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7645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273B-4D3C-489C-8584-30C9B3D1E8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E00260-3DA6-DD65-0185-E1159A918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664DF-263A-E347-D299-ACF179B07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6C1D97-5629-DF1B-A277-582EC296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48252-D71D-ED14-99B2-D0D52FD996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4FA09-E55F-B2A5-5D22-6D5A18992BF2}"/>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8" name="Footer Placeholder 7">
            <a:extLst>
              <a:ext uri="{FF2B5EF4-FFF2-40B4-BE49-F238E27FC236}">
                <a16:creationId xmlns:a16="http://schemas.microsoft.com/office/drawing/2014/main" id="{98BC9C5B-E870-2CE9-8CBD-E1143B5D0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FA5E6F-F907-BCEA-2691-D97248F52801}"/>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0127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4673-CFC4-D9EF-2059-E1289CD693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4E11F-5D4F-A931-3E0E-51B1DB20D9F5}"/>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4" name="Footer Placeholder 3">
            <a:extLst>
              <a:ext uri="{FF2B5EF4-FFF2-40B4-BE49-F238E27FC236}">
                <a16:creationId xmlns:a16="http://schemas.microsoft.com/office/drawing/2014/main" id="{D1D080E7-0EF4-5C01-2B5A-75FD19F17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E7923-D036-FF51-53AB-DD4F095E9DC5}"/>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48369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4EB799-8DF7-9A3C-722E-D2D9F38BF5FF}"/>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3" name="Footer Placeholder 2">
            <a:extLst>
              <a:ext uri="{FF2B5EF4-FFF2-40B4-BE49-F238E27FC236}">
                <a16:creationId xmlns:a16="http://schemas.microsoft.com/office/drawing/2014/main" id="{8E82D001-0D37-CC13-4562-B7B56BEED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A50B9-B955-3BE8-6737-96E9C6DE2DB8}"/>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1194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84A3-C67A-77BE-E4B3-7E9355C28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2224D-2266-5627-A7BA-3362BCC40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0690A-7984-46D3-17DE-0A6117A23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569F-B63B-1D69-260A-A3A11C634E94}"/>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ABAB313F-A450-B3E2-4A3A-27DD80C0F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0E89D-4DA6-78BF-70DF-974052352219}"/>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301662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A086-47DD-5C4F-9403-11E77EAF4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60924-101D-FD8A-DF7F-73A6A3A75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72A6D-1AE5-C6F1-05F9-78AF9D18C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7AFEA-C019-F822-9A67-507A07CC621B}"/>
              </a:ext>
            </a:extLst>
          </p:cNvPr>
          <p:cNvSpPr>
            <a:spLocks noGrp="1"/>
          </p:cNvSpPr>
          <p:nvPr>
            <p:ph type="dt" sz="half" idx="10"/>
          </p:nvPr>
        </p:nvSpPr>
        <p:spPr/>
        <p:txBody>
          <a:bodyPr/>
          <a:lstStyle/>
          <a:p>
            <a:fld id="{E4D12D22-59E4-47BE-8F49-C69287E01F42}" type="datetimeFigureOut">
              <a:rPr lang="en-US" smtClean="0"/>
              <a:t>4/14/2024</a:t>
            </a:fld>
            <a:endParaRPr lang="en-US"/>
          </a:p>
        </p:txBody>
      </p:sp>
      <p:sp>
        <p:nvSpPr>
          <p:cNvPr id="6" name="Footer Placeholder 5">
            <a:extLst>
              <a:ext uri="{FF2B5EF4-FFF2-40B4-BE49-F238E27FC236}">
                <a16:creationId xmlns:a16="http://schemas.microsoft.com/office/drawing/2014/main" id="{C9BCA5BF-6214-BD57-81E1-A45C65D90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3865E-A73D-4E29-2744-775AFF1AC502}"/>
              </a:ext>
            </a:extLst>
          </p:cNvPr>
          <p:cNvSpPr>
            <a:spLocks noGrp="1"/>
          </p:cNvSpPr>
          <p:nvPr>
            <p:ph type="sldNum" sz="quarter" idx="12"/>
          </p:nvPr>
        </p:nvSpPr>
        <p:spPr/>
        <p:txBody>
          <a:bodyPr/>
          <a:lstStyle/>
          <a:p>
            <a:fld id="{F7D675BE-B4D8-4D0F-91BD-E6461DB134B6}" type="slidenum">
              <a:rPr lang="en-US" smtClean="0"/>
              <a:t>‹#›</a:t>
            </a:fld>
            <a:endParaRPr lang="en-US"/>
          </a:p>
        </p:txBody>
      </p:sp>
    </p:spTree>
    <p:extLst>
      <p:ext uri="{BB962C8B-B14F-4D97-AF65-F5344CB8AC3E}">
        <p14:creationId xmlns:p14="http://schemas.microsoft.com/office/powerpoint/2010/main" val="85500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EC74-6074-CB9A-7EDF-23AFA0388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90E9BA-1F37-4DE0-F27B-863D809C7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9802-78D5-A15D-06E8-21718D7F8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D12D22-59E4-47BE-8F49-C69287E01F42}" type="datetimeFigureOut">
              <a:rPr lang="en-US" smtClean="0"/>
              <a:t>4/14/2024</a:t>
            </a:fld>
            <a:endParaRPr lang="en-US"/>
          </a:p>
        </p:txBody>
      </p:sp>
      <p:sp>
        <p:nvSpPr>
          <p:cNvPr id="5" name="Footer Placeholder 4">
            <a:extLst>
              <a:ext uri="{FF2B5EF4-FFF2-40B4-BE49-F238E27FC236}">
                <a16:creationId xmlns:a16="http://schemas.microsoft.com/office/drawing/2014/main" id="{06558BDE-3DCE-AB45-792B-464E12F3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3F525C-FCEA-E200-665B-6EA735BE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D675BE-B4D8-4D0F-91BD-E6461DB134B6}" type="slidenum">
              <a:rPr lang="en-US" smtClean="0"/>
              <a:t>‹#›</a:t>
            </a:fld>
            <a:endParaRPr lang="en-US"/>
          </a:p>
        </p:txBody>
      </p:sp>
    </p:spTree>
    <p:extLst>
      <p:ext uri="{BB962C8B-B14F-4D97-AF65-F5344CB8AC3E}">
        <p14:creationId xmlns:p14="http://schemas.microsoft.com/office/powerpoint/2010/main" val="257372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Tobyclark/BakerySalesTrendsAnalysi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Bakery Rules Association Analysis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By Toby Clark, John Kendall, Ryan </a:t>
            </a:r>
            <a:r>
              <a:rPr lang="en-US" dirty="0" err="1"/>
              <a:t>Luders</a:t>
            </a:r>
            <a:r>
              <a:rPr lang="en-US" dirty="0"/>
              <a:t>, Joshua Burk, Joan </a:t>
            </a:r>
            <a:r>
              <a:rPr lang="en-US" dirty="0" err="1"/>
              <a:t>Njenga</a:t>
            </a:r>
            <a:r>
              <a:rPr lang="en-US" dirty="0"/>
              <a:t>, Boaz Glassberg</a:t>
            </a:r>
          </a:p>
        </p:txBody>
      </p:sp>
    </p:spTree>
    <p:extLst>
      <p:ext uri="{BB962C8B-B14F-4D97-AF65-F5344CB8AC3E}">
        <p14:creationId xmlns:p14="http://schemas.microsoft.com/office/powerpoint/2010/main" val="352256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Our Evaluation Methodology</a:t>
            </a:r>
          </a:p>
        </p:txBody>
      </p:sp>
    </p:spTree>
    <p:extLst>
      <p:ext uri="{BB962C8B-B14F-4D97-AF65-F5344CB8AC3E}">
        <p14:creationId xmlns:p14="http://schemas.microsoft.com/office/powerpoint/2010/main" val="45316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0E45-3068-FF31-06CD-6946BD774F59}"/>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FED10639-0728-5A04-1FCE-98A173DDF916}"/>
              </a:ext>
            </a:extLst>
          </p:cNvPr>
          <p:cNvSpPr>
            <a:spLocks noGrp="1"/>
          </p:cNvSpPr>
          <p:nvPr>
            <p:ph idx="1"/>
          </p:nvPr>
        </p:nvSpPr>
        <p:spPr/>
        <p:txBody>
          <a:bodyPr/>
          <a:lstStyle/>
          <a:p>
            <a:r>
              <a:rPr lang="en-US" dirty="0"/>
              <a:t>https://www.kaggle.com/datasets/akashdeepkuila/bakery/data</a:t>
            </a:r>
          </a:p>
          <a:p>
            <a:r>
              <a:rPr lang="en-US" dirty="0"/>
              <a:t>Our dataset is a comprehensive database which contains 10,507 entries and over 9000 transactions from a bakery which include items, transaction numbers, date and time of sales.</a:t>
            </a:r>
          </a:p>
          <a:p>
            <a:r>
              <a:rPr lang="en-US" dirty="0"/>
              <a:t>Goal is to discover association between items and sales times.</a:t>
            </a:r>
          </a:p>
        </p:txBody>
      </p:sp>
    </p:spTree>
    <p:extLst>
      <p:ext uri="{BB962C8B-B14F-4D97-AF65-F5344CB8AC3E}">
        <p14:creationId xmlns:p14="http://schemas.microsoft.com/office/powerpoint/2010/main" val="256888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E708-D7DE-3A1C-7563-3DDDBB865CCA}"/>
              </a:ext>
            </a:extLst>
          </p:cNvPr>
          <p:cNvSpPr>
            <a:spLocks noGrp="1"/>
          </p:cNvSpPr>
          <p:nvPr>
            <p:ph type="title"/>
          </p:nvPr>
        </p:nvSpPr>
        <p:spPr/>
        <p:txBody>
          <a:bodyPr/>
          <a:lstStyle/>
          <a:p>
            <a:r>
              <a:rPr lang="en-US" dirty="0"/>
              <a:t>Challenges and Data Preprocessing</a:t>
            </a:r>
          </a:p>
        </p:txBody>
      </p:sp>
      <p:sp>
        <p:nvSpPr>
          <p:cNvPr id="3" name="Content Placeholder 2">
            <a:extLst>
              <a:ext uri="{FF2B5EF4-FFF2-40B4-BE49-F238E27FC236}">
                <a16:creationId xmlns:a16="http://schemas.microsoft.com/office/drawing/2014/main" id="{D466ECD2-1221-E6F2-4B03-58839C0CBE87}"/>
              </a:ext>
            </a:extLst>
          </p:cNvPr>
          <p:cNvSpPr>
            <a:spLocks noGrp="1"/>
          </p:cNvSpPr>
          <p:nvPr>
            <p:ph idx="1"/>
          </p:nvPr>
        </p:nvSpPr>
        <p:spPr/>
        <p:txBody>
          <a:bodyPr/>
          <a:lstStyle/>
          <a:p>
            <a:r>
              <a:rPr lang="en-US" dirty="0"/>
              <a:t>Since our dataset is generally clean with few outliers the challenges and data preprocessing needed is very little.</a:t>
            </a:r>
          </a:p>
          <a:p>
            <a:r>
              <a:rPr lang="en-US" dirty="0"/>
              <a:t>Main focus should be on removal of any extreme outliers.</a:t>
            </a:r>
          </a:p>
          <a:p>
            <a:pPr lvl="1"/>
            <a:r>
              <a:rPr lang="en-US" dirty="0" err="1"/>
              <a:t>i.e</a:t>
            </a:r>
            <a:r>
              <a:rPr lang="en-US" dirty="0"/>
              <a:t> transactions with improbable item counts or dates.</a:t>
            </a:r>
          </a:p>
          <a:p>
            <a:r>
              <a:rPr lang="en-US" dirty="0"/>
              <a:t>This will ensure reliability of further analysis.</a:t>
            </a:r>
          </a:p>
          <a:p>
            <a:pPr lvl="1"/>
            <a:r>
              <a:rPr lang="en-US" dirty="0"/>
              <a:t>Provides a solid foundation for accurate association rule mining.</a:t>
            </a:r>
          </a:p>
        </p:txBody>
      </p:sp>
    </p:spTree>
    <p:extLst>
      <p:ext uri="{BB962C8B-B14F-4D97-AF65-F5344CB8AC3E}">
        <p14:creationId xmlns:p14="http://schemas.microsoft.com/office/powerpoint/2010/main" val="95330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AB40-001F-9E49-19D7-E8F27C96DAA6}"/>
              </a:ext>
            </a:extLst>
          </p:cNvPr>
          <p:cNvSpPr>
            <a:spLocks noGrp="1"/>
          </p:cNvSpPr>
          <p:nvPr>
            <p:ph type="title"/>
          </p:nvPr>
        </p:nvSpPr>
        <p:spPr/>
        <p:txBody>
          <a:bodyPr/>
          <a:lstStyle/>
          <a:p>
            <a:r>
              <a:rPr lang="en-US" dirty="0"/>
              <a:t>Metrics Employed</a:t>
            </a:r>
          </a:p>
        </p:txBody>
      </p:sp>
      <p:sp>
        <p:nvSpPr>
          <p:cNvPr id="3" name="Content Placeholder 2">
            <a:extLst>
              <a:ext uri="{FF2B5EF4-FFF2-40B4-BE49-F238E27FC236}">
                <a16:creationId xmlns:a16="http://schemas.microsoft.com/office/drawing/2014/main" id="{1CE1A425-0A5C-FC32-0B21-B7D5F56D15D4}"/>
              </a:ext>
            </a:extLst>
          </p:cNvPr>
          <p:cNvSpPr>
            <a:spLocks noGrp="1"/>
          </p:cNvSpPr>
          <p:nvPr>
            <p:ph idx="1"/>
          </p:nvPr>
        </p:nvSpPr>
        <p:spPr/>
        <p:txBody>
          <a:bodyPr/>
          <a:lstStyle/>
          <a:p>
            <a:r>
              <a:rPr lang="en-US" dirty="0"/>
              <a:t>We used metrics to track transaction patterns over time.</a:t>
            </a:r>
          </a:p>
          <a:p>
            <a:pPr lvl="1"/>
            <a:r>
              <a:rPr lang="en-US" dirty="0"/>
              <a:t>Such as number of transaction per date, hour, and minute to identify peak business periods.</a:t>
            </a:r>
          </a:p>
          <a:p>
            <a:r>
              <a:rPr lang="en-US" dirty="0"/>
              <a:t>Also tracked item popularity and associations.</a:t>
            </a:r>
          </a:p>
          <a:p>
            <a:pPr lvl="1"/>
            <a:r>
              <a:rPr lang="en-US" dirty="0"/>
              <a:t>Count of transaction per item.</a:t>
            </a:r>
          </a:p>
          <a:p>
            <a:pPr lvl="1"/>
            <a:r>
              <a:rPr lang="en-US" dirty="0"/>
              <a:t>Association metrics such as support, confidence, and lift.</a:t>
            </a:r>
          </a:p>
          <a:p>
            <a:endParaRPr lang="en-US" dirty="0"/>
          </a:p>
          <a:p>
            <a:pPr marL="457200" lvl="1" indent="0">
              <a:buNone/>
            </a:pPr>
            <a:endParaRPr lang="en-US" dirty="0"/>
          </a:p>
        </p:txBody>
      </p:sp>
    </p:spTree>
    <p:extLst>
      <p:ext uri="{BB962C8B-B14F-4D97-AF65-F5344CB8AC3E}">
        <p14:creationId xmlns:p14="http://schemas.microsoft.com/office/powerpoint/2010/main" val="247695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7C3-C815-94FD-E61A-4389BB4DA740}"/>
              </a:ext>
            </a:extLst>
          </p:cNvPr>
          <p:cNvSpPr>
            <a:spLocks noGrp="1"/>
          </p:cNvSpPr>
          <p:nvPr>
            <p:ph type="title"/>
          </p:nvPr>
        </p:nvSpPr>
        <p:spPr/>
        <p:txBody>
          <a:bodyPr/>
          <a:lstStyle/>
          <a:p>
            <a:r>
              <a:rPr lang="en-US" dirty="0"/>
              <a:t>Justification of Metrics</a:t>
            </a:r>
          </a:p>
        </p:txBody>
      </p:sp>
      <p:sp>
        <p:nvSpPr>
          <p:cNvPr id="3" name="Content Placeholder 2">
            <a:extLst>
              <a:ext uri="{FF2B5EF4-FFF2-40B4-BE49-F238E27FC236}">
                <a16:creationId xmlns:a16="http://schemas.microsoft.com/office/drawing/2014/main" id="{154E7CF4-CFDA-DC5E-C2DF-2B30396971C2}"/>
              </a:ext>
            </a:extLst>
          </p:cNvPr>
          <p:cNvSpPr>
            <a:spLocks noGrp="1"/>
          </p:cNvSpPr>
          <p:nvPr>
            <p:ph idx="1"/>
          </p:nvPr>
        </p:nvSpPr>
        <p:spPr/>
        <p:txBody>
          <a:bodyPr/>
          <a:lstStyle/>
          <a:p>
            <a:r>
              <a:rPr lang="en-US" dirty="0"/>
              <a:t>Transaction patterns over time</a:t>
            </a:r>
          </a:p>
          <a:p>
            <a:pPr lvl="1"/>
            <a:r>
              <a:rPr lang="en-US" dirty="0"/>
              <a:t>This helps us understand the customer flow which helps schedule staff and set hours of operation.</a:t>
            </a:r>
          </a:p>
          <a:p>
            <a:r>
              <a:rPr lang="en-US" dirty="0"/>
              <a:t>Item Analysis and Associations</a:t>
            </a:r>
          </a:p>
          <a:p>
            <a:pPr lvl="1"/>
            <a:r>
              <a:rPr lang="en-US" dirty="0"/>
              <a:t>Helps manage inventory for popular products and formulate promotional strategies.</a:t>
            </a:r>
          </a:p>
        </p:txBody>
      </p:sp>
    </p:spTree>
    <p:extLst>
      <p:ext uri="{BB962C8B-B14F-4D97-AF65-F5344CB8AC3E}">
        <p14:creationId xmlns:p14="http://schemas.microsoft.com/office/powerpoint/2010/main" val="137047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795D-1B24-6B51-D621-58018AFABAA6}"/>
              </a:ext>
            </a:extLst>
          </p:cNvPr>
          <p:cNvSpPr>
            <a:spLocks noGrp="1"/>
          </p:cNvSpPr>
          <p:nvPr>
            <p:ph type="title"/>
          </p:nvPr>
        </p:nvSpPr>
        <p:spPr>
          <a:xfrm>
            <a:off x="838200" y="365125"/>
            <a:ext cx="10515600" cy="981075"/>
          </a:xfrm>
        </p:spPr>
        <p:txBody>
          <a:bodyPr>
            <a:normAutofit fontScale="90000"/>
          </a:bodyPr>
          <a:lstStyle/>
          <a:p>
            <a:r>
              <a:rPr lang="en-US" dirty="0"/>
              <a:t>Justification Example – Transaction on Each Hour </a:t>
            </a:r>
          </a:p>
        </p:txBody>
      </p:sp>
      <p:pic>
        <p:nvPicPr>
          <p:cNvPr id="1026" name="Picture 2">
            <a:extLst>
              <a:ext uri="{FF2B5EF4-FFF2-40B4-BE49-F238E27FC236}">
                <a16:creationId xmlns:a16="http://schemas.microsoft.com/office/drawing/2014/main" id="{CF94F9AE-09FD-142D-C72A-BA51EDE6D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44600"/>
            <a:ext cx="113284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9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C23-4756-46F4-9DD8-47F0E6433B99}"/>
              </a:ext>
            </a:extLst>
          </p:cNvPr>
          <p:cNvSpPr>
            <a:spLocks noGrp="1"/>
          </p:cNvSpPr>
          <p:nvPr>
            <p:ph type="title"/>
          </p:nvPr>
        </p:nvSpPr>
        <p:spPr/>
        <p:txBody>
          <a:bodyPr/>
          <a:lstStyle/>
          <a:p>
            <a:r>
              <a:rPr lang="en-US" dirty="0"/>
              <a:t>Summary of Evaluation Methodology</a:t>
            </a:r>
          </a:p>
        </p:txBody>
      </p:sp>
      <p:sp>
        <p:nvSpPr>
          <p:cNvPr id="3" name="Content Placeholder 2">
            <a:extLst>
              <a:ext uri="{FF2B5EF4-FFF2-40B4-BE49-F238E27FC236}">
                <a16:creationId xmlns:a16="http://schemas.microsoft.com/office/drawing/2014/main" id="{4C4AF652-39D8-E492-846E-1D148D1406B8}"/>
              </a:ext>
            </a:extLst>
          </p:cNvPr>
          <p:cNvSpPr>
            <a:spLocks noGrp="1"/>
          </p:cNvSpPr>
          <p:nvPr>
            <p:ph idx="1"/>
          </p:nvPr>
        </p:nvSpPr>
        <p:spPr/>
        <p:txBody>
          <a:bodyPr/>
          <a:lstStyle/>
          <a:p>
            <a:r>
              <a:rPr lang="en-US" dirty="0"/>
              <a:t>We use our Kaggle Dataset to extract associations between the sale times of items.</a:t>
            </a:r>
          </a:p>
          <a:p>
            <a:r>
              <a:rPr lang="en-US" dirty="0"/>
              <a:t>Dataset is generally clean with minimal outliers.</a:t>
            </a:r>
          </a:p>
          <a:p>
            <a:r>
              <a:rPr lang="en-US" dirty="0"/>
              <a:t>Metrics such as transactions per date, hour and minute paired with item popularity and associations.</a:t>
            </a:r>
          </a:p>
          <a:p>
            <a:r>
              <a:rPr lang="en-US" dirty="0"/>
              <a:t>These metrics help us understand busy hours and item popularity.</a:t>
            </a:r>
          </a:p>
        </p:txBody>
      </p:sp>
    </p:spTree>
    <p:extLst>
      <p:ext uri="{BB962C8B-B14F-4D97-AF65-F5344CB8AC3E}">
        <p14:creationId xmlns:p14="http://schemas.microsoft.com/office/powerpoint/2010/main" val="183100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Our Data Mining Tasks</a:t>
            </a:r>
          </a:p>
        </p:txBody>
      </p:sp>
    </p:spTree>
    <p:extLst>
      <p:ext uri="{BB962C8B-B14F-4D97-AF65-F5344CB8AC3E}">
        <p14:creationId xmlns:p14="http://schemas.microsoft.com/office/powerpoint/2010/main" val="140729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C140-4252-3CC8-D730-89826E8C5BB8}"/>
              </a:ext>
            </a:extLst>
          </p:cNvPr>
          <p:cNvSpPr>
            <a:spLocks noGrp="1"/>
          </p:cNvSpPr>
          <p:nvPr>
            <p:ph type="title"/>
          </p:nvPr>
        </p:nvSpPr>
        <p:spPr/>
        <p:txBody>
          <a:bodyPr/>
          <a:lstStyle/>
          <a:p>
            <a:r>
              <a:rPr lang="en-US" dirty="0"/>
              <a:t>Our Tasks</a:t>
            </a:r>
          </a:p>
        </p:txBody>
      </p:sp>
      <p:sp>
        <p:nvSpPr>
          <p:cNvPr id="3" name="Content Placeholder 2">
            <a:extLst>
              <a:ext uri="{FF2B5EF4-FFF2-40B4-BE49-F238E27FC236}">
                <a16:creationId xmlns:a16="http://schemas.microsoft.com/office/drawing/2014/main" id="{BA7CDE47-41F2-9E0C-F5C4-E8C61995992C}"/>
              </a:ext>
            </a:extLst>
          </p:cNvPr>
          <p:cNvSpPr>
            <a:spLocks noGrp="1"/>
          </p:cNvSpPr>
          <p:nvPr>
            <p:ph idx="1"/>
          </p:nvPr>
        </p:nvSpPr>
        <p:spPr/>
        <p:txBody>
          <a:bodyPr/>
          <a:lstStyle/>
          <a:p>
            <a:r>
              <a:rPr lang="en-US" dirty="0"/>
              <a:t>In order to help the bakery refine their sales and production strategies, we tasked ourselves to do the following:</a:t>
            </a:r>
          </a:p>
          <a:p>
            <a:endParaRPr lang="en-US" dirty="0"/>
          </a:p>
          <a:p>
            <a:pPr lvl="1">
              <a:buFont typeface="Courier New" panose="02070309020205020404" pitchFamily="49" charset="0"/>
              <a:buChar char="o"/>
            </a:pPr>
            <a:r>
              <a:rPr lang="en-US" dirty="0"/>
              <a:t> Datamine temporal transaction information to analyze the traffic flow to the bakery to find their busiest Months, Days, and Hours.</a:t>
            </a:r>
          </a:p>
          <a:p>
            <a:pPr marL="457200" lvl="1" indent="0">
              <a:buNone/>
            </a:pPr>
            <a:endParaRPr lang="en-US" dirty="0"/>
          </a:p>
          <a:p>
            <a:pPr lvl="1">
              <a:buFont typeface="Courier New" panose="02070309020205020404" pitchFamily="49" charset="0"/>
              <a:buChar char="o"/>
            </a:pPr>
            <a:r>
              <a:rPr lang="en-US" dirty="0"/>
              <a:t>Datamine the best-selling items and when they sell to maximize workplace efficiency and customer satisfaction.</a:t>
            </a:r>
          </a:p>
          <a:p>
            <a:pPr marL="457200" lvl="1" indent="0">
              <a:buNone/>
            </a:pPr>
            <a:endParaRPr lang="en-US" dirty="0"/>
          </a:p>
          <a:p>
            <a:pPr lvl="1">
              <a:buFont typeface="Courier New" panose="02070309020205020404" pitchFamily="49" charset="0"/>
              <a:buChar char="o"/>
            </a:pPr>
            <a:r>
              <a:rPr lang="en-US" dirty="0"/>
              <a:t>Datamine items that are frequently bought together to maximize business profit.</a:t>
            </a:r>
          </a:p>
        </p:txBody>
      </p:sp>
    </p:spTree>
    <p:extLst>
      <p:ext uri="{BB962C8B-B14F-4D97-AF65-F5344CB8AC3E}">
        <p14:creationId xmlns:p14="http://schemas.microsoft.com/office/powerpoint/2010/main" val="2505694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Temporal Information</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What month/day/hour does the bakery get the most traffic?</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Key Challenges:</a:t>
            </a:r>
          </a:p>
          <a:p>
            <a:pPr lvl="1">
              <a:buFont typeface="Courier New" panose="02070309020205020404" pitchFamily="49" charset="0"/>
              <a:buChar char="o"/>
            </a:pPr>
            <a:r>
              <a:rPr lang="en-US"/>
              <a:t>Recognizing and correctly identifying trends.</a:t>
            </a:r>
          </a:p>
          <a:p>
            <a:pPr lvl="1">
              <a:buFont typeface="Courier New" panose="02070309020205020404" pitchFamily="49" charset="0"/>
              <a:buChar char="o"/>
            </a:pPr>
            <a:endParaRPr lang="en-US"/>
          </a:p>
          <a:p>
            <a:pPr lvl="1">
              <a:buFont typeface="Courier New" panose="02070309020205020404" pitchFamily="49" charset="0"/>
              <a:buChar char="o"/>
            </a:pPr>
            <a:endParaRPr lang="en-US"/>
          </a:p>
        </p:txBody>
      </p:sp>
    </p:spTree>
    <p:extLst>
      <p:ext uri="{BB962C8B-B14F-4D97-AF65-F5344CB8AC3E}">
        <p14:creationId xmlns:p14="http://schemas.microsoft.com/office/powerpoint/2010/main" val="313676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For our project, we chose to analyze Bakery Sales, finding associations among products in the dataset to be able to make conclusions about:</a:t>
            </a:r>
          </a:p>
          <a:p>
            <a:pPr lvl="1"/>
            <a:r>
              <a:rPr lang="en-US" dirty="0"/>
              <a:t>Which products should be sold on their own.</a:t>
            </a:r>
          </a:p>
          <a:p>
            <a:pPr lvl="1"/>
            <a:r>
              <a:rPr lang="en-US" dirty="0"/>
              <a:t>Which products should be sold </a:t>
            </a:r>
            <a:r>
              <a:rPr lang="en-US" dirty="0">
                <a:solidFill>
                  <a:srgbClr val="C00000"/>
                </a:solidFill>
              </a:rPr>
              <a:t>together</a:t>
            </a:r>
            <a:r>
              <a:rPr lang="en-US" dirty="0"/>
              <a:t>.</a:t>
            </a:r>
          </a:p>
          <a:p>
            <a:r>
              <a:rPr lang="en-US" dirty="0"/>
              <a:t>Used trees, patterns, and </a:t>
            </a:r>
          </a:p>
          <a:p>
            <a:r>
              <a:rPr lang="en-US" dirty="0"/>
              <a:t>The sales dataset was analyzed via a Python program, taking advantage of Python’s built-in modules and libraries to help complete datamining tasks.</a:t>
            </a:r>
          </a:p>
        </p:txBody>
      </p:sp>
    </p:spTree>
    <p:extLst>
      <p:ext uri="{BB962C8B-B14F-4D97-AF65-F5344CB8AC3E}">
        <p14:creationId xmlns:p14="http://schemas.microsoft.com/office/powerpoint/2010/main" val="368224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Monthly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normAutofit/>
          </a:bodyPr>
          <a:lstStyle/>
          <a:p>
            <a:pPr marL="285750" indent="-285750">
              <a:buFont typeface="Arial" panose="020B0604020202020204" pitchFamily="34" charset="0"/>
              <a:buChar char="•"/>
            </a:pPr>
            <a:r>
              <a:rPr lang="en-US" sz="2800" dirty="0"/>
              <a:t>We want to find which months are the busiest and which are not.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This data can help with shift scheduling and item stock acquisition to prepare for busier months </a:t>
            </a:r>
          </a:p>
        </p:txBody>
      </p:sp>
      <p:pic>
        <p:nvPicPr>
          <p:cNvPr id="8" name="Content Placeholder 7">
            <a:extLst>
              <a:ext uri="{FF2B5EF4-FFF2-40B4-BE49-F238E27FC236}">
                <a16:creationId xmlns:a16="http://schemas.microsoft.com/office/drawing/2014/main" id="{E30CCBE9-0D87-1518-105E-A8D5965A0783}"/>
              </a:ext>
            </a:extLst>
          </p:cNvPr>
          <p:cNvPicPr>
            <a:picLocks noGrp="1" noChangeAspect="1"/>
          </p:cNvPicPr>
          <p:nvPr>
            <p:ph idx="1"/>
          </p:nvPr>
        </p:nvPicPr>
        <p:blipFill>
          <a:blip r:embed="rId2"/>
          <a:stretch>
            <a:fillRect/>
          </a:stretch>
        </p:blipFill>
        <p:spPr>
          <a:xfrm>
            <a:off x="5052447" y="38257"/>
            <a:ext cx="7139553" cy="6819743"/>
          </a:xfrm>
        </p:spPr>
      </p:pic>
    </p:spTree>
    <p:extLst>
      <p:ext uri="{BB962C8B-B14F-4D97-AF65-F5344CB8AC3E}">
        <p14:creationId xmlns:p14="http://schemas.microsoft.com/office/powerpoint/2010/main" val="72695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484177" cy="1460075"/>
          </a:xfrm>
        </p:spPr>
        <p:txBody>
          <a:bodyPr>
            <a:normAutofit/>
          </a:bodyPr>
          <a:lstStyle/>
          <a:p>
            <a:pPr algn="ctr"/>
            <a:r>
              <a:rPr lang="en-US" sz="4000" dirty="0"/>
              <a:t>Data Mining Daily Transactions</a:t>
            </a:r>
          </a:p>
        </p:txBody>
      </p:sp>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242806" y="1968925"/>
            <a:ext cx="4484177" cy="4644336"/>
          </a:xfrm>
        </p:spPr>
        <p:txBody>
          <a:bodyPr/>
          <a:lstStyle/>
          <a:p>
            <a:pPr marL="285750" indent="-285750">
              <a:buFont typeface="Arial" panose="020B0604020202020204" pitchFamily="34" charset="0"/>
              <a:buChar char="•"/>
            </a:pPr>
            <a:r>
              <a:rPr lang="en-US" sz="2400" dirty="0"/>
              <a:t>We want to find which days are the busiest and which are not.</a:t>
            </a:r>
          </a:p>
          <a:p>
            <a:pPr marL="285750" indent="-285750">
              <a:buFont typeface="Arial" panose="020B0604020202020204" pitchFamily="34" charset="0"/>
              <a:buChar char="•"/>
            </a:pPr>
            <a:r>
              <a:rPr lang="en-US" sz="2400" dirty="0"/>
              <a:t>Once again, this data can help with shift scheduling and item stock acquisition to prepare for busier days.</a:t>
            </a:r>
          </a:p>
          <a:p>
            <a:endParaRPr lang="en-US" dirty="0"/>
          </a:p>
        </p:txBody>
      </p:sp>
      <p:pic>
        <p:nvPicPr>
          <p:cNvPr id="7" name="Content Placeholder 6">
            <a:extLst>
              <a:ext uri="{FF2B5EF4-FFF2-40B4-BE49-F238E27FC236}">
                <a16:creationId xmlns:a16="http://schemas.microsoft.com/office/drawing/2014/main" id="{4148AFC1-827F-A8F2-F85B-8CFFE4262115}"/>
              </a:ext>
            </a:extLst>
          </p:cNvPr>
          <p:cNvPicPr>
            <a:picLocks noGrp="1" noChangeAspect="1"/>
          </p:cNvPicPr>
          <p:nvPr>
            <p:ph idx="1"/>
          </p:nvPr>
        </p:nvPicPr>
        <p:blipFill>
          <a:blip r:embed="rId2"/>
          <a:stretch>
            <a:fillRect/>
          </a:stretch>
        </p:blipFill>
        <p:spPr>
          <a:xfrm>
            <a:off x="4881967" y="97993"/>
            <a:ext cx="7310034" cy="6760008"/>
          </a:xfrm>
        </p:spPr>
      </p:pic>
    </p:spTree>
    <p:extLst>
      <p:ext uri="{BB962C8B-B14F-4D97-AF65-F5344CB8AC3E}">
        <p14:creationId xmlns:p14="http://schemas.microsoft.com/office/powerpoint/2010/main" val="315575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1E91-FEA5-0799-1750-7943277F5D2F}"/>
              </a:ext>
            </a:extLst>
          </p:cNvPr>
          <p:cNvSpPr>
            <a:spLocks noGrp="1"/>
          </p:cNvSpPr>
          <p:nvPr>
            <p:ph type="title"/>
          </p:nvPr>
        </p:nvSpPr>
        <p:spPr>
          <a:xfrm>
            <a:off x="242806" y="244739"/>
            <a:ext cx="4127313" cy="1460075"/>
          </a:xfrm>
        </p:spPr>
        <p:txBody>
          <a:bodyPr>
            <a:normAutofit fontScale="90000"/>
          </a:bodyPr>
          <a:lstStyle/>
          <a:p>
            <a:pPr algn="ctr"/>
            <a:r>
              <a:rPr lang="en-US" sz="4400" dirty="0"/>
              <a:t>Data Mining Hourly Transactions</a:t>
            </a:r>
          </a:p>
        </p:txBody>
      </p:sp>
      <p:pic>
        <p:nvPicPr>
          <p:cNvPr id="6" name="Content Placeholder 5">
            <a:extLst>
              <a:ext uri="{FF2B5EF4-FFF2-40B4-BE49-F238E27FC236}">
                <a16:creationId xmlns:a16="http://schemas.microsoft.com/office/drawing/2014/main" id="{9B078E4D-8291-3005-8683-C9551D586368}"/>
              </a:ext>
            </a:extLst>
          </p:cNvPr>
          <p:cNvPicPr>
            <a:picLocks noGrp="1" noChangeAspect="1"/>
          </p:cNvPicPr>
          <p:nvPr>
            <p:ph idx="1"/>
          </p:nvPr>
        </p:nvPicPr>
        <p:blipFill>
          <a:blip r:embed="rId2"/>
          <a:stretch>
            <a:fillRect/>
          </a:stretch>
        </p:blipFill>
        <p:spPr>
          <a:xfrm>
            <a:off x="1432302" y="1844939"/>
            <a:ext cx="9327396" cy="4870105"/>
          </a:xfrm>
        </p:spPr>
      </p:pic>
      <p:sp>
        <p:nvSpPr>
          <p:cNvPr id="4" name="Text Placeholder 3">
            <a:extLst>
              <a:ext uri="{FF2B5EF4-FFF2-40B4-BE49-F238E27FC236}">
                <a16:creationId xmlns:a16="http://schemas.microsoft.com/office/drawing/2014/main" id="{DDCECA69-30B9-7231-7DD9-0622A3AFBAC8}"/>
              </a:ext>
            </a:extLst>
          </p:cNvPr>
          <p:cNvSpPr>
            <a:spLocks noGrp="1"/>
          </p:cNvSpPr>
          <p:nvPr>
            <p:ph type="body" sz="half" idx="2"/>
          </p:nvPr>
        </p:nvSpPr>
        <p:spPr>
          <a:xfrm>
            <a:off x="4370120" y="384864"/>
            <a:ext cx="7579074" cy="1460075"/>
          </a:xfrm>
        </p:spPr>
        <p:txBody>
          <a:bodyPr>
            <a:normAutofit lnSpcReduction="10000"/>
          </a:bodyPr>
          <a:lstStyle/>
          <a:p>
            <a:pPr marL="285750" indent="-285750">
              <a:buFont typeface="Arial" panose="020B0604020202020204" pitchFamily="34" charset="0"/>
              <a:buChar char="•"/>
            </a:pPr>
            <a:r>
              <a:rPr lang="en-US" sz="1800" dirty="0"/>
              <a:t>We want to find the bakery’s busiest time of day.</a:t>
            </a:r>
          </a:p>
          <a:p>
            <a:pPr marL="285750" indent="-285750">
              <a:buFont typeface="Arial" panose="020B0604020202020204" pitchFamily="34" charset="0"/>
              <a:buChar char="•"/>
            </a:pPr>
            <a:r>
              <a:rPr lang="en-US" sz="1800" dirty="0"/>
              <a:t>This can be used to tell them when they should start baking and how many things to back to have enough products satisfy the flow of customers. </a:t>
            </a:r>
          </a:p>
          <a:p>
            <a:pPr marL="285750" indent="-285750">
              <a:buFont typeface="Arial" panose="020B0604020202020204" pitchFamily="34" charset="0"/>
              <a:buChar char="•"/>
            </a:pPr>
            <a:r>
              <a:rPr lang="en-US" sz="1800" dirty="0"/>
              <a:t>Also helps in determining when shifts should start/end.</a:t>
            </a:r>
          </a:p>
        </p:txBody>
      </p:sp>
    </p:spTree>
    <p:extLst>
      <p:ext uri="{BB962C8B-B14F-4D97-AF65-F5344CB8AC3E}">
        <p14:creationId xmlns:p14="http://schemas.microsoft.com/office/powerpoint/2010/main" val="98273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 Mining Best-Selling Items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Which items are the best sellers within the bakery and how do these sales vary over different times such as day, week, month.</a:t>
            </a:r>
          </a:p>
          <a:p>
            <a:pPr lvl="1">
              <a:buFont typeface="Courier New" panose="02070309020205020404" pitchFamily="49" charset="0"/>
              <a:buChar char="o"/>
            </a:pPr>
            <a:r>
              <a:rPr lang="en-US" dirty="0"/>
              <a:t>Can we identify any noticeable patterns in sales that could indicate time of day preferences for items.</a:t>
            </a:r>
          </a:p>
          <a:p>
            <a:r>
              <a:rPr lang="en-US" dirty="0"/>
              <a:t>Key Challenges:</a:t>
            </a:r>
          </a:p>
          <a:p>
            <a:pPr lvl="1">
              <a:buFont typeface="Courier New" panose="020B0604020202020204" pitchFamily="34" charset="0"/>
              <a:buChar char="o"/>
            </a:pPr>
            <a:r>
              <a:rPr lang="en-US" dirty="0"/>
              <a:t>Identifying best sellers using transaction counts.</a:t>
            </a:r>
          </a:p>
          <a:p>
            <a:pPr lvl="1">
              <a:buFont typeface="Courier New" panose="020B0604020202020204" pitchFamily="34" charset="0"/>
              <a:buChar char="o"/>
            </a:pPr>
            <a:r>
              <a:rPr lang="en-US" dirty="0"/>
              <a:t>Utilizing time and date segmentation to analyze sales patterns.</a:t>
            </a:r>
          </a:p>
          <a:p>
            <a:pPr lvl="1">
              <a:buFont typeface="Courier New" panose="020B0604020202020204" pitchFamily="34"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272301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2A5439DA-E496-ADF5-9B68-A892B70FBC03}"/>
              </a:ext>
            </a:extLst>
          </p:cNvPr>
          <p:cNvPicPr>
            <a:picLocks noGrp="1" noChangeAspect="1"/>
          </p:cNvPicPr>
          <p:nvPr>
            <p:ph idx="1"/>
          </p:nvPr>
        </p:nvPicPr>
        <p:blipFill rotWithShape="1">
          <a:blip r:embed="rId2"/>
          <a:srcRect r="21746"/>
          <a:stretch/>
        </p:blipFill>
        <p:spPr>
          <a:xfrm>
            <a:off x="1" y="10"/>
            <a:ext cx="9669642" cy="6857990"/>
          </a:xfrm>
          <a:prstGeom prst="rect">
            <a:avLst/>
          </a:prstGeom>
        </p:spPr>
      </p:pic>
      <p:sp>
        <p:nvSpPr>
          <p:cNvPr id="2" name="Title 1">
            <a:extLst>
              <a:ext uri="{FF2B5EF4-FFF2-40B4-BE49-F238E27FC236}">
                <a16:creationId xmlns:a16="http://schemas.microsoft.com/office/drawing/2014/main" id="{8215AA0D-D8E4-B377-6ADF-37291C9D7371}"/>
              </a:ext>
            </a:extLst>
          </p:cNvPr>
          <p:cNvSpPr>
            <a:spLocks noGrp="1"/>
          </p:cNvSpPr>
          <p:nvPr>
            <p:ph type="title"/>
          </p:nvPr>
        </p:nvSpPr>
        <p:spPr>
          <a:xfrm>
            <a:off x="7531610" y="365125"/>
            <a:ext cx="3822189" cy="1899912"/>
          </a:xfrm>
        </p:spPr>
        <p:txBody>
          <a:bodyPr vert="horz" lIns="91440" tIns="45720" rIns="91440" bIns="45720" rtlCol="0" anchor="ctr">
            <a:noAutofit/>
          </a:bodyPr>
          <a:lstStyle/>
          <a:p>
            <a:pPr algn="ctr"/>
            <a:r>
              <a:rPr lang="en-US" sz="4000" dirty="0"/>
              <a:t>Data Mining Best-Selling Items</a:t>
            </a:r>
            <a:endParaRPr lang="en-US" sz="2400" dirty="0"/>
          </a:p>
        </p:txBody>
      </p:sp>
      <p:sp>
        <p:nvSpPr>
          <p:cNvPr id="4" name="Text Placeholder 3">
            <a:extLst>
              <a:ext uri="{FF2B5EF4-FFF2-40B4-BE49-F238E27FC236}">
                <a16:creationId xmlns:a16="http://schemas.microsoft.com/office/drawing/2014/main" id="{5948BADD-876B-52B7-A652-29EC156CEBE5}"/>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pPr indent="-228600">
              <a:buFont typeface="Arial" panose="020B0604020202020204" pitchFamily="34" charset="0"/>
              <a:buChar char="•"/>
            </a:pPr>
            <a:r>
              <a:rPr lang="en-US" sz="2000" dirty="0"/>
              <a:t>We aim to find which items sell the best from the bakery and when they tend to sell.</a:t>
            </a:r>
          </a:p>
          <a:p>
            <a:pPr indent="-228600">
              <a:buFont typeface="Arial" panose="020B0604020202020204" pitchFamily="34" charset="0"/>
              <a:buChar char="•"/>
            </a:pPr>
            <a:r>
              <a:rPr lang="en-US" sz="2000" dirty="0"/>
              <a:t>This data can be used to determine service times for certain items.</a:t>
            </a:r>
          </a:p>
          <a:p>
            <a:pPr indent="-228600">
              <a:buFont typeface="Arial" panose="020B0604020202020204" pitchFamily="34" charset="0"/>
              <a:buChar char="•"/>
            </a:pPr>
            <a:r>
              <a:rPr lang="en-US" sz="2000" dirty="0"/>
              <a:t>Can also help when to advertise certain products to draw in more customers</a:t>
            </a:r>
          </a:p>
          <a:p>
            <a:pPr indent="-228600">
              <a:buFont typeface="Arial" panose="020B0604020202020204" pitchFamily="34" charset="0"/>
              <a:buChar char="•"/>
            </a:pPr>
            <a:r>
              <a:rPr lang="en-US" sz="2000" dirty="0"/>
              <a:t>Analyze any seasonal items they plan on selling.</a:t>
            </a:r>
          </a:p>
        </p:txBody>
      </p:sp>
      <p:pic>
        <p:nvPicPr>
          <p:cNvPr id="20" name="Picture 19">
            <a:extLst>
              <a:ext uri="{FF2B5EF4-FFF2-40B4-BE49-F238E27FC236}">
                <a16:creationId xmlns:a16="http://schemas.microsoft.com/office/drawing/2014/main" id="{F2582E86-546B-405F-D94C-30E1318E5C36}"/>
              </a:ext>
            </a:extLst>
          </p:cNvPr>
          <p:cNvPicPr>
            <a:picLocks noChangeAspect="1"/>
          </p:cNvPicPr>
          <p:nvPr/>
        </p:nvPicPr>
        <p:blipFill>
          <a:blip r:embed="rId3"/>
          <a:stretch>
            <a:fillRect/>
          </a:stretch>
        </p:blipFill>
        <p:spPr>
          <a:xfrm>
            <a:off x="5522895" y="610133"/>
            <a:ext cx="1143160" cy="704948"/>
          </a:xfrm>
          <a:prstGeom prst="rect">
            <a:avLst/>
          </a:prstGeom>
        </p:spPr>
      </p:pic>
    </p:spTree>
    <p:extLst>
      <p:ext uri="{BB962C8B-B14F-4D97-AF65-F5344CB8AC3E}">
        <p14:creationId xmlns:p14="http://schemas.microsoft.com/office/powerpoint/2010/main" val="178828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498C-440F-F1A9-D7F7-11D466AC77ED}"/>
              </a:ext>
            </a:extLst>
          </p:cNvPr>
          <p:cNvSpPr>
            <a:spLocks noGrp="1"/>
          </p:cNvSpPr>
          <p:nvPr>
            <p:ph type="title"/>
          </p:nvPr>
        </p:nvSpPr>
        <p:spPr/>
        <p:txBody>
          <a:bodyPr/>
          <a:lstStyle/>
          <a:p>
            <a:r>
              <a:rPr lang="en-US" sz="4400" dirty="0"/>
              <a:t>Best-Selling Items Example Output Graph</a:t>
            </a:r>
            <a:endParaRPr lang="en-US" dirty="0"/>
          </a:p>
        </p:txBody>
      </p:sp>
      <p:pic>
        <p:nvPicPr>
          <p:cNvPr id="11" name="Content Placeholder 10">
            <a:extLst>
              <a:ext uri="{FF2B5EF4-FFF2-40B4-BE49-F238E27FC236}">
                <a16:creationId xmlns:a16="http://schemas.microsoft.com/office/drawing/2014/main" id="{AD870411-0B8C-C3DC-ABA5-562403A5D864}"/>
              </a:ext>
            </a:extLst>
          </p:cNvPr>
          <p:cNvPicPr>
            <a:picLocks noGrp="1" noChangeAspect="1"/>
          </p:cNvPicPr>
          <p:nvPr>
            <p:ph idx="1"/>
          </p:nvPr>
        </p:nvPicPr>
        <p:blipFill>
          <a:blip r:embed="rId2"/>
          <a:stretch>
            <a:fillRect/>
          </a:stretch>
        </p:blipFill>
        <p:spPr>
          <a:xfrm>
            <a:off x="961821" y="1690688"/>
            <a:ext cx="9341021" cy="5131934"/>
          </a:xfrm>
        </p:spPr>
      </p:pic>
    </p:spTree>
    <p:extLst>
      <p:ext uri="{BB962C8B-B14F-4D97-AF65-F5344CB8AC3E}">
        <p14:creationId xmlns:p14="http://schemas.microsoft.com/office/powerpoint/2010/main" val="3532542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13C5-84E5-B04C-7B47-6CFF6097D424}"/>
              </a:ext>
            </a:extLst>
          </p:cNvPr>
          <p:cNvSpPr>
            <a:spLocks noGrp="1"/>
          </p:cNvSpPr>
          <p:nvPr>
            <p:ph type="title"/>
          </p:nvPr>
        </p:nvSpPr>
        <p:spPr/>
        <p:txBody>
          <a:bodyPr/>
          <a:lstStyle/>
          <a:p>
            <a:r>
              <a:rPr lang="en-US" dirty="0"/>
              <a:t>Datamining Frequent Item sets</a:t>
            </a:r>
          </a:p>
        </p:txBody>
      </p:sp>
      <p:sp>
        <p:nvSpPr>
          <p:cNvPr id="3" name="Content Placeholder 2">
            <a:extLst>
              <a:ext uri="{FF2B5EF4-FFF2-40B4-BE49-F238E27FC236}">
                <a16:creationId xmlns:a16="http://schemas.microsoft.com/office/drawing/2014/main" id="{13AE748D-A580-E0B3-3889-C43A2B750058}"/>
              </a:ext>
            </a:extLst>
          </p:cNvPr>
          <p:cNvSpPr>
            <a:spLocks noGrp="1"/>
          </p:cNvSpPr>
          <p:nvPr>
            <p:ph idx="1"/>
          </p:nvPr>
        </p:nvSpPr>
        <p:spPr/>
        <p:txBody>
          <a:bodyPr vert="horz" lIns="91440" tIns="45720" rIns="91440" bIns="45720" rtlCol="0" anchor="t">
            <a:normAutofit/>
          </a:bodyPr>
          <a:lstStyle/>
          <a:p>
            <a:r>
              <a:rPr lang="en-US" dirty="0"/>
              <a:t>The Question we wanted to answer:</a:t>
            </a:r>
          </a:p>
          <a:p>
            <a:pPr lvl="1">
              <a:buFont typeface="Courier New" panose="02070309020205020404" pitchFamily="49" charset="0"/>
              <a:buChar char="o"/>
            </a:pPr>
            <a:r>
              <a:rPr lang="en-US" dirty="0"/>
              <a:t> How can we identify which bakery items are frequently purchased together?</a:t>
            </a:r>
          </a:p>
          <a:p>
            <a:r>
              <a:rPr lang="en-US" dirty="0"/>
              <a:t>Key Challenges:</a:t>
            </a:r>
          </a:p>
          <a:p>
            <a:pPr lvl="1">
              <a:buFont typeface="Courier New" panose="020B0604020202020204" pitchFamily="34" charset="0"/>
              <a:buChar char="o"/>
            </a:pPr>
            <a:r>
              <a:rPr lang="en-US" dirty="0"/>
              <a:t>Dealing with a large volume of data.</a:t>
            </a:r>
          </a:p>
          <a:p>
            <a:pPr lvl="1">
              <a:buFont typeface="Courier New" panose="020B0604020202020204" pitchFamily="34" charset="0"/>
              <a:buChar char="o"/>
            </a:pPr>
            <a:r>
              <a:rPr lang="en-US" dirty="0"/>
              <a:t>Pattern discovery so that we can determine the correct level of support and confidence.</a:t>
            </a:r>
          </a:p>
          <a:p>
            <a:pPr lvl="1">
              <a:buFont typeface="Courier New" panose="020B0604020202020204" pitchFamily="34" charset="0"/>
              <a:buChar char="o"/>
            </a:pPr>
            <a:r>
              <a:rPr lang="en-US" dirty="0"/>
              <a:t>Avoiding correlations that do not give any insight in relations to business decisions.</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4349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4F9C-E7CB-C055-E903-DF655E2A1BDA}"/>
              </a:ext>
            </a:extLst>
          </p:cNvPr>
          <p:cNvSpPr>
            <a:spLocks noGrp="1"/>
          </p:cNvSpPr>
          <p:nvPr>
            <p:ph type="title"/>
          </p:nvPr>
        </p:nvSpPr>
        <p:spPr>
          <a:xfrm>
            <a:off x="301172" y="292553"/>
            <a:ext cx="4415971" cy="1325563"/>
          </a:xfrm>
        </p:spPr>
        <p:txBody>
          <a:bodyPr/>
          <a:lstStyle/>
          <a:p>
            <a:r>
              <a:rPr lang="en-US" dirty="0"/>
              <a:t>Frequent Item sets </a:t>
            </a:r>
          </a:p>
        </p:txBody>
      </p:sp>
      <p:sp>
        <p:nvSpPr>
          <p:cNvPr id="8" name="TextBox 7">
            <a:extLst>
              <a:ext uri="{FF2B5EF4-FFF2-40B4-BE49-F238E27FC236}">
                <a16:creationId xmlns:a16="http://schemas.microsoft.com/office/drawing/2014/main" id="{4E336633-6BBA-DD68-B214-F659370CEBCE}"/>
              </a:ext>
            </a:extLst>
          </p:cNvPr>
          <p:cNvSpPr txBox="1"/>
          <p:nvPr/>
        </p:nvSpPr>
        <p:spPr>
          <a:xfrm>
            <a:off x="5562599" y="311706"/>
            <a:ext cx="632822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want to find what items are commonly purchased together.</a:t>
            </a:r>
          </a:p>
          <a:p>
            <a:pPr marL="285750" indent="-285750">
              <a:buFont typeface="Arial" panose="020B0604020202020204" pitchFamily="34" charset="0"/>
              <a:buChar char="•"/>
            </a:pPr>
            <a:r>
              <a:rPr lang="en-US" sz="2400" dirty="0"/>
              <a:t>This can be used to optimize the placement of items on menu’s or displays to entice customers to buy more items per transaction.</a:t>
            </a:r>
          </a:p>
        </p:txBody>
      </p:sp>
      <p:pic>
        <p:nvPicPr>
          <p:cNvPr id="11" name="Content Placeholder 4">
            <a:extLst>
              <a:ext uri="{FF2B5EF4-FFF2-40B4-BE49-F238E27FC236}">
                <a16:creationId xmlns:a16="http://schemas.microsoft.com/office/drawing/2014/main" id="{6AF17117-DE02-3636-4DFF-769B3B58B132}"/>
              </a:ext>
            </a:extLst>
          </p:cNvPr>
          <p:cNvPicPr>
            <a:picLocks noChangeAspect="1"/>
          </p:cNvPicPr>
          <p:nvPr/>
        </p:nvPicPr>
        <p:blipFill>
          <a:blip r:embed="rId2"/>
          <a:stretch>
            <a:fillRect/>
          </a:stretch>
        </p:blipFill>
        <p:spPr>
          <a:xfrm>
            <a:off x="988115" y="2506662"/>
            <a:ext cx="9148967" cy="4351338"/>
          </a:xfrm>
          <a:prstGeom prst="rect">
            <a:avLst/>
          </a:prstGeom>
        </p:spPr>
      </p:pic>
    </p:spTree>
    <p:extLst>
      <p:ext uri="{BB962C8B-B14F-4D97-AF65-F5344CB8AC3E}">
        <p14:creationId xmlns:p14="http://schemas.microsoft.com/office/powerpoint/2010/main" val="1534422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17EC-B4B5-33FC-44FF-0C8B47B25704}"/>
              </a:ext>
            </a:extLst>
          </p:cNvPr>
          <p:cNvSpPr>
            <a:spLocks noGrp="1"/>
          </p:cNvSpPr>
          <p:nvPr>
            <p:ph type="title"/>
          </p:nvPr>
        </p:nvSpPr>
        <p:spPr>
          <a:xfrm>
            <a:off x="838200" y="162485"/>
            <a:ext cx="10515600" cy="1325563"/>
          </a:xfrm>
        </p:spPr>
        <p:txBody>
          <a:bodyPr/>
          <a:lstStyle/>
          <a:p>
            <a:r>
              <a:rPr lang="en-US" dirty="0"/>
              <a:t>Frequent Item-Sets Example Output</a:t>
            </a:r>
          </a:p>
        </p:txBody>
      </p:sp>
      <p:pic>
        <p:nvPicPr>
          <p:cNvPr id="10" name="Picture 9">
            <a:extLst>
              <a:ext uri="{FF2B5EF4-FFF2-40B4-BE49-F238E27FC236}">
                <a16:creationId xmlns:a16="http://schemas.microsoft.com/office/drawing/2014/main" id="{1238095D-B2BD-D51A-F084-A5993932E88C}"/>
              </a:ext>
            </a:extLst>
          </p:cNvPr>
          <p:cNvPicPr>
            <a:picLocks noChangeAspect="1"/>
          </p:cNvPicPr>
          <p:nvPr/>
        </p:nvPicPr>
        <p:blipFill>
          <a:blip r:embed="rId2"/>
          <a:stretch>
            <a:fillRect/>
          </a:stretch>
        </p:blipFill>
        <p:spPr>
          <a:xfrm>
            <a:off x="994887" y="1471266"/>
            <a:ext cx="10202226" cy="5021609"/>
          </a:xfrm>
          <a:prstGeom prst="rect">
            <a:avLst/>
          </a:prstGeom>
        </p:spPr>
      </p:pic>
    </p:spTree>
    <p:extLst>
      <p:ext uri="{BB962C8B-B14F-4D97-AF65-F5344CB8AC3E}">
        <p14:creationId xmlns:p14="http://schemas.microsoft.com/office/powerpoint/2010/main" val="1085924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FD40-7BB8-3631-AF13-D07F3990468B}"/>
              </a:ext>
            </a:extLst>
          </p:cNvPr>
          <p:cNvSpPr>
            <a:spLocks noGrp="1"/>
          </p:cNvSpPr>
          <p:nvPr>
            <p:ph type="title"/>
          </p:nvPr>
        </p:nvSpPr>
        <p:spPr/>
        <p:txBody>
          <a:bodyPr/>
          <a:lstStyle/>
          <a:p>
            <a:r>
              <a:rPr lang="en-US" dirty="0"/>
              <a:t>Frequent Item-Sets Example Output</a:t>
            </a:r>
          </a:p>
        </p:txBody>
      </p:sp>
      <p:pic>
        <p:nvPicPr>
          <p:cNvPr id="5" name="Content Placeholder 4">
            <a:extLst>
              <a:ext uri="{FF2B5EF4-FFF2-40B4-BE49-F238E27FC236}">
                <a16:creationId xmlns:a16="http://schemas.microsoft.com/office/drawing/2014/main" id="{F54A2DBE-1A0A-EFB5-7BB9-0CED455AA523}"/>
              </a:ext>
            </a:extLst>
          </p:cNvPr>
          <p:cNvPicPr>
            <a:picLocks noGrp="1" noChangeAspect="1"/>
          </p:cNvPicPr>
          <p:nvPr>
            <p:ph idx="1"/>
          </p:nvPr>
        </p:nvPicPr>
        <p:blipFill>
          <a:blip r:embed="rId2"/>
          <a:stretch>
            <a:fillRect/>
          </a:stretch>
        </p:blipFill>
        <p:spPr>
          <a:xfrm>
            <a:off x="6723349" y="2017486"/>
            <a:ext cx="4630451" cy="3472838"/>
          </a:xfrm>
        </p:spPr>
      </p:pic>
      <p:sp>
        <p:nvSpPr>
          <p:cNvPr id="6" name="TextBox 5">
            <a:extLst>
              <a:ext uri="{FF2B5EF4-FFF2-40B4-BE49-F238E27FC236}">
                <a16:creationId xmlns:a16="http://schemas.microsoft.com/office/drawing/2014/main" id="{B56F5C3E-7DB2-52D1-F42F-30460BF2A152}"/>
              </a:ext>
            </a:extLst>
          </p:cNvPr>
          <p:cNvSpPr txBox="1"/>
          <p:nvPr/>
        </p:nvSpPr>
        <p:spPr>
          <a:xfrm>
            <a:off x="707572" y="2828835"/>
            <a:ext cx="572225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also analyze console output to gain a more detailed understanding of the interactions between these items.</a:t>
            </a:r>
          </a:p>
        </p:txBody>
      </p:sp>
    </p:spTree>
    <p:extLst>
      <p:ext uri="{BB962C8B-B14F-4D97-AF65-F5344CB8AC3E}">
        <p14:creationId xmlns:p14="http://schemas.microsoft.com/office/powerpoint/2010/main" val="246354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The Bakery Dataset</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461731"/>
            <a:ext cx="10515600" cy="4351338"/>
          </a:xfrm>
        </p:spPr>
        <p:txBody>
          <a:bodyPr/>
          <a:lstStyle/>
          <a:p>
            <a:r>
              <a:rPr lang="en-US" dirty="0"/>
              <a:t>Dataset:</a:t>
            </a:r>
          </a:p>
          <a:p>
            <a:pPr lvl="1"/>
            <a:r>
              <a:rPr lang="en-US" dirty="0"/>
              <a:t>Belongs to a bakery in Edinburgh, Scotland.</a:t>
            </a:r>
          </a:p>
          <a:p>
            <a:pPr lvl="1"/>
            <a:r>
              <a:rPr lang="en-US" dirty="0"/>
              <a:t>Contains transaction details of customers who ordered different items online from this bakery from December 2003 to January 2011.</a:t>
            </a:r>
          </a:p>
        </p:txBody>
      </p:sp>
      <p:pic>
        <p:nvPicPr>
          <p:cNvPr id="5" name="Picture 4">
            <a:extLst>
              <a:ext uri="{FF2B5EF4-FFF2-40B4-BE49-F238E27FC236}">
                <a16:creationId xmlns:a16="http://schemas.microsoft.com/office/drawing/2014/main" id="{B3274DA4-6452-9CFD-0114-2F946808CEC0}"/>
              </a:ext>
            </a:extLst>
          </p:cNvPr>
          <p:cNvPicPr>
            <a:picLocks noChangeAspect="1"/>
          </p:cNvPicPr>
          <p:nvPr/>
        </p:nvPicPr>
        <p:blipFill>
          <a:blip r:embed="rId2"/>
          <a:stretch>
            <a:fillRect/>
          </a:stretch>
        </p:blipFill>
        <p:spPr>
          <a:xfrm>
            <a:off x="2379503" y="3138780"/>
            <a:ext cx="7101274" cy="3260789"/>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D439829B-0439-AFA5-6300-865E1F04E3C2}"/>
              </a:ext>
            </a:extLst>
          </p:cNvPr>
          <p:cNvSpPr txBox="1"/>
          <p:nvPr/>
        </p:nvSpPr>
        <p:spPr>
          <a:xfrm>
            <a:off x="2881363" y="6369764"/>
            <a:ext cx="6097554" cy="246221"/>
          </a:xfrm>
          <a:prstGeom prst="rect">
            <a:avLst/>
          </a:prstGeom>
          <a:noFill/>
        </p:spPr>
        <p:txBody>
          <a:bodyPr wrap="square">
            <a:spAutoFit/>
          </a:bodyPr>
          <a:lstStyle/>
          <a:p>
            <a:pPr algn="ctr"/>
            <a:r>
              <a:rPr lang="en-US" sz="1000" dirty="0">
                <a:solidFill>
                  <a:schemeClr val="accent4">
                    <a:lumMod val="50000"/>
                  </a:schemeClr>
                </a:solidFill>
              </a:rPr>
              <a:t>https://www.kaggle.com/datasets/akashdeepkuila/bakery</a:t>
            </a:r>
          </a:p>
        </p:txBody>
      </p:sp>
    </p:spTree>
    <p:extLst>
      <p:ext uri="{BB962C8B-B14F-4D97-AF65-F5344CB8AC3E}">
        <p14:creationId xmlns:p14="http://schemas.microsoft.com/office/powerpoint/2010/main" val="1245484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Our Technical Approach</a:t>
            </a:r>
          </a:p>
        </p:txBody>
      </p:sp>
    </p:spTree>
    <p:extLst>
      <p:ext uri="{BB962C8B-B14F-4D97-AF65-F5344CB8AC3E}">
        <p14:creationId xmlns:p14="http://schemas.microsoft.com/office/powerpoint/2010/main" val="2061586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Technical Approach</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Our goal was to use rule association to find sales opportunities for the bakery.</a:t>
            </a:r>
          </a:p>
          <a:p>
            <a:r>
              <a:rPr lang="en-US" dirty="0"/>
              <a:t>We did this using several different types key metrics and algorithms discussed in this class.</a:t>
            </a:r>
          </a:p>
        </p:txBody>
      </p:sp>
    </p:spTree>
    <p:extLst>
      <p:ext uri="{BB962C8B-B14F-4D97-AF65-F5344CB8AC3E}">
        <p14:creationId xmlns:p14="http://schemas.microsoft.com/office/powerpoint/2010/main" val="74294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C8A5-FC8A-231D-0F61-C0743FBB059B}"/>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32D4AF95-B719-D4CD-0D6C-0E55FACB98AC}"/>
              </a:ext>
            </a:extLst>
          </p:cNvPr>
          <p:cNvSpPr>
            <a:spLocks noGrp="1"/>
          </p:cNvSpPr>
          <p:nvPr>
            <p:ph idx="1"/>
          </p:nvPr>
        </p:nvSpPr>
        <p:spPr/>
        <p:txBody>
          <a:bodyPr/>
          <a:lstStyle/>
          <a:p>
            <a:r>
              <a:rPr lang="en-US" dirty="0"/>
              <a:t>The support of an item, or a set of items is the frequency that it appears in the dataset.</a:t>
            </a:r>
          </a:p>
          <a:p>
            <a:r>
              <a:rPr lang="en-US" dirty="0"/>
              <a:t>We use support to find the most popular items and item combinations, to find out the best deals to offer and items to increase or decrease our production of.</a:t>
            </a:r>
          </a:p>
          <a:p>
            <a:r>
              <a:rPr lang="en-US" dirty="0"/>
              <a:t>We calculate this using this code:</a:t>
            </a:r>
          </a:p>
        </p:txBody>
      </p:sp>
      <p:pic>
        <p:nvPicPr>
          <p:cNvPr id="5" name="Picture 4">
            <a:extLst>
              <a:ext uri="{FF2B5EF4-FFF2-40B4-BE49-F238E27FC236}">
                <a16:creationId xmlns:a16="http://schemas.microsoft.com/office/drawing/2014/main" id="{9D2E3111-3463-867D-AE42-3BE3DA240FCE}"/>
              </a:ext>
            </a:extLst>
          </p:cNvPr>
          <p:cNvPicPr>
            <a:picLocks noChangeAspect="1"/>
          </p:cNvPicPr>
          <p:nvPr/>
        </p:nvPicPr>
        <p:blipFill>
          <a:blip r:embed="rId2"/>
          <a:stretch>
            <a:fillRect/>
          </a:stretch>
        </p:blipFill>
        <p:spPr>
          <a:xfrm>
            <a:off x="2346081" y="4632374"/>
            <a:ext cx="7499838" cy="1544589"/>
          </a:xfrm>
          <a:prstGeom prst="rect">
            <a:avLst/>
          </a:prstGeom>
        </p:spPr>
      </p:pic>
    </p:spTree>
    <p:extLst>
      <p:ext uri="{BB962C8B-B14F-4D97-AF65-F5344CB8AC3E}">
        <p14:creationId xmlns:p14="http://schemas.microsoft.com/office/powerpoint/2010/main" val="4128301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E47D-A105-EBA2-4A08-8D674D04C2B3}"/>
              </a:ext>
            </a:extLst>
          </p:cNvPr>
          <p:cNvSpPr>
            <a:spLocks noGrp="1"/>
          </p:cNvSpPr>
          <p:nvPr>
            <p:ph type="title"/>
          </p:nvPr>
        </p:nvSpPr>
        <p:spPr/>
        <p:txBody>
          <a:bodyPr/>
          <a:lstStyle/>
          <a:p>
            <a:r>
              <a:rPr lang="en-US" dirty="0"/>
              <a:t>Confidence</a:t>
            </a:r>
          </a:p>
        </p:txBody>
      </p:sp>
      <p:sp>
        <p:nvSpPr>
          <p:cNvPr id="3" name="Content Placeholder 2">
            <a:extLst>
              <a:ext uri="{FF2B5EF4-FFF2-40B4-BE49-F238E27FC236}">
                <a16:creationId xmlns:a16="http://schemas.microsoft.com/office/drawing/2014/main" id="{BF404327-A177-18F4-75DF-084DD0292A5A}"/>
              </a:ext>
            </a:extLst>
          </p:cNvPr>
          <p:cNvSpPr>
            <a:spLocks noGrp="1"/>
          </p:cNvSpPr>
          <p:nvPr>
            <p:ph idx="1"/>
          </p:nvPr>
        </p:nvSpPr>
        <p:spPr/>
        <p:txBody>
          <a:bodyPr/>
          <a:lstStyle/>
          <a:p>
            <a:r>
              <a:rPr lang="en-US" dirty="0"/>
              <a:t>The confidence of a set of items is the prevalence of the second item in entries that already have the first.</a:t>
            </a:r>
          </a:p>
          <a:p>
            <a:r>
              <a:rPr lang="en-US" dirty="0"/>
              <a:t>We use confidence to find the best pairing deals to suggest to a customer (i.e. they may be interested in a bread item if they are buying coffee)</a:t>
            </a:r>
          </a:p>
          <a:p>
            <a:r>
              <a:rPr lang="en-US" dirty="0"/>
              <a:t>We calculate this using the following code:</a:t>
            </a:r>
          </a:p>
        </p:txBody>
      </p:sp>
      <p:pic>
        <p:nvPicPr>
          <p:cNvPr id="5" name="Picture 4">
            <a:extLst>
              <a:ext uri="{FF2B5EF4-FFF2-40B4-BE49-F238E27FC236}">
                <a16:creationId xmlns:a16="http://schemas.microsoft.com/office/drawing/2014/main" id="{05D25F48-153D-5FD9-1E25-5284A829C42A}"/>
              </a:ext>
            </a:extLst>
          </p:cNvPr>
          <p:cNvPicPr>
            <a:picLocks noChangeAspect="1"/>
          </p:cNvPicPr>
          <p:nvPr/>
        </p:nvPicPr>
        <p:blipFill>
          <a:blip r:embed="rId2"/>
          <a:stretch>
            <a:fillRect/>
          </a:stretch>
        </p:blipFill>
        <p:spPr>
          <a:xfrm>
            <a:off x="1871539" y="4806432"/>
            <a:ext cx="8448921" cy="1370531"/>
          </a:xfrm>
          <a:prstGeom prst="rect">
            <a:avLst/>
          </a:prstGeom>
        </p:spPr>
      </p:pic>
    </p:spTree>
    <p:extLst>
      <p:ext uri="{BB962C8B-B14F-4D97-AF65-F5344CB8AC3E}">
        <p14:creationId xmlns:p14="http://schemas.microsoft.com/office/powerpoint/2010/main" val="867747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DFE7-28E3-9E1F-E717-8941E312DC25}"/>
              </a:ext>
            </a:extLst>
          </p:cNvPr>
          <p:cNvSpPr>
            <a:spLocks noGrp="1"/>
          </p:cNvSpPr>
          <p:nvPr>
            <p:ph type="title"/>
          </p:nvPr>
        </p:nvSpPr>
        <p:spPr/>
        <p:txBody>
          <a:bodyPr/>
          <a:lstStyle/>
          <a:p>
            <a:r>
              <a:rPr lang="en-US" dirty="0"/>
              <a:t>Lift</a:t>
            </a:r>
          </a:p>
        </p:txBody>
      </p:sp>
      <p:sp>
        <p:nvSpPr>
          <p:cNvPr id="3" name="Content Placeholder 2">
            <a:extLst>
              <a:ext uri="{FF2B5EF4-FFF2-40B4-BE49-F238E27FC236}">
                <a16:creationId xmlns:a16="http://schemas.microsoft.com/office/drawing/2014/main" id="{3BF6EE94-1792-9E51-0E0E-DA3572F7989F}"/>
              </a:ext>
            </a:extLst>
          </p:cNvPr>
          <p:cNvSpPr>
            <a:spLocks noGrp="1"/>
          </p:cNvSpPr>
          <p:nvPr>
            <p:ph idx="1"/>
          </p:nvPr>
        </p:nvSpPr>
        <p:spPr/>
        <p:txBody>
          <a:bodyPr/>
          <a:lstStyle/>
          <a:p>
            <a:r>
              <a:rPr lang="en-US" dirty="0"/>
              <a:t>The lift of a set of items is the confidence divided by the support for the second item alone</a:t>
            </a:r>
          </a:p>
          <a:p>
            <a:r>
              <a:rPr lang="en-US" dirty="0"/>
              <a:t>Lift is the key to determining what is a well-targeted sale, while all items will be heavily associated with coffee in a bakery, that isn’t necessarily a well-targeted sale.</a:t>
            </a:r>
          </a:p>
          <a:p>
            <a:r>
              <a:rPr lang="en-US" dirty="0"/>
              <a:t>We calculate lift using the following code:</a:t>
            </a:r>
          </a:p>
        </p:txBody>
      </p:sp>
      <p:pic>
        <p:nvPicPr>
          <p:cNvPr id="5" name="Picture 4">
            <a:extLst>
              <a:ext uri="{FF2B5EF4-FFF2-40B4-BE49-F238E27FC236}">
                <a16:creationId xmlns:a16="http://schemas.microsoft.com/office/drawing/2014/main" id="{C910DE61-C8A3-C2CA-ED53-5023BAABD536}"/>
              </a:ext>
            </a:extLst>
          </p:cNvPr>
          <p:cNvPicPr>
            <a:picLocks noChangeAspect="1"/>
          </p:cNvPicPr>
          <p:nvPr/>
        </p:nvPicPr>
        <p:blipFill>
          <a:blip r:embed="rId2"/>
          <a:stretch>
            <a:fillRect/>
          </a:stretch>
        </p:blipFill>
        <p:spPr>
          <a:xfrm>
            <a:off x="613838" y="5075496"/>
            <a:ext cx="10964323" cy="1417379"/>
          </a:xfrm>
          <a:prstGeom prst="rect">
            <a:avLst/>
          </a:prstGeom>
        </p:spPr>
      </p:pic>
    </p:spTree>
    <p:extLst>
      <p:ext uri="{BB962C8B-B14F-4D97-AF65-F5344CB8AC3E}">
        <p14:creationId xmlns:p14="http://schemas.microsoft.com/office/powerpoint/2010/main" val="1029856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C682-BBC4-28D2-7156-35F89C9A516E}"/>
              </a:ext>
            </a:extLst>
          </p:cNvPr>
          <p:cNvSpPr>
            <a:spLocks noGrp="1"/>
          </p:cNvSpPr>
          <p:nvPr>
            <p:ph type="title"/>
          </p:nvPr>
        </p:nvSpPr>
        <p:spPr/>
        <p:txBody>
          <a:bodyPr/>
          <a:lstStyle/>
          <a:p>
            <a:r>
              <a:rPr lang="en-US" dirty="0"/>
              <a:t>Rule Associations Using FP-Growth</a:t>
            </a:r>
          </a:p>
        </p:txBody>
      </p:sp>
      <p:sp>
        <p:nvSpPr>
          <p:cNvPr id="3" name="Content Placeholder 2">
            <a:extLst>
              <a:ext uri="{FF2B5EF4-FFF2-40B4-BE49-F238E27FC236}">
                <a16:creationId xmlns:a16="http://schemas.microsoft.com/office/drawing/2014/main" id="{CAAD245D-6BDE-F9C5-EB13-CD10A3F66390}"/>
              </a:ext>
            </a:extLst>
          </p:cNvPr>
          <p:cNvSpPr>
            <a:spLocks noGrp="1"/>
          </p:cNvSpPr>
          <p:nvPr>
            <p:ph idx="1"/>
          </p:nvPr>
        </p:nvSpPr>
        <p:spPr/>
        <p:txBody>
          <a:bodyPr/>
          <a:lstStyle/>
          <a:p>
            <a:r>
              <a:rPr lang="en-US" dirty="0"/>
              <a:t>The FP-Growth algorithm is an algorithm that identifies frequent association rules by creating a frequent pattern tree.</a:t>
            </a:r>
          </a:p>
          <a:p>
            <a:r>
              <a:rPr lang="en-US" dirty="0"/>
              <a:t>We implement this algorithm using the </a:t>
            </a:r>
            <a:r>
              <a:rPr lang="en-US" dirty="0" err="1"/>
              <a:t>mlxtemd</a:t>
            </a:r>
            <a:r>
              <a:rPr lang="en-US" dirty="0"/>
              <a:t> python library like this, which finds rules with a minimum support:</a:t>
            </a:r>
          </a:p>
        </p:txBody>
      </p:sp>
      <p:pic>
        <p:nvPicPr>
          <p:cNvPr id="7" name="Picture 6">
            <a:extLst>
              <a:ext uri="{FF2B5EF4-FFF2-40B4-BE49-F238E27FC236}">
                <a16:creationId xmlns:a16="http://schemas.microsoft.com/office/drawing/2014/main" id="{45EC50BF-80DF-1504-D57D-E87EB73D32E1}"/>
              </a:ext>
            </a:extLst>
          </p:cNvPr>
          <p:cNvPicPr>
            <a:picLocks noChangeAspect="1"/>
          </p:cNvPicPr>
          <p:nvPr/>
        </p:nvPicPr>
        <p:blipFill>
          <a:blip r:embed="rId2"/>
          <a:stretch>
            <a:fillRect/>
          </a:stretch>
        </p:blipFill>
        <p:spPr>
          <a:xfrm>
            <a:off x="2933700" y="3616325"/>
            <a:ext cx="6324600" cy="2876550"/>
          </a:xfrm>
          <a:prstGeom prst="rect">
            <a:avLst/>
          </a:prstGeom>
        </p:spPr>
      </p:pic>
    </p:spTree>
    <p:extLst>
      <p:ext uri="{BB962C8B-B14F-4D97-AF65-F5344CB8AC3E}">
        <p14:creationId xmlns:p14="http://schemas.microsoft.com/office/powerpoint/2010/main" val="3185287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6B8-90E7-6A81-F32E-C8C538B2DEE9}"/>
              </a:ext>
            </a:extLst>
          </p:cNvPr>
          <p:cNvSpPr>
            <a:spLocks noGrp="1"/>
          </p:cNvSpPr>
          <p:nvPr>
            <p:ph type="title"/>
          </p:nvPr>
        </p:nvSpPr>
        <p:spPr/>
        <p:txBody>
          <a:bodyPr/>
          <a:lstStyle/>
          <a:p>
            <a:r>
              <a:rPr lang="en-US" dirty="0"/>
              <a:t>Issues With This Approach</a:t>
            </a:r>
          </a:p>
        </p:txBody>
      </p:sp>
      <p:sp>
        <p:nvSpPr>
          <p:cNvPr id="3" name="Content Placeholder 2">
            <a:extLst>
              <a:ext uri="{FF2B5EF4-FFF2-40B4-BE49-F238E27FC236}">
                <a16:creationId xmlns:a16="http://schemas.microsoft.com/office/drawing/2014/main" id="{3CFD58EC-E7F1-6499-B1FF-3A97672755DB}"/>
              </a:ext>
            </a:extLst>
          </p:cNvPr>
          <p:cNvSpPr>
            <a:spLocks noGrp="1"/>
          </p:cNvSpPr>
          <p:nvPr>
            <p:ph idx="1"/>
          </p:nvPr>
        </p:nvSpPr>
        <p:spPr/>
        <p:txBody>
          <a:bodyPr/>
          <a:lstStyle/>
          <a:p>
            <a:r>
              <a:rPr lang="en-US" dirty="0"/>
              <a:t>You can see that at the end we have to filter out groups with only 1 item, this is because those will show up most prevalently always but aren’t very useful data.</a:t>
            </a:r>
          </a:p>
          <a:p>
            <a:r>
              <a:rPr lang="en-US" dirty="0"/>
              <a:t>After doing this we get much better results:</a:t>
            </a:r>
          </a:p>
          <a:p>
            <a:endParaRPr lang="en-US" dirty="0"/>
          </a:p>
        </p:txBody>
      </p:sp>
      <p:pic>
        <p:nvPicPr>
          <p:cNvPr id="7" name="Picture 6">
            <a:extLst>
              <a:ext uri="{FF2B5EF4-FFF2-40B4-BE49-F238E27FC236}">
                <a16:creationId xmlns:a16="http://schemas.microsoft.com/office/drawing/2014/main" id="{22CCE2B6-4B01-EA34-761A-5FB79A6DF3F2}"/>
              </a:ext>
            </a:extLst>
          </p:cNvPr>
          <p:cNvPicPr>
            <a:picLocks noChangeAspect="1"/>
          </p:cNvPicPr>
          <p:nvPr/>
        </p:nvPicPr>
        <p:blipFill>
          <a:blip r:embed="rId2"/>
          <a:stretch>
            <a:fillRect/>
          </a:stretch>
        </p:blipFill>
        <p:spPr>
          <a:xfrm>
            <a:off x="3571875" y="4001294"/>
            <a:ext cx="5048250" cy="2609850"/>
          </a:xfrm>
          <a:prstGeom prst="rect">
            <a:avLst/>
          </a:prstGeom>
        </p:spPr>
      </p:pic>
    </p:spTree>
    <p:extLst>
      <p:ext uri="{BB962C8B-B14F-4D97-AF65-F5344CB8AC3E}">
        <p14:creationId xmlns:p14="http://schemas.microsoft.com/office/powerpoint/2010/main" val="3038842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DF2-CDE0-0B9A-0093-8B719C228B09}"/>
              </a:ext>
            </a:extLst>
          </p:cNvPr>
          <p:cNvSpPr>
            <a:spLocks noGrp="1"/>
          </p:cNvSpPr>
          <p:nvPr>
            <p:ph type="title"/>
          </p:nvPr>
        </p:nvSpPr>
        <p:spPr/>
        <p:txBody>
          <a:bodyPr/>
          <a:lstStyle/>
          <a:p>
            <a:r>
              <a:rPr lang="en-US" dirty="0"/>
              <a:t>Summary </a:t>
            </a:r>
            <a:r>
              <a:rPr lang="en-US"/>
              <a:t>of Solution </a:t>
            </a:r>
            <a:r>
              <a:rPr lang="en-US" dirty="0"/>
              <a:t>A</a:t>
            </a:r>
            <a:r>
              <a:rPr lang="en-US"/>
              <a:t>pproach</a:t>
            </a:r>
            <a:endParaRPr lang="en-US" dirty="0"/>
          </a:p>
        </p:txBody>
      </p:sp>
      <p:sp>
        <p:nvSpPr>
          <p:cNvPr id="3" name="Content Placeholder 2">
            <a:extLst>
              <a:ext uri="{FF2B5EF4-FFF2-40B4-BE49-F238E27FC236}">
                <a16:creationId xmlns:a16="http://schemas.microsoft.com/office/drawing/2014/main" id="{BC67E8BE-B64E-310B-6FEB-9E580574129C}"/>
              </a:ext>
            </a:extLst>
          </p:cNvPr>
          <p:cNvSpPr>
            <a:spLocks noGrp="1"/>
          </p:cNvSpPr>
          <p:nvPr>
            <p:ph idx="1"/>
          </p:nvPr>
        </p:nvSpPr>
        <p:spPr/>
        <p:txBody>
          <a:bodyPr/>
          <a:lstStyle/>
          <a:p>
            <a:r>
              <a:rPr lang="en-US" dirty="0"/>
              <a:t>We use a combination of Support, lift, confidence, and association rule mining to arrive at a list of best fit items for sales together.</a:t>
            </a:r>
          </a:p>
          <a:p>
            <a:r>
              <a:rPr lang="en-US" dirty="0"/>
              <a:t>Some insights will come from naively using support and confidence: coffee and bread are very popular and should be targeted for sales.</a:t>
            </a:r>
          </a:p>
          <a:p>
            <a:r>
              <a:rPr lang="en-US" dirty="0"/>
              <a:t>Other more targeted insights will come from lift and rule association mining: Hot chocolate and cake are very commonly bought together, despite being less popular items.</a:t>
            </a:r>
          </a:p>
        </p:txBody>
      </p:sp>
    </p:spTree>
    <p:extLst>
      <p:ext uri="{BB962C8B-B14F-4D97-AF65-F5344CB8AC3E}">
        <p14:creationId xmlns:p14="http://schemas.microsoft.com/office/powerpoint/2010/main" val="309549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Our Results</a:t>
            </a:r>
          </a:p>
        </p:txBody>
      </p:sp>
    </p:spTree>
    <p:extLst>
      <p:ext uri="{BB962C8B-B14F-4D97-AF65-F5344CB8AC3E}">
        <p14:creationId xmlns:p14="http://schemas.microsoft.com/office/powerpoint/2010/main" val="1150003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6F2B-E125-ACC5-3A2B-ECECCAD436C0}"/>
              </a:ext>
            </a:extLst>
          </p:cNvPr>
          <p:cNvSpPr>
            <a:spLocks noGrp="1"/>
          </p:cNvSpPr>
          <p:nvPr>
            <p:ph type="title"/>
          </p:nvPr>
        </p:nvSpPr>
        <p:spPr/>
        <p:txBody>
          <a:bodyPr/>
          <a:lstStyle/>
          <a:p>
            <a:r>
              <a:rPr lang="en-US" dirty="0"/>
              <a:t>Results</a:t>
            </a:r>
          </a:p>
        </p:txBody>
      </p:sp>
      <p:sp>
        <p:nvSpPr>
          <p:cNvPr id="4" name="Content Placeholder 3">
            <a:extLst>
              <a:ext uri="{FF2B5EF4-FFF2-40B4-BE49-F238E27FC236}">
                <a16:creationId xmlns:a16="http://schemas.microsoft.com/office/drawing/2014/main" id="{F62000F9-0F26-D201-D149-774CF7AFCEF8}"/>
              </a:ext>
            </a:extLst>
          </p:cNvPr>
          <p:cNvSpPr>
            <a:spLocks noGrp="1"/>
          </p:cNvSpPr>
          <p:nvPr>
            <p:ph idx="1"/>
          </p:nvPr>
        </p:nvSpPr>
        <p:spPr/>
        <p:txBody>
          <a:bodyPr/>
          <a:lstStyle/>
          <a:p>
            <a:r>
              <a:rPr lang="en-US" dirty="0"/>
              <a:t>When selling expirable products, any items that go unsold are wasted.</a:t>
            </a:r>
          </a:p>
          <a:p>
            <a:r>
              <a:rPr lang="en-US" dirty="0"/>
              <a:t>By analyzing sales data, companies can predict when customers are most likely to order perishable items and plan appropriately.</a:t>
            </a:r>
          </a:p>
          <a:p>
            <a:r>
              <a:rPr lang="en-US" dirty="0"/>
              <a:t>Additionally, certain items such as beverages and pastries are often sold together.</a:t>
            </a:r>
          </a:p>
          <a:p>
            <a:pPr lvl="1"/>
            <a:r>
              <a:rPr lang="en-US" dirty="0"/>
              <a:t>Preparing often-paired items together is more efficient for sales</a:t>
            </a:r>
          </a:p>
        </p:txBody>
      </p:sp>
    </p:spTree>
    <p:extLst>
      <p:ext uri="{BB962C8B-B14F-4D97-AF65-F5344CB8AC3E}">
        <p14:creationId xmlns:p14="http://schemas.microsoft.com/office/powerpoint/2010/main" val="31292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Motivation From Real-World Applications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In modern-day Commerce, products and sales are being increasingly digitally tracked and recorded.</a:t>
            </a:r>
          </a:p>
          <a:p>
            <a:r>
              <a:rPr lang="en-US" dirty="0"/>
              <a:t>Businesses must use their sales datasets to refine their sales strategies if they want to keep up.</a:t>
            </a:r>
          </a:p>
          <a:p>
            <a:r>
              <a:rPr lang="en-US" dirty="0"/>
              <a:t>Datamining sales data can help:</a:t>
            </a:r>
          </a:p>
          <a:p>
            <a:pPr lvl="1"/>
            <a:r>
              <a:rPr lang="en-US" dirty="0"/>
              <a:t>Determine which sales would maximize profits.</a:t>
            </a:r>
          </a:p>
          <a:p>
            <a:pPr lvl="1"/>
            <a:r>
              <a:rPr lang="en-US" dirty="0"/>
              <a:t>Determine when products should be prepared at a given date and time.</a:t>
            </a:r>
          </a:p>
          <a:p>
            <a:pPr lvl="2"/>
            <a:r>
              <a:rPr lang="en-US" dirty="0"/>
              <a:t>Particularly, when pairs of products should be prepared together, determined through finding </a:t>
            </a:r>
            <a:r>
              <a:rPr lang="en-US" dirty="0">
                <a:solidFill>
                  <a:srgbClr val="C00000"/>
                </a:solidFill>
              </a:rPr>
              <a:t>associations</a:t>
            </a:r>
            <a:r>
              <a:rPr lang="en-US" dirty="0"/>
              <a:t> between products.</a:t>
            </a:r>
          </a:p>
          <a:p>
            <a:pPr marL="0" indent="0">
              <a:buNone/>
            </a:pPr>
            <a:endParaRPr lang="en-US" dirty="0"/>
          </a:p>
        </p:txBody>
      </p:sp>
    </p:spTree>
    <p:extLst>
      <p:ext uri="{BB962C8B-B14F-4D97-AF65-F5344CB8AC3E}">
        <p14:creationId xmlns:p14="http://schemas.microsoft.com/office/powerpoint/2010/main" val="140930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with different colored circles&#10;&#10;Description automatically generated">
            <a:extLst>
              <a:ext uri="{FF2B5EF4-FFF2-40B4-BE49-F238E27FC236}">
                <a16:creationId xmlns:a16="http://schemas.microsoft.com/office/drawing/2014/main" id="{55866001-04AE-8D39-6AAB-20046ED88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9726" y="267551"/>
            <a:ext cx="7542137" cy="7542137"/>
          </a:xfrm>
        </p:spPr>
      </p:pic>
      <p:sp>
        <p:nvSpPr>
          <p:cNvPr id="2" name="Title 1">
            <a:extLst>
              <a:ext uri="{FF2B5EF4-FFF2-40B4-BE49-F238E27FC236}">
                <a16:creationId xmlns:a16="http://schemas.microsoft.com/office/drawing/2014/main" id="{75D13B71-150B-AF27-D8AE-0692C6E3668F}"/>
              </a:ext>
            </a:extLst>
          </p:cNvPr>
          <p:cNvSpPr>
            <a:spLocks noGrp="1"/>
          </p:cNvSpPr>
          <p:nvPr>
            <p:ph type="title"/>
          </p:nvPr>
        </p:nvSpPr>
        <p:spPr>
          <a:xfrm>
            <a:off x="1676400" y="0"/>
            <a:ext cx="10515600" cy="1325563"/>
          </a:xfrm>
        </p:spPr>
        <p:txBody>
          <a:bodyPr>
            <a:normAutofit/>
          </a:bodyPr>
          <a:lstStyle/>
          <a:p>
            <a:r>
              <a:rPr lang="en-US" dirty="0"/>
              <a:t>Percentage of Transactions by Time of Day</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0ABF873-5FDC-AC7A-041B-EEB609C3E889}"/>
                  </a:ext>
                </a:extLst>
              </p14:cNvPr>
              <p14:cNvContentPartPr/>
              <p14:nvPr/>
            </p14:nvContentPartPr>
            <p14:xfrm>
              <a:off x="5108262" y="1001091"/>
              <a:ext cx="3051720" cy="119520"/>
            </p14:xfrm>
          </p:contentPart>
        </mc:Choice>
        <mc:Fallback xmlns="">
          <p:pic>
            <p:nvPicPr>
              <p:cNvPr id="7" name="Ink 6">
                <a:extLst>
                  <a:ext uri="{FF2B5EF4-FFF2-40B4-BE49-F238E27FC236}">
                    <a16:creationId xmlns:a16="http://schemas.microsoft.com/office/drawing/2014/main" id="{70ABF873-5FDC-AC7A-041B-EEB609C3E889}"/>
                  </a:ext>
                </a:extLst>
              </p:cNvPr>
              <p:cNvPicPr/>
              <p:nvPr/>
            </p:nvPicPr>
            <p:blipFill>
              <a:blip r:embed="rId4"/>
              <a:stretch>
                <a:fillRect/>
              </a:stretch>
            </p:blipFill>
            <p:spPr>
              <a:xfrm>
                <a:off x="5045262" y="938091"/>
                <a:ext cx="3177360" cy="245160"/>
              </a:xfrm>
              <a:prstGeom prst="rect">
                <a:avLst/>
              </a:prstGeom>
            </p:spPr>
          </p:pic>
        </mc:Fallback>
      </mc:AlternateContent>
      <p:sp>
        <p:nvSpPr>
          <p:cNvPr id="8" name="TextBox 7">
            <a:extLst>
              <a:ext uri="{FF2B5EF4-FFF2-40B4-BE49-F238E27FC236}">
                <a16:creationId xmlns:a16="http://schemas.microsoft.com/office/drawing/2014/main" id="{09A84A06-88EA-0471-EF94-48D7154DE957}"/>
              </a:ext>
            </a:extLst>
          </p:cNvPr>
          <p:cNvSpPr txBox="1"/>
          <p:nvPr/>
        </p:nvSpPr>
        <p:spPr>
          <a:xfrm>
            <a:off x="115942" y="1741251"/>
            <a:ext cx="3978613" cy="1815882"/>
          </a:xfrm>
          <a:prstGeom prst="rect">
            <a:avLst/>
          </a:prstGeom>
          <a:noFill/>
        </p:spPr>
        <p:txBody>
          <a:bodyPr wrap="square" rtlCol="0">
            <a:spAutoFit/>
          </a:bodyPr>
          <a:lstStyle/>
          <a:p>
            <a:r>
              <a:rPr lang="en-US" sz="2800" dirty="0"/>
              <a:t>56.4%	Afternoon</a:t>
            </a:r>
          </a:p>
          <a:p>
            <a:r>
              <a:rPr lang="en-US" sz="2800" dirty="0"/>
              <a:t>2.5%		Evening</a:t>
            </a:r>
          </a:p>
          <a:p>
            <a:r>
              <a:rPr lang="en-US" sz="2800" dirty="0"/>
              <a:t>41%		Morning</a:t>
            </a:r>
          </a:p>
          <a:p>
            <a:r>
              <a:rPr lang="en-US" sz="2800" dirty="0"/>
              <a:t>0.1%		Night</a:t>
            </a:r>
          </a:p>
        </p:txBody>
      </p:sp>
    </p:spTree>
    <p:extLst>
      <p:ext uri="{BB962C8B-B14F-4D97-AF65-F5344CB8AC3E}">
        <p14:creationId xmlns:p14="http://schemas.microsoft.com/office/powerpoint/2010/main" val="3124563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64C-004F-E6BE-38F1-89A2BE16A4DB}"/>
              </a:ext>
            </a:extLst>
          </p:cNvPr>
          <p:cNvSpPr>
            <a:spLocks noGrp="1"/>
          </p:cNvSpPr>
          <p:nvPr>
            <p:ph type="title"/>
          </p:nvPr>
        </p:nvSpPr>
        <p:spPr>
          <a:xfrm>
            <a:off x="1676400" y="0"/>
            <a:ext cx="10515600" cy="1325563"/>
          </a:xfrm>
        </p:spPr>
        <p:txBody>
          <a:bodyPr/>
          <a:lstStyle/>
          <a:p>
            <a:r>
              <a:rPr lang="en-US" dirty="0"/>
              <a:t>Number of Transactions on each Hour</a:t>
            </a:r>
          </a:p>
        </p:txBody>
      </p:sp>
      <p:pic>
        <p:nvPicPr>
          <p:cNvPr id="5" name="Content Placeholder 4" descr="A graph with blue lines&#10;&#10;Description automatically generated">
            <a:extLst>
              <a:ext uri="{FF2B5EF4-FFF2-40B4-BE49-F238E27FC236}">
                <a16:creationId xmlns:a16="http://schemas.microsoft.com/office/drawing/2014/main" id="{7D854626-C309-35D6-28DD-E5CB06DBF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88" y="1157591"/>
            <a:ext cx="11400818" cy="5700409"/>
          </a:xfrm>
        </p:spPr>
      </p:pic>
      <p:sp>
        <p:nvSpPr>
          <p:cNvPr id="6" name="TextBox 5">
            <a:extLst>
              <a:ext uri="{FF2B5EF4-FFF2-40B4-BE49-F238E27FC236}">
                <a16:creationId xmlns:a16="http://schemas.microsoft.com/office/drawing/2014/main" id="{208738EA-4C00-348F-7F2A-824821597DAB}"/>
              </a:ext>
            </a:extLst>
          </p:cNvPr>
          <p:cNvSpPr txBox="1"/>
          <p:nvPr/>
        </p:nvSpPr>
        <p:spPr>
          <a:xfrm>
            <a:off x="7789761" y="2159988"/>
            <a:ext cx="3264061"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Helps businesses prepare for rush hours ahead of time</a:t>
            </a:r>
          </a:p>
        </p:txBody>
      </p:sp>
    </p:spTree>
    <p:extLst>
      <p:ext uri="{BB962C8B-B14F-4D97-AF65-F5344CB8AC3E}">
        <p14:creationId xmlns:p14="http://schemas.microsoft.com/office/powerpoint/2010/main" val="359130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black line&#10;&#10;Description automatically generated">
            <a:extLst>
              <a:ext uri="{FF2B5EF4-FFF2-40B4-BE49-F238E27FC236}">
                <a16:creationId xmlns:a16="http://schemas.microsoft.com/office/drawing/2014/main" id="{52C283BF-77ED-FF1C-0F15-F942D0A43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8" y="826158"/>
            <a:ext cx="11632507" cy="5816254"/>
          </a:xfrm>
        </p:spPr>
      </p:pic>
      <p:pic>
        <p:nvPicPr>
          <p:cNvPr id="11" name="Picture 10">
            <a:extLst>
              <a:ext uri="{FF2B5EF4-FFF2-40B4-BE49-F238E27FC236}">
                <a16:creationId xmlns:a16="http://schemas.microsoft.com/office/drawing/2014/main" id="{3C1B1162-57F7-2D16-7B1C-98C364A94F7D}"/>
              </a:ext>
            </a:extLst>
          </p:cNvPr>
          <p:cNvPicPr>
            <a:picLocks noChangeAspect="1"/>
          </p:cNvPicPr>
          <p:nvPr/>
        </p:nvPicPr>
        <p:blipFill>
          <a:blip r:embed="rId3"/>
          <a:stretch>
            <a:fillRect/>
          </a:stretch>
        </p:blipFill>
        <p:spPr>
          <a:xfrm>
            <a:off x="457198" y="786940"/>
            <a:ext cx="11734802" cy="5894691"/>
          </a:xfrm>
          <a:prstGeom prst="rect">
            <a:avLst/>
          </a:prstGeom>
        </p:spPr>
      </p:pic>
      <p:pic>
        <p:nvPicPr>
          <p:cNvPr id="6" name="Content Placeholder 4" descr="A white background with black and blue lines&#10;&#10;Description automatically generated with medium confidence">
            <a:extLst>
              <a:ext uri="{FF2B5EF4-FFF2-40B4-BE49-F238E27FC236}">
                <a16:creationId xmlns:a16="http://schemas.microsoft.com/office/drawing/2014/main" id="{B91C6564-DE64-FE0C-AFB5-A2160F88F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83" y="901272"/>
            <a:ext cx="11530215" cy="5765108"/>
          </a:xfrm>
          <a:prstGeom prst="rect">
            <a:avLst/>
          </a:prstGeom>
        </p:spPr>
      </p:pic>
      <p:pic>
        <p:nvPicPr>
          <p:cNvPr id="8" name="Picture 7">
            <a:extLst>
              <a:ext uri="{FF2B5EF4-FFF2-40B4-BE49-F238E27FC236}">
                <a16:creationId xmlns:a16="http://schemas.microsoft.com/office/drawing/2014/main" id="{60066EC8-3CFD-AA4C-0AE5-F320C3B5EFF0}"/>
              </a:ext>
            </a:extLst>
          </p:cNvPr>
          <p:cNvPicPr>
            <a:picLocks noChangeAspect="1"/>
          </p:cNvPicPr>
          <p:nvPr/>
        </p:nvPicPr>
        <p:blipFill>
          <a:blip r:embed="rId5"/>
          <a:stretch>
            <a:fillRect/>
          </a:stretch>
        </p:blipFill>
        <p:spPr>
          <a:xfrm>
            <a:off x="3009204" y="2081478"/>
            <a:ext cx="583465" cy="3530334"/>
          </a:xfrm>
          <a:prstGeom prst="rect">
            <a:avLst/>
          </a:prstGeom>
        </p:spPr>
      </p:pic>
      <p:sp>
        <p:nvSpPr>
          <p:cNvPr id="9" name="Rectangle 8">
            <a:extLst>
              <a:ext uri="{FF2B5EF4-FFF2-40B4-BE49-F238E27FC236}">
                <a16:creationId xmlns:a16="http://schemas.microsoft.com/office/drawing/2014/main" id="{C8CBCA6C-A55E-D0B1-DC05-B922A68A78E9}"/>
              </a:ext>
            </a:extLst>
          </p:cNvPr>
          <p:cNvSpPr/>
          <p:nvPr/>
        </p:nvSpPr>
        <p:spPr>
          <a:xfrm>
            <a:off x="2206278" y="5220182"/>
            <a:ext cx="235980" cy="11986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6288BBD-F843-37A9-278C-747853EEFD56}"/>
              </a:ext>
            </a:extLst>
          </p:cNvPr>
          <p:cNvSpPr txBox="1"/>
          <p:nvPr/>
        </p:nvSpPr>
        <p:spPr>
          <a:xfrm>
            <a:off x="3772243" y="2860496"/>
            <a:ext cx="63239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Cake sells overwhelmingly more in the afternoon compared to the morning</a:t>
            </a:r>
          </a:p>
          <a:p>
            <a:pPr marL="285750" indent="-285750">
              <a:buFont typeface="Arial" panose="020B0604020202020204" pitchFamily="34" charset="0"/>
              <a:buChar char="•"/>
            </a:pPr>
            <a:r>
              <a:rPr lang="en-US" dirty="0"/>
              <a:t>Pastries are the opposite</a:t>
            </a:r>
          </a:p>
        </p:txBody>
      </p:sp>
      <p:sp>
        <p:nvSpPr>
          <p:cNvPr id="2" name="Title 1">
            <a:extLst>
              <a:ext uri="{FF2B5EF4-FFF2-40B4-BE49-F238E27FC236}">
                <a16:creationId xmlns:a16="http://schemas.microsoft.com/office/drawing/2014/main" id="{18C186C6-2BB2-601D-A03F-2C39D371A364}"/>
              </a:ext>
            </a:extLst>
          </p:cNvPr>
          <p:cNvSpPr>
            <a:spLocks noGrp="1"/>
          </p:cNvSpPr>
          <p:nvPr>
            <p:ph type="title"/>
          </p:nvPr>
        </p:nvSpPr>
        <p:spPr>
          <a:xfrm>
            <a:off x="1676400" y="0"/>
            <a:ext cx="10515600" cy="1325563"/>
          </a:xfrm>
        </p:spPr>
        <p:txBody>
          <a:bodyPr/>
          <a:lstStyle/>
          <a:p>
            <a:r>
              <a:rPr lang="en-US" dirty="0"/>
              <a:t>Number of Transactions for each item</a:t>
            </a:r>
          </a:p>
        </p:txBody>
      </p:sp>
    </p:spTree>
    <p:extLst>
      <p:ext uri="{BB962C8B-B14F-4D97-AF65-F5344CB8AC3E}">
        <p14:creationId xmlns:p14="http://schemas.microsoft.com/office/powerpoint/2010/main" val="103324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7625C5-4713-6016-4E46-1D94A317F53B}"/>
              </a:ext>
            </a:extLst>
          </p:cNvPr>
          <p:cNvPicPr>
            <a:picLocks noChangeAspect="1"/>
          </p:cNvPicPr>
          <p:nvPr/>
        </p:nvPicPr>
        <p:blipFill>
          <a:blip r:embed="rId2"/>
          <a:stretch>
            <a:fillRect/>
          </a:stretch>
        </p:blipFill>
        <p:spPr>
          <a:xfrm>
            <a:off x="259080" y="972938"/>
            <a:ext cx="11308080" cy="5650286"/>
          </a:xfrm>
          <a:prstGeom prst="rect">
            <a:avLst/>
          </a:prstGeom>
        </p:spPr>
      </p:pic>
      <p:sp>
        <p:nvSpPr>
          <p:cNvPr id="2" name="Title 1">
            <a:extLst>
              <a:ext uri="{FF2B5EF4-FFF2-40B4-BE49-F238E27FC236}">
                <a16:creationId xmlns:a16="http://schemas.microsoft.com/office/drawing/2014/main" id="{59D6EC43-6EA5-B3C9-E52C-4186AE4FB8A9}"/>
              </a:ext>
            </a:extLst>
          </p:cNvPr>
          <p:cNvSpPr>
            <a:spLocks noGrp="1"/>
          </p:cNvSpPr>
          <p:nvPr>
            <p:ph type="title"/>
          </p:nvPr>
        </p:nvSpPr>
        <p:spPr>
          <a:xfrm>
            <a:off x="1676400" y="0"/>
            <a:ext cx="10515600" cy="1325563"/>
          </a:xfrm>
        </p:spPr>
        <p:txBody>
          <a:bodyPr/>
          <a:lstStyle/>
          <a:p>
            <a:r>
              <a:rPr lang="en-US" dirty="0"/>
              <a:t>Top Items Sold by Day &amp; Month</a:t>
            </a:r>
          </a:p>
        </p:txBody>
      </p:sp>
      <p:pic>
        <p:nvPicPr>
          <p:cNvPr id="11" name="Picture 10">
            <a:extLst>
              <a:ext uri="{FF2B5EF4-FFF2-40B4-BE49-F238E27FC236}">
                <a16:creationId xmlns:a16="http://schemas.microsoft.com/office/drawing/2014/main" id="{B1B3D7A1-EEC1-6D0C-68C2-4A4FC1C11758}"/>
              </a:ext>
            </a:extLst>
          </p:cNvPr>
          <p:cNvPicPr>
            <a:picLocks noChangeAspect="1"/>
          </p:cNvPicPr>
          <p:nvPr/>
        </p:nvPicPr>
        <p:blipFill>
          <a:blip r:embed="rId3"/>
          <a:stretch>
            <a:fillRect/>
          </a:stretch>
        </p:blipFill>
        <p:spPr>
          <a:xfrm>
            <a:off x="259080" y="1103194"/>
            <a:ext cx="11308080" cy="5642769"/>
          </a:xfrm>
          <a:prstGeom prst="rect">
            <a:avLst/>
          </a:prstGeom>
        </p:spPr>
      </p:pic>
      <p:sp>
        <p:nvSpPr>
          <p:cNvPr id="12" name="TextBox 11">
            <a:extLst>
              <a:ext uri="{FF2B5EF4-FFF2-40B4-BE49-F238E27FC236}">
                <a16:creationId xmlns:a16="http://schemas.microsoft.com/office/drawing/2014/main" id="{80B75951-54C6-404E-D921-7C26A836ACD5}"/>
              </a:ext>
            </a:extLst>
          </p:cNvPr>
          <p:cNvSpPr txBox="1"/>
          <p:nvPr/>
        </p:nvSpPr>
        <p:spPr>
          <a:xfrm>
            <a:off x="1676400" y="1068714"/>
            <a:ext cx="56850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Many companies hire seasonal employees</a:t>
            </a:r>
          </a:p>
        </p:txBody>
      </p:sp>
    </p:spTree>
    <p:extLst>
      <p:ext uri="{BB962C8B-B14F-4D97-AF65-F5344CB8AC3E}">
        <p14:creationId xmlns:p14="http://schemas.microsoft.com/office/powerpoint/2010/main" val="222026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04A9-C557-2FE2-0C1B-D880DBAC1BCE}"/>
              </a:ext>
            </a:extLst>
          </p:cNvPr>
          <p:cNvSpPr>
            <a:spLocks noGrp="1"/>
          </p:cNvSpPr>
          <p:nvPr>
            <p:ph type="title"/>
          </p:nvPr>
        </p:nvSpPr>
        <p:spPr/>
        <p:txBody>
          <a:bodyPr/>
          <a:lstStyle/>
          <a:p>
            <a:endParaRPr lang="en-US" dirty="0"/>
          </a:p>
        </p:txBody>
      </p:sp>
      <p:pic>
        <p:nvPicPr>
          <p:cNvPr id="7" name="Content Placeholder 6" descr="A colorful pie chart with numbers&#10;&#10;Description automatically generated">
            <a:extLst>
              <a:ext uri="{FF2B5EF4-FFF2-40B4-BE49-F238E27FC236}">
                <a16:creationId xmlns:a16="http://schemas.microsoft.com/office/drawing/2014/main" id="{9F6B3BCF-09BD-B024-11CD-AB024CD07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775" y="315912"/>
            <a:ext cx="6691954" cy="6691954"/>
          </a:xfrm>
        </p:spPr>
      </p:pic>
      <p:pic>
        <p:nvPicPr>
          <p:cNvPr id="5" name="Picture 4">
            <a:extLst>
              <a:ext uri="{FF2B5EF4-FFF2-40B4-BE49-F238E27FC236}">
                <a16:creationId xmlns:a16="http://schemas.microsoft.com/office/drawing/2014/main" id="{450AFE7B-941F-23C3-3611-11F5A952CC04}"/>
              </a:ext>
            </a:extLst>
          </p:cNvPr>
          <p:cNvPicPr>
            <a:picLocks noChangeAspect="1"/>
          </p:cNvPicPr>
          <p:nvPr/>
        </p:nvPicPr>
        <p:blipFill>
          <a:blip r:embed="rId3"/>
          <a:stretch>
            <a:fillRect/>
          </a:stretch>
        </p:blipFill>
        <p:spPr>
          <a:xfrm>
            <a:off x="-343079" y="365125"/>
            <a:ext cx="6589204" cy="6176963"/>
          </a:xfrm>
          <a:prstGeom prst="rect">
            <a:avLst/>
          </a:prstGeom>
        </p:spPr>
      </p:pic>
    </p:spTree>
    <p:extLst>
      <p:ext uri="{BB962C8B-B14F-4D97-AF65-F5344CB8AC3E}">
        <p14:creationId xmlns:p14="http://schemas.microsoft.com/office/powerpoint/2010/main" val="64729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857D-128E-9993-D45A-DD4F186CB523}"/>
              </a:ext>
            </a:extLst>
          </p:cNvPr>
          <p:cNvSpPr>
            <a:spLocks noGrp="1"/>
          </p:cNvSpPr>
          <p:nvPr>
            <p:ph type="title"/>
          </p:nvPr>
        </p:nvSpPr>
        <p:spPr>
          <a:xfrm>
            <a:off x="1676400" y="0"/>
            <a:ext cx="10515600" cy="1325563"/>
          </a:xfrm>
        </p:spPr>
        <p:txBody>
          <a:bodyPr/>
          <a:lstStyle/>
          <a:p>
            <a:r>
              <a:rPr lang="en-US" dirty="0"/>
              <a:t>Number of items Sold on each Transaction</a:t>
            </a:r>
          </a:p>
        </p:txBody>
      </p:sp>
      <p:pic>
        <p:nvPicPr>
          <p:cNvPr id="5" name="Content Placeholder 4" descr="A graph with blue lines&#10;&#10;Description automatically generated">
            <a:extLst>
              <a:ext uri="{FF2B5EF4-FFF2-40B4-BE49-F238E27FC236}">
                <a16:creationId xmlns:a16="http://schemas.microsoft.com/office/drawing/2014/main" id="{667BAB80-B3C2-7AE0-58F1-4453E22A8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56" y="1181100"/>
            <a:ext cx="11353800" cy="5676900"/>
          </a:xfrm>
        </p:spPr>
      </p:pic>
      <p:sp>
        <p:nvSpPr>
          <p:cNvPr id="6" name="TextBox 5">
            <a:extLst>
              <a:ext uri="{FF2B5EF4-FFF2-40B4-BE49-F238E27FC236}">
                <a16:creationId xmlns:a16="http://schemas.microsoft.com/office/drawing/2014/main" id="{E267397B-02E3-9AF3-3B83-F606877CD80B}"/>
              </a:ext>
            </a:extLst>
          </p:cNvPr>
          <p:cNvSpPr txBox="1"/>
          <p:nvPr/>
        </p:nvSpPr>
        <p:spPr>
          <a:xfrm>
            <a:off x="4120588" y="2321997"/>
            <a:ext cx="523947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Sales are not in a vacuum</a:t>
            </a:r>
          </a:p>
          <a:p>
            <a:pPr marL="285750" indent="-285750">
              <a:buFont typeface="Arial" panose="020B0604020202020204" pitchFamily="34" charset="0"/>
              <a:buChar char="•"/>
            </a:pPr>
            <a:r>
              <a:rPr lang="en-US" dirty="0"/>
              <a:t>Most transactions include more than one item</a:t>
            </a:r>
          </a:p>
        </p:txBody>
      </p:sp>
    </p:spTree>
    <p:extLst>
      <p:ext uri="{BB962C8B-B14F-4D97-AF65-F5344CB8AC3E}">
        <p14:creationId xmlns:p14="http://schemas.microsoft.com/office/powerpoint/2010/main" val="1813168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07A-A8A0-BBCC-19FE-13EBCF4D2021}"/>
              </a:ext>
            </a:extLst>
          </p:cNvPr>
          <p:cNvSpPr>
            <a:spLocks noGrp="1"/>
          </p:cNvSpPr>
          <p:nvPr>
            <p:ph type="title"/>
          </p:nvPr>
        </p:nvSpPr>
        <p:spPr>
          <a:xfrm>
            <a:off x="1676400" y="0"/>
            <a:ext cx="10515600" cy="1325563"/>
          </a:xfrm>
        </p:spPr>
        <p:txBody>
          <a:bodyPr/>
          <a:lstStyle/>
          <a:p>
            <a:r>
              <a:rPr lang="en-US" dirty="0"/>
              <a:t>Top 10 Items by Support</a:t>
            </a:r>
          </a:p>
        </p:txBody>
      </p:sp>
      <p:pic>
        <p:nvPicPr>
          <p:cNvPr id="5" name="Content Placeholder 4" descr="A graph of blue rectangular bars&#10;&#10;Description automatically generated with medium confidence">
            <a:extLst>
              <a:ext uri="{FF2B5EF4-FFF2-40B4-BE49-F238E27FC236}">
                <a16:creationId xmlns:a16="http://schemas.microsoft.com/office/drawing/2014/main" id="{CD050F44-E5BA-50C0-D476-FF4E9EF7E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11" y="1600201"/>
            <a:ext cx="10515600" cy="5257800"/>
          </a:xfrm>
        </p:spPr>
      </p:pic>
      <p:sp>
        <p:nvSpPr>
          <p:cNvPr id="8" name="Rectangle 7">
            <a:extLst>
              <a:ext uri="{FF2B5EF4-FFF2-40B4-BE49-F238E27FC236}">
                <a16:creationId xmlns:a16="http://schemas.microsoft.com/office/drawing/2014/main" id="{45EF0918-F339-297B-1E81-6F1AEA6B0B6C}"/>
              </a:ext>
            </a:extLst>
          </p:cNvPr>
          <p:cNvSpPr/>
          <p:nvPr/>
        </p:nvSpPr>
        <p:spPr>
          <a:xfrm>
            <a:off x="4247909" y="3565003"/>
            <a:ext cx="821802" cy="26390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aph with blue squares&#10;&#10;Description automatically generated">
            <a:extLst>
              <a:ext uri="{FF2B5EF4-FFF2-40B4-BE49-F238E27FC236}">
                <a16:creationId xmlns:a16="http://schemas.microsoft.com/office/drawing/2014/main" id="{A0BD99CC-4B7E-99F0-568C-E787E803A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87767"/>
            <a:ext cx="10346311" cy="5173156"/>
          </a:xfrm>
          <a:prstGeom prst="rect">
            <a:avLst/>
          </a:prstGeom>
        </p:spPr>
      </p:pic>
      <p:sp>
        <p:nvSpPr>
          <p:cNvPr id="11" name="TextBox 10">
            <a:extLst>
              <a:ext uri="{FF2B5EF4-FFF2-40B4-BE49-F238E27FC236}">
                <a16:creationId xmlns:a16="http://schemas.microsoft.com/office/drawing/2014/main" id="{78900254-1C9F-FD37-9F05-5CA235FA1A21}"/>
              </a:ext>
            </a:extLst>
          </p:cNvPr>
          <p:cNvSpPr txBox="1"/>
          <p:nvPr/>
        </p:nvSpPr>
        <p:spPr>
          <a:xfrm>
            <a:off x="6377651" y="2602598"/>
            <a:ext cx="44099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While coffee sells well with pastries, pastry sales are dependent on coffee</a:t>
            </a:r>
          </a:p>
        </p:txBody>
      </p:sp>
      <p:sp>
        <p:nvSpPr>
          <p:cNvPr id="12" name="Rectangle 11">
            <a:extLst>
              <a:ext uri="{FF2B5EF4-FFF2-40B4-BE49-F238E27FC236}">
                <a16:creationId xmlns:a16="http://schemas.microsoft.com/office/drawing/2014/main" id="{268D8320-CD22-2202-73AB-EAC9842F62B8}"/>
              </a:ext>
            </a:extLst>
          </p:cNvPr>
          <p:cNvSpPr/>
          <p:nvPr/>
        </p:nvSpPr>
        <p:spPr>
          <a:xfrm>
            <a:off x="1608881" y="2103437"/>
            <a:ext cx="729205" cy="39732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524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835F-FCA4-2110-99FA-8A72638471FE}"/>
              </a:ext>
            </a:extLst>
          </p:cNvPr>
          <p:cNvSpPr>
            <a:spLocks noGrp="1"/>
          </p:cNvSpPr>
          <p:nvPr>
            <p:ph type="title"/>
          </p:nvPr>
        </p:nvSpPr>
        <p:spPr/>
        <p:txBody>
          <a:bodyPr/>
          <a:lstStyle/>
          <a:p>
            <a:r>
              <a:rPr lang="en-US" dirty="0"/>
              <a:t>Impact</a:t>
            </a:r>
          </a:p>
        </p:txBody>
      </p:sp>
      <p:sp>
        <p:nvSpPr>
          <p:cNvPr id="3" name="Content Placeholder 2">
            <a:extLst>
              <a:ext uri="{FF2B5EF4-FFF2-40B4-BE49-F238E27FC236}">
                <a16:creationId xmlns:a16="http://schemas.microsoft.com/office/drawing/2014/main" id="{8DDE9B46-A7B1-773F-302C-5B444C61F413}"/>
              </a:ext>
            </a:extLst>
          </p:cNvPr>
          <p:cNvSpPr>
            <a:spLocks noGrp="1"/>
          </p:cNvSpPr>
          <p:nvPr>
            <p:ph idx="1"/>
          </p:nvPr>
        </p:nvSpPr>
        <p:spPr/>
        <p:txBody>
          <a:bodyPr/>
          <a:lstStyle/>
          <a:p>
            <a:r>
              <a:rPr lang="en-US" dirty="0"/>
              <a:t>Analyzing trends of sales data can reveal which items are bought together, how often, and at what time of day.</a:t>
            </a:r>
          </a:p>
          <a:p>
            <a:pPr lvl="1"/>
            <a:r>
              <a:rPr lang="en-US" dirty="0"/>
              <a:t>Accurate predictions of consumer behavior allow employees to preemptively bake items without fear of letting them go unsold</a:t>
            </a:r>
          </a:p>
          <a:p>
            <a:r>
              <a:rPr lang="en-US" dirty="0"/>
              <a:t>On a corporate scale, it reveals how many employees should be scheduled for each day, or how many temporary employees to hire during high-traffic months</a:t>
            </a:r>
          </a:p>
        </p:txBody>
      </p:sp>
    </p:spTree>
    <p:extLst>
      <p:ext uri="{BB962C8B-B14F-4D97-AF65-F5344CB8AC3E}">
        <p14:creationId xmlns:p14="http://schemas.microsoft.com/office/powerpoint/2010/main" val="464603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FA93-0951-A66A-9210-3ECBB9C59168}"/>
              </a:ext>
            </a:extLst>
          </p:cNvPr>
          <p:cNvSpPr>
            <a:spLocks noGrp="1"/>
          </p:cNvSpPr>
          <p:nvPr>
            <p:ph type="ctrTitle"/>
          </p:nvPr>
        </p:nvSpPr>
        <p:spPr/>
        <p:txBody>
          <a:bodyPr/>
          <a:lstStyle/>
          <a:p>
            <a:r>
              <a:rPr lang="en-US" dirty="0"/>
              <a:t>Reproducing Our Algorithms</a:t>
            </a:r>
          </a:p>
        </p:txBody>
      </p:sp>
    </p:spTree>
    <p:extLst>
      <p:ext uri="{BB962C8B-B14F-4D97-AF65-F5344CB8AC3E}">
        <p14:creationId xmlns:p14="http://schemas.microsoft.com/office/powerpoint/2010/main" val="2420773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89EF-42B1-874A-3592-53C2B1862083}"/>
              </a:ext>
            </a:extLst>
          </p:cNvPr>
          <p:cNvSpPr>
            <a:spLocks noGrp="1"/>
          </p:cNvSpPr>
          <p:nvPr>
            <p:ph type="title"/>
          </p:nvPr>
        </p:nvSpPr>
        <p:spPr/>
        <p:txBody>
          <a:bodyPr/>
          <a:lstStyle/>
          <a:p>
            <a:r>
              <a:rPr lang="en-US" dirty="0"/>
              <a:t>Reproducibility and Observations</a:t>
            </a:r>
          </a:p>
        </p:txBody>
      </p:sp>
      <p:sp>
        <p:nvSpPr>
          <p:cNvPr id="3" name="Content Placeholder 2">
            <a:extLst>
              <a:ext uri="{FF2B5EF4-FFF2-40B4-BE49-F238E27FC236}">
                <a16:creationId xmlns:a16="http://schemas.microsoft.com/office/drawing/2014/main" id="{2D5E8FFC-27AD-B21C-A7F5-41EC6386D9B8}"/>
              </a:ext>
            </a:extLst>
          </p:cNvPr>
          <p:cNvSpPr>
            <a:spLocks noGrp="1"/>
          </p:cNvSpPr>
          <p:nvPr>
            <p:ph idx="1"/>
          </p:nvPr>
        </p:nvSpPr>
        <p:spPr/>
        <p:txBody>
          <a:bodyPr/>
          <a:lstStyle/>
          <a:p>
            <a:r>
              <a:rPr lang="en-US" dirty="0"/>
              <a:t>The reproduction process is aimed at replicating previous results.</a:t>
            </a:r>
          </a:p>
          <a:p>
            <a:r>
              <a:rPr lang="en-US" dirty="0"/>
              <a:t>Its importance is in showing that a method will continue to be applicable in scenarios other than the original.</a:t>
            </a:r>
          </a:p>
          <a:p>
            <a:r>
              <a:rPr lang="en-US" dirty="0"/>
              <a:t>Reproducibility ensures the validity and reliability of findings.</a:t>
            </a:r>
          </a:p>
          <a:p>
            <a:r>
              <a:rPr lang="en-US" dirty="0"/>
              <a:t>Reproducibility emphasizes transparency in methodologies, documentation, and code sharing.</a:t>
            </a:r>
          </a:p>
        </p:txBody>
      </p:sp>
    </p:spTree>
    <p:extLst>
      <p:ext uri="{BB962C8B-B14F-4D97-AF65-F5344CB8AC3E}">
        <p14:creationId xmlns:p14="http://schemas.microsoft.com/office/powerpoint/2010/main" val="36108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Data Mining Questions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We want to be able to determine from datamining:</a:t>
            </a:r>
          </a:p>
          <a:p>
            <a:pPr lvl="1"/>
            <a:r>
              <a:rPr lang="en-US" dirty="0"/>
              <a:t>Which products are the most popular?</a:t>
            </a:r>
          </a:p>
          <a:p>
            <a:pPr lvl="1"/>
            <a:r>
              <a:rPr lang="en-US" dirty="0"/>
              <a:t>Which products should be sold on their own?</a:t>
            </a:r>
          </a:p>
          <a:p>
            <a:pPr lvl="1"/>
            <a:endParaRPr lang="en-US" dirty="0"/>
          </a:p>
          <a:p>
            <a:pPr lvl="1"/>
            <a:r>
              <a:rPr lang="en-US" dirty="0"/>
              <a:t>Which products sell the best </a:t>
            </a:r>
            <a:r>
              <a:rPr lang="en-US" dirty="0">
                <a:solidFill>
                  <a:srgbClr val="C00000"/>
                </a:solidFill>
              </a:rPr>
              <a:t>together</a:t>
            </a:r>
            <a:r>
              <a:rPr lang="en-US" dirty="0"/>
              <a:t>?</a:t>
            </a:r>
          </a:p>
          <a:p>
            <a:pPr lvl="1"/>
            <a:r>
              <a:rPr lang="en-US" dirty="0"/>
              <a:t>Which products should be sold </a:t>
            </a:r>
            <a:r>
              <a:rPr lang="en-US" dirty="0">
                <a:solidFill>
                  <a:srgbClr val="C00000"/>
                </a:solidFill>
              </a:rPr>
              <a:t>together</a:t>
            </a:r>
            <a:r>
              <a:rPr lang="en-US" dirty="0"/>
              <a:t>?</a:t>
            </a:r>
          </a:p>
        </p:txBody>
      </p:sp>
    </p:spTree>
    <p:extLst>
      <p:ext uri="{BB962C8B-B14F-4D97-AF65-F5344CB8AC3E}">
        <p14:creationId xmlns:p14="http://schemas.microsoft.com/office/powerpoint/2010/main" val="2481949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716D-C471-E2D2-51DC-22076D8465B9}"/>
              </a:ext>
            </a:extLst>
          </p:cNvPr>
          <p:cNvSpPr>
            <a:spLocks noGrp="1"/>
          </p:cNvSpPr>
          <p:nvPr>
            <p:ph type="title"/>
          </p:nvPr>
        </p:nvSpPr>
        <p:spPr/>
        <p:txBody>
          <a:bodyPr/>
          <a:lstStyle/>
          <a:p>
            <a:r>
              <a:rPr lang="en-US" dirty="0"/>
              <a:t>Data Preprocessing and Analysis</a:t>
            </a:r>
          </a:p>
        </p:txBody>
      </p:sp>
      <p:sp>
        <p:nvSpPr>
          <p:cNvPr id="3" name="Content Placeholder 2">
            <a:extLst>
              <a:ext uri="{FF2B5EF4-FFF2-40B4-BE49-F238E27FC236}">
                <a16:creationId xmlns:a16="http://schemas.microsoft.com/office/drawing/2014/main" id="{12AACCE2-9D92-C028-ACC3-DEBC5D86C40B}"/>
              </a:ext>
            </a:extLst>
          </p:cNvPr>
          <p:cNvSpPr>
            <a:spLocks noGrp="1"/>
          </p:cNvSpPr>
          <p:nvPr>
            <p:ph idx="1"/>
          </p:nvPr>
        </p:nvSpPr>
        <p:spPr/>
        <p:txBody>
          <a:bodyPr/>
          <a:lstStyle/>
          <a:p>
            <a:r>
              <a:rPr lang="en-US" dirty="0"/>
              <a:t>Started by importing the bakery sales data set from </a:t>
            </a:r>
            <a:r>
              <a:rPr lang="en-US" dirty="0" err="1"/>
              <a:t>kaggle</a:t>
            </a:r>
            <a:r>
              <a:rPr lang="en-US" dirty="0"/>
              <a:t> using pandas.</a:t>
            </a:r>
          </a:p>
          <a:p>
            <a:r>
              <a:rPr lang="en-US" dirty="0"/>
              <a:t>Preprocess the data by removing outliers</a:t>
            </a:r>
          </a:p>
          <a:p>
            <a:r>
              <a:rPr lang="en-US" dirty="0"/>
              <a:t>Extract relevant features such as date, time.</a:t>
            </a:r>
          </a:p>
          <a:p>
            <a:r>
              <a:rPr lang="en-US" dirty="0"/>
              <a:t>Analyze the data by creating relevant visuals with </a:t>
            </a:r>
            <a:r>
              <a:rPr lang="en-US" dirty="0" err="1"/>
              <a:t>pyplot</a:t>
            </a:r>
            <a:endParaRPr lang="en-US" dirty="0"/>
          </a:p>
          <a:p>
            <a:endParaRPr lang="en-US" dirty="0"/>
          </a:p>
        </p:txBody>
      </p:sp>
    </p:spTree>
    <p:extLst>
      <p:ext uri="{BB962C8B-B14F-4D97-AF65-F5344CB8AC3E}">
        <p14:creationId xmlns:p14="http://schemas.microsoft.com/office/powerpoint/2010/main" val="1671625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699B-74FF-9BD5-E38D-4C7180648128}"/>
              </a:ext>
            </a:extLst>
          </p:cNvPr>
          <p:cNvSpPr>
            <a:spLocks noGrp="1"/>
          </p:cNvSpPr>
          <p:nvPr>
            <p:ph type="title"/>
          </p:nvPr>
        </p:nvSpPr>
        <p:spPr/>
        <p:txBody>
          <a:bodyPr/>
          <a:lstStyle/>
          <a:p>
            <a:r>
              <a:rPr lang="en-US" dirty="0"/>
              <a:t>Associate Rule Mining</a:t>
            </a:r>
          </a:p>
        </p:txBody>
      </p:sp>
      <p:sp>
        <p:nvSpPr>
          <p:cNvPr id="3" name="Content Placeholder 2">
            <a:extLst>
              <a:ext uri="{FF2B5EF4-FFF2-40B4-BE49-F238E27FC236}">
                <a16:creationId xmlns:a16="http://schemas.microsoft.com/office/drawing/2014/main" id="{F58137A3-C9BE-49E4-221E-45193D0E665D}"/>
              </a:ext>
            </a:extLst>
          </p:cNvPr>
          <p:cNvSpPr>
            <a:spLocks noGrp="1"/>
          </p:cNvSpPr>
          <p:nvPr>
            <p:ph idx="1"/>
          </p:nvPr>
        </p:nvSpPr>
        <p:spPr/>
        <p:txBody>
          <a:bodyPr/>
          <a:lstStyle/>
          <a:p>
            <a:pPr algn="l">
              <a:buFont typeface="Arial" panose="020B0604020202020204" pitchFamily="34" charset="0"/>
              <a:buChar char="•"/>
            </a:pPr>
            <a:r>
              <a:rPr lang="en-US" dirty="0"/>
              <a:t>We used the</a:t>
            </a:r>
            <a:r>
              <a:rPr lang="en-US" b="0" i="0" dirty="0">
                <a:effectLst/>
              </a:rPr>
              <a:t> FP-growth algorithm to find frequent </a:t>
            </a:r>
            <a:r>
              <a:rPr lang="en-US" b="0" i="0" dirty="0" err="1">
                <a:effectLst/>
              </a:rPr>
              <a:t>itemsets</a:t>
            </a:r>
            <a:r>
              <a:rPr lang="en-US" b="0" i="0" dirty="0">
                <a:effectLst/>
              </a:rPr>
              <a:t> in the dataset.</a:t>
            </a:r>
          </a:p>
          <a:p>
            <a:pPr algn="l">
              <a:buFont typeface="Arial" panose="020B0604020202020204" pitchFamily="34" charset="0"/>
              <a:buChar char="•"/>
            </a:pPr>
            <a:r>
              <a:rPr lang="en-US" b="0" i="0" dirty="0">
                <a:effectLst/>
              </a:rPr>
              <a:t>Useful for uncovering associations and correlations between items in transaction data, which can inform marketing strategies and inventory management.</a:t>
            </a:r>
          </a:p>
          <a:p>
            <a:pPr algn="l">
              <a:buFont typeface="Arial" panose="020B0604020202020204" pitchFamily="34" charset="0"/>
              <a:buChar char="•"/>
            </a:pPr>
            <a:r>
              <a:rPr lang="en-US" b="0" i="0" dirty="0">
                <a:effectLst/>
              </a:rPr>
              <a:t>Analyzed the results by plotting the top 10 pairs of items with the highest confidence, lift, and support in a bar chart.</a:t>
            </a:r>
          </a:p>
          <a:p>
            <a:endParaRPr lang="en-US" dirty="0"/>
          </a:p>
        </p:txBody>
      </p:sp>
    </p:spTree>
    <p:extLst>
      <p:ext uri="{BB962C8B-B14F-4D97-AF65-F5344CB8AC3E}">
        <p14:creationId xmlns:p14="http://schemas.microsoft.com/office/powerpoint/2010/main" val="1991924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02EE-BEC6-D379-2EB8-3B411E0E3064}"/>
              </a:ext>
            </a:extLst>
          </p:cNvPr>
          <p:cNvSpPr>
            <a:spLocks noGrp="1"/>
          </p:cNvSpPr>
          <p:nvPr>
            <p:ph type="title"/>
          </p:nvPr>
        </p:nvSpPr>
        <p:spPr/>
        <p:txBody>
          <a:bodyPr/>
          <a:lstStyle/>
          <a:p>
            <a:r>
              <a:rPr lang="en-US" dirty="0"/>
              <a:t>Reasons for lack of reproducibility</a:t>
            </a:r>
          </a:p>
        </p:txBody>
      </p:sp>
      <p:sp>
        <p:nvSpPr>
          <p:cNvPr id="3" name="Content Placeholder 2">
            <a:extLst>
              <a:ext uri="{FF2B5EF4-FFF2-40B4-BE49-F238E27FC236}">
                <a16:creationId xmlns:a16="http://schemas.microsoft.com/office/drawing/2014/main" id="{DFB3EDEC-70B3-BEFF-ECF7-D8AB7F4E34B9}"/>
              </a:ext>
            </a:extLst>
          </p:cNvPr>
          <p:cNvSpPr>
            <a:spLocks noGrp="1"/>
          </p:cNvSpPr>
          <p:nvPr>
            <p:ph idx="1"/>
          </p:nvPr>
        </p:nvSpPr>
        <p:spPr/>
        <p:txBody>
          <a:bodyPr>
            <a:normAutofit/>
          </a:bodyPr>
          <a:lstStyle/>
          <a:p>
            <a:r>
              <a:rPr lang="en-US" dirty="0"/>
              <a:t>Data Quality</a:t>
            </a:r>
          </a:p>
          <a:p>
            <a:r>
              <a:rPr lang="en-US" dirty="0"/>
              <a:t>Missing Entries</a:t>
            </a:r>
          </a:p>
          <a:p>
            <a:r>
              <a:rPr lang="en-US" dirty="0"/>
              <a:t>Erroneous Entries</a:t>
            </a:r>
          </a:p>
          <a:p>
            <a:r>
              <a:rPr lang="en-US" dirty="0"/>
              <a:t>Parameter Settings</a:t>
            </a:r>
          </a:p>
          <a:p>
            <a:r>
              <a:rPr lang="en-US" dirty="0"/>
              <a:t>Market Dynamics</a:t>
            </a:r>
          </a:p>
        </p:txBody>
      </p:sp>
    </p:spTree>
    <p:extLst>
      <p:ext uri="{BB962C8B-B14F-4D97-AF65-F5344CB8AC3E}">
        <p14:creationId xmlns:p14="http://schemas.microsoft.com/office/powerpoint/2010/main" val="3359396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9EF5-84CB-1F76-AF00-275FD673C54D}"/>
              </a:ext>
            </a:extLst>
          </p:cNvPr>
          <p:cNvSpPr>
            <a:spLocks noGrp="1"/>
          </p:cNvSpPr>
          <p:nvPr>
            <p:ph type="title"/>
          </p:nvPr>
        </p:nvSpPr>
        <p:spPr/>
        <p:txBody>
          <a:bodyPr/>
          <a:lstStyle/>
          <a:p>
            <a:r>
              <a:rPr lang="en-US" dirty="0"/>
              <a:t>Steps to Reproduce our Analysis</a:t>
            </a:r>
          </a:p>
        </p:txBody>
      </p:sp>
      <p:sp>
        <p:nvSpPr>
          <p:cNvPr id="3" name="Content Placeholder 2">
            <a:extLst>
              <a:ext uri="{FF2B5EF4-FFF2-40B4-BE49-F238E27FC236}">
                <a16:creationId xmlns:a16="http://schemas.microsoft.com/office/drawing/2014/main" id="{75EC4126-EFF6-C855-FC44-C158E95CAC54}"/>
              </a:ext>
            </a:extLst>
          </p:cNvPr>
          <p:cNvSpPr>
            <a:spLocks noGrp="1"/>
          </p:cNvSpPr>
          <p:nvPr>
            <p:ph idx="1"/>
          </p:nvPr>
        </p:nvSpPr>
        <p:spPr/>
        <p:txBody>
          <a:bodyPr/>
          <a:lstStyle/>
          <a:p>
            <a:r>
              <a:rPr lang="en-US" dirty="0"/>
              <a:t>Go to our </a:t>
            </a:r>
            <a:r>
              <a:rPr lang="en-US" dirty="0" err="1"/>
              <a:t>github</a:t>
            </a:r>
            <a:r>
              <a:rPr lang="en-US" dirty="0"/>
              <a:t> repository @ </a:t>
            </a:r>
            <a:r>
              <a:rPr lang="en-US" dirty="0">
                <a:hlinkClick r:id="rId2"/>
              </a:rPr>
              <a:t>https://github.com/Tobyclark/BakerySalesTrendsAnalysis</a:t>
            </a:r>
            <a:endParaRPr lang="en-US" dirty="0"/>
          </a:p>
          <a:p>
            <a:r>
              <a:rPr lang="en-US" dirty="0"/>
              <a:t>Download the repository and run:</a:t>
            </a:r>
          </a:p>
          <a:p>
            <a:pPr marL="0" indent="0">
              <a:buNone/>
            </a:pPr>
            <a:r>
              <a:rPr lang="en-US" dirty="0"/>
              <a:t>python data_analysis.py</a:t>
            </a:r>
          </a:p>
        </p:txBody>
      </p:sp>
    </p:spTree>
    <p:extLst>
      <p:ext uri="{BB962C8B-B14F-4D97-AF65-F5344CB8AC3E}">
        <p14:creationId xmlns:p14="http://schemas.microsoft.com/office/powerpoint/2010/main" val="2975839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CE75-F1C0-1A94-7F9E-A136907EEF64}"/>
              </a:ext>
            </a:extLst>
          </p:cNvPr>
          <p:cNvSpPr>
            <a:spLocks noGrp="1"/>
          </p:cNvSpPr>
          <p:nvPr>
            <p:ph type="title"/>
          </p:nvPr>
        </p:nvSpPr>
        <p:spPr/>
        <p:txBody>
          <a:bodyPr/>
          <a:lstStyle/>
          <a:p>
            <a:r>
              <a:rPr lang="en-US" dirty="0"/>
              <a:t>How Reproducible will our methods be?</a:t>
            </a:r>
          </a:p>
        </p:txBody>
      </p:sp>
      <p:sp>
        <p:nvSpPr>
          <p:cNvPr id="3" name="Content Placeholder 2">
            <a:extLst>
              <a:ext uri="{FF2B5EF4-FFF2-40B4-BE49-F238E27FC236}">
                <a16:creationId xmlns:a16="http://schemas.microsoft.com/office/drawing/2014/main" id="{0158EAC3-2EA8-3B2B-DD1B-D66B5C0D8BE8}"/>
              </a:ext>
            </a:extLst>
          </p:cNvPr>
          <p:cNvSpPr>
            <a:spLocks noGrp="1"/>
          </p:cNvSpPr>
          <p:nvPr>
            <p:ph idx="1"/>
          </p:nvPr>
        </p:nvSpPr>
        <p:spPr/>
        <p:txBody>
          <a:bodyPr/>
          <a:lstStyle/>
          <a:p>
            <a:r>
              <a:rPr lang="en-US" dirty="0"/>
              <a:t>The analysis focuses solely on association rules between products and times of sale within the bakery sales dataset.</a:t>
            </a:r>
          </a:p>
          <a:p>
            <a:r>
              <a:rPr lang="en-US" dirty="0"/>
              <a:t>This work may not be reproducible for more complex datasets.</a:t>
            </a:r>
          </a:p>
          <a:p>
            <a:r>
              <a:rPr lang="en-US" dirty="0"/>
              <a:t>This work may not be reproducible for data in other industries.</a:t>
            </a:r>
          </a:p>
        </p:txBody>
      </p:sp>
    </p:spTree>
    <p:extLst>
      <p:ext uri="{BB962C8B-B14F-4D97-AF65-F5344CB8AC3E}">
        <p14:creationId xmlns:p14="http://schemas.microsoft.com/office/powerpoint/2010/main" val="3335174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453-41D1-ECDF-2822-94BC71A65836}"/>
              </a:ext>
            </a:extLst>
          </p:cNvPr>
          <p:cNvSpPr>
            <a:spLocks noGrp="1"/>
          </p:cNvSpPr>
          <p:nvPr>
            <p:ph type="title"/>
          </p:nvPr>
        </p:nvSpPr>
        <p:spPr/>
        <p:txBody>
          <a:bodyPr/>
          <a:lstStyle/>
          <a:p>
            <a:r>
              <a:rPr lang="en-US" dirty="0"/>
              <a:t>Reproducing the FP-Growth algorithm</a:t>
            </a:r>
          </a:p>
        </p:txBody>
      </p:sp>
      <p:sp>
        <p:nvSpPr>
          <p:cNvPr id="3" name="Content Placeholder 2">
            <a:extLst>
              <a:ext uri="{FF2B5EF4-FFF2-40B4-BE49-F238E27FC236}">
                <a16:creationId xmlns:a16="http://schemas.microsoft.com/office/drawing/2014/main" id="{DEC08AFC-6E27-2AB8-4235-C53D398C2A31}"/>
              </a:ext>
            </a:extLst>
          </p:cNvPr>
          <p:cNvSpPr>
            <a:spLocks noGrp="1"/>
          </p:cNvSpPr>
          <p:nvPr>
            <p:ph idx="1"/>
          </p:nvPr>
        </p:nvSpPr>
        <p:spPr/>
        <p:txBody>
          <a:bodyPr/>
          <a:lstStyle/>
          <a:p>
            <a:r>
              <a:rPr lang="en-US" dirty="0"/>
              <a:t>We use a library for this algorithm, but if you wish to implement it yourself here is a quick summary:</a:t>
            </a:r>
          </a:p>
          <a:p>
            <a:r>
              <a:rPr lang="en-US" dirty="0"/>
              <a:t>Insert each piece of data into a tree data structure called an FP-Tree</a:t>
            </a:r>
          </a:p>
          <a:p>
            <a:r>
              <a:rPr lang="en-US" dirty="0">
                <a:solidFill>
                  <a:srgbClr val="0D0D0D"/>
                </a:solidFill>
                <a:highlight>
                  <a:srgbClr val="FFFFFF"/>
                </a:highlight>
                <a:latin typeface="Söhne"/>
              </a:rPr>
              <a:t>Ge</a:t>
            </a:r>
            <a:r>
              <a:rPr lang="en-US" b="0" i="0" dirty="0">
                <a:solidFill>
                  <a:srgbClr val="0D0D0D"/>
                </a:solidFill>
                <a:effectLst/>
                <a:highlight>
                  <a:srgbClr val="FFFFFF"/>
                </a:highlight>
                <a:latin typeface="Söhne"/>
              </a:rPr>
              <a:t>nerate conditional FP-Trees for each item in the tree and recursively mining these conditional trees to find frequent patterns.</a:t>
            </a:r>
          </a:p>
          <a:p>
            <a:r>
              <a:rPr lang="en-US" dirty="0">
                <a:solidFill>
                  <a:srgbClr val="0D0D0D"/>
                </a:solidFill>
                <a:highlight>
                  <a:srgbClr val="FFFFFF"/>
                </a:highlight>
                <a:latin typeface="Söhne"/>
              </a:rPr>
              <a:t>Use </a:t>
            </a:r>
            <a:r>
              <a:rPr lang="en-US" b="0" i="0" dirty="0">
                <a:solidFill>
                  <a:srgbClr val="0D0D0D"/>
                </a:solidFill>
                <a:effectLst/>
                <a:highlight>
                  <a:srgbClr val="FFFFFF"/>
                </a:highlight>
                <a:latin typeface="Söhne"/>
              </a:rPr>
              <a:t>"path pruning" to reduce the search space by removing infrequent items and branches from the FP-tree.</a:t>
            </a:r>
            <a:endParaRPr lang="en-US" dirty="0"/>
          </a:p>
        </p:txBody>
      </p:sp>
    </p:spTree>
    <p:extLst>
      <p:ext uri="{BB962C8B-B14F-4D97-AF65-F5344CB8AC3E}">
        <p14:creationId xmlns:p14="http://schemas.microsoft.com/office/powerpoint/2010/main" val="39506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5E09-3E9E-F8E4-86D9-84F1A796C8B9}"/>
              </a:ext>
            </a:extLst>
          </p:cNvPr>
          <p:cNvSpPr>
            <a:spLocks noGrp="1"/>
          </p:cNvSpPr>
          <p:nvPr>
            <p:ph type="title"/>
          </p:nvPr>
        </p:nvSpPr>
        <p:spPr/>
        <p:txBody>
          <a:bodyPr/>
          <a:lstStyle/>
          <a:p>
            <a:r>
              <a:rPr lang="en-US" dirty="0"/>
              <a:t>Questions and Concerns</a:t>
            </a:r>
          </a:p>
        </p:txBody>
      </p:sp>
      <p:sp>
        <p:nvSpPr>
          <p:cNvPr id="3" name="Content Placeholder 2">
            <a:extLst>
              <a:ext uri="{FF2B5EF4-FFF2-40B4-BE49-F238E27FC236}">
                <a16:creationId xmlns:a16="http://schemas.microsoft.com/office/drawing/2014/main" id="{CF8DB546-77D9-4AFA-C254-A96861D0D89B}"/>
              </a:ext>
            </a:extLst>
          </p:cNvPr>
          <p:cNvSpPr>
            <a:spLocks noGrp="1"/>
          </p:cNvSpPr>
          <p:nvPr>
            <p:ph idx="1"/>
          </p:nvPr>
        </p:nvSpPr>
        <p:spPr/>
        <p:txBody>
          <a:bodyPr/>
          <a:lstStyle/>
          <a:p>
            <a:r>
              <a:rPr lang="en-US" dirty="0"/>
              <a:t>Any questions, concerns or discussion points anyone would want to be addressed?</a:t>
            </a:r>
          </a:p>
        </p:txBody>
      </p:sp>
    </p:spTree>
    <p:extLst>
      <p:ext uri="{BB962C8B-B14F-4D97-AF65-F5344CB8AC3E}">
        <p14:creationId xmlns:p14="http://schemas.microsoft.com/office/powerpoint/2010/main" val="159101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Personal Motivation</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fontScale="92500" lnSpcReduction="20000"/>
          </a:bodyPr>
          <a:lstStyle/>
          <a:p>
            <a:r>
              <a:rPr lang="en-US" dirty="0"/>
              <a:t>Datamining sales data helps determine when different products should be prepared at given dates and times for a business, by making associations, such as finding similarities in sales data, between products.</a:t>
            </a:r>
          </a:p>
          <a:p>
            <a:r>
              <a:rPr lang="en-US" dirty="0"/>
              <a:t>Analyzing Bakery sales trends in particular is unique in how quickly certain products must be sold, due to many bread-related items having short shelf-lives.</a:t>
            </a:r>
          </a:p>
          <a:p>
            <a:r>
              <a:rPr lang="en-US" dirty="0"/>
              <a:t>This makes analyzing Bakery sales trends to find associations more crucial than some other fields in regards to:</a:t>
            </a:r>
          </a:p>
          <a:p>
            <a:pPr lvl="1"/>
            <a:r>
              <a:rPr lang="en-US" dirty="0"/>
              <a:t>Finding dates to prepare certain foods which will sell in spite of short expiration dates.</a:t>
            </a:r>
          </a:p>
          <a:p>
            <a:pPr lvl="1"/>
            <a:r>
              <a:rPr lang="en-US" dirty="0"/>
              <a:t>Optimizing production schedule.</a:t>
            </a:r>
          </a:p>
          <a:p>
            <a:pPr lvl="1"/>
            <a:r>
              <a:rPr lang="en-US" dirty="0"/>
              <a:t>An industry with no way to stockpile many items (</a:t>
            </a:r>
            <a:r>
              <a:rPr lang="en-US" dirty="0" err="1"/>
              <a:t>pasteries</a:t>
            </a:r>
            <a:r>
              <a:rPr lang="en-US" dirty="0"/>
              <a:t>, coffee).</a:t>
            </a:r>
          </a:p>
          <a:p>
            <a:pPr lvl="1"/>
            <a:r>
              <a:rPr lang="en-US" dirty="0"/>
              <a:t>Finding combinations of products to sell with short-expiration dated foods.</a:t>
            </a:r>
          </a:p>
        </p:txBody>
      </p:sp>
    </p:spTree>
    <p:extLst>
      <p:ext uri="{BB962C8B-B14F-4D97-AF65-F5344CB8AC3E}">
        <p14:creationId xmlns:p14="http://schemas.microsoft.com/office/powerpoint/2010/main" val="7551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535113"/>
            <a:ext cx="10515600" cy="4195762"/>
          </a:xfrm>
        </p:spPr>
        <p:txBody>
          <a:bodyPr>
            <a:normAutofit fontScale="85000" lnSpcReduction="10000"/>
          </a:bodyPr>
          <a:lstStyle/>
          <a:p>
            <a:r>
              <a:rPr lang="en-US" dirty="0"/>
              <a:t>Some challenges found in analyzing the Bakery Sales Dataset:</a:t>
            </a:r>
          </a:p>
          <a:p>
            <a:pPr lvl="1"/>
            <a:r>
              <a:rPr lang="en-US" dirty="0"/>
              <a:t>A lack of detail regarding the typing of many products.</a:t>
            </a:r>
          </a:p>
          <a:p>
            <a:pPr lvl="2"/>
            <a:r>
              <a:rPr lang="en-US" dirty="0"/>
              <a:t>There is a differentiation between different hot beverages, but no differentiation given from the dataset about differentiations between two beverages of the same type.</a:t>
            </a:r>
          </a:p>
          <a:p>
            <a:pPr lvl="2"/>
            <a:r>
              <a:rPr lang="en-US" dirty="0"/>
              <a:t>This means a hot chocolate, ordered cold, is treated and recorded as a hot chocolate within our chosen dataset.</a:t>
            </a:r>
          </a:p>
          <a:p>
            <a:pPr lvl="2"/>
            <a:r>
              <a:rPr lang="en-US" dirty="0"/>
              <a:t>In our approach, one way we get around this is putting the data in bar graphs and pie charts when analyzing, so as not to focus too hard on one sale which could be an exceptional case not noted in the sales dataset.</a:t>
            </a:r>
          </a:p>
          <a:p>
            <a:pPr lvl="1"/>
            <a:r>
              <a:rPr lang="en-US" dirty="0"/>
              <a:t>Data preprocessing</a:t>
            </a:r>
          </a:p>
          <a:p>
            <a:pPr lvl="2"/>
            <a:r>
              <a:rPr lang="en-US" dirty="0"/>
              <a:t>Pandas was used in the approach to help in extracting individual hour, minute, and date attributes.</a:t>
            </a:r>
          </a:p>
          <a:p>
            <a:pPr lvl="3"/>
            <a:r>
              <a:rPr lang="en-US" dirty="0"/>
              <a:t>In grouping this particular data, operations like </a:t>
            </a:r>
            <a:r>
              <a:rPr lang="en-US" dirty="0" err="1"/>
              <a:t>sort_index</a:t>
            </a:r>
            <a:r>
              <a:rPr lang="en-US" dirty="0"/>
              <a:t>() was used to sort counts of occurrences of unique values related to time for preprocessing.</a:t>
            </a:r>
          </a:p>
          <a:p>
            <a:pPr lvl="2"/>
            <a:r>
              <a:rPr lang="en-US" dirty="0"/>
              <a:t>Unstack() used to pivot the data when needed on </a:t>
            </a:r>
            <a:r>
              <a:rPr lang="en-US" dirty="0" err="1"/>
              <a:t>DataFrames</a:t>
            </a:r>
            <a:r>
              <a:rPr lang="en-US" dirty="0"/>
              <a:t>.</a:t>
            </a:r>
          </a:p>
          <a:p>
            <a:pPr lvl="2"/>
            <a:r>
              <a:rPr lang="en-US" dirty="0"/>
              <a:t>Mapping numerical day of the week and month pairs to their written English counterparts made visually interpreting analysis results easier.</a:t>
            </a:r>
          </a:p>
        </p:txBody>
      </p:sp>
      <p:pic>
        <p:nvPicPr>
          <p:cNvPr id="5" name="Picture 4">
            <a:extLst>
              <a:ext uri="{FF2B5EF4-FFF2-40B4-BE49-F238E27FC236}">
                <a16:creationId xmlns:a16="http://schemas.microsoft.com/office/drawing/2014/main" id="{7522B57B-9992-B897-A6A8-1DACFB8D446C}"/>
              </a:ext>
            </a:extLst>
          </p:cNvPr>
          <p:cNvPicPr>
            <a:picLocks noChangeAspect="1"/>
          </p:cNvPicPr>
          <p:nvPr/>
        </p:nvPicPr>
        <p:blipFill>
          <a:blip r:embed="rId2"/>
          <a:stretch>
            <a:fillRect/>
          </a:stretch>
        </p:blipFill>
        <p:spPr>
          <a:xfrm>
            <a:off x="2038069" y="5730875"/>
            <a:ext cx="8277225" cy="762000"/>
          </a:xfrm>
          <a:prstGeom prst="rect">
            <a:avLst/>
          </a:prstGeom>
          <a:effectLst>
            <a:innerShdw blurRad="114300">
              <a:prstClr val="black"/>
            </a:innerShdw>
          </a:effectLst>
        </p:spPr>
      </p:pic>
    </p:spTree>
    <p:extLst>
      <p:ext uri="{BB962C8B-B14F-4D97-AF65-F5344CB8AC3E}">
        <p14:creationId xmlns:p14="http://schemas.microsoft.com/office/powerpoint/2010/main" val="303080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a:t>
            </a:r>
            <a:br>
              <a:rPr lang="en-US" dirty="0"/>
            </a:br>
            <a:r>
              <a:rPr lang="en-US" sz="2800" dirty="0"/>
              <a:t>(Broad)</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199" y="1825625"/>
            <a:ext cx="3903439" cy="4351338"/>
          </a:xfrm>
        </p:spPr>
        <p:txBody>
          <a:bodyPr>
            <a:normAutofit lnSpcReduction="10000"/>
          </a:bodyPr>
          <a:lstStyle/>
          <a:p>
            <a:r>
              <a:rPr lang="en-US" dirty="0"/>
              <a:t>Saturdays sell the best overall at the bakery, followed by Friday and Sunday afterwards. Winter/Spring months sell best.</a:t>
            </a:r>
          </a:p>
          <a:p>
            <a:endParaRPr lang="en-US" dirty="0"/>
          </a:p>
          <a:p>
            <a:r>
              <a:rPr lang="en-US" dirty="0"/>
              <a:t>More transactions consist of more than one item sold at a time.</a:t>
            </a:r>
          </a:p>
        </p:txBody>
      </p:sp>
      <p:pic>
        <p:nvPicPr>
          <p:cNvPr id="5" name="Picture 4" descr="A pie chart with numbers and text&#10;&#10;Description automatically generated">
            <a:extLst>
              <a:ext uri="{FF2B5EF4-FFF2-40B4-BE49-F238E27FC236}">
                <a16:creationId xmlns:a16="http://schemas.microsoft.com/office/drawing/2014/main" id="{7A657074-D696-ED7A-0139-7DE0FE005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510" y="688041"/>
            <a:ext cx="2740959" cy="2740959"/>
          </a:xfrm>
          <a:prstGeom prst="rect">
            <a:avLst/>
          </a:prstGeom>
          <a:effectLst>
            <a:innerShdw blurRad="114300">
              <a:prstClr val="black"/>
            </a:innerShdw>
          </a:effectLst>
        </p:spPr>
      </p:pic>
      <p:pic>
        <p:nvPicPr>
          <p:cNvPr id="7" name="Picture 6" descr="A colorful pie chart with numbers&#10;&#10;Description automatically generated">
            <a:extLst>
              <a:ext uri="{FF2B5EF4-FFF2-40B4-BE49-F238E27FC236}">
                <a16:creationId xmlns:a16="http://schemas.microsoft.com/office/drawing/2014/main" id="{018C3BB6-334A-D10C-7E21-78A01AB3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338" y="688041"/>
            <a:ext cx="2740959" cy="2740959"/>
          </a:xfrm>
          <a:prstGeom prst="rect">
            <a:avLst/>
          </a:prstGeom>
          <a:effectLst>
            <a:innerShdw blurRad="114300">
              <a:prstClr val="black"/>
            </a:innerShdw>
          </a:effectLst>
        </p:spPr>
      </p:pic>
      <p:pic>
        <p:nvPicPr>
          <p:cNvPr id="9" name="Picture 8" descr="A graph with blue lines&#10;&#10;Description automatically generated">
            <a:extLst>
              <a:ext uri="{FF2B5EF4-FFF2-40B4-BE49-F238E27FC236}">
                <a16:creationId xmlns:a16="http://schemas.microsoft.com/office/drawing/2014/main" id="{06C40FE0-A020-E48E-29D2-1EEB6E4D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42" y="3648635"/>
            <a:ext cx="5688480" cy="2844240"/>
          </a:xfrm>
          <a:prstGeom prst="rect">
            <a:avLst/>
          </a:prstGeom>
          <a:effectLst>
            <a:innerShdw blurRad="114300">
              <a:prstClr val="black"/>
            </a:innerShdw>
          </a:effectLst>
        </p:spPr>
      </p:pic>
    </p:spTree>
    <p:extLst>
      <p:ext uri="{BB962C8B-B14F-4D97-AF65-F5344CB8AC3E}">
        <p14:creationId xmlns:p14="http://schemas.microsoft.com/office/powerpoint/2010/main" val="420460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 </a:t>
            </a:r>
            <a:br>
              <a:rPr lang="en-US" dirty="0"/>
            </a:br>
            <a:r>
              <a:rPr lang="en-US" sz="2800" dirty="0"/>
              <a:t>(Specific)</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7450361" y="1816660"/>
            <a:ext cx="3903439" cy="4351338"/>
          </a:xfrm>
        </p:spPr>
        <p:txBody>
          <a:bodyPr>
            <a:normAutofit fontScale="92500" lnSpcReduction="20000"/>
          </a:bodyPr>
          <a:lstStyle/>
          <a:p>
            <a:r>
              <a:rPr lang="en-US" dirty="0"/>
              <a:t>Charts displaying the top 10 </a:t>
            </a:r>
            <a:r>
              <a:rPr lang="en-US" dirty="0">
                <a:solidFill>
                  <a:srgbClr val="C00000"/>
                </a:solidFill>
              </a:rPr>
              <a:t>confidence</a:t>
            </a:r>
            <a:r>
              <a:rPr lang="en-US" dirty="0"/>
              <a:t>, lift, and support of specific items:</a:t>
            </a:r>
          </a:p>
          <a:p>
            <a:pPr lvl="1"/>
            <a:r>
              <a:rPr lang="en-US" dirty="0"/>
              <a:t>Bread</a:t>
            </a:r>
          </a:p>
          <a:p>
            <a:pPr lvl="1"/>
            <a:r>
              <a:rPr lang="en-US" dirty="0"/>
              <a:t>Coffee</a:t>
            </a:r>
          </a:p>
          <a:p>
            <a:pPr lvl="1"/>
            <a:r>
              <a:rPr lang="en-US" dirty="0"/>
              <a:t>Cookies</a:t>
            </a:r>
          </a:p>
          <a:p>
            <a:pPr lvl="1"/>
            <a:r>
              <a:rPr lang="en-US" dirty="0"/>
              <a:t>Hot Chocolate</a:t>
            </a:r>
          </a:p>
          <a:p>
            <a:pPr lvl="1"/>
            <a:r>
              <a:rPr lang="en-US" dirty="0"/>
              <a:t>Jam</a:t>
            </a:r>
          </a:p>
          <a:p>
            <a:pPr lvl="1"/>
            <a:r>
              <a:rPr lang="en-US" dirty="0"/>
              <a:t>Medialuna</a:t>
            </a:r>
          </a:p>
          <a:p>
            <a:pPr lvl="1"/>
            <a:r>
              <a:rPr lang="en-US" dirty="0">
                <a:solidFill>
                  <a:srgbClr val="C00000"/>
                </a:solidFill>
              </a:rPr>
              <a:t>Muffin</a:t>
            </a:r>
          </a:p>
          <a:p>
            <a:pPr lvl="1"/>
            <a:r>
              <a:rPr lang="en-US" dirty="0"/>
              <a:t>Pastry</a:t>
            </a:r>
          </a:p>
          <a:p>
            <a:pPr lvl="1"/>
            <a:r>
              <a:rPr lang="en-US" dirty="0"/>
              <a:t>Scandinavian</a:t>
            </a:r>
          </a:p>
          <a:p>
            <a:pPr lvl="1"/>
            <a:r>
              <a:rPr lang="en-US" dirty="0"/>
              <a:t>Tea</a:t>
            </a:r>
          </a:p>
          <a:p>
            <a:pPr marL="0" indent="0">
              <a:buNone/>
            </a:pPr>
            <a:endParaRPr lang="en-US" dirty="0"/>
          </a:p>
        </p:txBody>
      </p:sp>
      <p:pic>
        <p:nvPicPr>
          <p:cNvPr id="6" name="Picture 5" descr="A graph of different types of food&#10;&#10;Description automatically generated">
            <a:extLst>
              <a:ext uri="{FF2B5EF4-FFF2-40B4-BE49-F238E27FC236}">
                <a16:creationId xmlns:a16="http://schemas.microsoft.com/office/drawing/2014/main" id="{7D9134EF-7A4F-F28A-4FBF-AFB62A74A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63" y="2220419"/>
            <a:ext cx="6589066" cy="3294533"/>
          </a:xfrm>
          <a:prstGeom prst="rect">
            <a:avLst/>
          </a:prstGeom>
          <a:effectLst>
            <a:innerShdw blurRad="114300">
              <a:prstClr val="black"/>
            </a:innerShdw>
          </a:effectLst>
        </p:spPr>
      </p:pic>
      <p:cxnSp>
        <p:nvCxnSpPr>
          <p:cNvPr id="10" name="Straight Arrow Connector 9">
            <a:extLst>
              <a:ext uri="{FF2B5EF4-FFF2-40B4-BE49-F238E27FC236}">
                <a16:creationId xmlns:a16="http://schemas.microsoft.com/office/drawing/2014/main" id="{A87D3EDF-3787-E1B4-2894-D734EE8EDFF5}"/>
              </a:ext>
            </a:extLst>
          </p:cNvPr>
          <p:cNvCxnSpPr/>
          <p:nvPr/>
        </p:nvCxnSpPr>
        <p:spPr>
          <a:xfrm flipH="1" flipV="1">
            <a:off x="7450361" y="4607857"/>
            <a:ext cx="457200" cy="274320"/>
          </a:xfrm>
          <a:prstGeom prst="straightConnector1">
            <a:avLst/>
          </a:prstGeom>
          <a:ln>
            <a:tailEnd type="triangle"/>
          </a:ln>
          <a:effectLst>
            <a:outerShdw blurRad="63500" sx="102000" sy="102000" algn="ctr"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972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53</TotalTime>
  <Words>2437</Words>
  <Application>Microsoft Office PowerPoint</Application>
  <PresentationFormat>Widescreen</PresentationFormat>
  <Paragraphs>239</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Aptos</vt:lpstr>
      <vt:lpstr>Aptos Display</vt:lpstr>
      <vt:lpstr>Arial</vt:lpstr>
      <vt:lpstr>Courier New</vt:lpstr>
      <vt:lpstr>Söhne</vt:lpstr>
      <vt:lpstr>Office Theme</vt:lpstr>
      <vt:lpstr>Bakery Rules Association Analysis</vt:lpstr>
      <vt:lpstr>Brief Overview</vt:lpstr>
      <vt:lpstr>The Bakery Dataset</vt:lpstr>
      <vt:lpstr>Motivation From Real-World Applications</vt:lpstr>
      <vt:lpstr>Data Mining Questions</vt:lpstr>
      <vt:lpstr>Personal Motivation</vt:lpstr>
      <vt:lpstr>Challenges</vt:lpstr>
      <vt:lpstr>Results Found (Broad)</vt:lpstr>
      <vt:lpstr>Results Found  (Specific)</vt:lpstr>
      <vt:lpstr>Our Evaluation Methodology</vt:lpstr>
      <vt:lpstr>Our Dataset</vt:lpstr>
      <vt:lpstr>Challenges and Data Preprocessing</vt:lpstr>
      <vt:lpstr>Metrics Employed</vt:lpstr>
      <vt:lpstr>Justification of Metrics</vt:lpstr>
      <vt:lpstr>Justification Example – Transaction on Each Hour </vt:lpstr>
      <vt:lpstr>Summary of Evaluation Methodology</vt:lpstr>
      <vt:lpstr>Our Data Mining Tasks</vt:lpstr>
      <vt:lpstr>Our Tasks</vt:lpstr>
      <vt:lpstr>Datamining Temporal Information</vt:lpstr>
      <vt:lpstr>Data Mining Monthly Transactions</vt:lpstr>
      <vt:lpstr>Data Mining Daily Transactions</vt:lpstr>
      <vt:lpstr>Data Mining Hourly Transactions</vt:lpstr>
      <vt:lpstr>Data Mining Best-Selling Items</vt:lpstr>
      <vt:lpstr>Data Mining Best-Selling Items</vt:lpstr>
      <vt:lpstr>Best-Selling Items Example Output Graph</vt:lpstr>
      <vt:lpstr>Datamining Frequent Item sets</vt:lpstr>
      <vt:lpstr>Frequent Item sets </vt:lpstr>
      <vt:lpstr>Frequent Item-Sets Example Output</vt:lpstr>
      <vt:lpstr>Frequent Item-Sets Example Output</vt:lpstr>
      <vt:lpstr>Our Technical Approach</vt:lpstr>
      <vt:lpstr>Technical Approach</vt:lpstr>
      <vt:lpstr>Support</vt:lpstr>
      <vt:lpstr>Confidence</vt:lpstr>
      <vt:lpstr>Lift</vt:lpstr>
      <vt:lpstr>Rule Associations Using FP-Growth</vt:lpstr>
      <vt:lpstr>Issues With This Approach</vt:lpstr>
      <vt:lpstr>Summary of Solution Approach</vt:lpstr>
      <vt:lpstr>Our Results</vt:lpstr>
      <vt:lpstr>Results</vt:lpstr>
      <vt:lpstr>Percentage of Transactions by Time of Day</vt:lpstr>
      <vt:lpstr>Number of Transactions on each Hour</vt:lpstr>
      <vt:lpstr>Number of Transactions for each item</vt:lpstr>
      <vt:lpstr>Top Items Sold by Day &amp; Month</vt:lpstr>
      <vt:lpstr>PowerPoint Presentation</vt:lpstr>
      <vt:lpstr>Number of items Sold on each Transaction</vt:lpstr>
      <vt:lpstr>Top 10 Items by Support</vt:lpstr>
      <vt:lpstr>Impact</vt:lpstr>
      <vt:lpstr>Reproducing Our Algorithms</vt:lpstr>
      <vt:lpstr>Reproducibility and Observations</vt:lpstr>
      <vt:lpstr>Data Preprocessing and Analysis</vt:lpstr>
      <vt:lpstr>Associate Rule Mining</vt:lpstr>
      <vt:lpstr>Reasons for lack of reproducibility</vt:lpstr>
      <vt:lpstr>Steps to Reproduce our Analysis</vt:lpstr>
      <vt:lpstr>How Reproducible will our methods be?</vt:lpstr>
      <vt:lpstr>Reproducing the FP-Growth algorithm</vt:lpstr>
      <vt:lpstr>Questions and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Bakery Rules Association Analysis</dc:title>
  <dc:creator>Toby Clark</dc:creator>
  <cp:lastModifiedBy>Luders, Ryan Kendrick</cp:lastModifiedBy>
  <cp:revision>4</cp:revision>
  <dcterms:created xsi:type="dcterms:W3CDTF">2024-04-14T19:30:44Z</dcterms:created>
  <dcterms:modified xsi:type="dcterms:W3CDTF">2024-04-14T20:41:51Z</dcterms:modified>
</cp:coreProperties>
</file>