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2" r:id="rId4"/>
    <p:sldId id="265" r:id="rId5"/>
    <p:sldId id="267" r:id="rId6"/>
    <p:sldId id="268" r:id="rId7"/>
    <p:sldId id="269" r:id="rId8"/>
    <p:sldId id="271"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5C89E-684C-79BF-2107-658762CD7E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A159AB-D102-D6BE-E17F-A935A2610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9D4CEB-C8CF-0454-5F5B-B2658E9623C7}"/>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A9B96862-F21B-A216-443C-52A00BBE5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BE491-A2D1-8BB2-CAD3-7ADA8783BCF5}"/>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1297451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8670-6CF8-DB49-88DD-E0E23FEF4A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5739AF-C75F-10F7-BDC5-1093CF225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F2EC8-533F-074B-7D02-9BEBBCC1FD1C}"/>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A45B98F7-E656-DDBF-276F-253B0BF8A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EE078-19E9-FA16-BC9F-1FAEEA67A4C3}"/>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65733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2E74B5-01B1-22F1-1324-36A1E3E19E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EB705-567C-B3AB-293E-646091260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D0886-C2E0-4B06-5B52-EEE4A05D4ACB}"/>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EB034EA2-634B-B16D-EA45-654F9D682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05905-48B6-ACA5-4C76-7AC0673297E9}"/>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57087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00A9-332B-C8A7-F93C-C364FF95F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EED98D-AE22-A762-BF29-B821DB74D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5FCA6-643B-35AB-DD8A-A5C17D7B625A}"/>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AD1284EE-2650-6067-0904-F88963685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98813-A45D-D4CE-72D6-AA0653C7D813}"/>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2947812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836E-8F4B-12E2-DCD4-0C40B53FF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C1B4F3-0262-D4C9-A5ED-6953B4DF03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7562B-C16D-6C09-7DB7-CD3EDB6FE8E8}"/>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34AC83FD-7AB7-48F2-C168-49AC42FC5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85E17-ECD3-F745-7D40-C5BC35EE4F58}"/>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398788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D803-45F8-73A6-CB38-669404ADB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20C3E8-F775-3133-D00B-F000D87A8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1CB324-70DE-4DE0-22DB-9BB24E4DF7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554C9-0976-8BB8-1CA0-1E6FD6AFC92F}"/>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6" name="Footer Placeholder 5">
            <a:extLst>
              <a:ext uri="{FF2B5EF4-FFF2-40B4-BE49-F238E27FC236}">
                <a16:creationId xmlns:a16="http://schemas.microsoft.com/office/drawing/2014/main" id="{85F59F1C-BDD8-09E4-3A36-7550FA4ED7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EC968-AF87-1689-B543-293E2F839CB5}"/>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302548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E5A0-524D-1065-9C62-2C7AF2DF64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C10A5A-DD7B-BA34-3B18-9B2E00CB67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627C1C-E422-A17E-D800-24FA98E1B9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D9603D-E816-0646-C041-9A32CF5B36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B97877-B55C-138A-17FF-3D54EBA77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F1C1AB-6F55-752A-FB6C-737490D75682}"/>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8" name="Footer Placeholder 7">
            <a:extLst>
              <a:ext uri="{FF2B5EF4-FFF2-40B4-BE49-F238E27FC236}">
                <a16:creationId xmlns:a16="http://schemas.microsoft.com/office/drawing/2014/main" id="{481206B4-065E-E0EF-B031-47482B27B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BA1B5F-F5FC-4D0C-7E1D-EFD07F2090AC}"/>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2090249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B8E3-A3CF-B25E-9F71-EBE520AFC3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E91FA-074B-A237-1D17-63FEB8957944}"/>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4" name="Footer Placeholder 3">
            <a:extLst>
              <a:ext uri="{FF2B5EF4-FFF2-40B4-BE49-F238E27FC236}">
                <a16:creationId xmlns:a16="http://schemas.microsoft.com/office/drawing/2014/main" id="{F552DA19-5C65-6BD6-DD1F-F86C86E218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0F591-74EE-FF40-08F2-D503A2436263}"/>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97873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7390B0-12DA-1EC4-2657-7C6337F502C1}"/>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3" name="Footer Placeholder 2">
            <a:extLst>
              <a:ext uri="{FF2B5EF4-FFF2-40B4-BE49-F238E27FC236}">
                <a16:creationId xmlns:a16="http://schemas.microsoft.com/office/drawing/2014/main" id="{B15B28EF-2374-BB5D-4848-EF358AAC33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90571A-E737-16E6-507F-6951A0208F44}"/>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2629696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D4835-4849-6D15-C6E6-E18181EC2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57D4B-8EBB-DA6D-C126-CCF5E1F6C2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1B5F8E-BDD2-851B-F940-1A9973497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B53A8-9AD1-6BFA-BD29-5F1324DACA5C}"/>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6" name="Footer Placeholder 5">
            <a:extLst>
              <a:ext uri="{FF2B5EF4-FFF2-40B4-BE49-F238E27FC236}">
                <a16:creationId xmlns:a16="http://schemas.microsoft.com/office/drawing/2014/main" id="{3B1497CF-E816-9307-5469-BDD09D5B3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251F4-74C4-506A-F584-070F8A4F5D60}"/>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237533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1BED-5CC9-DD1C-247F-EEE01D80F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B17AAE-DFC6-196E-D2AB-F76EACAEB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AD554-2882-47E4-5A5D-F09E2F179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13DCB6-7958-5936-0470-835F5B49AE64}"/>
              </a:ext>
            </a:extLst>
          </p:cNvPr>
          <p:cNvSpPr>
            <a:spLocks noGrp="1"/>
          </p:cNvSpPr>
          <p:nvPr>
            <p:ph type="dt" sz="half" idx="10"/>
          </p:nvPr>
        </p:nvSpPr>
        <p:spPr/>
        <p:txBody>
          <a:bodyPr/>
          <a:lstStyle/>
          <a:p>
            <a:fld id="{F2D7CA45-2FCB-4B2C-86AB-AAF6A6E1EBD1}" type="datetimeFigureOut">
              <a:rPr lang="en-US" smtClean="0"/>
              <a:t>4/13/2024</a:t>
            </a:fld>
            <a:endParaRPr lang="en-US"/>
          </a:p>
        </p:txBody>
      </p:sp>
      <p:sp>
        <p:nvSpPr>
          <p:cNvPr id="6" name="Footer Placeholder 5">
            <a:extLst>
              <a:ext uri="{FF2B5EF4-FFF2-40B4-BE49-F238E27FC236}">
                <a16:creationId xmlns:a16="http://schemas.microsoft.com/office/drawing/2014/main" id="{679D9F7E-516B-334D-9E37-360F44B140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0F37BA-73D9-AC4E-873B-E671B75AD3D4}"/>
              </a:ext>
            </a:extLst>
          </p:cNvPr>
          <p:cNvSpPr>
            <a:spLocks noGrp="1"/>
          </p:cNvSpPr>
          <p:nvPr>
            <p:ph type="sldNum" sz="quarter" idx="12"/>
          </p:nvPr>
        </p:nvSpPr>
        <p:spPr/>
        <p:txBody>
          <a:bodyPr/>
          <a:lstStyle/>
          <a:p>
            <a:fld id="{285EAD2F-AC9F-4D18-A7A6-0C865EC5650A}" type="slidenum">
              <a:rPr lang="en-US" smtClean="0"/>
              <a:t>‹#›</a:t>
            </a:fld>
            <a:endParaRPr lang="en-US"/>
          </a:p>
        </p:txBody>
      </p:sp>
    </p:spTree>
    <p:extLst>
      <p:ext uri="{BB962C8B-B14F-4D97-AF65-F5344CB8AC3E}">
        <p14:creationId xmlns:p14="http://schemas.microsoft.com/office/powerpoint/2010/main" val="180000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1515D3-C964-155C-0D07-2190C746C3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E98DE9-C7D2-474A-CAF6-6573383D1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5498F-F7E9-3AE5-C7C0-DCEB543F2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D7CA45-2FCB-4B2C-86AB-AAF6A6E1EBD1}" type="datetimeFigureOut">
              <a:rPr lang="en-US" smtClean="0"/>
              <a:t>4/13/2024</a:t>
            </a:fld>
            <a:endParaRPr lang="en-US"/>
          </a:p>
        </p:txBody>
      </p:sp>
      <p:sp>
        <p:nvSpPr>
          <p:cNvPr id="5" name="Footer Placeholder 4">
            <a:extLst>
              <a:ext uri="{FF2B5EF4-FFF2-40B4-BE49-F238E27FC236}">
                <a16:creationId xmlns:a16="http://schemas.microsoft.com/office/drawing/2014/main" id="{26AF2EA2-CA73-52BC-AFF9-542BE2A0A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D2F41B-7528-D87B-204F-FCA1C221F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5EAD2F-AC9F-4D18-A7A6-0C865EC5650A}" type="slidenum">
              <a:rPr lang="en-US" smtClean="0"/>
              <a:t>‹#›</a:t>
            </a:fld>
            <a:endParaRPr lang="en-US"/>
          </a:p>
        </p:txBody>
      </p:sp>
    </p:spTree>
    <p:extLst>
      <p:ext uri="{BB962C8B-B14F-4D97-AF65-F5344CB8AC3E}">
        <p14:creationId xmlns:p14="http://schemas.microsoft.com/office/powerpoint/2010/main" val="2644783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Title Slide [name?]</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By Toby Clark, John Kendall, Ryan </a:t>
            </a:r>
            <a:r>
              <a:rPr lang="en-US" dirty="0" err="1"/>
              <a:t>Luders</a:t>
            </a:r>
            <a:r>
              <a:rPr lang="en-US" dirty="0"/>
              <a:t>, ...</a:t>
            </a:r>
          </a:p>
        </p:txBody>
      </p:sp>
    </p:spTree>
    <p:extLst>
      <p:ext uri="{BB962C8B-B14F-4D97-AF65-F5344CB8AC3E}">
        <p14:creationId xmlns:p14="http://schemas.microsoft.com/office/powerpoint/2010/main" val="352256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Brief Overview</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For our project, we chose to analyze Bakery Sales, finding associations among products in the dataset to be able to make conclusions about:</a:t>
            </a:r>
          </a:p>
          <a:p>
            <a:pPr lvl="1"/>
            <a:r>
              <a:rPr lang="en-US" dirty="0"/>
              <a:t>Which products should be sold on their own.</a:t>
            </a:r>
          </a:p>
          <a:p>
            <a:pPr lvl="1"/>
            <a:r>
              <a:rPr lang="en-US" dirty="0"/>
              <a:t>Which products should be sold </a:t>
            </a:r>
            <a:r>
              <a:rPr lang="en-US" dirty="0">
                <a:solidFill>
                  <a:srgbClr val="C00000"/>
                </a:solidFill>
              </a:rPr>
              <a:t>together</a:t>
            </a:r>
            <a:r>
              <a:rPr lang="en-US" dirty="0"/>
              <a:t>.</a:t>
            </a:r>
          </a:p>
          <a:p>
            <a:r>
              <a:rPr lang="en-US" dirty="0"/>
              <a:t>Used trees, patterns, and </a:t>
            </a:r>
          </a:p>
          <a:p>
            <a:r>
              <a:rPr lang="en-US" dirty="0"/>
              <a:t>The sales dataset was analyzed via a Python program, taking advantage of Python’s built-in modules and libraries to help complete datamining tasks.</a:t>
            </a:r>
          </a:p>
        </p:txBody>
      </p:sp>
    </p:spTree>
    <p:extLst>
      <p:ext uri="{BB962C8B-B14F-4D97-AF65-F5344CB8AC3E}">
        <p14:creationId xmlns:p14="http://schemas.microsoft.com/office/powerpoint/2010/main" val="368224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The Bakery Dataset</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461731"/>
            <a:ext cx="10515600" cy="4351338"/>
          </a:xfrm>
        </p:spPr>
        <p:txBody>
          <a:bodyPr/>
          <a:lstStyle/>
          <a:p>
            <a:r>
              <a:rPr lang="en-US" dirty="0"/>
              <a:t>Dataset:</a:t>
            </a:r>
          </a:p>
          <a:p>
            <a:pPr lvl="1"/>
            <a:r>
              <a:rPr lang="en-US" dirty="0"/>
              <a:t>Belongs to a bakery in Edinburgh, Scotland.</a:t>
            </a:r>
          </a:p>
          <a:p>
            <a:pPr lvl="1"/>
            <a:r>
              <a:rPr lang="en-US" dirty="0"/>
              <a:t>Contains transaction details of customers who ordered different items online from this bakery from December 2003 to January 2011.</a:t>
            </a:r>
          </a:p>
        </p:txBody>
      </p:sp>
      <p:pic>
        <p:nvPicPr>
          <p:cNvPr id="5" name="Picture 4">
            <a:extLst>
              <a:ext uri="{FF2B5EF4-FFF2-40B4-BE49-F238E27FC236}">
                <a16:creationId xmlns:a16="http://schemas.microsoft.com/office/drawing/2014/main" id="{B3274DA4-6452-9CFD-0114-2F946808CEC0}"/>
              </a:ext>
            </a:extLst>
          </p:cNvPr>
          <p:cNvPicPr>
            <a:picLocks noChangeAspect="1"/>
          </p:cNvPicPr>
          <p:nvPr/>
        </p:nvPicPr>
        <p:blipFill>
          <a:blip r:embed="rId2"/>
          <a:stretch>
            <a:fillRect/>
          </a:stretch>
        </p:blipFill>
        <p:spPr>
          <a:xfrm>
            <a:off x="2379503" y="3138780"/>
            <a:ext cx="7101274" cy="3260789"/>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D439829B-0439-AFA5-6300-865E1F04E3C2}"/>
              </a:ext>
            </a:extLst>
          </p:cNvPr>
          <p:cNvSpPr txBox="1"/>
          <p:nvPr/>
        </p:nvSpPr>
        <p:spPr>
          <a:xfrm>
            <a:off x="2881363" y="6369764"/>
            <a:ext cx="6097554" cy="246221"/>
          </a:xfrm>
          <a:prstGeom prst="rect">
            <a:avLst/>
          </a:prstGeom>
          <a:noFill/>
        </p:spPr>
        <p:txBody>
          <a:bodyPr wrap="square">
            <a:spAutoFit/>
          </a:bodyPr>
          <a:lstStyle/>
          <a:p>
            <a:pPr algn="ctr"/>
            <a:r>
              <a:rPr lang="en-US" sz="1000" dirty="0">
                <a:solidFill>
                  <a:schemeClr val="accent4">
                    <a:lumMod val="50000"/>
                  </a:schemeClr>
                </a:solidFill>
              </a:rPr>
              <a:t>https://www.kaggle.com/datasets/akashdeepkuila/bakery</a:t>
            </a:r>
          </a:p>
        </p:txBody>
      </p:sp>
    </p:spTree>
    <p:extLst>
      <p:ext uri="{BB962C8B-B14F-4D97-AF65-F5344CB8AC3E}">
        <p14:creationId xmlns:p14="http://schemas.microsoft.com/office/powerpoint/2010/main" val="1245484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Motivation From Real-World Applications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In modern-day Commerce, products and sales are being increasingly digitally tracked and recorded.</a:t>
            </a:r>
          </a:p>
          <a:p>
            <a:r>
              <a:rPr lang="en-US" dirty="0"/>
              <a:t>Businesses must use their sales datasets to refine their sales strategies if they want to keep up.</a:t>
            </a:r>
          </a:p>
          <a:p>
            <a:r>
              <a:rPr lang="en-US" dirty="0"/>
              <a:t>Datamining sales data can help:</a:t>
            </a:r>
          </a:p>
          <a:p>
            <a:pPr lvl="1"/>
            <a:r>
              <a:rPr lang="en-US" dirty="0"/>
              <a:t>Determine which sales would maximize profits.</a:t>
            </a:r>
          </a:p>
          <a:p>
            <a:pPr lvl="1"/>
            <a:r>
              <a:rPr lang="en-US" dirty="0"/>
              <a:t>Determine when products should be prepared at a given date and time.</a:t>
            </a:r>
          </a:p>
          <a:p>
            <a:pPr lvl="2"/>
            <a:r>
              <a:rPr lang="en-US" dirty="0"/>
              <a:t>Particularly, when pairs of products should be prepared together, determined through finding </a:t>
            </a:r>
            <a:r>
              <a:rPr lang="en-US" dirty="0">
                <a:solidFill>
                  <a:srgbClr val="C00000"/>
                </a:solidFill>
              </a:rPr>
              <a:t>associations</a:t>
            </a:r>
            <a:r>
              <a:rPr lang="en-US" dirty="0"/>
              <a:t> between products.</a:t>
            </a:r>
          </a:p>
          <a:p>
            <a:pPr marL="0" indent="0">
              <a:buNone/>
            </a:pPr>
            <a:endParaRPr lang="en-US" dirty="0"/>
          </a:p>
        </p:txBody>
      </p:sp>
    </p:spTree>
    <p:extLst>
      <p:ext uri="{BB962C8B-B14F-4D97-AF65-F5344CB8AC3E}">
        <p14:creationId xmlns:p14="http://schemas.microsoft.com/office/powerpoint/2010/main" val="140930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Data Mining Questions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lstStyle/>
          <a:p>
            <a:r>
              <a:rPr lang="en-US" dirty="0"/>
              <a:t>We want to be able to determine from datamining:</a:t>
            </a:r>
          </a:p>
          <a:p>
            <a:pPr lvl="1"/>
            <a:r>
              <a:rPr lang="en-US" dirty="0"/>
              <a:t>Which products are the most popular?</a:t>
            </a:r>
          </a:p>
          <a:p>
            <a:pPr lvl="1"/>
            <a:r>
              <a:rPr lang="en-US" dirty="0"/>
              <a:t>Which products should be sold on their own?</a:t>
            </a:r>
          </a:p>
          <a:p>
            <a:pPr lvl="1"/>
            <a:endParaRPr lang="en-US" dirty="0"/>
          </a:p>
          <a:p>
            <a:pPr lvl="1"/>
            <a:r>
              <a:rPr lang="en-US" dirty="0"/>
              <a:t>Which products sell the best </a:t>
            </a:r>
            <a:r>
              <a:rPr lang="en-US" dirty="0">
                <a:solidFill>
                  <a:srgbClr val="C00000"/>
                </a:solidFill>
              </a:rPr>
              <a:t>together</a:t>
            </a:r>
            <a:r>
              <a:rPr lang="en-US" dirty="0"/>
              <a:t>?</a:t>
            </a:r>
          </a:p>
          <a:p>
            <a:pPr lvl="1"/>
            <a:r>
              <a:rPr lang="en-US" dirty="0"/>
              <a:t>Which products should be sold </a:t>
            </a:r>
            <a:r>
              <a:rPr lang="en-US" dirty="0">
                <a:solidFill>
                  <a:srgbClr val="C00000"/>
                </a:solidFill>
              </a:rPr>
              <a:t>together</a:t>
            </a:r>
            <a:r>
              <a:rPr lang="en-US" dirty="0"/>
              <a:t>?</a:t>
            </a:r>
          </a:p>
        </p:txBody>
      </p:sp>
    </p:spTree>
    <p:extLst>
      <p:ext uri="{BB962C8B-B14F-4D97-AF65-F5344CB8AC3E}">
        <p14:creationId xmlns:p14="http://schemas.microsoft.com/office/powerpoint/2010/main" val="248194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Personal Motivation</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p:txBody>
          <a:bodyPr>
            <a:normAutofit fontScale="92500" lnSpcReduction="20000"/>
          </a:bodyPr>
          <a:lstStyle/>
          <a:p>
            <a:r>
              <a:rPr lang="en-US" dirty="0"/>
              <a:t>Datamining sales data helps determine when different products should be prepared at given dates and times for a business, by making associations, such as finding similarities in sales data, between products.</a:t>
            </a:r>
          </a:p>
          <a:p>
            <a:r>
              <a:rPr lang="en-US" dirty="0"/>
              <a:t>Analyzing Bakery sales trends in particular is unique in how quickly certain products must be sold, due to many bread-related items having short shelf-lives.</a:t>
            </a:r>
          </a:p>
          <a:p>
            <a:r>
              <a:rPr lang="en-US" dirty="0"/>
              <a:t>This makes analyzing Bakery sales trends to find associations more crucial than some other fields in regards to:</a:t>
            </a:r>
          </a:p>
          <a:p>
            <a:pPr lvl="1"/>
            <a:r>
              <a:rPr lang="en-US" dirty="0"/>
              <a:t>Finding dates to prepare certain foods which will sell in spite of short expiration dates.</a:t>
            </a:r>
          </a:p>
          <a:p>
            <a:pPr lvl="1"/>
            <a:r>
              <a:rPr lang="en-US" dirty="0"/>
              <a:t>Optimizing production schedule.</a:t>
            </a:r>
          </a:p>
          <a:p>
            <a:pPr lvl="1"/>
            <a:r>
              <a:rPr lang="en-US" dirty="0"/>
              <a:t>An industry with no way to stockpile many items (</a:t>
            </a:r>
            <a:r>
              <a:rPr lang="en-US" dirty="0" err="1"/>
              <a:t>pasteries</a:t>
            </a:r>
            <a:r>
              <a:rPr lang="en-US" dirty="0"/>
              <a:t>, coffee).</a:t>
            </a:r>
          </a:p>
          <a:p>
            <a:pPr lvl="1"/>
            <a:r>
              <a:rPr lang="en-US" dirty="0"/>
              <a:t>Finding combinations of products to sell with short-expiration dated foods.</a:t>
            </a:r>
          </a:p>
        </p:txBody>
      </p:sp>
    </p:spTree>
    <p:extLst>
      <p:ext uri="{BB962C8B-B14F-4D97-AF65-F5344CB8AC3E}">
        <p14:creationId xmlns:p14="http://schemas.microsoft.com/office/powerpoint/2010/main" val="75510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200" y="1535113"/>
            <a:ext cx="10515600" cy="4195762"/>
          </a:xfrm>
        </p:spPr>
        <p:txBody>
          <a:bodyPr>
            <a:normAutofit fontScale="85000" lnSpcReduction="10000"/>
          </a:bodyPr>
          <a:lstStyle/>
          <a:p>
            <a:r>
              <a:rPr lang="en-US" dirty="0"/>
              <a:t>Some challenges found in analyzing the Bakery Sales Dataset:</a:t>
            </a:r>
          </a:p>
          <a:p>
            <a:pPr lvl="1"/>
            <a:r>
              <a:rPr lang="en-US" dirty="0"/>
              <a:t>A lack of detail regarding the typing of many products.</a:t>
            </a:r>
          </a:p>
          <a:p>
            <a:pPr lvl="2"/>
            <a:r>
              <a:rPr lang="en-US" dirty="0"/>
              <a:t>There is a differentiation between different hot beverages, but no differentiation given from the dataset about differentiations between two beverages of the same type.</a:t>
            </a:r>
          </a:p>
          <a:p>
            <a:pPr lvl="2"/>
            <a:r>
              <a:rPr lang="en-US" dirty="0"/>
              <a:t>This means a hot chocolate, ordered cold, is treated and recorded as a hot chocolate within our chosen dataset.</a:t>
            </a:r>
          </a:p>
          <a:p>
            <a:pPr lvl="2"/>
            <a:r>
              <a:rPr lang="en-US" dirty="0"/>
              <a:t>In our approach, one way we get around this is putting the data in bar graphs and pie charts when analyzing, so as not to focus too hard on one sale which could be an exceptional case not noted in the sales dataset.</a:t>
            </a:r>
          </a:p>
          <a:p>
            <a:pPr lvl="1"/>
            <a:r>
              <a:rPr lang="en-US" dirty="0"/>
              <a:t>Data preprocessing</a:t>
            </a:r>
          </a:p>
          <a:p>
            <a:pPr lvl="2"/>
            <a:r>
              <a:rPr lang="en-US" dirty="0"/>
              <a:t>Pandas was used in the approach to help in extracting individual hour, minute, and date attributes.</a:t>
            </a:r>
          </a:p>
          <a:p>
            <a:pPr lvl="3"/>
            <a:r>
              <a:rPr lang="en-US" dirty="0"/>
              <a:t>In grouping this particular data, operations like </a:t>
            </a:r>
            <a:r>
              <a:rPr lang="en-US" dirty="0" err="1"/>
              <a:t>sort_index</a:t>
            </a:r>
            <a:r>
              <a:rPr lang="en-US" dirty="0"/>
              <a:t>() was used to sort counts of occurrences of unique values related to time for preprocessing.</a:t>
            </a:r>
          </a:p>
          <a:p>
            <a:pPr lvl="2"/>
            <a:r>
              <a:rPr lang="en-US" dirty="0"/>
              <a:t>Unstack() used to pivot the data when needed on </a:t>
            </a:r>
            <a:r>
              <a:rPr lang="en-US" dirty="0" err="1"/>
              <a:t>DataFrames</a:t>
            </a:r>
            <a:r>
              <a:rPr lang="en-US" dirty="0"/>
              <a:t>.</a:t>
            </a:r>
          </a:p>
          <a:p>
            <a:pPr lvl="2"/>
            <a:r>
              <a:rPr lang="en-US" dirty="0"/>
              <a:t>Mapping numerical day of the week and month pairs to their written English counterparts made visually interpreting analysis results easier.</a:t>
            </a:r>
          </a:p>
        </p:txBody>
      </p:sp>
      <p:pic>
        <p:nvPicPr>
          <p:cNvPr id="5" name="Picture 4">
            <a:extLst>
              <a:ext uri="{FF2B5EF4-FFF2-40B4-BE49-F238E27FC236}">
                <a16:creationId xmlns:a16="http://schemas.microsoft.com/office/drawing/2014/main" id="{7522B57B-9992-B897-A6A8-1DACFB8D446C}"/>
              </a:ext>
            </a:extLst>
          </p:cNvPr>
          <p:cNvPicPr>
            <a:picLocks noChangeAspect="1"/>
          </p:cNvPicPr>
          <p:nvPr/>
        </p:nvPicPr>
        <p:blipFill>
          <a:blip r:embed="rId2"/>
          <a:stretch>
            <a:fillRect/>
          </a:stretch>
        </p:blipFill>
        <p:spPr>
          <a:xfrm>
            <a:off x="2038069" y="5730875"/>
            <a:ext cx="8277225" cy="762000"/>
          </a:xfrm>
          <a:prstGeom prst="rect">
            <a:avLst/>
          </a:prstGeom>
          <a:effectLst>
            <a:innerShdw blurRad="114300">
              <a:prstClr val="black"/>
            </a:innerShdw>
          </a:effectLst>
        </p:spPr>
      </p:pic>
    </p:spTree>
    <p:extLst>
      <p:ext uri="{BB962C8B-B14F-4D97-AF65-F5344CB8AC3E}">
        <p14:creationId xmlns:p14="http://schemas.microsoft.com/office/powerpoint/2010/main" val="303080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a:t>
            </a:r>
            <a:br>
              <a:rPr lang="en-US" dirty="0"/>
            </a:br>
            <a:r>
              <a:rPr lang="en-US" sz="2800" dirty="0"/>
              <a:t>(Broad)</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838199" y="1825625"/>
            <a:ext cx="3903439" cy="4351338"/>
          </a:xfrm>
        </p:spPr>
        <p:txBody>
          <a:bodyPr>
            <a:normAutofit lnSpcReduction="10000"/>
          </a:bodyPr>
          <a:lstStyle/>
          <a:p>
            <a:r>
              <a:rPr lang="en-US" dirty="0"/>
              <a:t>Saturdays sell the best overall at the bakery, followed by Friday and Sunday afterwards. Winter/Spring months sell best.</a:t>
            </a:r>
          </a:p>
          <a:p>
            <a:endParaRPr lang="en-US" dirty="0"/>
          </a:p>
          <a:p>
            <a:r>
              <a:rPr lang="en-US" dirty="0"/>
              <a:t>More transactions consist of more than one item sold at a time.</a:t>
            </a:r>
          </a:p>
        </p:txBody>
      </p:sp>
      <p:pic>
        <p:nvPicPr>
          <p:cNvPr id="5" name="Picture 4" descr="A pie chart with numbers and text&#10;&#10;Description automatically generated">
            <a:extLst>
              <a:ext uri="{FF2B5EF4-FFF2-40B4-BE49-F238E27FC236}">
                <a16:creationId xmlns:a16="http://schemas.microsoft.com/office/drawing/2014/main" id="{7A657074-D696-ED7A-0139-7DE0FE005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510" y="688041"/>
            <a:ext cx="2740959" cy="2740959"/>
          </a:xfrm>
          <a:prstGeom prst="rect">
            <a:avLst/>
          </a:prstGeom>
          <a:effectLst>
            <a:innerShdw blurRad="114300">
              <a:prstClr val="black"/>
            </a:innerShdw>
          </a:effectLst>
        </p:spPr>
      </p:pic>
      <p:pic>
        <p:nvPicPr>
          <p:cNvPr id="7" name="Picture 6" descr="A colorful pie chart with numbers&#10;&#10;Description automatically generated">
            <a:extLst>
              <a:ext uri="{FF2B5EF4-FFF2-40B4-BE49-F238E27FC236}">
                <a16:creationId xmlns:a16="http://schemas.microsoft.com/office/drawing/2014/main" id="{018C3BB6-334A-D10C-7E21-78A01AB3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1338" y="688041"/>
            <a:ext cx="2740959" cy="2740959"/>
          </a:xfrm>
          <a:prstGeom prst="rect">
            <a:avLst/>
          </a:prstGeom>
          <a:effectLst>
            <a:innerShdw blurRad="114300">
              <a:prstClr val="black"/>
            </a:innerShdw>
          </a:effectLst>
        </p:spPr>
      </p:pic>
      <p:pic>
        <p:nvPicPr>
          <p:cNvPr id="9" name="Picture 8" descr="A graph with blue lines&#10;&#10;Description automatically generated">
            <a:extLst>
              <a:ext uri="{FF2B5EF4-FFF2-40B4-BE49-F238E27FC236}">
                <a16:creationId xmlns:a16="http://schemas.microsoft.com/office/drawing/2014/main" id="{06C40FE0-A020-E48E-29D2-1EEB6E4D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42" y="3648635"/>
            <a:ext cx="5688480" cy="2844240"/>
          </a:xfrm>
          <a:prstGeom prst="rect">
            <a:avLst/>
          </a:prstGeom>
          <a:effectLst>
            <a:innerShdw blurRad="114300">
              <a:prstClr val="black"/>
            </a:innerShdw>
          </a:effectLst>
        </p:spPr>
      </p:pic>
    </p:spTree>
    <p:extLst>
      <p:ext uri="{BB962C8B-B14F-4D97-AF65-F5344CB8AC3E}">
        <p14:creationId xmlns:p14="http://schemas.microsoft.com/office/powerpoint/2010/main" val="4204601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AF215-B98D-4433-4BCA-FE148995707E}"/>
              </a:ext>
            </a:extLst>
          </p:cNvPr>
          <p:cNvSpPr>
            <a:spLocks noGrp="1"/>
          </p:cNvSpPr>
          <p:nvPr>
            <p:ph type="title"/>
          </p:nvPr>
        </p:nvSpPr>
        <p:spPr/>
        <p:txBody>
          <a:bodyPr/>
          <a:lstStyle/>
          <a:p>
            <a:r>
              <a:rPr lang="en-US" dirty="0"/>
              <a:t>Results Found </a:t>
            </a:r>
            <a:br>
              <a:rPr lang="en-US" dirty="0"/>
            </a:br>
            <a:r>
              <a:rPr lang="en-US" sz="2800" dirty="0"/>
              <a:t>(Specific)</a:t>
            </a:r>
          </a:p>
        </p:txBody>
      </p:sp>
      <p:sp>
        <p:nvSpPr>
          <p:cNvPr id="3" name="Content Placeholder 2">
            <a:extLst>
              <a:ext uri="{FF2B5EF4-FFF2-40B4-BE49-F238E27FC236}">
                <a16:creationId xmlns:a16="http://schemas.microsoft.com/office/drawing/2014/main" id="{0EA6F859-C7BC-4E1F-CA08-083ED922CD51}"/>
              </a:ext>
            </a:extLst>
          </p:cNvPr>
          <p:cNvSpPr>
            <a:spLocks noGrp="1"/>
          </p:cNvSpPr>
          <p:nvPr>
            <p:ph idx="1"/>
          </p:nvPr>
        </p:nvSpPr>
        <p:spPr>
          <a:xfrm>
            <a:off x="7450361" y="1816660"/>
            <a:ext cx="3903439" cy="4351338"/>
          </a:xfrm>
        </p:spPr>
        <p:txBody>
          <a:bodyPr>
            <a:normAutofit fontScale="92500" lnSpcReduction="20000"/>
          </a:bodyPr>
          <a:lstStyle/>
          <a:p>
            <a:r>
              <a:rPr lang="en-US" dirty="0"/>
              <a:t>Charts displaying the top 10 </a:t>
            </a:r>
            <a:r>
              <a:rPr lang="en-US" dirty="0">
                <a:solidFill>
                  <a:srgbClr val="C00000"/>
                </a:solidFill>
              </a:rPr>
              <a:t>confidence</a:t>
            </a:r>
            <a:r>
              <a:rPr lang="en-US" dirty="0"/>
              <a:t>, lift, and support of specific items:</a:t>
            </a:r>
          </a:p>
          <a:p>
            <a:pPr lvl="1"/>
            <a:r>
              <a:rPr lang="en-US" dirty="0"/>
              <a:t>Bread</a:t>
            </a:r>
          </a:p>
          <a:p>
            <a:pPr lvl="1"/>
            <a:r>
              <a:rPr lang="en-US" dirty="0"/>
              <a:t>Coffee</a:t>
            </a:r>
          </a:p>
          <a:p>
            <a:pPr lvl="1"/>
            <a:r>
              <a:rPr lang="en-US" dirty="0"/>
              <a:t>Cookies</a:t>
            </a:r>
          </a:p>
          <a:p>
            <a:pPr lvl="1"/>
            <a:r>
              <a:rPr lang="en-US" dirty="0"/>
              <a:t>Hot Chocolate</a:t>
            </a:r>
          </a:p>
          <a:p>
            <a:pPr lvl="1"/>
            <a:r>
              <a:rPr lang="en-US" dirty="0"/>
              <a:t>Jam</a:t>
            </a:r>
          </a:p>
          <a:p>
            <a:pPr lvl="1"/>
            <a:r>
              <a:rPr lang="en-US" dirty="0"/>
              <a:t>Medialuna</a:t>
            </a:r>
          </a:p>
          <a:p>
            <a:pPr lvl="1"/>
            <a:r>
              <a:rPr lang="en-US" dirty="0">
                <a:solidFill>
                  <a:srgbClr val="C00000"/>
                </a:solidFill>
              </a:rPr>
              <a:t>Muffin</a:t>
            </a:r>
          </a:p>
          <a:p>
            <a:pPr lvl="1"/>
            <a:r>
              <a:rPr lang="en-US" dirty="0"/>
              <a:t>Pastry</a:t>
            </a:r>
          </a:p>
          <a:p>
            <a:pPr lvl="1"/>
            <a:r>
              <a:rPr lang="en-US" dirty="0"/>
              <a:t>Scandinavian</a:t>
            </a:r>
          </a:p>
          <a:p>
            <a:pPr lvl="1"/>
            <a:r>
              <a:rPr lang="en-US" dirty="0"/>
              <a:t>Tea</a:t>
            </a:r>
          </a:p>
          <a:p>
            <a:pPr marL="0" indent="0">
              <a:buNone/>
            </a:pPr>
            <a:endParaRPr lang="en-US" dirty="0"/>
          </a:p>
        </p:txBody>
      </p:sp>
      <p:pic>
        <p:nvPicPr>
          <p:cNvPr id="6" name="Picture 5" descr="A graph of different types of food&#10;&#10;Description automatically generated">
            <a:extLst>
              <a:ext uri="{FF2B5EF4-FFF2-40B4-BE49-F238E27FC236}">
                <a16:creationId xmlns:a16="http://schemas.microsoft.com/office/drawing/2014/main" id="{7D9134EF-7A4F-F28A-4FBF-AFB62A74A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063" y="2220419"/>
            <a:ext cx="6589066" cy="3294533"/>
          </a:xfrm>
          <a:prstGeom prst="rect">
            <a:avLst/>
          </a:prstGeom>
          <a:effectLst>
            <a:innerShdw blurRad="114300">
              <a:prstClr val="black"/>
            </a:innerShdw>
          </a:effectLst>
        </p:spPr>
      </p:pic>
      <p:cxnSp>
        <p:nvCxnSpPr>
          <p:cNvPr id="10" name="Straight Arrow Connector 9">
            <a:extLst>
              <a:ext uri="{FF2B5EF4-FFF2-40B4-BE49-F238E27FC236}">
                <a16:creationId xmlns:a16="http://schemas.microsoft.com/office/drawing/2014/main" id="{A87D3EDF-3787-E1B4-2894-D734EE8EDFF5}"/>
              </a:ext>
            </a:extLst>
          </p:cNvPr>
          <p:cNvCxnSpPr/>
          <p:nvPr/>
        </p:nvCxnSpPr>
        <p:spPr>
          <a:xfrm flipH="1" flipV="1">
            <a:off x="7450361" y="4607857"/>
            <a:ext cx="457200" cy="274320"/>
          </a:xfrm>
          <a:prstGeom prst="straightConnector1">
            <a:avLst/>
          </a:prstGeom>
          <a:ln>
            <a:tailEnd type="triangle"/>
          </a:ln>
          <a:effectLst>
            <a:outerShdw blurRad="63500" sx="102000" sy="102000" algn="ctr" rotWithShape="0">
              <a:prstClr val="black">
                <a:alpha val="40000"/>
              </a:prstClr>
            </a:outerShdw>
          </a:effectLst>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57972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TotalTime>
  <Words>660</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Title Slide [name?]</vt:lpstr>
      <vt:lpstr>Brief Overview</vt:lpstr>
      <vt:lpstr>The Bakery Dataset</vt:lpstr>
      <vt:lpstr>Motivation From Real-World Applications</vt:lpstr>
      <vt:lpstr>Data Mining Questions</vt:lpstr>
      <vt:lpstr>Personal Motivation</vt:lpstr>
      <vt:lpstr>Challenges</vt:lpstr>
      <vt:lpstr>Results Found (Broad)</vt:lpstr>
      <vt:lpstr>Results Found  (Specific)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Approach</dc:title>
  <dc:creator>Toby Clark</dc:creator>
  <cp:lastModifiedBy>JOHN KENDALL</cp:lastModifiedBy>
  <cp:revision>20</cp:revision>
  <dcterms:created xsi:type="dcterms:W3CDTF">2024-04-13T04:14:30Z</dcterms:created>
  <dcterms:modified xsi:type="dcterms:W3CDTF">2024-04-13T16:22:46Z</dcterms:modified>
</cp:coreProperties>
</file>