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3" r:id="rId2"/>
    <p:sldId id="274" r:id="rId3"/>
    <p:sldId id="256" r:id="rId4"/>
    <p:sldId id="270" r:id="rId5"/>
    <p:sldId id="257" r:id="rId6"/>
    <p:sldId id="258" r:id="rId7"/>
    <p:sldId id="259" r:id="rId8"/>
    <p:sldId id="260" r:id="rId9"/>
    <p:sldId id="262" r:id="rId10"/>
    <p:sldId id="272" r:id="rId11"/>
    <p:sldId id="261" r:id="rId12"/>
    <p:sldId id="263" r:id="rId13"/>
    <p:sldId id="264" r:id="rId14"/>
    <p:sldId id="275" r:id="rId15"/>
    <p:sldId id="266" r:id="rId16"/>
    <p:sldId id="271" r:id="rId17"/>
    <p:sldId id="269" r:id="rId18"/>
    <p:sldId id="267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5" d="100"/>
          <a:sy n="95" d="100"/>
        </p:scale>
        <p:origin x="-10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8FA3B-4167-437C-A0AA-FC09C56ECDFA}" type="datetimeFigureOut">
              <a:rPr lang="en-AU" smtClean="0"/>
              <a:t>1/09/2020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C3468-4A53-471B-8FA9-4DF1C64428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772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uratechnology.com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lasticoceans.org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astemanagementreview.com.au/plastic-recyclers-manufacturin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Best source of info is 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Mura Technology </a:t>
            </a:r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https://muratechnology.com/</a:t>
            </a: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dirty="0" smtClean="0">
                <a:hlinkClick r:id="rId4"/>
              </a:rPr>
              <a:t>https://plasticoceans.org/</a:t>
            </a:r>
            <a:r>
              <a:rPr lang="en-AU" dirty="0" smtClean="0"/>
              <a:t>  gives you the scary story</a:t>
            </a:r>
            <a:r>
              <a:rPr lang="en-AU" baseline="0" dirty="0" smtClean="0"/>
              <a:t> about the size of the problem</a:t>
            </a:r>
          </a:p>
          <a:p>
            <a:r>
              <a:rPr lang="en-AU" baseline="0" dirty="0" smtClean="0"/>
              <a:t>Based on last term’s project to pitch to The World Bank for a funding a 3</a:t>
            </a:r>
            <a:r>
              <a:rPr lang="en-AU" baseline="30000" dirty="0" smtClean="0"/>
              <a:t>rd</a:t>
            </a:r>
            <a:r>
              <a:rPr lang="en-AU" baseline="0" dirty="0" smtClean="0"/>
              <a:t> world project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C3468-4A53-471B-8FA9-4DF1C6442825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8602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Plant production in England</a:t>
            </a:r>
            <a:r>
              <a:rPr lang="en-AU" baseline="0" dirty="0" smtClean="0"/>
              <a:t> – 1</a:t>
            </a:r>
            <a:r>
              <a:rPr lang="en-AU" baseline="30000" dirty="0" smtClean="0"/>
              <a:t>st</a:t>
            </a:r>
            <a:r>
              <a:rPr lang="en-AU" baseline="0" dirty="0" smtClean="0"/>
              <a:t> real plant being developed there now. Need local staff trained to run it after 2 years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C3468-4A53-471B-8FA9-4DF1C6442825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0690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 made this up. I’m trying to explain that the chemistry is a small part of the project</a:t>
            </a:r>
          </a:p>
          <a:p>
            <a:r>
              <a:rPr lang="en-AU" dirty="0" smtClean="0"/>
              <a:t>I think its important</a:t>
            </a:r>
            <a:r>
              <a:rPr lang="en-AU" baseline="0" dirty="0" smtClean="0"/>
              <a:t> to focus on how the costs are justified, not just made up numbers</a:t>
            </a:r>
          </a:p>
          <a:p>
            <a:r>
              <a:rPr lang="en-AU" baseline="0" dirty="0" smtClean="0"/>
              <a:t>And give high level details here with more detail on the report. Don’t side track the sales pitch with too many numbers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C3468-4A53-471B-8FA9-4DF1C6442825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4816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Again, I made it up. The point is to provide a simple graphic that shows the big picture, including training, installation &amp;</a:t>
            </a:r>
            <a:r>
              <a:rPr lang="en-AU" baseline="0" dirty="0" smtClean="0"/>
              <a:t> ongoing operation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C3468-4A53-471B-8FA9-4DF1C6442825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8516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Again, I made it up. There are several parties who will benefit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C3468-4A53-471B-8FA9-4DF1C6442825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203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Quotes from Tom and the </a:t>
            </a:r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https://wastemanagementreview.com.au/plastic-recyclers-manufacturing/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C3468-4A53-471B-8FA9-4DF1C6442825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4145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Mura’s goal is to have the problem sorted by 2030. China are already lining up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C3468-4A53-471B-8FA9-4DF1C6442825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028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Business web sites – not accurate</a:t>
            </a:r>
            <a:r>
              <a:rPr lang="en-AU" baseline="0" dirty="0" smtClean="0"/>
              <a:t> as its left over from an earlier version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C3468-4A53-471B-8FA9-4DF1C6442825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75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C3468-4A53-471B-8FA9-4DF1C6442825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9230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10 minutes</a:t>
            </a:r>
            <a:r>
              <a:rPr lang="en-AU" baseline="0" dirty="0" smtClean="0"/>
              <a:t> from here – maybe mime the changeovers between speakers too.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C3468-4A53-471B-8FA9-4DF1C6442825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9515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Speakers – Steve slides 1-5, Tom - slides 6-8, Abel – slides 9-10, Len – slides 11-13, Jo- slides 14 to end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C3468-4A53-471B-8FA9-4DF1C6442825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7149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Much discarded plastic winds up in the oceans &amp; currents gather it into huge islands or dump it on remote beaches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C3468-4A53-471B-8FA9-4DF1C6442825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8371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 ‘recycling’ doesn’t really solve the problem – just moves it along a bit.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C3468-4A53-471B-8FA9-4DF1C6442825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8537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Entirely new solution, 10 years in the making, from idea to working prototype</a:t>
            </a:r>
          </a:p>
          <a:p>
            <a:r>
              <a:rPr lang="en-AU" dirty="0" smtClean="0"/>
              <a:t>Complex process, but a cycle takes 20 mins to convert a pile of rubbish into high value products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C3468-4A53-471B-8FA9-4DF1C6442825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8536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Plastic means many things – its not just 1 product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C3468-4A53-471B-8FA9-4DF1C6442825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5796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Conversion efficiency, yield, no toxic</a:t>
            </a:r>
            <a:r>
              <a:rPr lang="en-AU" baseline="0" dirty="0" smtClean="0"/>
              <a:t> by products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C3468-4A53-471B-8FA9-4DF1C6442825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3950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Much of the plastic comes from Indonesia in the ocean.</a:t>
            </a:r>
            <a:r>
              <a:rPr lang="en-AU" baseline="0" dirty="0" smtClean="0"/>
              <a:t> East Timorese fought a long battle to free themselves from Indonesian control. It’s a beautiful place with once pristine oceans</a:t>
            </a:r>
          </a:p>
          <a:p>
            <a:r>
              <a:rPr lang="en-AU" baseline="0" dirty="0" smtClean="0"/>
              <a:t>Focus on needs &amp; outcomes, drop in the money casually. Note </a:t>
            </a:r>
            <a:r>
              <a:rPr lang="en-AU" baseline="0" dirty="0" err="1" smtClean="0"/>
              <a:t>Govt</a:t>
            </a:r>
            <a:r>
              <a:rPr lang="en-AU" baseline="0" dirty="0" smtClean="0"/>
              <a:t> budgets are in billions (or trillions if USA or China)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C3468-4A53-471B-8FA9-4DF1C6442825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034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E23E-3019-4D86-889D-CFBFBF5D7E11}" type="datetimeFigureOut">
              <a:rPr lang="en-AU" smtClean="0"/>
              <a:t>1/09/2020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2519-8500-4E56-AA90-E8F30C72A5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627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E23E-3019-4D86-889D-CFBFBF5D7E11}" type="datetimeFigureOut">
              <a:rPr lang="en-AU" smtClean="0"/>
              <a:t>1/09/2020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2519-8500-4E56-AA90-E8F30C72A5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341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E23E-3019-4D86-889D-CFBFBF5D7E11}" type="datetimeFigureOut">
              <a:rPr lang="en-AU" smtClean="0"/>
              <a:t>1/09/2020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2519-8500-4E56-AA90-E8F30C72A5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315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E23E-3019-4D86-889D-CFBFBF5D7E11}" type="datetimeFigureOut">
              <a:rPr lang="en-AU" smtClean="0"/>
              <a:t>1/09/2020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2519-8500-4E56-AA90-E8F30C72A5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798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E23E-3019-4D86-889D-CFBFBF5D7E11}" type="datetimeFigureOut">
              <a:rPr lang="en-AU" smtClean="0"/>
              <a:t>1/09/2020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2519-8500-4E56-AA90-E8F30C72A5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283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E23E-3019-4D86-889D-CFBFBF5D7E11}" type="datetimeFigureOut">
              <a:rPr lang="en-AU" smtClean="0"/>
              <a:t>1/09/2020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2519-8500-4E56-AA90-E8F30C72A5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27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E23E-3019-4D86-889D-CFBFBF5D7E11}" type="datetimeFigureOut">
              <a:rPr lang="en-AU" smtClean="0"/>
              <a:t>1/09/2020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2519-8500-4E56-AA90-E8F30C72A5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318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E23E-3019-4D86-889D-CFBFBF5D7E11}" type="datetimeFigureOut">
              <a:rPr lang="en-AU" smtClean="0"/>
              <a:t>1/09/2020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2519-8500-4E56-AA90-E8F30C72A5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157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E23E-3019-4D86-889D-CFBFBF5D7E11}" type="datetimeFigureOut">
              <a:rPr lang="en-AU" smtClean="0"/>
              <a:t>1/09/2020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2519-8500-4E56-AA90-E8F30C72A5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481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E23E-3019-4D86-889D-CFBFBF5D7E11}" type="datetimeFigureOut">
              <a:rPr lang="en-AU" smtClean="0"/>
              <a:t>1/09/2020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2519-8500-4E56-AA90-E8F30C72A5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193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E23E-3019-4D86-889D-CFBFBF5D7E11}" type="datetimeFigureOut">
              <a:rPr lang="en-AU" smtClean="0"/>
              <a:t>1/09/2020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2519-8500-4E56-AA90-E8F30C72A5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367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BE23E-3019-4D86-889D-CFBFBF5D7E11}" type="datetimeFigureOut">
              <a:rPr lang="en-AU" smtClean="0"/>
              <a:t>1/09/2020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12519-8500-4E56-AA90-E8F30C72A5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788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cella.com.au/news/professor-thomas-maschmeyer-recycling-is-not-a-waste-problem-its-a-resource-opportunity/" TargetMode="External"/><Relationship Id="rId3" Type="http://schemas.openxmlformats.org/officeDocument/2006/relationships/hyperlink" Target="https://abcnews.go.com/Technology/breakthrough-discovery-plastic-holy-grail-recycling/story?id=62884758" TargetMode="External"/><Relationship Id="rId7" Type="http://schemas.openxmlformats.org/officeDocument/2006/relationships/hyperlink" Target="https://muratechnology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cella.com.au/cat-htr/" TargetMode="External"/><Relationship Id="rId5" Type="http://schemas.openxmlformats.org/officeDocument/2006/relationships/hyperlink" Target="https://www.goodnewsnetwork.org/boyan-slat-launches-barge-fleet-to-collect-river-trash/" TargetMode="External"/><Relationship Id="rId4" Type="http://schemas.openxmlformats.org/officeDocument/2006/relationships/hyperlink" Target="https://theoceancleanup.com/great-pacific-garbage-patch/" TargetMode="External"/><Relationship Id="rId9" Type="http://schemas.openxmlformats.org/officeDocument/2006/relationships/hyperlink" Target="https://wastemanagementreview.com.au/plastic-recyclers-manufacturin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y.christchurchcitylibraries.com/any-question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Preamble (1)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Based on a real project – plastics, not ICT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76872"/>
            <a:ext cx="5400600" cy="405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47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Improved Process</a:t>
            </a:r>
            <a:endParaRPr lang="en-A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81683"/>
            <a:ext cx="8229600" cy="4162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341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Application in Timor </a:t>
            </a:r>
            <a:r>
              <a:rPr lang="en-AU" dirty="0" err="1" smtClean="0"/>
              <a:t>Leste</a:t>
            </a:r>
            <a:endParaRPr lang="en-A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Timor </a:t>
            </a:r>
            <a:r>
              <a:rPr lang="en-AU" dirty="0" err="1" smtClean="0"/>
              <a:t>Leste</a:t>
            </a:r>
            <a:r>
              <a:rPr lang="en-AU" dirty="0" smtClean="0"/>
              <a:t> has a plastics problem</a:t>
            </a:r>
          </a:p>
          <a:p>
            <a:pPr lvl="1"/>
            <a:r>
              <a:rPr lang="en-AU" dirty="0" smtClean="0"/>
              <a:t>70 tonnes of plastic waste daily</a:t>
            </a:r>
          </a:p>
          <a:p>
            <a:pPr lvl="1"/>
            <a:r>
              <a:rPr lang="en-AU" dirty="0" smtClean="0"/>
              <a:t>Not all of its own making</a:t>
            </a:r>
          </a:p>
          <a:p>
            <a:pPr lvl="1"/>
            <a:r>
              <a:rPr lang="en-AU" dirty="0" smtClean="0"/>
              <a:t>Willing to try this new method</a:t>
            </a:r>
          </a:p>
          <a:p>
            <a:r>
              <a:rPr lang="en-AU" dirty="0" smtClean="0"/>
              <a:t>Prof </a:t>
            </a:r>
            <a:r>
              <a:rPr lang="en-AU" dirty="0" err="1" smtClean="0"/>
              <a:t>Maschmeyer</a:t>
            </a:r>
            <a:r>
              <a:rPr lang="en-AU" dirty="0" smtClean="0"/>
              <a:t> needs a demo site</a:t>
            </a:r>
          </a:p>
          <a:p>
            <a:r>
              <a:rPr lang="en-AU" dirty="0" smtClean="0"/>
              <a:t>Both need a venture capitalist with $40m</a:t>
            </a:r>
          </a:p>
          <a:p>
            <a:pPr lvl="1"/>
            <a:r>
              <a:rPr lang="en-AU" dirty="0" smtClean="0"/>
              <a:t>Build the plant &amp; infrastructure</a:t>
            </a:r>
          </a:p>
          <a:p>
            <a:pPr lvl="1"/>
            <a:r>
              <a:rPr lang="en-AU" dirty="0" smtClean="0"/>
              <a:t>Educate the people of Timor </a:t>
            </a:r>
            <a:r>
              <a:rPr lang="en-AU" dirty="0" err="1" smtClean="0"/>
              <a:t>Leste</a:t>
            </a:r>
            <a:r>
              <a:rPr lang="en-AU" dirty="0" smtClean="0"/>
              <a:t>  </a:t>
            </a:r>
          </a:p>
          <a:p>
            <a:pPr lvl="1"/>
            <a:r>
              <a:rPr lang="en-AU" dirty="0" smtClean="0"/>
              <a:t>2 years operation of plant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2129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Challenges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Money </a:t>
            </a:r>
          </a:p>
          <a:p>
            <a:pPr lvl="1"/>
            <a:r>
              <a:rPr lang="en-AU" dirty="0" smtClean="0"/>
              <a:t>&amp; capacity to install the plant (England)</a:t>
            </a:r>
          </a:p>
          <a:p>
            <a:r>
              <a:rPr lang="en-AU" dirty="0" smtClean="0"/>
              <a:t>Manufacturing </a:t>
            </a:r>
          </a:p>
          <a:p>
            <a:pPr lvl="1"/>
            <a:r>
              <a:rPr lang="en-AU" dirty="0" smtClean="0"/>
              <a:t>skills, materials &amp; equipment (England)</a:t>
            </a:r>
          </a:p>
          <a:p>
            <a:r>
              <a:rPr lang="en-AU" dirty="0" smtClean="0"/>
              <a:t>Education for local staff</a:t>
            </a:r>
          </a:p>
          <a:p>
            <a:pPr lvl="1"/>
            <a:r>
              <a:rPr lang="en-AU" dirty="0" smtClean="0"/>
              <a:t>capacity to operate &amp; maintain the plant</a:t>
            </a:r>
          </a:p>
          <a:p>
            <a:pPr lvl="1"/>
            <a:r>
              <a:rPr lang="en-AU" dirty="0" smtClean="0"/>
              <a:t>Self sufficient after 2 years</a:t>
            </a:r>
          </a:p>
          <a:p>
            <a:r>
              <a:rPr lang="en-AU" dirty="0" smtClean="0"/>
              <a:t>Market</a:t>
            </a:r>
          </a:p>
          <a:p>
            <a:pPr lvl="1"/>
            <a:r>
              <a:rPr lang="en-AU" dirty="0" smtClean="0"/>
              <a:t>For end products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097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Tasks &amp; Cost 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5301208"/>
            <a:ext cx="8229600" cy="1152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 smtClean="0"/>
              <a:t>Cost estimates based on industry best practice with 10% allowance for education &amp; training costs</a:t>
            </a:r>
          </a:p>
          <a:p>
            <a:pPr marL="0" indent="0">
              <a:buNone/>
            </a:pPr>
            <a:r>
              <a:rPr lang="en-AU" sz="2000" dirty="0" smtClean="0"/>
              <a:t>More details are provided in the accompanying report</a:t>
            </a:r>
            <a:endParaRPr lang="en-AU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657356"/>
              </p:ext>
            </p:extLst>
          </p:nvPr>
        </p:nvGraphicFramePr>
        <p:xfrm>
          <a:off x="395536" y="1268760"/>
          <a:ext cx="7704856" cy="3992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0680"/>
                <a:gridCol w="1584176"/>
              </a:tblGrid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en-AU" sz="2200" u="none" strike="noStrike" dirty="0">
                          <a:effectLst/>
                        </a:rPr>
                        <a:t>Activity</a:t>
                      </a:r>
                      <a:endParaRPr lang="en-AU" sz="2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200" u="none" strike="noStrike">
                          <a:effectLst/>
                        </a:rPr>
                        <a:t>Cost Est. $M</a:t>
                      </a:r>
                      <a:endParaRPr lang="en-AU" sz="2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365760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2200"/>
                        <a:buFont typeface="Arial"/>
                        <a:buChar char="•"/>
                      </a:pPr>
                      <a:r>
                        <a:rPr lang="en-AU" sz="2200" u="none" strike="noStrike" dirty="0">
                          <a:effectLst/>
                        </a:rPr>
                        <a:t>Clear &amp; prepare the site (Timor </a:t>
                      </a:r>
                      <a:r>
                        <a:rPr lang="en-AU" sz="2200" u="none" strike="noStrike" dirty="0" err="1">
                          <a:effectLst/>
                        </a:rPr>
                        <a:t>Leste</a:t>
                      </a:r>
                      <a:r>
                        <a:rPr lang="en-AU" sz="2200" u="none" strike="noStrike" dirty="0">
                          <a:effectLst/>
                        </a:rPr>
                        <a:t>)</a:t>
                      </a:r>
                      <a:endParaRPr lang="en-AU" sz="2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743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200" u="none" strike="noStrike">
                          <a:effectLst/>
                        </a:rPr>
                        <a:t>$3</a:t>
                      </a:r>
                      <a:endParaRPr lang="en-AU" sz="2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365760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2200"/>
                        <a:buFont typeface="Arial"/>
                        <a:buChar char="•"/>
                      </a:pPr>
                      <a:r>
                        <a:rPr lang="en-AU" sz="2200" u="none" strike="noStrike" dirty="0">
                          <a:effectLst/>
                        </a:rPr>
                        <a:t>Install solar panels to power the plant (Germany)</a:t>
                      </a:r>
                      <a:endParaRPr lang="en-AU" sz="2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743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200" u="none" strike="noStrike">
                          <a:effectLst/>
                        </a:rPr>
                        <a:t>$7</a:t>
                      </a:r>
                      <a:endParaRPr lang="en-AU" sz="2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365760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2200"/>
                        <a:buFont typeface="Arial"/>
                        <a:buChar char="•"/>
                      </a:pPr>
                      <a:r>
                        <a:rPr lang="en-AU" sz="2200" u="none" strike="noStrike" dirty="0">
                          <a:effectLst/>
                        </a:rPr>
                        <a:t>Start stockpiling plastic (Timor </a:t>
                      </a:r>
                      <a:r>
                        <a:rPr lang="en-AU" sz="2200" u="none" strike="noStrike" dirty="0" err="1">
                          <a:effectLst/>
                        </a:rPr>
                        <a:t>Leste</a:t>
                      </a:r>
                      <a:r>
                        <a:rPr lang="en-AU" sz="2200" u="none" strike="noStrike" dirty="0">
                          <a:effectLst/>
                        </a:rPr>
                        <a:t>)</a:t>
                      </a:r>
                      <a:endParaRPr lang="en-AU" sz="2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743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200" u="none" strike="noStrike">
                          <a:effectLst/>
                        </a:rPr>
                        <a:t>$2</a:t>
                      </a:r>
                      <a:endParaRPr lang="en-AU" sz="2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365760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2200"/>
                        <a:buFont typeface="Arial"/>
                        <a:buChar char="•"/>
                      </a:pPr>
                      <a:r>
                        <a:rPr lang="en-AU" sz="2200" u="none" strike="noStrike" dirty="0">
                          <a:effectLst/>
                        </a:rPr>
                        <a:t>Build the plant (Western Australia)</a:t>
                      </a:r>
                      <a:endParaRPr lang="en-AU" sz="2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743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200" u="none" strike="noStrike">
                          <a:effectLst/>
                        </a:rPr>
                        <a:t>$10</a:t>
                      </a:r>
                      <a:endParaRPr lang="en-AU" sz="2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365760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2200"/>
                        <a:buFont typeface="Arial"/>
                        <a:buChar char="•"/>
                      </a:pPr>
                      <a:r>
                        <a:rPr lang="en-AU" sz="2200" u="none" strike="noStrike" dirty="0">
                          <a:effectLst/>
                        </a:rPr>
                        <a:t>Ship to Timor </a:t>
                      </a:r>
                      <a:r>
                        <a:rPr lang="en-AU" sz="2200" u="none" strike="noStrike" dirty="0" err="1">
                          <a:effectLst/>
                        </a:rPr>
                        <a:t>Leste</a:t>
                      </a:r>
                      <a:r>
                        <a:rPr lang="en-AU" sz="2200" u="none" strike="noStrike" dirty="0">
                          <a:effectLst/>
                        </a:rPr>
                        <a:t> (Shipping Company)</a:t>
                      </a:r>
                      <a:endParaRPr lang="en-AU" sz="2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743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200" u="none" strike="noStrike">
                          <a:effectLst/>
                        </a:rPr>
                        <a:t>$3</a:t>
                      </a:r>
                      <a:endParaRPr lang="en-AU" sz="2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365760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2200"/>
                        <a:buFont typeface="Arial"/>
                        <a:buChar char="•"/>
                      </a:pPr>
                      <a:r>
                        <a:rPr lang="en-AU" sz="2200" u="none" strike="noStrike" dirty="0">
                          <a:effectLst/>
                        </a:rPr>
                        <a:t>Install the plant (Timor </a:t>
                      </a:r>
                      <a:r>
                        <a:rPr lang="en-AU" sz="2200" u="none" strike="noStrike" dirty="0" err="1">
                          <a:effectLst/>
                        </a:rPr>
                        <a:t>Leste</a:t>
                      </a:r>
                      <a:r>
                        <a:rPr lang="en-AU" sz="2200" u="none" strike="noStrike" dirty="0">
                          <a:effectLst/>
                        </a:rPr>
                        <a:t>)</a:t>
                      </a:r>
                      <a:endParaRPr lang="en-AU" sz="2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743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200" u="none" strike="noStrike">
                          <a:effectLst/>
                        </a:rPr>
                        <a:t>$5</a:t>
                      </a:r>
                      <a:endParaRPr lang="en-AU" sz="2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365760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2200"/>
                        <a:buFont typeface="Arial"/>
                        <a:buChar char="•"/>
                      </a:pPr>
                      <a:r>
                        <a:rPr lang="en-AU" sz="2200" u="none" strike="noStrike" dirty="0">
                          <a:effectLst/>
                        </a:rPr>
                        <a:t>Train local staff (Western Australia)</a:t>
                      </a:r>
                      <a:endParaRPr lang="en-AU" sz="2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743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200" u="none" strike="noStrike">
                          <a:effectLst/>
                        </a:rPr>
                        <a:t>$5</a:t>
                      </a:r>
                      <a:endParaRPr lang="en-AU" sz="2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365760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2200"/>
                        <a:buFont typeface="Arial"/>
                        <a:buChar char="•"/>
                      </a:pPr>
                      <a:r>
                        <a:rPr lang="en-AU" sz="2200" u="none" strike="noStrike" dirty="0">
                          <a:effectLst/>
                        </a:rPr>
                        <a:t>Launch the new plant (Timor </a:t>
                      </a:r>
                      <a:r>
                        <a:rPr lang="en-AU" sz="2200" u="none" strike="noStrike" dirty="0" err="1">
                          <a:effectLst/>
                        </a:rPr>
                        <a:t>Leste</a:t>
                      </a:r>
                      <a:r>
                        <a:rPr lang="en-AU" sz="2200" u="none" strike="noStrike" dirty="0">
                          <a:effectLst/>
                        </a:rPr>
                        <a:t>)</a:t>
                      </a:r>
                      <a:endParaRPr lang="en-AU" sz="2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743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200" u="none" strike="noStrike">
                          <a:effectLst/>
                        </a:rPr>
                        <a:t>$1</a:t>
                      </a:r>
                      <a:endParaRPr lang="en-AU" sz="2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365760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2200"/>
                        <a:buFont typeface="Arial"/>
                        <a:buChar char="•"/>
                      </a:pPr>
                      <a:r>
                        <a:rPr lang="en-AU" sz="2200" u="none" strike="noStrike" dirty="0">
                          <a:effectLst/>
                        </a:rPr>
                        <a:t>Operate &amp; maintain the plant (Timor </a:t>
                      </a:r>
                      <a:r>
                        <a:rPr lang="en-AU" sz="2200" u="none" strike="noStrike" dirty="0" err="1">
                          <a:effectLst/>
                        </a:rPr>
                        <a:t>Leste</a:t>
                      </a:r>
                      <a:r>
                        <a:rPr lang="en-AU" sz="2200" u="none" strike="noStrike" dirty="0">
                          <a:effectLst/>
                        </a:rPr>
                        <a:t>)</a:t>
                      </a:r>
                      <a:endParaRPr lang="en-AU" sz="2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743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200" u="none" strike="noStrike">
                          <a:effectLst/>
                        </a:rPr>
                        <a:t>$4</a:t>
                      </a:r>
                      <a:endParaRPr lang="en-AU" sz="2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3505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2200" b="1" u="none" strike="noStrike" dirty="0">
                          <a:effectLst/>
                        </a:rPr>
                        <a:t>Totals</a:t>
                      </a:r>
                      <a:endParaRPr lang="en-AU" sz="2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743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200" b="1" u="none" strike="noStrike" dirty="0">
                          <a:effectLst/>
                        </a:rPr>
                        <a:t>$40</a:t>
                      </a:r>
                      <a:endParaRPr lang="en-AU" sz="2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6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AU" dirty="0" smtClean="0"/>
              <a:t>Timeline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323528" y="184482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en-AU" sz="1400" dirty="0"/>
              <a:t>Clear &amp; prepare the site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2105" y="2154179"/>
            <a:ext cx="1577807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en-AU" sz="1400" dirty="0"/>
              <a:t>Install solar panels</a:t>
            </a:r>
          </a:p>
        </p:txBody>
      </p:sp>
      <p:sp>
        <p:nvSpPr>
          <p:cNvPr id="6" name="Rectangle 5"/>
          <p:cNvSpPr/>
          <p:nvPr/>
        </p:nvSpPr>
        <p:spPr>
          <a:xfrm>
            <a:off x="2210090" y="2449869"/>
            <a:ext cx="36351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en-AU" sz="1400" dirty="0" smtClean="0"/>
              <a:t>Stockpile </a:t>
            </a:r>
            <a:r>
              <a:rPr lang="en-AU" sz="1400" dirty="0"/>
              <a:t>plastic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512" y="2877744"/>
            <a:ext cx="360040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en-AU" sz="1400" dirty="0"/>
              <a:t>Build the plant</a:t>
            </a:r>
          </a:p>
        </p:txBody>
      </p:sp>
      <p:sp>
        <p:nvSpPr>
          <p:cNvPr id="8" name="Rectangle 7"/>
          <p:cNvSpPr/>
          <p:nvPr/>
        </p:nvSpPr>
        <p:spPr>
          <a:xfrm>
            <a:off x="3707904" y="3265294"/>
            <a:ext cx="57606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en-AU" sz="1400" dirty="0" smtClean="0"/>
              <a:t>Ship</a:t>
            </a:r>
            <a:endParaRPr lang="en-AU" sz="1400" dirty="0"/>
          </a:p>
        </p:txBody>
      </p:sp>
      <p:sp>
        <p:nvSpPr>
          <p:cNvPr id="9" name="Rectangle 8"/>
          <p:cNvSpPr/>
          <p:nvPr/>
        </p:nvSpPr>
        <p:spPr>
          <a:xfrm>
            <a:off x="4283967" y="3645024"/>
            <a:ext cx="136815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en-AU" sz="1400" dirty="0"/>
              <a:t>Install the plant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9512" y="4056187"/>
            <a:ext cx="40206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en-AU" sz="1400" dirty="0"/>
              <a:t>Train local staff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17431" y="4039074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en-AU" sz="1400" dirty="0" smtClean="0"/>
              <a:t>Launch</a:t>
            </a:r>
            <a:endParaRPr lang="en-AU" sz="1400" dirty="0"/>
          </a:p>
        </p:txBody>
      </p:sp>
      <p:sp>
        <p:nvSpPr>
          <p:cNvPr id="12" name="Rectangle 11"/>
          <p:cNvSpPr/>
          <p:nvPr/>
        </p:nvSpPr>
        <p:spPr>
          <a:xfrm>
            <a:off x="5686237" y="4455423"/>
            <a:ext cx="313423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en-AU" sz="1400" dirty="0"/>
              <a:t>Operate &amp; maintain the plant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23528" y="1556792"/>
            <a:ext cx="8424936" cy="0"/>
          </a:xfrm>
          <a:prstGeom prst="straightConnector1">
            <a:avLst/>
          </a:prstGeom>
          <a:ln w="222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763688" y="1340768"/>
            <a:ext cx="0" cy="424847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47864" y="1340768"/>
            <a:ext cx="0" cy="424847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732240" y="1340768"/>
            <a:ext cx="0" cy="424847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103602" y="1340768"/>
            <a:ext cx="0" cy="424847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30"/>
          <p:cNvSpPr>
            <a:spLocks noGrp="1"/>
          </p:cNvSpPr>
          <p:nvPr>
            <p:ph idx="1"/>
          </p:nvPr>
        </p:nvSpPr>
        <p:spPr>
          <a:xfrm>
            <a:off x="457200" y="5949280"/>
            <a:ext cx="8229600" cy="64807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AU" dirty="0"/>
              <a:t>Time estimates based on industry best practice with 10% allowance for education &amp; training</a:t>
            </a:r>
          </a:p>
          <a:p>
            <a:pPr marL="0" indent="0">
              <a:buNone/>
            </a:pPr>
            <a:r>
              <a:rPr lang="en-AU" dirty="0"/>
              <a:t>More details are provided in the accompanying report</a:t>
            </a:r>
          </a:p>
          <a:p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683568" y="1188712"/>
            <a:ext cx="75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Year 1</a:t>
            </a:r>
            <a:endParaRPr lang="en-AU" dirty="0"/>
          </a:p>
        </p:txBody>
      </p:sp>
      <p:sp>
        <p:nvSpPr>
          <p:cNvPr id="33" name="TextBox 32"/>
          <p:cNvSpPr txBox="1"/>
          <p:nvPr/>
        </p:nvSpPr>
        <p:spPr>
          <a:xfrm>
            <a:off x="2157881" y="1187460"/>
            <a:ext cx="75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Year 2</a:t>
            </a:r>
            <a:endParaRPr lang="en-AU" dirty="0"/>
          </a:p>
        </p:txBody>
      </p:sp>
      <p:sp>
        <p:nvSpPr>
          <p:cNvPr id="34" name="TextBox 33"/>
          <p:cNvSpPr txBox="1"/>
          <p:nvPr/>
        </p:nvSpPr>
        <p:spPr>
          <a:xfrm>
            <a:off x="3632194" y="1196752"/>
            <a:ext cx="75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Year 3</a:t>
            </a:r>
            <a:endParaRPr lang="en-AU" dirty="0"/>
          </a:p>
        </p:txBody>
      </p:sp>
      <p:sp>
        <p:nvSpPr>
          <p:cNvPr id="35" name="TextBox 34"/>
          <p:cNvSpPr txBox="1"/>
          <p:nvPr/>
        </p:nvSpPr>
        <p:spPr>
          <a:xfrm>
            <a:off x="5467045" y="1196752"/>
            <a:ext cx="75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Year 4</a:t>
            </a:r>
            <a:endParaRPr lang="en-AU" dirty="0"/>
          </a:p>
        </p:txBody>
      </p:sp>
      <p:sp>
        <p:nvSpPr>
          <p:cNvPr id="36" name="TextBox 35"/>
          <p:cNvSpPr txBox="1"/>
          <p:nvPr/>
        </p:nvSpPr>
        <p:spPr>
          <a:xfrm>
            <a:off x="7301896" y="1187460"/>
            <a:ext cx="75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Year 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4611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Project Benefits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 smtClean="0"/>
              <a:t>Income stream for Timor </a:t>
            </a:r>
            <a:r>
              <a:rPr lang="en-AU" dirty="0" err="1" smtClean="0"/>
              <a:t>Leste</a:t>
            </a:r>
            <a:r>
              <a:rPr lang="en-AU" dirty="0" smtClean="0"/>
              <a:t> </a:t>
            </a:r>
          </a:p>
          <a:p>
            <a:pPr lvl="1"/>
            <a:r>
              <a:rPr lang="en-AU" dirty="0" smtClean="0"/>
              <a:t>sale of products, self sustaining</a:t>
            </a:r>
          </a:p>
          <a:p>
            <a:pPr lvl="1"/>
            <a:r>
              <a:rPr lang="en-AU" dirty="0" smtClean="0"/>
              <a:t>profitable after 2 years</a:t>
            </a:r>
          </a:p>
          <a:p>
            <a:pPr lvl="1"/>
            <a:r>
              <a:rPr lang="en-AU" dirty="0" smtClean="0"/>
              <a:t>Pay locals to collect plastics</a:t>
            </a:r>
          </a:p>
          <a:p>
            <a:pPr lvl="1"/>
            <a:r>
              <a:rPr lang="en-AU" dirty="0" smtClean="0"/>
              <a:t>Plastic neutral country</a:t>
            </a:r>
          </a:p>
          <a:p>
            <a:pPr lvl="1"/>
            <a:r>
              <a:rPr lang="en-AU" dirty="0" smtClean="0"/>
              <a:t>Future – neighbours pay to recycle their plastics </a:t>
            </a:r>
          </a:p>
          <a:p>
            <a:r>
              <a:rPr lang="en-AU" dirty="0" err="1" smtClean="0"/>
              <a:t>Prof.</a:t>
            </a:r>
            <a:r>
              <a:rPr lang="en-AU" dirty="0" smtClean="0"/>
              <a:t> </a:t>
            </a:r>
            <a:r>
              <a:rPr lang="en-AU" dirty="0" err="1" smtClean="0"/>
              <a:t>Maschmeyer</a:t>
            </a:r>
            <a:endParaRPr lang="en-AU" dirty="0" smtClean="0"/>
          </a:p>
          <a:p>
            <a:pPr marL="857250" lvl="1" indent="-457200"/>
            <a:r>
              <a:rPr lang="en-AU" dirty="0" smtClean="0"/>
              <a:t>Demo site for other countries</a:t>
            </a:r>
          </a:p>
          <a:p>
            <a:pPr marL="857250" lvl="1" indent="-457200"/>
            <a:r>
              <a:rPr lang="en-AU" dirty="0" smtClean="0"/>
              <a:t>Continue to refine process &amp; methods</a:t>
            </a:r>
          </a:p>
          <a:p>
            <a:r>
              <a:rPr lang="en-AU" dirty="0" smtClean="0"/>
              <a:t>Venture Capitalist</a:t>
            </a:r>
          </a:p>
          <a:p>
            <a:pPr marL="857250" lvl="1" indent="-457200"/>
            <a:r>
              <a:rPr lang="en-AU" dirty="0" smtClean="0"/>
              <a:t>Profit from future sales of plant to wealthy countries</a:t>
            </a:r>
          </a:p>
          <a:p>
            <a:pPr marL="857250" lvl="1" indent="-457200"/>
            <a:r>
              <a:rPr lang="en-AU" dirty="0" smtClean="0"/>
              <a:t>5% of sales from Timor </a:t>
            </a:r>
            <a:r>
              <a:rPr lang="en-AU" dirty="0" err="1" smtClean="0"/>
              <a:t>Leste</a:t>
            </a: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More details are provided in the accompanying report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61595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Global Benefits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611560" y="1772816"/>
            <a:ext cx="756308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Recycling is not a waste problem, it’s a </a:t>
            </a:r>
            <a:r>
              <a:rPr lang="en-AU" sz="2400" dirty="0" smtClean="0">
                <a:solidFill>
                  <a:srgbClr val="00B0F0"/>
                </a:solidFill>
              </a:rPr>
              <a:t>resource opportunity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an economy that </a:t>
            </a:r>
            <a:r>
              <a:rPr lang="en-AU" sz="2400" dirty="0" smtClean="0">
                <a:solidFill>
                  <a:srgbClr val="00B0F0"/>
                </a:solidFill>
              </a:rPr>
              <a:t>generates value </a:t>
            </a:r>
            <a:r>
              <a:rPr lang="en-AU" sz="2400" dirty="0" smtClean="0"/>
              <a:t>from traditional waste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using recycled plastic </a:t>
            </a:r>
            <a:r>
              <a:rPr lang="en-AU" sz="2400" dirty="0" smtClean="0">
                <a:solidFill>
                  <a:srgbClr val="00B0F0"/>
                </a:solidFill>
              </a:rPr>
              <a:t>reduces total energy consumption </a:t>
            </a:r>
            <a:r>
              <a:rPr lang="en-AU" sz="2400" dirty="0" smtClean="0"/>
              <a:t>by 80 % &amp; </a:t>
            </a:r>
            <a:r>
              <a:rPr lang="en-AU" sz="2400" dirty="0" smtClean="0">
                <a:solidFill>
                  <a:srgbClr val="00B0F0"/>
                </a:solidFill>
              </a:rPr>
              <a:t>limits emissions </a:t>
            </a:r>
            <a:r>
              <a:rPr lang="en-AU" sz="2400" dirty="0" smtClean="0"/>
              <a:t>by 70% compared with virgin plastics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Recycling and using recycled materials are good for manufacturers, consumers and the planet.</a:t>
            </a:r>
          </a:p>
          <a:p>
            <a:endParaRPr lang="en-AU" sz="2400" dirty="0" smtClean="0"/>
          </a:p>
          <a:p>
            <a:endParaRPr lang="en-AU" sz="2400" dirty="0" smtClean="0"/>
          </a:p>
        </p:txBody>
      </p:sp>
    </p:spTree>
    <p:extLst>
      <p:ext uri="{BB962C8B-B14F-4D97-AF65-F5344CB8AC3E}">
        <p14:creationId xmlns:p14="http://schemas.microsoft.com/office/powerpoint/2010/main" val="2906192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We can solve the worldwide problem of discarded plastics</a:t>
            </a:r>
          </a:p>
          <a:p>
            <a:r>
              <a:rPr lang="en-AU" dirty="0" smtClean="0"/>
              <a:t>Step by step, country by country</a:t>
            </a:r>
          </a:p>
          <a:p>
            <a:r>
              <a:rPr lang="en-AU" dirty="0" smtClean="0"/>
              <a:t>Saving energy </a:t>
            </a:r>
          </a:p>
          <a:p>
            <a:r>
              <a:rPr lang="en-AU" dirty="0" smtClean="0"/>
              <a:t>We need $40 m of your money to start this.</a:t>
            </a:r>
          </a:p>
          <a:p>
            <a:r>
              <a:rPr lang="en-AU" dirty="0" smtClean="0"/>
              <a:t>I’m sure you will be proud to be part of this project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18816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AU" dirty="0" smtClean="0"/>
              <a:t>Manila – polluted river image</a:t>
            </a:r>
          </a:p>
          <a:p>
            <a:r>
              <a:rPr lang="en-AU" u="sng" dirty="0">
                <a:hlinkClick r:id="rId3"/>
              </a:rPr>
              <a:t>https://abcnews.go.com/Technology/breakthrough-discovery-plastic-holy-grail-recycling/story?id=62884758</a:t>
            </a:r>
            <a:endParaRPr lang="en-AU" dirty="0"/>
          </a:p>
          <a:p>
            <a:r>
              <a:rPr lang="en-AU" dirty="0" smtClean="0"/>
              <a:t>Garbage Patch</a:t>
            </a:r>
          </a:p>
          <a:p>
            <a:r>
              <a:rPr lang="en-AU" u="sng" dirty="0">
                <a:hlinkClick r:id="rId4"/>
              </a:rPr>
              <a:t>https://theoceancleanup.com/great-pacific-garbage-patch/</a:t>
            </a:r>
            <a:endParaRPr lang="en-AU" dirty="0"/>
          </a:p>
          <a:p>
            <a:r>
              <a:rPr lang="en-AU" dirty="0" smtClean="0"/>
              <a:t>Ocean </a:t>
            </a:r>
            <a:r>
              <a:rPr lang="en-AU" dirty="0" err="1" smtClean="0"/>
              <a:t>Cleanup</a:t>
            </a:r>
            <a:endParaRPr lang="en-AU" dirty="0" smtClean="0"/>
          </a:p>
          <a:p>
            <a:r>
              <a:rPr lang="en-AU" u="sng" dirty="0">
                <a:hlinkClick r:id="rId5"/>
              </a:rPr>
              <a:t>https://www.goodnewsnetwork.org/boyan-slat-launches-barge-fleet-to-collect-river-trash/</a:t>
            </a:r>
            <a:endParaRPr lang="en-AU" dirty="0"/>
          </a:p>
          <a:p>
            <a:r>
              <a:rPr lang="en-AU" dirty="0" smtClean="0"/>
              <a:t>Cat HTR image </a:t>
            </a:r>
            <a:r>
              <a:rPr lang="en-AU" u="sng" dirty="0" smtClean="0">
                <a:hlinkClick r:id="rId6"/>
              </a:rPr>
              <a:t>https</a:t>
            </a:r>
            <a:r>
              <a:rPr lang="en-AU" u="sng" dirty="0">
                <a:hlinkClick r:id="rId6"/>
              </a:rPr>
              <a:t>://www.licella.com.au/cat-htr/</a:t>
            </a:r>
            <a:endParaRPr lang="en-AU" dirty="0"/>
          </a:p>
          <a:p>
            <a:r>
              <a:rPr lang="en-AU" dirty="0"/>
              <a:t>Mura Technology </a:t>
            </a:r>
            <a:r>
              <a:rPr lang="en-AU" u="sng" dirty="0">
                <a:hlinkClick r:id="rId7"/>
              </a:rPr>
              <a:t>https://muratechnology.com</a:t>
            </a:r>
            <a:r>
              <a:rPr lang="en-AU" u="sng" dirty="0" smtClean="0">
                <a:hlinkClick r:id="rId7"/>
              </a:rPr>
              <a:t>/</a:t>
            </a:r>
            <a:r>
              <a:rPr lang="en-AU" u="sng" dirty="0" smtClean="0"/>
              <a:t> </a:t>
            </a:r>
            <a:r>
              <a:rPr lang="en-AU" dirty="0"/>
              <a:t>good resource</a:t>
            </a:r>
            <a:endParaRPr lang="en-AU" u="sng" dirty="0" smtClean="0"/>
          </a:p>
          <a:p>
            <a:r>
              <a:rPr lang="en-AU" dirty="0"/>
              <a:t>Recycling is not a waste problem, it’s a resource opportunity</a:t>
            </a:r>
          </a:p>
          <a:p>
            <a:r>
              <a:rPr lang="en-AU" u="sng" dirty="0">
                <a:hlinkClick r:id="rId8"/>
              </a:rPr>
              <a:t>https://www.licella.com.au/news/professor-thomas-maschmeyer-recycling-is-not-a-waste-problem-its-a-resource-opportunity/</a:t>
            </a:r>
            <a:endParaRPr lang="en-AU" dirty="0"/>
          </a:p>
          <a:p>
            <a:r>
              <a:rPr lang="en-AU" dirty="0" smtClean="0"/>
              <a:t>Plastic Recyclers</a:t>
            </a:r>
          </a:p>
          <a:p>
            <a:r>
              <a:rPr lang="en-AU" u="sng" dirty="0">
                <a:hlinkClick r:id="rId9"/>
              </a:rPr>
              <a:t>https://wastemanagementreview.com.au/plastic-recyclers-manufacturing</a:t>
            </a:r>
            <a:r>
              <a:rPr lang="en-AU" u="sng" dirty="0" smtClean="0">
                <a:hlinkClick r:id="rId9"/>
              </a:rPr>
              <a:t>/</a:t>
            </a:r>
            <a:endParaRPr lang="en-AU" u="sng" dirty="0" smtClean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1272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98" y="980728"/>
            <a:ext cx="7112436" cy="4291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04002" y="5949280"/>
            <a:ext cx="5400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dirty="0">
                <a:hlinkClick r:id="rId4"/>
              </a:rPr>
              <a:t>https://my.christchurchcitylibraries.com/any-questions/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94504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Preamble </a:t>
            </a:r>
            <a:r>
              <a:rPr lang="en-AU" dirty="0" smtClean="0"/>
              <a:t>(2)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2"/>
          </a:xfrm>
        </p:spPr>
        <p:txBody>
          <a:bodyPr/>
          <a:lstStyle/>
          <a:p>
            <a:r>
              <a:rPr lang="en-AU" dirty="0" smtClean="0"/>
              <a:t>Example of what your presentation is about – </a:t>
            </a:r>
          </a:p>
          <a:p>
            <a:pPr lvl="1"/>
            <a:r>
              <a:rPr lang="en-AU" dirty="0" smtClean="0"/>
              <a:t>business benefits of the technology</a:t>
            </a:r>
          </a:p>
          <a:p>
            <a:pPr lvl="1"/>
            <a:r>
              <a:rPr lang="en-AU" dirty="0" smtClean="0"/>
              <a:t>How the technology is used</a:t>
            </a:r>
          </a:p>
        </p:txBody>
      </p:sp>
      <p:sp>
        <p:nvSpPr>
          <p:cNvPr id="5" name="Rectangle 4"/>
          <p:cNvSpPr/>
          <p:nvPr/>
        </p:nvSpPr>
        <p:spPr>
          <a:xfrm>
            <a:off x="467544" y="37170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 smtClean="0"/>
              <a:t>This </a:t>
            </a:r>
            <a:r>
              <a:rPr lang="en-AU" dirty="0"/>
              <a:t>project may be funded by </a:t>
            </a:r>
            <a:r>
              <a:rPr lang="en-AU" dirty="0" smtClean="0"/>
              <a:t>Jack Ma, </a:t>
            </a:r>
            <a:r>
              <a:rPr lang="en-AU" dirty="0"/>
              <a:t>so pretend he’s in the audience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996952"/>
            <a:ext cx="2654621" cy="341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6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Discarded Plastics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Solving the Problem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2795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Introducing the Team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Dr.</a:t>
            </a:r>
            <a:r>
              <a:rPr lang="en-AU" dirty="0"/>
              <a:t> Steve Mahon, CEO of Mura Technologies</a:t>
            </a:r>
          </a:p>
          <a:p>
            <a:r>
              <a:rPr lang="en-AU" dirty="0" err="1" smtClean="0"/>
              <a:t>Prof.</a:t>
            </a:r>
            <a:r>
              <a:rPr lang="en-AU" dirty="0" smtClean="0"/>
              <a:t> Thomas </a:t>
            </a:r>
            <a:r>
              <a:rPr lang="en-AU" dirty="0" err="1" smtClean="0"/>
              <a:t>Maschmeyer</a:t>
            </a:r>
            <a:r>
              <a:rPr lang="en-AU" dirty="0" smtClean="0"/>
              <a:t>,  University of Sydney, developer of the Cat-HTR technology</a:t>
            </a:r>
          </a:p>
          <a:p>
            <a:r>
              <a:rPr lang="en-AU" dirty="0" smtClean="0"/>
              <a:t>Mr. Abel </a:t>
            </a:r>
            <a:r>
              <a:rPr lang="en-AU" dirty="0" err="1" smtClean="0"/>
              <a:t>Guterres</a:t>
            </a:r>
            <a:r>
              <a:rPr lang="en-AU" dirty="0" smtClean="0"/>
              <a:t>, Ambassador from Timor </a:t>
            </a:r>
            <a:r>
              <a:rPr lang="en-AU" dirty="0" err="1" smtClean="0"/>
              <a:t>Leste</a:t>
            </a:r>
            <a:endParaRPr lang="en-AU" dirty="0" smtClean="0"/>
          </a:p>
          <a:p>
            <a:r>
              <a:rPr lang="en-AU" dirty="0" err="1"/>
              <a:t>Dr.</a:t>
            </a:r>
            <a:r>
              <a:rPr lang="en-AU" dirty="0"/>
              <a:t> Len Humphreys, CEO of </a:t>
            </a:r>
            <a:r>
              <a:rPr lang="en-AU" dirty="0" err="1"/>
              <a:t>Licella</a:t>
            </a:r>
            <a:r>
              <a:rPr lang="en-AU" dirty="0"/>
              <a:t> Holdings</a:t>
            </a:r>
          </a:p>
          <a:p>
            <a:r>
              <a:rPr lang="en-AU" dirty="0" smtClean="0"/>
              <a:t>Jo </a:t>
            </a:r>
            <a:r>
              <a:rPr lang="en-AU" dirty="0" err="1"/>
              <a:t>Ruxton</a:t>
            </a:r>
            <a:r>
              <a:rPr lang="en-AU" dirty="0"/>
              <a:t>, CEO of Plastic Oceans Foundation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64712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Problem</a:t>
            </a:r>
          </a:p>
          <a:p>
            <a:r>
              <a:rPr lang="en-AU" dirty="0" smtClean="0"/>
              <a:t>Why its so hard</a:t>
            </a:r>
          </a:p>
          <a:p>
            <a:r>
              <a:rPr lang="en-AU" dirty="0" smtClean="0"/>
              <a:t>Large Scale Solution</a:t>
            </a:r>
          </a:p>
          <a:p>
            <a:r>
              <a:rPr lang="en-AU" dirty="0" smtClean="0"/>
              <a:t>Application in Timor </a:t>
            </a:r>
            <a:r>
              <a:rPr lang="en-AU" dirty="0" err="1" smtClean="0"/>
              <a:t>Leste</a:t>
            </a:r>
            <a:endParaRPr lang="en-AU" dirty="0" smtClean="0"/>
          </a:p>
          <a:p>
            <a:r>
              <a:rPr lang="en-AU" dirty="0" smtClean="0"/>
              <a:t>Actions Needed</a:t>
            </a:r>
          </a:p>
          <a:p>
            <a:r>
              <a:rPr lang="en-AU" dirty="0" smtClean="0"/>
              <a:t>Cost &amp; Timeline</a:t>
            </a:r>
          </a:p>
          <a:p>
            <a:r>
              <a:rPr lang="en-AU" dirty="0" smtClean="0"/>
              <a:t>Benefits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374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The Problem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/>
          <a:lstStyle/>
          <a:p>
            <a:r>
              <a:rPr lang="en-AU" dirty="0" smtClean="0"/>
              <a:t>Plastic floats </a:t>
            </a:r>
          </a:p>
          <a:p>
            <a:r>
              <a:rPr lang="en-AU" dirty="0" smtClean="0"/>
              <a:t>Streams &amp; oceans</a:t>
            </a:r>
          </a:p>
          <a:p>
            <a:r>
              <a:rPr lang="en-AU" dirty="0" smtClean="0"/>
              <a:t>Ocean currents</a:t>
            </a:r>
          </a:p>
          <a:p>
            <a:endParaRPr lang="en-AU" dirty="0"/>
          </a:p>
          <a:p>
            <a:r>
              <a:rPr lang="en-AU" dirty="0" smtClean="0"/>
              <a:t>Non-Solutions:</a:t>
            </a:r>
          </a:p>
          <a:p>
            <a:r>
              <a:rPr lang="en-AU" dirty="0" smtClean="0"/>
              <a:t>Burn</a:t>
            </a:r>
          </a:p>
          <a:p>
            <a:r>
              <a:rPr lang="en-AU" dirty="0" smtClean="0"/>
              <a:t>Bury</a:t>
            </a:r>
          </a:p>
          <a:p>
            <a:endParaRPr lang="en-A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996952"/>
            <a:ext cx="5244450" cy="3489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28995" y="2554142"/>
            <a:ext cx="2666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A river in Manilla</a:t>
            </a:r>
          </a:p>
          <a:p>
            <a:r>
              <a:rPr lang="en-AU" sz="1400" dirty="0" smtClean="0"/>
              <a:t>A man is collecting plastic bottles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3346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Why its so hard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Many types of plastic – different solutions</a:t>
            </a:r>
          </a:p>
          <a:p>
            <a:r>
              <a:rPr lang="en-AU" dirty="0" smtClean="0"/>
              <a:t>Sorting &amp; additives</a:t>
            </a:r>
          </a:p>
          <a:p>
            <a:r>
              <a:rPr lang="en-AU" dirty="0" smtClean="0"/>
              <a:t>Many partial solutions</a:t>
            </a:r>
          </a:p>
          <a:p>
            <a:pPr lvl="1"/>
            <a:r>
              <a:rPr lang="en-AU" dirty="0" smtClean="0"/>
              <a:t>Plastic bottles</a:t>
            </a:r>
          </a:p>
          <a:p>
            <a:pPr lvl="1"/>
            <a:r>
              <a:rPr lang="en-AU" dirty="0" smtClean="0"/>
              <a:t>Lumber &amp; furniture</a:t>
            </a:r>
          </a:p>
          <a:p>
            <a:r>
              <a:rPr lang="en-AU" dirty="0" smtClean="0"/>
              <a:t>Low grade products </a:t>
            </a:r>
          </a:p>
          <a:p>
            <a:r>
              <a:rPr lang="en-AU" dirty="0" smtClean="0"/>
              <a:t>Not profitable</a:t>
            </a:r>
          </a:p>
          <a:p>
            <a:r>
              <a:rPr lang="en-AU" dirty="0" smtClean="0"/>
              <a:t>Now, only 50% can be recycled - contaminated</a:t>
            </a:r>
          </a:p>
          <a:p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924944"/>
            <a:ext cx="276225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554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Large Scale Solution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11560" y="1340768"/>
            <a:ext cx="266429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/>
              <a:t>Cat-HTR technology can fully recycle mixed plastics.</a:t>
            </a:r>
          </a:p>
          <a:p>
            <a:endParaRPr lang="en-AU" dirty="0" smtClean="0"/>
          </a:p>
          <a:p>
            <a:r>
              <a:rPr lang="en-AU" dirty="0"/>
              <a:t>The Cat-HTR™ technology doesn’t have a limit on the number of times plastic can be re-used – it offers infinite product recycling</a:t>
            </a:r>
            <a:r>
              <a:rPr lang="en-AU" dirty="0" smtClean="0"/>
              <a:t>.</a:t>
            </a:r>
          </a:p>
          <a:p>
            <a:r>
              <a:rPr lang="en-AU" dirty="0" smtClean="0"/>
              <a:t> </a:t>
            </a:r>
            <a:endParaRPr lang="en-AU" dirty="0"/>
          </a:p>
          <a:p>
            <a:r>
              <a:rPr lang="en-AU" dirty="0"/>
              <a:t>Developed by Prof Thomas </a:t>
            </a:r>
            <a:r>
              <a:rPr lang="en-AU" dirty="0" err="1"/>
              <a:t>Maschmeyer</a:t>
            </a:r>
            <a:r>
              <a:rPr lang="en-AU" dirty="0"/>
              <a:t> from University of Sydney and his team</a:t>
            </a:r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196752"/>
            <a:ext cx="4608512" cy="5805055"/>
          </a:xfrm>
        </p:spPr>
      </p:pic>
    </p:spTree>
    <p:extLst>
      <p:ext uri="{BB962C8B-B14F-4D97-AF65-F5344CB8AC3E}">
        <p14:creationId xmlns:p14="http://schemas.microsoft.com/office/powerpoint/2010/main" val="303571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Cat-HTR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>
                <a:solidFill>
                  <a:srgbClr val="00B0F0"/>
                </a:solidFill>
              </a:rPr>
              <a:t>Cat-HTR - plastics </a:t>
            </a:r>
            <a:r>
              <a:rPr lang="en-AU" dirty="0">
                <a:solidFill>
                  <a:srgbClr val="00B0F0"/>
                </a:solidFill>
              </a:rPr>
              <a:t>combined with water at </a:t>
            </a:r>
            <a:r>
              <a:rPr lang="en-AU" dirty="0" smtClean="0">
                <a:solidFill>
                  <a:srgbClr val="00B0F0"/>
                </a:solidFill>
              </a:rPr>
              <a:t>high temperature </a:t>
            </a:r>
            <a:r>
              <a:rPr lang="en-AU" dirty="0">
                <a:solidFill>
                  <a:srgbClr val="00B0F0"/>
                </a:solidFill>
              </a:rPr>
              <a:t>&amp; pressure</a:t>
            </a:r>
          </a:p>
          <a:p>
            <a:r>
              <a:rPr lang="en-AU" dirty="0" smtClean="0"/>
              <a:t>Separate into types &amp; additives</a:t>
            </a:r>
          </a:p>
          <a:p>
            <a:r>
              <a:rPr lang="en-AU" dirty="0" smtClean="0"/>
              <a:t>new </a:t>
            </a:r>
            <a:r>
              <a:rPr lang="en-AU" dirty="0"/>
              <a:t>products – liquids, solids, reactive </a:t>
            </a:r>
            <a:r>
              <a:rPr lang="en-AU" dirty="0" smtClean="0"/>
              <a:t>gasses</a:t>
            </a:r>
          </a:p>
          <a:p>
            <a:r>
              <a:rPr lang="en-AU" dirty="0"/>
              <a:t>industrial waxes, lubrication oils, solvents </a:t>
            </a:r>
            <a:endParaRPr lang="en-AU" dirty="0" smtClean="0"/>
          </a:p>
          <a:p>
            <a:r>
              <a:rPr lang="en-AU" dirty="0"/>
              <a:t>new plastics </a:t>
            </a:r>
            <a:r>
              <a:rPr lang="en-AU" dirty="0" smtClean="0"/>
              <a:t>&amp; fuels</a:t>
            </a:r>
          </a:p>
          <a:p>
            <a:r>
              <a:rPr lang="en-AU" dirty="0" smtClean="0"/>
              <a:t>High value products</a:t>
            </a:r>
          </a:p>
          <a:p>
            <a:r>
              <a:rPr lang="en-AU" dirty="0" smtClean="0">
                <a:solidFill>
                  <a:srgbClr val="00B0F0"/>
                </a:solidFill>
              </a:rPr>
              <a:t>20 minutes</a:t>
            </a:r>
            <a:r>
              <a:rPr lang="en-AU" dirty="0">
                <a:solidFill>
                  <a:srgbClr val="00B0F0"/>
                </a:solidFill>
              </a:rPr>
              <a:t>, low impact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665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1215</Words>
  <Application>Microsoft Office PowerPoint</Application>
  <PresentationFormat>On-screen Show (4:3)</PresentationFormat>
  <Paragraphs>203</Paragraphs>
  <Slides>19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Preamble (1)</vt:lpstr>
      <vt:lpstr>Preamble (2)</vt:lpstr>
      <vt:lpstr>Discarded Plastics</vt:lpstr>
      <vt:lpstr>Introducing the Team</vt:lpstr>
      <vt:lpstr>Overview</vt:lpstr>
      <vt:lpstr>The Problem</vt:lpstr>
      <vt:lpstr>Why its so hard</vt:lpstr>
      <vt:lpstr>Large Scale Solution</vt:lpstr>
      <vt:lpstr>Cat-HTR technology</vt:lpstr>
      <vt:lpstr>Improved Process</vt:lpstr>
      <vt:lpstr>Application in Timor Leste</vt:lpstr>
      <vt:lpstr>Challenges</vt:lpstr>
      <vt:lpstr>Tasks &amp; Cost Summary</vt:lpstr>
      <vt:lpstr>Timeline</vt:lpstr>
      <vt:lpstr>Project Benefits</vt:lpstr>
      <vt:lpstr>Global Benefits</vt:lpstr>
      <vt:lpstr>Summary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Discarded Plastics</dc:title>
  <dc:creator>Dorothy</dc:creator>
  <cp:lastModifiedBy>Dorothy</cp:lastModifiedBy>
  <cp:revision>30</cp:revision>
  <dcterms:created xsi:type="dcterms:W3CDTF">2020-02-17T03:19:59Z</dcterms:created>
  <dcterms:modified xsi:type="dcterms:W3CDTF">2020-09-01T01:12:01Z</dcterms:modified>
</cp:coreProperties>
</file>