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7.png" ContentType="image/png"/>
  <Override PartName="/ppt/media/image8.png" ContentType="image/png"/>
  <Override PartName="/ppt/media/image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2.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228600"/>
            <a:ext cx="2850840" cy="6638040"/>
            <a:chOff x="0" y="228600"/>
            <a:chExt cx="2850840" cy="6638040"/>
          </a:xfrm>
        </p:grpSpPr>
        <p:sp>
          <p:nvSpPr>
            <p:cNvPr id="1" name="CustomShape 2"/>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p:spPr>
          <p:style>
            <a:lnRef idx="0"/>
            <a:fillRef idx="0"/>
            <a:effectRef idx="0"/>
            <a:fontRef idx="minor"/>
          </p:style>
        </p:sp>
        <p:sp>
          <p:nvSpPr>
            <p:cNvPr id="2" name="CustomShape 3"/>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p:spPr>
          <p:style>
            <a:lnRef idx="0"/>
            <a:fillRef idx="0"/>
            <a:effectRef idx="0"/>
            <a:fontRef idx="minor"/>
          </p:style>
        </p:sp>
        <p:sp>
          <p:nvSpPr>
            <p:cNvPr id="3" name="CustomShape 4"/>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p:spPr>
          <p:style>
            <a:lnRef idx="0"/>
            <a:fillRef idx="0"/>
            <a:effectRef idx="0"/>
            <a:fontRef idx="minor"/>
          </p:style>
        </p:sp>
        <p:sp>
          <p:nvSpPr>
            <p:cNvPr id="4" name="CustomShape 5"/>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p:spPr>
          <p:style>
            <a:lnRef idx="0"/>
            <a:fillRef idx="0"/>
            <a:effectRef idx="0"/>
            <a:fontRef idx="minor"/>
          </p:style>
        </p:sp>
        <p:sp>
          <p:nvSpPr>
            <p:cNvPr id="5" name="CustomShape 6"/>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p:spPr>
          <p:style>
            <a:lnRef idx="0"/>
            <a:fillRef idx="0"/>
            <a:effectRef idx="0"/>
            <a:fontRef idx="minor"/>
          </p:style>
        </p:sp>
        <p:sp>
          <p:nvSpPr>
            <p:cNvPr id="6" name="CustomShape 7"/>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p:spPr>
          <p:style>
            <a:lnRef idx="0"/>
            <a:fillRef idx="0"/>
            <a:effectRef idx="0"/>
            <a:fontRef idx="minor"/>
          </p:style>
        </p:sp>
        <p:sp>
          <p:nvSpPr>
            <p:cNvPr id="7" name="CustomShape 8"/>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p:spPr>
          <p:style>
            <a:lnRef idx="0"/>
            <a:fillRef idx="0"/>
            <a:effectRef idx="0"/>
            <a:fontRef idx="minor"/>
          </p:style>
        </p:sp>
        <p:sp>
          <p:nvSpPr>
            <p:cNvPr id="8" name="CustomShape 9"/>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p:spPr>
          <p:style>
            <a:lnRef idx="0"/>
            <a:fillRef idx="0"/>
            <a:effectRef idx="0"/>
            <a:fontRef idx="minor"/>
          </p:style>
        </p:sp>
        <p:sp>
          <p:nvSpPr>
            <p:cNvPr id="9" name="CustomShape 10"/>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p:spPr>
          <p:style>
            <a:lnRef idx="0"/>
            <a:fillRef idx="0"/>
            <a:effectRef idx="0"/>
            <a:fontRef idx="minor"/>
          </p:style>
        </p:sp>
        <p:sp>
          <p:nvSpPr>
            <p:cNvPr id="10" name="CustomShape 11"/>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p:spPr>
          <p:style>
            <a:lnRef idx="0"/>
            <a:fillRef idx="0"/>
            <a:effectRef idx="0"/>
            <a:fontRef idx="minor"/>
          </p:style>
        </p:sp>
        <p:sp>
          <p:nvSpPr>
            <p:cNvPr id="11" name="CustomShape 12"/>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p:spPr>
          <p:style>
            <a:lnRef idx="0"/>
            <a:fillRef idx="0"/>
            <a:effectRef idx="0"/>
            <a:fontRef idx="minor"/>
          </p:style>
        </p:sp>
        <p:sp>
          <p:nvSpPr>
            <p:cNvPr id="12" name="CustomShape 13"/>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p:spPr>
          <p:style>
            <a:lnRef idx="0"/>
            <a:fillRef idx="0"/>
            <a:effectRef idx="0"/>
            <a:fontRef idx="minor"/>
          </p:style>
        </p:sp>
      </p:grpSp>
      <p:grpSp>
        <p:nvGrpSpPr>
          <p:cNvPr id="13" name="Group 14"/>
          <p:cNvGrpSpPr/>
          <p:nvPr/>
        </p:nvGrpSpPr>
        <p:grpSpPr>
          <a:xfrm>
            <a:off x="27360" y="-720"/>
            <a:ext cx="2355840" cy="6853320"/>
            <a:chOff x="27360" y="-720"/>
            <a:chExt cx="2355840" cy="6853320"/>
          </a:xfrm>
        </p:grpSpPr>
        <p:sp>
          <p:nvSpPr>
            <p:cNvPr id="14" name="CustomShape 15"/>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p:spPr>
          <p:style>
            <a:lnRef idx="0"/>
            <a:fillRef idx="0"/>
            <a:effectRef idx="0"/>
            <a:fontRef idx="minor"/>
          </p:style>
        </p:sp>
        <p:sp>
          <p:nvSpPr>
            <p:cNvPr id="15" name="CustomShape 16"/>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p:spPr>
          <p:style>
            <a:lnRef idx="0"/>
            <a:fillRef idx="0"/>
            <a:effectRef idx="0"/>
            <a:fontRef idx="minor"/>
          </p:style>
        </p:sp>
        <p:sp>
          <p:nvSpPr>
            <p:cNvPr id="16" name="CustomShape 17"/>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p:spPr>
          <p:style>
            <a:lnRef idx="0"/>
            <a:fillRef idx="0"/>
            <a:effectRef idx="0"/>
            <a:fontRef idx="minor"/>
          </p:style>
        </p:sp>
        <p:sp>
          <p:nvSpPr>
            <p:cNvPr id="17" name="CustomShape 18"/>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p:spPr>
          <p:style>
            <a:lnRef idx="0"/>
            <a:fillRef idx="0"/>
            <a:effectRef idx="0"/>
            <a:fontRef idx="minor"/>
          </p:style>
        </p:sp>
        <p:sp>
          <p:nvSpPr>
            <p:cNvPr id="18" name="CustomShape 19"/>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p:spPr>
          <p:style>
            <a:lnRef idx="0"/>
            <a:fillRef idx="0"/>
            <a:effectRef idx="0"/>
            <a:fontRef idx="minor"/>
          </p:style>
        </p:sp>
        <p:sp>
          <p:nvSpPr>
            <p:cNvPr id="19" name="CustomShape 20"/>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p:spPr>
          <p:style>
            <a:lnRef idx="0"/>
            <a:fillRef idx="0"/>
            <a:effectRef idx="0"/>
            <a:fontRef idx="minor"/>
          </p:style>
        </p:sp>
        <p:sp>
          <p:nvSpPr>
            <p:cNvPr id="20" name="CustomShape 21"/>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p:spPr>
          <p:style>
            <a:lnRef idx="0"/>
            <a:fillRef idx="0"/>
            <a:effectRef idx="0"/>
            <a:fontRef idx="minor"/>
          </p:style>
        </p:sp>
        <p:sp>
          <p:nvSpPr>
            <p:cNvPr id="21" name="CustomShape 22"/>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p:spPr>
          <p:style>
            <a:lnRef idx="0"/>
            <a:fillRef idx="0"/>
            <a:effectRef idx="0"/>
            <a:fontRef idx="minor"/>
          </p:style>
        </p:sp>
        <p:sp>
          <p:nvSpPr>
            <p:cNvPr id="22" name="CustomShape 23"/>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p:spPr>
          <p:style>
            <a:lnRef idx="0"/>
            <a:fillRef idx="0"/>
            <a:effectRef idx="0"/>
            <a:fontRef idx="minor"/>
          </p:style>
        </p:sp>
        <p:sp>
          <p:nvSpPr>
            <p:cNvPr id="23" name="CustomShape 24"/>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p:spPr>
          <p:style>
            <a:lnRef idx="0"/>
            <a:fillRef idx="0"/>
            <a:effectRef idx="0"/>
            <a:fontRef idx="minor"/>
          </p:style>
        </p:sp>
        <p:sp>
          <p:nvSpPr>
            <p:cNvPr id="24" name="CustomShape 25"/>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p:spPr>
          <p:style>
            <a:lnRef idx="0"/>
            <a:fillRef idx="0"/>
            <a:effectRef idx="0"/>
            <a:fontRef idx="minor"/>
          </p:style>
        </p:sp>
        <p:sp>
          <p:nvSpPr>
            <p:cNvPr id="25" name="CustomShape 26"/>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p:spPr>
          <p:style>
            <a:lnRef idx="0"/>
            <a:fillRef idx="0"/>
            <a:effectRef idx="0"/>
            <a:fontRef idx="minor"/>
          </p:style>
        </p:sp>
      </p:grpSp>
      <p:sp>
        <p:nvSpPr>
          <p:cNvPr id="26" name="CustomShape 27"/>
          <p:cNvSpPr/>
          <p:nvPr/>
        </p:nvSpPr>
        <p:spPr>
          <a:xfrm>
            <a:off x="0" y="0"/>
            <a:ext cx="182160" cy="6857280"/>
          </a:xfrm>
          <a:prstGeom prst="rect">
            <a:avLst/>
          </a:prstGeom>
          <a:solidFill>
            <a:srgbClr val="766f54"/>
          </a:solidFill>
          <a:ln w="9360">
            <a:noFill/>
          </a:ln>
          <a:effectLst>
            <a:outerShdw dir="5400000" dist="25560">
              <a:srgbClr val="000000">
                <a:alpha val="25000"/>
              </a:srgbClr>
            </a:outerShdw>
          </a:effectLst>
        </p:spPr>
        <p:style>
          <a:lnRef idx="0"/>
          <a:fillRef idx="0"/>
          <a:effectRef idx="0"/>
          <a:fontRef idx="minor"/>
        </p:style>
      </p:sp>
      <p:sp>
        <p:nvSpPr>
          <p:cNvPr id="27" name="CustomShape 28"/>
          <p:cNvSpPr/>
          <p:nvPr/>
        </p:nvSpPr>
        <p:spPr>
          <a:xfrm>
            <a:off x="0" y="432396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a53010"/>
          </a:solidFill>
          <a:ln>
            <a:noFill/>
          </a:ln>
        </p:spPr>
        <p:style>
          <a:lnRef idx="0"/>
          <a:fillRef idx="0"/>
          <a:effectRef idx="0"/>
          <a:fontRef idx="minor"/>
        </p:style>
      </p:sp>
      <p:sp>
        <p:nvSpPr>
          <p:cNvPr id="28" name="PlaceHolder 29"/>
          <p:cNvSpPr>
            <a:spLocks noGrp="1"/>
          </p:cNvSpPr>
          <p:nvPr>
            <p:ph type="title"/>
          </p:nvPr>
        </p:nvSpPr>
        <p:spPr>
          <a:xfrm>
            <a:off x="2593080" y="624240"/>
            <a:ext cx="8911080" cy="12801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9"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6" name="Group 1"/>
          <p:cNvGrpSpPr/>
          <p:nvPr/>
        </p:nvGrpSpPr>
        <p:grpSpPr>
          <a:xfrm>
            <a:off x="0" y="228600"/>
            <a:ext cx="2850840" cy="6638040"/>
            <a:chOff x="0" y="228600"/>
            <a:chExt cx="2850840" cy="6638040"/>
          </a:xfrm>
        </p:grpSpPr>
        <p:sp>
          <p:nvSpPr>
            <p:cNvPr id="67" name="CustomShape 2"/>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p:spPr>
          <p:style>
            <a:lnRef idx="0"/>
            <a:fillRef idx="0"/>
            <a:effectRef idx="0"/>
            <a:fontRef idx="minor"/>
          </p:style>
        </p:sp>
        <p:sp>
          <p:nvSpPr>
            <p:cNvPr id="68" name="CustomShape 3"/>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p:spPr>
          <p:style>
            <a:lnRef idx="0"/>
            <a:fillRef idx="0"/>
            <a:effectRef idx="0"/>
            <a:fontRef idx="minor"/>
          </p:style>
        </p:sp>
        <p:sp>
          <p:nvSpPr>
            <p:cNvPr id="69" name="CustomShape 4"/>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p:spPr>
          <p:style>
            <a:lnRef idx="0"/>
            <a:fillRef idx="0"/>
            <a:effectRef idx="0"/>
            <a:fontRef idx="minor"/>
          </p:style>
        </p:sp>
        <p:sp>
          <p:nvSpPr>
            <p:cNvPr id="70" name="CustomShape 5"/>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p:spPr>
          <p:style>
            <a:lnRef idx="0"/>
            <a:fillRef idx="0"/>
            <a:effectRef idx="0"/>
            <a:fontRef idx="minor"/>
          </p:style>
        </p:sp>
        <p:sp>
          <p:nvSpPr>
            <p:cNvPr id="71" name="CustomShape 6"/>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p:spPr>
          <p:style>
            <a:lnRef idx="0"/>
            <a:fillRef idx="0"/>
            <a:effectRef idx="0"/>
            <a:fontRef idx="minor"/>
          </p:style>
        </p:sp>
        <p:sp>
          <p:nvSpPr>
            <p:cNvPr id="72" name="CustomShape 7"/>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p:spPr>
          <p:style>
            <a:lnRef idx="0"/>
            <a:fillRef idx="0"/>
            <a:effectRef idx="0"/>
            <a:fontRef idx="minor"/>
          </p:style>
        </p:sp>
        <p:sp>
          <p:nvSpPr>
            <p:cNvPr id="73" name="CustomShape 8"/>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p:spPr>
          <p:style>
            <a:lnRef idx="0"/>
            <a:fillRef idx="0"/>
            <a:effectRef idx="0"/>
            <a:fontRef idx="minor"/>
          </p:style>
        </p:sp>
        <p:sp>
          <p:nvSpPr>
            <p:cNvPr id="74" name="CustomShape 9"/>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p:spPr>
          <p:style>
            <a:lnRef idx="0"/>
            <a:fillRef idx="0"/>
            <a:effectRef idx="0"/>
            <a:fontRef idx="minor"/>
          </p:style>
        </p:sp>
        <p:sp>
          <p:nvSpPr>
            <p:cNvPr id="75" name="CustomShape 10"/>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p:spPr>
          <p:style>
            <a:lnRef idx="0"/>
            <a:fillRef idx="0"/>
            <a:effectRef idx="0"/>
            <a:fontRef idx="minor"/>
          </p:style>
        </p:sp>
        <p:sp>
          <p:nvSpPr>
            <p:cNvPr id="76" name="CustomShape 11"/>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p:spPr>
          <p:style>
            <a:lnRef idx="0"/>
            <a:fillRef idx="0"/>
            <a:effectRef idx="0"/>
            <a:fontRef idx="minor"/>
          </p:style>
        </p:sp>
        <p:sp>
          <p:nvSpPr>
            <p:cNvPr id="77" name="CustomShape 12"/>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p:spPr>
          <p:style>
            <a:lnRef idx="0"/>
            <a:fillRef idx="0"/>
            <a:effectRef idx="0"/>
            <a:fontRef idx="minor"/>
          </p:style>
        </p:sp>
        <p:sp>
          <p:nvSpPr>
            <p:cNvPr id="78" name="CustomShape 13"/>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p:spPr>
          <p:style>
            <a:lnRef idx="0"/>
            <a:fillRef idx="0"/>
            <a:effectRef idx="0"/>
            <a:fontRef idx="minor"/>
          </p:style>
        </p:sp>
      </p:grpSp>
      <p:grpSp>
        <p:nvGrpSpPr>
          <p:cNvPr id="79" name="Group 14"/>
          <p:cNvGrpSpPr/>
          <p:nvPr/>
        </p:nvGrpSpPr>
        <p:grpSpPr>
          <a:xfrm>
            <a:off x="27360" y="-720"/>
            <a:ext cx="2355840" cy="6853320"/>
            <a:chOff x="27360" y="-720"/>
            <a:chExt cx="2355840" cy="6853320"/>
          </a:xfrm>
        </p:grpSpPr>
        <p:sp>
          <p:nvSpPr>
            <p:cNvPr id="80" name="CustomShape 15"/>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p:spPr>
          <p:style>
            <a:lnRef idx="0"/>
            <a:fillRef idx="0"/>
            <a:effectRef idx="0"/>
            <a:fontRef idx="minor"/>
          </p:style>
        </p:sp>
        <p:sp>
          <p:nvSpPr>
            <p:cNvPr id="81" name="CustomShape 16"/>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p:spPr>
          <p:style>
            <a:lnRef idx="0"/>
            <a:fillRef idx="0"/>
            <a:effectRef idx="0"/>
            <a:fontRef idx="minor"/>
          </p:style>
        </p:sp>
        <p:sp>
          <p:nvSpPr>
            <p:cNvPr id="82" name="CustomShape 17"/>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p:spPr>
          <p:style>
            <a:lnRef idx="0"/>
            <a:fillRef idx="0"/>
            <a:effectRef idx="0"/>
            <a:fontRef idx="minor"/>
          </p:style>
        </p:sp>
        <p:sp>
          <p:nvSpPr>
            <p:cNvPr id="83" name="CustomShape 18"/>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p:spPr>
          <p:style>
            <a:lnRef idx="0"/>
            <a:fillRef idx="0"/>
            <a:effectRef idx="0"/>
            <a:fontRef idx="minor"/>
          </p:style>
        </p:sp>
        <p:sp>
          <p:nvSpPr>
            <p:cNvPr id="84" name="CustomShape 19"/>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p:spPr>
          <p:style>
            <a:lnRef idx="0"/>
            <a:fillRef idx="0"/>
            <a:effectRef idx="0"/>
            <a:fontRef idx="minor"/>
          </p:style>
        </p:sp>
        <p:sp>
          <p:nvSpPr>
            <p:cNvPr id="85" name="CustomShape 20"/>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p:spPr>
          <p:style>
            <a:lnRef idx="0"/>
            <a:fillRef idx="0"/>
            <a:effectRef idx="0"/>
            <a:fontRef idx="minor"/>
          </p:style>
        </p:sp>
        <p:sp>
          <p:nvSpPr>
            <p:cNvPr id="86" name="CustomShape 21"/>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p:spPr>
          <p:style>
            <a:lnRef idx="0"/>
            <a:fillRef idx="0"/>
            <a:effectRef idx="0"/>
            <a:fontRef idx="minor"/>
          </p:style>
        </p:sp>
        <p:sp>
          <p:nvSpPr>
            <p:cNvPr id="87" name="CustomShape 22"/>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p:spPr>
          <p:style>
            <a:lnRef idx="0"/>
            <a:fillRef idx="0"/>
            <a:effectRef idx="0"/>
            <a:fontRef idx="minor"/>
          </p:style>
        </p:sp>
        <p:sp>
          <p:nvSpPr>
            <p:cNvPr id="88" name="CustomShape 23"/>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p:spPr>
          <p:style>
            <a:lnRef idx="0"/>
            <a:fillRef idx="0"/>
            <a:effectRef idx="0"/>
            <a:fontRef idx="minor"/>
          </p:style>
        </p:sp>
        <p:sp>
          <p:nvSpPr>
            <p:cNvPr id="89" name="CustomShape 24"/>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p:spPr>
          <p:style>
            <a:lnRef idx="0"/>
            <a:fillRef idx="0"/>
            <a:effectRef idx="0"/>
            <a:fontRef idx="minor"/>
          </p:style>
        </p:sp>
        <p:sp>
          <p:nvSpPr>
            <p:cNvPr id="90" name="CustomShape 25"/>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p:spPr>
          <p:style>
            <a:lnRef idx="0"/>
            <a:fillRef idx="0"/>
            <a:effectRef idx="0"/>
            <a:fontRef idx="minor"/>
          </p:style>
        </p:sp>
        <p:sp>
          <p:nvSpPr>
            <p:cNvPr id="91" name="CustomShape 26"/>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p:spPr>
          <p:style>
            <a:lnRef idx="0"/>
            <a:fillRef idx="0"/>
            <a:effectRef idx="0"/>
            <a:fontRef idx="minor"/>
          </p:style>
        </p:sp>
      </p:grpSp>
      <p:sp>
        <p:nvSpPr>
          <p:cNvPr id="92" name="CustomShape 27"/>
          <p:cNvSpPr/>
          <p:nvPr/>
        </p:nvSpPr>
        <p:spPr>
          <a:xfrm>
            <a:off x="0" y="0"/>
            <a:ext cx="182160" cy="6857280"/>
          </a:xfrm>
          <a:prstGeom prst="rect">
            <a:avLst/>
          </a:prstGeom>
          <a:solidFill>
            <a:srgbClr val="766f54"/>
          </a:solidFill>
          <a:ln w="9360">
            <a:noFill/>
          </a:ln>
          <a:effectLst>
            <a:outerShdw dir="5400000" dist="25560">
              <a:srgbClr val="000000">
                <a:alpha val="25000"/>
              </a:srgbClr>
            </a:outerShdw>
          </a:effectLst>
        </p:spPr>
        <p:style>
          <a:lnRef idx="0"/>
          <a:fillRef idx="0"/>
          <a:effectRef idx="0"/>
          <a:fontRef idx="minor"/>
        </p:style>
      </p:sp>
      <p:sp>
        <p:nvSpPr>
          <p:cNvPr id="93" name="CustomShape 28"/>
          <p:cNvSpPr/>
          <p:nvPr/>
        </p:nvSpPr>
        <p:spPr>
          <a:xfrm flipV="1">
            <a:off x="-4320" y="71352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a53010"/>
          </a:solidFill>
          <a:ln>
            <a:noFill/>
          </a:ln>
        </p:spPr>
        <p:style>
          <a:lnRef idx="0"/>
          <a:fillRef idx="0"/>
          <a:effectRef idx="0"/>
          <a:fontRef idx="minor"/>
        </p:style>
      </p:sp>
      <p:sp>
        <p:nvSpPr>
          <p:cNvPr id="94" name="PlaceHolder 29"/>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5"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javatpoint.com/servlet-tutorial" TargetMode="External"/><Relationship Id="rId2" Type="http://schemas.openxmlformats.org/officeDocument/2006/relationships/hyperlink" Target="https://www.geeksforgeeks.org/java-io-printwriter-class-java-set-1/" TargetMode="External"/><Relationship Id="rId3" Type="http://schemas.openxmlformats.org/officeDocument/2006/relationships/hyperlink" Target="https://www.youtube.com/watch?v=7TOmdDJc14s&amp;t=184s" TargetMode="External"/><Relationship Id="rId4" Type="http://schemas.openxmlformats.org/officeDocument/2006/relationships/hyperlink" Target="https://www.youtube.com/watch?v=PH-bK3g2YmU" TargetMode="External"/><Relationship Id="rId5" Type="http://schemas.openxmlformats.org/officeDocument/2006/relationships/image" Target="../media/image28.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tomcat.apache.org/download-90.cgi" TargetMode="Externa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589120" y="2514600"/>
            <a:ext cx="8914680" cy="226224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5400" spc="-1" strike="noStrike">
                <a:solidFill>
                  <a:srgbClr val="262626"/>
                </a:solidFill>
                <a:latin typeface="Century Gothic"/>
              </a:rPr>
              <a:t>Servlets</a:t>
            </a:r>
            <a:br/>
            <a:endParaRPr b="0" lang="en-US" sz="5400" spc="-1" strike="noStrike">
              <a:latin typeface="Arial"/>
            </a:endParaRPr>
          </a:p>
        </p:txBody>
      </p:sp>
      <p:sp>
        <p:nvSpPr>
          <p:cNvPr id="133" name="CustomShape 2"/>
          <p:cNvSpPr/>
          <p:nvPr/>
        </p:nvSpPr>
        <p:spPr>
          <a:xfrm>
            <a:off x="2589120" y="4777200"/>
            <a:ext cx="8914680" cy="112572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r>
              <a:rPr b="0" lang="en-US" sz="1800" spc="-1" strike="noStrike" u="sng">
                <a:solidFill>
                  <a:srgbClr val="595959"/>
                </a:solidFill>
                <a:uFillTx/>
                <a:latin typeface="Century Gothic"/>
              </a:rPr>
              <a:t>By: Brian Kenoyer</a:t>
            </a:r>
            <a:endParaRPr b="0" lang="en-US" sz="1800" spc="-1" strike="noStrike">
              <a:latin typeface="Arial"/>
            </a:endParaRPr>
          </a:p>
        </p:txBody>
      </p:sp>
      <p:pic>
        <p:nvPicPr>
          <p:cNvPr id="134" name="Picture 3" descr=""/>
          <p:cNvPicPr/>
          <p:nvPr/>
        </p:nvPicPr>
        <p:blipFill>
          <a:blip r:embed="rId1"/>
          <a:stretch/>
        </p:blipFill>
        <p:spPr>
          <a:xfrm>
            <a:off x="297360" y="4548960"/>
            <a:ext cx="321840" cy="3218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Dynamic Web Project</a:t>
            </a:r>
            <a:endParaRPr b="0" lang="en-US" sz="3600" spc="-1" strike="noStrike">
              <a:latin typeface="Arial"/>
            </a:endParaRPr>
          </a:p>
        </p:txBody>
      </p:sp>
      <p:sp>
        <p:nvSpPr>
          <p:cNvPr id="175" name="CustomShape 2"/>
          <p:cNvSpPr/>
          <p:nvPr/>
        </p:nvSpPr>
        <p:spPr>
          <a:xfrm>
            <a:off x="2589120" y="2133720"/>
            <a:ext cx="8914680" cy="4368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To test the project, right click on the index.jsp file and press Run As/1 Run on Server. This will open the internal Eclipse web browser to run the project from your apache webserver. If you want to run it from Chrome or Firefox, you can change the default web browser by going to </a:t>
            </a:r>
            <a:br/>
            <a:r>
              <a:rPr b="0" lang="en-US" sz="1800" spc="-1" strike="noStrike">
                <a:solidFill>
                  <a:srgbClr val="404040"/>
                </a:solidFill>
                <a:latin typeface="Century Gothic"/>
              </a:rPr>
              <a:t>Window/Web Browser.</a:t>
            </a:r>
            <a:endParaRPr b="0" lang="en-US" sz="1800" spc="-1" strike="noStrike">
              <a:latin typeface="Arial"/>
            </a:endParaRPr>
          </a:p>
        </p:txBody>
      </p:sp>
      <p:pic>
        <p:nvPicPr>
          <p:cNvPr id="176" name="Picture 9" descr=""/>
          <p:cNvPicPr/>
          <p:nvPr/>
        </p:nvPicPr>
        <p:blipFill>
          <a:blip r:embed="rId1"/>
          <a:stretch/>
        </p:blipFill>
        <p:spPr>
          <a:xfrm>
            <a:off x="9730800" y="624240"/>
            <a:ext cx="900360" cy="1166760"/>
          </a:xfrm>
          <a:prstGeom prst="rect">
            <a:avLst/>
          </a:prstGeom>
          <a:ln>
            <a:noFill/>
          </a:ln>
          <a:effectLst>
            <a:outerShdw dir="2700000" dist="139498">
              <a:srgbClr val="333333">
                <a:alpha val="65000"/>
              </a:srgbClr>
            </a:outerShdw>
          </a:effectLst>
        </p:spPr>
      </p:pic>
      <p:pic>
        <p:nvPicPr>
          <p:cNvPr id="177" name="Picture 4" descr=""/>
          <p:cNvPicPr/>
          <p:nvPr/>
        </p:nvPicPr>
        <p:blipFill>
          <a:blip r:embed="rId2"/>
          <a:stretch/>
        </p:blipFill>
        <p:spPr>
          <a:xfrm>
            <a:off x="4143240" y="3702960"/>
            <a:ext cx="3904560" cy="2799720"/>
          </a:xfrm>
          <a:prstGeom prst="rect">
            <a:avLst/>
          </a:prstGeom>
          <a:ln>
            <a:noFill/>
          </a:ln>
        </p:spPr>
      </p:pic>
      <p:pic>
        <p:nvPicPr>
          <p:cNvPr id="178" name="Picture 7" descr=""/>
          <p:cNvPicPr/>
          <p:nvPr/>
        </p:nvPicPr>
        <p:blipFill>
          <a:blip r:embed="rId3"/>
          <a:stretch/>
        </p:blipFill>
        <p:spPr>
          <a:xfrm>
            <a:off x="8048520" y="510480"/>
            <a:ext cx="1280160" cy="12801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Sources</a:t>
            </a:r>
            <a:r>
              <a:rPr b="0" lang="en-US" sz="3600" spc="-1" strike="noStrike">
                <a:solidFill>
                  <a:srgbClr val="262626"/>
                </a:solidFill>
                <a:latin typeface="Century Gothic"/>
              </a:rPr>
              <a:t>	</a:t>
            </a:r>
            <a:endParaRPr b="0" lang="en-US" sz="3600" spc="-1" strike="noStrike">
              <a:latin typeface="Arial"/>
            </a:endParaRPr>
          </a:p>
        </p:txBody>
      </p:sp>
      <p:sp>
        <p:nvSpPr>
          <p:cNvPr id="180" name="CustomShape 2"/>
          <p:cNvSpPr/>
          <p:nvPr/>
        </p:nvSpPr>
        <p:spPr>
          <a:xfrm>
            <a:off x="2589120" y="1427760"/>
            <a:ext cx="8914680" cy="44830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1800" spc="-1" strike="noStrike">
                <a:solidFill>
                  <a:srgbClr val="404040"/>
                </a:solidFill>
                <a:latin typeface="Century Gothic"/>
              </a:rPr>
              <a:t>Java T Point:</a:t>
            </a:r>
            <a:endParaRPr b="0" lang="en-US" sz="1800" spc="-1" strike="noStrike">
              <a:latin typeface="Arial"/>
            </a:endParaRPr>
          </a:p>
          <a:p>
            <a:pPr>
              <a:lnSpc>
                <a:spcPct val="100000"/>
              </a:lnSpc>
              <a:spcBef>
                <a:spcPts val="1001"/>
              </a:spcBef>
            </a:pPr>
            <a:r>
              <a:rPr b="0" lang="en-US" sz="1800" spc="-1" strike="noStrike" u="sng">
                <a:solidFill>
                  <a:srgbClr val="0000ff"/>
                </a:solidFill>
                <a:uFillTx/>
                <a:latin typeface="Century Gothic"/>
                <a:hlinkClick r:id="rId1"/>
              </a:rPr>
              <a:t>https://www.javatpoint.com/servlet-tutorial</a:t>
            </a:r>
            <a:endParaRPr b="0" lang="en-US" sz="1800" spc="-1" strike="noStrike">
              <a:latin typeface="Arial"/>
            </a:endParaRPr>
          </a:p>
          <a:p>
            <a:pPr>
              <a:lnSpc>
                <a:spcPct val="100000"/>
              </a:lnSpc>
              <a:spcBef>
                <a:spcPts val="1001"/>
              </a:spcBef>
            </a:pPr>
            <a:r>
              <a:rPr b="0" lang="en-US" sz="1800" spc="-1" strike="noStrike">
                <a:solidFill>
                  <a:srgbClr val="404040"/>
                </a:solidFill>
                <a:latin typeface="Century Gothic"/>
              </a:rPr>
              <a:t>Geeksforgeeks:</a:t>
            </a:r>
            <a:endParaRPr b="0" lang="en-US" sz="1800" spc="-1" strike="noStrike">
              <a:latin typeface="Arial"/>
            </a:endParaRPr>
          </a:p>
          <a:p>
            <a:pPr>
              <a:lnSpc>
                <a:spcPct val="100000"/>
              </a:lnSpc>
              <a:spcBef>
                <a:spcPts val="1001"/>
              </a:spcBef>
            </a:pPr>
            <a:r>
              <a:rPr b="0" lang="en-US" sz="1800" spc="-1" strike="noStrike" u="sng">
                <a:solidFill>
                  <a:srgbClr val="0000ff"/>
                </a:solidFill>
                <a:uFillTx/>
                <a:latin typeface="Century Gothic"/>
                <a:hlinkClick r:id="rId2"/>
              </a:rPr>
              <a:t>https://www.geeksforgeeks.org/java-io-printwriter-class-java-set-1/</a:t>
            </a:r>
            <a:endParaRPr b="0" lang="en-US" sz="1800" spc="-1" strike="noStrike">
              <a:latin typeface="Arial"/>
            </a:endParaRPr>
          </a:p>
          <a:p>
            <a:pPr>
              <a:lnSpc>
                <a:spcPct val="100000"/>
              </a:lnSpc>
              <a:spcBef>
                <a:spcPts val="1001"/>
              </a:spcBef>
            </a:pPr>
            <a:r>
              <a:rPr b="0" lang="en-US" sz="1800" spc="-1" strike="noStrike">
                <a:solidFill>
                  <a:srgbClr val="404040"/>
                </a:solidFill>
                <a:latin typeface="Century Gothic"/>
              </a:rPr>
              <a:t>Telusko:</a:t>
            </a:r>
            <a:endParaRPr b="0" lang="en-US" sz="1800" spc="-1" strike="noStrike">
              <a:latin typeface="Arial"/>
            </a:endParaRPr>
          </a:p>
          <a:p>
            <a:pPr>
              <a:lnSpc>
                <a:spcPct val="100000"/>
              </a:lnSpc>
              <a:spcBef>
                <a:spcPts val="1001"/>
              </a:spcBef>
            </a:pPr>
            <a:r>
              <a:rPr b="0" lang="en-US" sz="1800" spc="-1" strike="noStrike" u="sng">
                <a:solidFill>
                  <a:srgbClr val="0000ff"/>
                </a:solidFill>
                <a:uFillTx/>
                <a:latin typeface="Century Gothic"/>
                <a:hlinkClick r:id="rId3"/>
              </a:rPr>
              <a:t>https://www.youtube.com/watch?v=7TOmdDJc14s&amp;t=184s</a:t>
            </a:r>
            <a:br/>
            <a:r>
              <a:rPr b="0" lang="en-US" sz="1800" spc="-1" strike="noStrike" u="sng">
                <a:solidFill>
                  <a:srgbClr val="0000ff"/>
                </a:solidFill>
                <a:uFillTx/>
                <a:latin typeface="Century Gothic"/>
                <a:hlinkClick r:id="rId4"/>
              </a:rPr>
              <a:t>https://www.youtube.com/watch?v=PH-bK3g2YmU</a:t>
            </a: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pic>
        <p:nvPicPr>
          <p:cNvPr id="181" name="Picture 4" descr=""/>
          <p:cNvPicPr/>
          <p:nvPr/>
        </p:nvPicPr>
        <p:blipFill>
          <a:blip r:embed="rId5"/>
          <a:stretch/>
        </p:blipFill>
        <p:spPr>
          <a:xfrm>
            <a:off x="213480" y="807480"/>
            <a:ext cx="321840" cy="3218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Servlet</a:t>
            </a:r>
            <a:endParaRPr b="0" lang="en-US" sz="3600" spc="-1" strike="noStrike">
              <a:latin typeface="Arial"/>
            </a:endParaRPr>
          </a:p>
        </p:txBody>
      </p:sp>
      <p:sp>
        <p:nvSpPr>
          <p:cNvPr id="136"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Servlet Technology is useful for creating web applications that reside on the server and are then dynamically made on request.</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Java is very good at being a server-side programming language. Before Java, CGI (Common Gateway Interface) scripting language was used, but was very inefficient. Java can minimize the load on the server in comparison to the CGI setup.</a:t>
            </a:r>
            <a:endParaRPr b="0" lang="en-US" sz="1800" spc="-1" strike="noStrike">
              <a:latin typeface="Arial"/>
            </a:endParaRPr>
          </a:p>
          <a:p>
            <a:pPr>
              <a:lnSpc>
                <a:spcPct val="100000"/>
              </a:lnSpc>
              <a:spcBef>
                <a:spcPts val="1001"/>
              </a:spcBef>
            </a:pPr>
            <a:endParaRPr b="0" lang="en-US" sz="1800" spc="-1" strike="noStrike">
              <a:latin typeface="Arial"/>
            </a:endParaRPr>
          </a:p>
        </p:txBody>
      </p:sp>
      <p:pic>
        <p:nvPicPr>
          <p:cNvPr id="137" name="Picture 4" descr=""/>
          <p:cNvPicPr/>
          <p:nvPr/>
        </p:nvPicPr>
        <p:blipFill>
          <a:blip r:embed="rId1"/>
          <a:stretch/>
        </p:blipFill>
        <p:spPr>
          <a:xfrm>
            <a:off x="3286080" y="4047840"/>
            <a:ext cx="5618880" cy="27518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Servlet</a:t>
            </a:r>
            <a:endParaRPr b="0" lang="en-US" sz="3600" spc="-1" strike="noStrike">
              <a:latin typeface="Arial"/>
            </a:endParaRPr>
          </a:p>
        </p:txBody>
      </p:sp>
      <p:sp>
        <p:nvSpPr>
          <p:cNvPr id="139"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r>
              <a:rPr b="0" lang="en-US" sz="1800" spc="-1" strike="noStrike">
                <a:solidFill>
                  <a:srgbClr val="404040"/>
                </a:solidFill>
                <a:latin typeface="Century Gothic"/>
              </a:rPr>
              <a:t>Servlets require four things. The initial web page(index.jsp), a web.xml, the Java Code and some server application like Apache Tomcat.</a:t>
            </a:r>
            <a:endParaRPr b="0" lang="en-US" sz="1800" spc="-1" strike="noStrike">
              <a:latin typeface="Arial"/>
            </a:endParaRPr>
          </a:p>
          <a:p>
            <a:pPr>
              <a:lnSpc>
                <a:spcPct val="100000"/>
              </a:lnSpc>
              <a:spcBef>
                <a:spcPts val="1001"/>
              </a:spcBef>
            </a:pPr>
            <a:endParaRPr b="0" lang="en-US" sz="1800" spc="-1" strike="noStrike">
              <a:latin typeface="Arial"/>
            </a:endParaRPr>
          </a:p>
        </p:txBody>
      </p:sp>
      <p:pic>
        <p:nvPicPr>
          <p:cNvPr id="140" name="Picture 45" descr=""/>
          <p:cNvPicPr/>
          <p:nvPr/>
        </p:nvPicPr>
        <p:blipFill>
          <a:blip r:embed="rId1"/>
          <a:stretch/>
        </p:blipFill>
        <p:spPr>
          <a:xfrm>
            <a:off x="8038800" y="3429000"/>
            <a:ext cx="1563480" cy="1563480"/>
          </a:xfrm>
          <a:prstGeom prst="rect">
            <a:avLst/>
          </a:prstGeom>
          <a:ln>
            <a:noFill/>
          </a:ln>
          <a:effectLst>
            <a:outerShdw dir="2700000" dist="139498">
              <a:srgbClr val="333333">
                <a:alpha val="65000"/>
              </a:srgbClr>
            </a:outerShdw>
          </a:effectLst>
        </p:spPr>
      </p:pic>
      <p:pic>
        <p:nvPicPr>
          <p:cNvPr id="141" name="Picture 47" descr=""/>
          <p:cNvPicPr/>
          <p:nvPr/>
        </p:nvPicPr>
        <p:blipFill>
          <a:blip r:embed="rId2"/>
          <a:stretch/>
        </p:blipFill>
        <p:spPr>
          <a:xfrm>
            <a:off x="6509520" y="3573720"/>
            <a:ext cx="1125000" cy="1125000"/>
          </a:xfrm>
          <a:prstGeom prst="rect">
            <a:avLst/>
          </a:prstGeom>
          <a:ln>
            <a:noFill/>
          </a:ln>
          <a:effectLst>
            <a:outerShdw dir="2700000" dist="139498">
              <a:srgbClr val="333333">
                <a:alpha val="65000"/>
              </a:srgbClr>
            </a:outerShdw>
          </a:effectLst>
        </p:spPr>
      </p:pic>
      <p:pic>
        <p:nvPicPr>
          <p:cNvPr id="142" name="Picture 51" descr=""/>
          <p:cNvPicPr/>
          <p:nvPr/>
        </p:nvPicPr>
        <p:blipFill>
          <a:blip r:embed="rId3"/>
          <a:stretch/>
        </p:blipFill>
        <p:spPr>
          <a:xfrm>
            <a:off x="4492800" y="3573720"/>
            <a:ext cx="1612440" cy="1125000"/>
          </a:xfrm>
          <a:prstGeom prst="rect">
            <a:avLst/>
          </a:prstGeom>
          <a:ln>
            <a:noFill/>
          </a:ln>
          <a:effectLst>
            <a:outerShdw dir="2700000" dist="139498">
              <a:srgbClr val="333333">
                <a:alpha val="65000"/>
              </a:srgbClr>
            </a:outerShdw>
          </a:effectLst>
        </p:spPr>
      </p:pic>
      <p:pic>
        <p:nvPicPr>
          <p:cNvPr id="143" name="Picture 59" descr=""/>
          <p:cNvPicPr/>
          <p:nvPr/>
        </p:nvPicPr>
        <p:blipFill>
          <a:blip r:embed="rId4"/>
          <a:stretch/>
        </p:blipFill>
        <p:spPr>
          <a:xfrm>
            <a:off x="3256200" y="3573720"/>
            <a:ext cx="832320" cy="1125000"/>
          </a:xfrm>
          <a:prstGeom prst="rect">
            <a:avLst/>
          </a:prstGeom>
          <a:ln>
            <a:noFill/>
          </a:ln>
          <a:effectLst>
            <a:outerShdw dir="2700000" dist="139498">
              <a:srgbClr val="333333">
                <a:alpha val="65000"/>
              </a:srgbClr>
            </a:outerShdw>
          </a:effectLst>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Apache Tomcat</a:t>
            </a:r>
            <a:endParaRPr b="0" lang="en-US" sz="3600" spc="-1" strike="noStrike">
              <a:latin typeface="Arial"/>
            </a:endParaRPr>
          </a:p>
        </p:txBody>
      </p:sp>
      <p:sp>
        <p:nvSpPr>
          <p:cNvPr id="145"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To get Apache Tomcat working, you need to start by downloading it from Apache.org</a:t>
            </a:r>
            <a:br/>
            <a:r>
              <a:rPr b="0" lang="en-US" sz="1800" spc="-1" strike="noStrike" u="sng">
                <a:solidFill>
                  <a:srgbClr val="0000ff"/>
                </a:solidFill>
                <a:uFillTx/>
                <a:latin typeface="Century Gothic"/>
                <a:hlinkClick r:id="rId1"/>
              </a:rPr>
              <a:t>https://tomcat.apache.org/download-90.cgi</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Place the zip file somewhere on your drive where you will have it working. Then unzip it.</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Copy the path to the directory for use in Eclipse.</a:t>
            </a:r>
            <a:endParaRPr b="0" lang="en-US" sz="1800" spc="-1" strike="noStrike">
              <a:latin typeface="Arial"/>
            </a:endParaRPr>
          </a:p>
        </p:txBody>
      </p:sp>
      <p:pic>
        <p:nvPicPr>
          <p:cNvPr id="146" name="Picture 45" descr=""/>
          <p:cNvPicPr/>
          <p:nvPr/>
        </p:nvPicPr>
        <p:blipFill>
          <a:blip r:embed="rId2"/>
          <a:stretch/>
        </p:blipFill>
        <p:spPr>
          <a:xfrm>
            <a:off x="9940320" y="455040"/>
            <a:ext cx="1563480" cy="1563480"/>
          </a:xfrm>
          <a:prstGeom prst="rect">
            <a:avLst/>
          </a:prstGeom>
          <a:ln>
            <a:noFill/>
          </a:ln>
          <a:effectLst>
            <a:outerShdw dir="2700000" dist="139498">
              <a:srgbClr val="333333">
                <a:alpha val="65000"/>
              </a:srgbClr>
            </a:outerShdw>
          </a:effectLst>
        </p:spPr>
      </p:pic>
      <p:pic>
        <p:nvPicPr>
          <p:cNvPr id="147" name="Picture 6" descr=""/>
          <p:cNvPicPr/>
          <p:nvPr/>
        </p:nvPicPr>
        <p:blipFill>
          <a:blip r:embed="rId3"/>
          <a:stretch/>
        </p:blipFill>
        <p:spPr>
          <a:xfrm>
            <a:off x="8659440" y="509760"/>
            <a:ext cx="1280160" cy="12801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Apache Tomcat</a:t>
            </a:r>
            <a:endParaRPr b="0" lang="en-US" sz="3600" spc="-1" strike="noStrike">
              <a:latin typeface="Arial"/>
            </a:endParaRPr>
          </a:p>
        </p:txBody>
      </p:sp>
      <p:sp>
        <p:nvSpPr>
          <p:cNvPr id="149" name="CustomShape 2"/>
          <p:cNvSpPr/>
          <p:nvPr/>
        </p:nvSpPr>
        <p:spPr>
          <a:xfrm>
            <a:off x="2589120" y="2133720"/>
            <a:ext cx="8914680" cy="4368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Now, open eclipse and click on Window/Perspective/Open Perspective/Other.</a:t>
            </a: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If Java EE is not present, you will have to install it. To do this, click on Help/Install New Software. Then open the Work With bar and select </a:t>
            </a:r>
            <a:r>
              <a:rPr b="1" lang="en-US" sz="1800" spc="-1" strike="noStrike">
                <a:solidFill>
                  <a:srgbClr val="404040"/>
                </a:solidFill>
                <a:latin typeface="Century Gothic"/>
              </a:rPr>
              <a:t>2018-12 - http://download.eclipse.org/releases/2018-12</a:t>
            </a:r>
            <a:r>
              <a:rPr b="0" lang="en-US" sz="1800" spc="-1" strike="noStrike">
                <a:solidFill>
                  <a:srgbClr val="404040"/>
                </a:solidFill>
                <a:latin typeface="Century Gothic"/>
              </a:rPr>
              <a:t>. Then scroll down and check </a:t>
            </a:r>
            <a:r>
              <a:rPr b="1" lang="en-US" sz="1800" spc="-1" strike="noStrike">
                <a:solidFill>
                  <a:srgbClr val="404040"/>
                </a:solidFill>
                <a:latin typeface="Century Gothic"/>
              </a:rPr>
              <a:t>Web,XML,Java EE and OSGI Enterprise Development</a:t>
            </a:r>
            <a:r>
              <a:rPr b="0" lang="en-US" sz="1800" spc="-1" strike="noStrike">
                <a:solidFill>
                  <a:srgbClr val="404040"/>
                </a:solidFill>
                <a:latin typeface="Century Gothic"/>
              </a:rPr>
              <a:t>. Then click next to install it. Eclipse will need to restart after install to use Java EE.</a:t>
            </a:r>
            <a:endParaRPr b="0" lang="en-US" sz="1800" spc="-1" strike="noStrike">
              <a:latin typeface="Arial"/>
            </a:endParaRPr>
          </a:p>
        </p:txBody>
      </p:sp>
      <p:pic>
        <p:nvPicPr>
          <p:cNvPr id="150" name="Picture 6" descr=""/>
          <p:cNvPicPr/>
          <p:nvPr/>
        </p:nvPicPr>
        <p:blipFill>
          <a:blip r:embed="rId1"/>
          <a:stretch/>
        </p:blipFill>
        <p:spPr>
          <a:xfrm>
            <a:off x="9039600" y="552960"/>
            <a:ext cx="900360" cy="1166760"/>
          </a:xfrm>
          <a:prstGeom prst="rect">
            <a:avLst/>
          </a:prstGeom>
          <a:ln>
            <a:noFill/>
          </a:ln>
          <a:effectLst>
            <a:outerShdw dir="2700000" dist="139498">
              <a:srgbClr val="333333">
                <a:alpha val="65000"/>
              </a:srgbClr>
            </a:outerShdw>
          </a:effectLst>
        </p:spPr>
      </p:pic>
      <p:pic>
        <p:nvPicPr>
          <p:cNvPr id="151" name="Picture 7" descr=""/>
          <p:cNvPicPr/>
          <p:nvPr/>
        </p:nvPicPr>
        <p:blipFill>
          <a:blip r:embed="rId2"/>
          <a:stretch/>
        </p:blipFill>
        <p:spPr>
          <a:xfrm>
            <a:off x="5442840" y="2521800"/>
            <a:ext cx="4608360" cy="2376000"/>
          </a:xfrm>
          <a:prstGeom prst="rect">
            <a:avLst/>
          </a:prstGeom>
          <a:ln>
            <a:noFill/>
          </a:ln>
        </p:spPr>
      </p:pic>
      <p:pic>
        <p:nvPicPr>
          <p:cNvPr id="152" name="Picture 5" descr=""/>
          <p:cNvPicPr/>
          <p:nvPr/>
        </p:nvPicPr>
        <p:blipFill>
          <a:blip r:embed="rId3"/>
          <a:stretch/>
        </p:blipFill>
        <p:spPr>
          <a:xfrm>
            <a:off x="9940320" y="354600"/>
            <a:ext cx="1563480" cy="1563480"/>
          </a:xfrm>
          <a:prstGeom prst="rect">
            <a:avLst/>
          </a:prstGeom>
          <a:ln>
            <a:noFill/>
          </a:ln>
          <a:effectLst>
            <a:outerShdw dir="2700000" dist="139498">
              <a:srgbClr val="333333">
                <a:alpha val="65000"/>
              </a:srgbClr>
            </a:outerShdw>
          </a:effectLst>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Apache Tomcat </a:t>
            </a:r>
            <a:endParaRPr b="0" lang="en-US" sz="3600" spc="-1" strike="noStrike">
              <a:latin typeface="Arial"/>
            </a:endParaRPr>
          </a:p>
        </p:txBody>
      </p:sp>
      <p:sp>
        <p:nvSpPr>
          <p:cNvPr id="154" name="CustomShape 2"/>
          <p:cNvSpPr/>
          <p:nvPr/>
        </p:nvSpPr>
        <p:spPr>
          <a:xfrm>
            <a:off x="2589120" y="2133720"/>
            <a:ext cx="8914680" cy="4368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Now that Java EE Perspective is open and Apache Tomcat is installed, we now need to connect it to eclipse. Do this by selecting Servers, then click the link to add a server.</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Open the Apache file and select </a:t>
            </a:r>
            <a:r>
              <a:rPr b="1" lang="en-US" sz="1800" spc="-1" strike="noStrike">
                <a:solidFill>
                  <a:srgbClr val="404040"/>
                </a:solidFill>
                <a:latin typeface="Century Gothic"/>
              </a:rPr>
              <a:t>Tomcat v9.0 Server. </a:t>
            </a:r>
            <a:r>
              <a:rPr b="0" lang="en-US" sz="1800" spc="-1" strike="noStrike">
                <a:solidFill>
                  <a:srgbClr val="404040"/>
                </a:solidFill>
                <a:latin typeface="Century Gothic"/>
              </a:rPr>
              <a:t>Then paste the folder where you unzipped Tomcat into the line for Tomcat installation directory.</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Now you should be able to start the tomcat server by right clicking it and pressing start.</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For details about the server, double click it to see the settings of the server instance.</a:t>
            </a: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pic>
        <p:nvPicPr>
          <p:cNvPr id="155" name="Picture 3" descr=""/>
          <p:cNvPicPr/>
          <p:nvPr/>
        </p:nvPicPr>
        <p:blipFill>
          <a:blip r:embed="rId1"/>
          <a:stretch/>
        </p:blipFill>
        <p:spPr>
          <a:xfrm>
            <a:off x="4098600" y="5518800"/>
            <a:ext cx="5076000" cy="465840"/>
          </a:xfrm>
          <a:prstGeom prst="rect">
            <a:avLst/>
          </a:prstGeom>
          <a:ln>
            <a:noFill/>
          </a:ln>
        </p:spPr>
      </p:pic>
      <p:pic>
        <p:nvPicPr>
          <p:cNvPr id="156" name="Picture 5" descr=""/>
          <p:cNvPicPr/>
          <p:nvPr/>
        </p:nvPicPr>
        <p:blipFill>
          <a:blip r:embed="rId2"/>
          <a:stretch/>
        </p:blipFill>
        <p:spPr>
          <a:xfrm>
            <a:off x="9039600" y="552960"/>
            <a:ext cx="900360" cy="1166760"/>
          </a:xfrm>
          <a:prstGeom prst="rect">
            <a:avLst/>
          </a:prstGeom>
          <a:ln>
            <a:noFill/>
          </a:ln>
          <a:effectLst>
            <a:outerShdw dir="2700000" dist="139498">
              <a:srgbClr val="333333">
                <a:alpha val="65000"/>
              </a:srgbClr>
            </a:outerShdw>
          </a:effectLst>
        </p:spPr>
      </p:pic>
      <p:pic>
        <p:nvPicPr>
          <p:cNvPr id="157" name="Picture 7" descr=""/>
          <p:cNvPicPr/>
          <p:nvPr/>
        </p:nvPicPr>
        <p:blipFill>
          <a:blip r:embed="rId3"/>
          <a:stretch/>
        </p:blipFill>
        <p:spPr>
          <a:xfrm>
            <a:off x="9940320" y="354600"/>
            <a:ext cx="1563480" cy="1563480"/>
          </a:xfrm>
          <a:prstGeom prst="rect">
            <a:avLst/>
          </a:prstGeom>
          <a:ln>
            <a:noFill/>
          </a:ln>
          <a:effectLst>
            <a:outerShdw dir="2700000" dist="139498">
              <a:srgbClr val="333333">
                <a:alpha val="65000"/>
              </a:srgbClr>
            </a:outerShdw>
          </a:effectLst>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Dynamic Web Project</a:t>
            </a:r>
            <a:endParaRPr b="0" lang="en-US" sz="3600" spc="-1" strike="noStrike">
              <a:latin typeface="Arial"/>
            </a:endParaRPr>
          </a:p>
        </p:txBody>
      </p:sp>
      <p:sp>
        <p:nvSpPr>
          <p:cNvPr id="159" name="CustomShape 2"/>
          <p:cNvSpPr/>
          <p:nvPr/>
        </p:nvSpPr>
        <p:spPr>
          <a:xfrm>
            <a:off x="2589120" y="2133720"/>
            <a:ext cx="8914680" cy="4368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At this stage, we can now create our Dynamic Web Project or convert a java project into a Dynamic Web Project.</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When we do this, we can create the HTML () XML and the Java portions. During the creation, make sure to check the box to generate web.xml deployment descriptor.</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It will create your xml under the WebContent/WEB-INF/lib under the project.</a:t>
            </a:r>
            <a:br/>
            <a:r>
              <a:rPr b="0" lang="en-US" sz="1800" spc="-1" strike="noStrike">
                <a:solidFill>
                  <a:srgbClr val="404040"/>
                </a:solidFill>
                <a:latin typeface="Century Gothic"/>
              </a:rPr>
              <a:t> </a:t>
            </a: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pic>
        <p:nvPicPr>
          <p:cNvPr id="160" name="Picture 6" descr=""/>
          <p:cNvPicPr/>
          <p:nvPr/>
        </p:nvPicPr>
        <p:blipFill>
          <a:blip r:embed="rId1"/>
          <a:stretch/>
        </p:blipFill>
        <p:spPr>
          <a:xfrm>
            <a:off x="9043560" y="537840"/>
            <a:ext cx="900360" cy="1166760"/>
          </a:xfrm>
          <a:prstGeom prst="rect">
            <a:avLst/>
          </a:prstGeom>
          <a:ln>
            <a:noFill/>
          </a:ln>
          <a:effectLst>
            <a:outerShdw dir="2700000" dist="139498">
              <a:srgbClr val="333333">
                <a:alpha val="65000"/>
              </a:srgbClr>
            </a:outerShdw>
          </a:effectLst>
        </p:spPr>
      </p:pic>
      <p:pic>
        <p:nvPicPr>
          <p:cNvPr id="161" name="Picture 4" descr=""/>
          <p:cNvPicPr/>
          <p:nvPr/>
        </p:nvPicPr>
        <p:blipFill>
          <a:blip r:embed="rId2"/>
          <a:stretch/>
        </p:blipFill>
        <p:spPr>
          <a:xfrm>
            <a:off x="5689080" y="3429000"/>
            <a:ext cx="2399760" cy="313560"/>
          </a:xfrm>
          <a:prstGeom prst="rect">
            <a:avLst/>
          </a:prstGeom>
          <a:ln>
            <a:noFill/>
          </a:ln>
        </p:spPr>
      </p:pic>
      <p:pic>
        <p:nvPicPr>
          <p:cNvPr id="162" name="Picture 5" descr=""/>
          <p:cNvPicPr/>
          <p:nvPr/>
        </p:nvPicPr>
        <p:blipFill>
          <a:blip r:embed="rId3"/>
          <a:stretch/>
        </p:blipFill>
        <p:spPr>
          <a:xfrm>
            <a:off x="3053880" y="4161240"/>
            <a:ext cx="2628360" cy="1923480"/>
          </a:xfrm>
          <a:prstGeom prst="rect">
            <a:avLst/>
          </a:prstGeom>
          <a:ln>
            <a:noFill/>
          </a:ln>
        </p:spPr>
      </p:pic>
      <p:pic>
        <p:nvPicPr>
          <p:cNvPr id="163" name="Picture 7" descr=""/>
          <p:cNvPicPr/>
          <p:nvPr/>
        </p:nvPicPr>
        <p:blipFill>
          <a:blip r:embed="rId4"/>
          <a:stretch/>
        </p:blipFill>
        <p:spPr>
          <a:xfrm>
            <a:off x="9891360" y="558720"/>
            <a:ext cx="1612440" cy="1125000"/>
          </a:xfrm>
          <a:prstGeom prst="rect">
            <a:avLst/>
          </a:prstGeom>
          <a:ln>
            <a:noFill/>
          </a:ln>
          <a:effectLst>
            <a:outerShdw dir="2700000" dist="139498">
              <a:srgbClr val="333333">
                <a:alpha val="65000"/>
              </a:srgbClr>
            </a:outerShdw>
          </a:effectLst>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Dynamic Web Project</a:t>
            </a:r>
            <a:endParaRPr b="0" lang="en-US" sz="3600" spc="-1" strike="noStrike">
              <a:latin typeface="Arial"/>
            </a:endParaRPr>
          </a:p>
        </p:txBody>
      </p:sp>
      <p:sp>
        <p:nvSpPr>
          <p:cNvPr id="165" name="CustomShape 2"/>
          <p:cNvSpPr/>
          <p:nvPr/>
        </p:nvSpPr>
        <p:spPr>
          <a:xfrm>
            <a:off x="2589120" y="2133720"/>
            <a:ext cx="8914680" cy="4368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At this point, we now need to create the index.jsp file.</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Right click the WEB-INF file and press new, then jsp file. Change the file name to index.jsp as this is what is specified within the XML file by default.</a:t>
            </a:r>
            <a:br/>
            <a:r>
              <a:rPr b="0" lang="en-US" sz="1800" spc="-1" strike="noStrike">
                <a:solidFill>
                  <a:srgbClr val="404040"/>
                </a:solidFill>
                <a:latin typeface="Century Gothic"/>
              </a:rPr>
              <a:t> </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Once index.jsp is created, you can now make your html to connect to the rest of the java. I used a simple html button to initialize mine.</a:t>
            </a: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pic>
        <p:nvPicPr>
          <p:cNvPr id="166" name="Picture 9" descr=""/>
          <p:cNvPicPr/>
          <p:nvPr/>
        </p:nvPicPr>
        <p:blipFill>
          <a:blip r:embed="rId1"/>
          <a:stretch/>
        </p:blipFill>
        <p:spPr>
          <a:xfrm>
            <a:off x="9048600" y="564840"/>
            <a:ext cx="900360" cy="1166760"/>
          </a:xfrm>
          <a:prstGeom prst="rect">
            <a:avLst/>
          </a:prstGeom>
          <a:ln>
            <a:noFill/>
          </a:ln>
          <a:effectLst>
            <a:outerShdw dir="2700000" dist="139498">
              <a:srgbClr val="333333">
                <a:alpha val="65000"/>
              </a:srgbClr>
            </a:outerShdw>
          </a:effectLst>
        </p:spPr>
      </p:pic>
      <p:pic>
        <p:nvPicPr>
          <p:cNvPr id="167" name="Picture 11" descr=""/>
          <p:cNvPicPr/>
          <p:nvPr/>
        </p:nvPicPr>
        <p:blipFill>
          <a:blip r:embed="rId2"/>
          <a:stretch/>
        </p:blipFill>
        <p:spPr>
          <a:xfrm>
            <a:off x="10305360" y="585720"/>
            <a:ext cx="832320" cy="1125000"/>
          </a:xfrm>
          <a:prstGeom prst="rect">
            <a:avLst/>
          </a:prstGeom>
          <a:ln>
            <a:noFill/>
          </a:ln>
          <a:effectLst>
            <a:outerShdw dir="2700000" dist="139498">
              <a:srgbClr val="333333">
                <a:alpha val="65000"/>
              </a:srgbClr>
            </a:outerShdw>
          </a:effectLst>
        </p:spPr>
      </p:pic>
      <p:pic>
        <p:nvPicPr>
          <p:cNvPr id="168" name="Picture 3" descr=""/>
          <p:cNvPicPr/>
          <p:nvPr/>
        </p:nvPicPr>
        <p:blipFill>
          <a:blip r:embed="rId3"/>
          <a:stretch/>
        </p:blipFill>
        <p:spPr>
          <a:xfrm>
            <a:off x="3143160" y="4852800"/>
            <a:ext cx="5904720" cy="828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latin typeface="Century Gothic"/>
              </a:rPr>
              <a:t>Dynamic Web Project</a:t>
            </a:r>
            <a:endParaRPr b="0" lang="en-US" sz="3600" spc="-1" strike="noStrike">
              <a:latin typeface="Arial"/>
            </a:endParaRPr>
          </a:p>
        </p:txBody>
      </p:sp>
      <p:sp>
        <p:nvSpPr>
          <p:cNvPr id="170" name="CustomShape 2"/>
          <p:cNvSpPr/>
          <p:nvPr/>
        </p:nvSpPr>
        <p:spPr>
          <a:xfrm>
            <a:off x="2589120" y="2133720"/>
            <a:ext cx="8914680" cy="4368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Now we can create the java portion. Right click the project and press new servlet. Set the name of the package and class. The press next twice to get to the method stub creation. </a:t>
            </a: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You will want a init, destroy and service method created. This can be done manually, but eclipse can do it for you also. Uncheck any other methods that it might have unless you plan on using them.</a:t>
            </a:r>
            <a:br/>
            <a:r>
              <a:rPr b="0" lang="en-US" sz="1800" spc="-1" strike="noStrike">
                <a:solidFill>
                  <a:srgbClr val="404040"/>
                </a:solidFill>
                <a:latin typeface="Century Gothic"/>
              </a:rPr>
              <a:t> </a:t>
            </a: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marL="343080" indent="-34236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Click finish to create the Java project portion of the servlet.</a:t>
            </a:r>
            <a:endParaRPr b="0" lang="en-US" sz="1800" spc="-1" strike="noStrike">
              <a:latin typeface="Arial"/>
            </a:endParaRPr>
          </a:p>
        </p:txBody>
      </p:sp>
      <p:pic>
        <p:nvPicPr>
          <p:cNvPr id="171" name="Picture 9" descr=""/>
          <p:cNvPicPr/>
          <p:nvPr/>
        </p:nvPicPr>
        <p:blipFill>
          <a:blip r:embed="rId1"/>
          <a:stretch/>
        </p:blipFill>
        <p:spPr>
          <a:xfrm>
            <a:off x="9010800" y="553680"/>
            <a:ext cx="900360" cy="1166760"/>
          </a:xfrm>
          <a:prstGeom prst="rect">
            <a:avLst/>
          </a:prstGeom>
          <a:ln>
            <a:noFill/>
          </a:ln>
          <a:effectLst>
            <a:outerShdw dir="2700000" dist="139498">
              <a:srgbClr val="333333">
                <a:alpha val="65000"/>
              </a:srgbClr>
            </a:outerShdw>
          </a:effectLst>
        </p:spPr>
      </p:pic>
      <p:pic>
        <p:nvPicPr>
          <p:cNvPr id="172" name="Picture 5" descr=""/>
          <p:cNvPicPr/>
          <p:nvPr/>
        </p:nvPicPr>
        <p:blipFill>
          <a:blip r:embed="rId2"/>
          <a:stretch/>
        </p:blipFill>
        <p:spPr>
          <a:xfrm>
            <a:off x="10095120" y="553680"/>
            <a:ext cx="1125000" cy="1125000"/>
          </a:xfrm>
          <a:prstGeom prst="rect">
            <a:avLst/>
          </a:prstGeom>
          <a:ln>
            <a:noFill/>
          </a:ln>
          <a:effectLst>
            <a:outerShdw dir="2700000" dist="139498">
              <a:srgbClr val="333333">
                <a:alpha val="65000"/>
              </a:srgbClr>
            </a:outerShdw>
          </a:effectLst>
        </p:spPr>
      </p:pic>
      <p:pic>
        <p:nvPicPr>
          <p:cNvPr id="173" name="Picture 3" descr=""/>
          <p:cNvPicPr/>
          <p:nvPr/>
        </p:nvPicPr>
        <p:blipFill>
          <a:blip r:embed="rId3"/>
          <a:stretch/>
        </p:blipFill>
        <p:spPr>
          <a:xfrm>
            <a:off x="5232240" y="4104000"/>
            <a:ext cx="3628440" cy="15994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4548</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2019-10-15T22:15:04Z</dcterms:created>
  <dc:creator>Kenoyer, Brian</dc:creator>
  <dc:description/>
  <dc:language>en-US</dc:language>
  <cp:lastModifiedBy/>
  <dcterms:modified xsi:type="dcterms:W3CDTF">2020-02-19T09:20:47Z</dcterms:modified>
  <cp:revision>31</cp:revision>
  <dc:subject/>
  <dc:title>Java HTTPURLConnection Servlets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