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1" r:id="rId15"/>
    <p:sldId id="270" r:id="rId16"/>
    <p:sldId id="269" r:id="rId17"/>
    <p:sldId id="274" r:id="rId18"/>
    <p:sldId id="273" r:id="rId19"/>
    <p:sldId id="278" r:id="rId20"/>
    <p:sldId id="275" r:id="rId21"/>
    <p:sldId id="277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F4CA8D-E014-4053-93DF-7279C23B70A0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71"/>
            <p14:sldId id="270"/>
            <p14:sldId id="269"/>
            <p14:sldId id="274"/>
            <p14:sldId id="273"/>
            <p14:sldId id="278"/>
            <p14:sldId id="275"/>
            <p14:sldId id="277"/>
            <p14:sldId id="276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9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9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7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3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E6C83A7-9B53-E682-1A13-C920F8AF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500" r="1" b="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EE635-C629-4AE1-A692-54A5BE5D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IN" sz="8000" dirty="0"/>
              <a:t>Portfolio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92F15-197B-4F3D-9D78-5254B7176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0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352F-BA95-4776-A1DB-A569A619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EUR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001E6-3FDD-4617-91C8-FD83755F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39" y="2347292"/>
            <a:ext cx="660711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649B-FC37-4159-B2CD-6BE7B31B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USD Portfolio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F867A-223B-444B-B95B-B2BE97E3E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093" y="1846263"/>
            <a:ext cx="6994139" cy="4022725"/>
          </a:xfrm>
        </p:spPr>
      </p:pic>
    </p:spTree>
    <p:extLst>
      <p:ext uri="{BB962C8B-B14F-4D97-AF65-F5344CB8AC3E}">
        <p14:creationId xmlns:p14="http://schemas.microsoft.com/office/powerpoint/2010/main" val="107416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9A10-BD17-4B37-B2C8-7982334D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25B1-FB6F-4F74-8A8E-88E7C523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Majority of EUR securities are </a:t>
            </a:r>
            <a:r>
              <a:rPr lang="en-IN" b="1" dirty="0"/>
              <a:t>Treasury securities </a:t>
            </a:r>
            <a:r>
              <a:rPr lang="en-IN" dirty="0"/>
              <a:t>(Barclay’s Classification) followed by Non-Corporate securities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42.16% of USD securities are </a:t>
            </a:r>
            <a:r>
              <a:rPr lang="en-IN" b="1" dirty="0"/>
              <a:t>Treasury securities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Major component of USD portfolio (27.81 %) has ‘</a:t>
            </a:r>
            <a:r>
              <a:rPr lang="en-IN" b="1" dirty="0"/>
              <a:t>no sub sector classification’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These securities include:</a:t>
            </a:r>
          </a:p>
          <a:p>
            <a:pPr marL="0" indent="0">
              <a:buNone/>
            </a:pPr>
            <a:r>
              <a:rPr lang="en-IN" dirty="0"/>
              <a:t>- Municipal Bonds</a:t>
            </a:r>
          </a:p>
          <a:p>
            <a:pPr marL="0" indent="0">
              <a:buNone/>
            </a:pPr>
            <a:r>
              <a:rPr lang="en-IN" dirty="0"/>
              <a:t>- Government backed MBS</a:t>
            </a:r>
          </a:p>
          <a:p>
            <a:pPr marL="0" indent="0">
              <a:buNone/>
            </a:pPr>
            <a:r>
              <a:rPr lang="en-IN" dirty="0"/>
              <a:t>- Private MBS</a:t>
            </a:r>
          </a:p>
          <a:p>
            <a:pPr marL="0" indent="0">
              <a:buNone/>
            </a:pPr>
            <a:r>
              <a:rPr lang="en-IN" dirty="0"/>
              <a:t>- Gold Bonds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33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D9C-CB4D-429E-9FBA-D13E3AF0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Power BI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CBFBA-37C0-4FB3-829A-53F1B9DDA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" t="343"/>
          <a:stretch/>
        </p:blipFill>
        <p:spPr>
          <a:xfrm>
            <a:off x="2308859" y="1836420"/>
            <a:ext cx="6714619" cy="44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B5B-F5C6-474A-AA6D-CCEE52C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9FEE-9476-443C-A4CD-77867BA9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149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Interactable dashboard to visualize the data and draw insights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Pages dedicated to individual Portfolios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Visualizations for sub-sector, top holdings, countries, Industries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Data filterable on three levels</a:t>
            </a:r>
          </a:p>
          <a:p>
            <a:pPr marL="0" indent="0">
              <a:buNone/>
            </a:pPr>
            <a:r>
              <a:rPr lang="en-IN" dirty="0"/>
              <a:t>	1.Structure</a:t>
            </a:r>
          </a:p>
          <a:p>
            <a:pPr marL="0" indent="0">
              <a:buNone/>
            </a:pPr>
            <a:r>
              <a:rPr lang="en-IN" dirty="0"/>
              <a:t>	2.MSCI Rating</a:t>
            </a:r>
          </a:p>
          <a:p>
            <a:pPr marL="0" indent="0">
              <a:buNone/>
            </a:pPr>
            <a:r>
              <a:rPr lang="en-IN" dirty="0"/>
              <a:t>	3.Fitch Rating</a:t>
            </a:r>
          </a:p>
        </p:txBody>
      </p:sp>
    </p:spTree>
    <p:extLst>
      <p:ext uri="{BB962C8B-B14F-4D97-AF65-F5344CB8AC3E}">
        <p14:creationId xmlns:p14="http://schemas.microsoft.com/office/powerpoint/2010/main" val="16671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088-611A-4014-848F-2329DBC2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MSCI Rating- AAA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F0133-3894-44AE-991A-453F2B53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23" y="1879601"/>
            <a:ext cx="6645865" cy="43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DD9C-CB4D-429E-9FBA-D13E3AF0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filter – SENIOR tranche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C80EE-3348-41D7-ADC3-94FCBC25B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" t="345" r="1"/>
          <a:stretch/>
        </p:blipFill>
        <p:spPr>
          <a:xfrm>
            <a:off x="2118360" y="1905000"/>
            <a:ext cx="6751320" cy="44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6ED-1A9E-49E1-93CC-79922728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58" y="1867637"/>
            <a:ext cx="10058400" cy="1609344"/>
          </a:xfrm>
        </p:spPr>
        <p:txBody>
          <a:bodyPr/>
          <a:lstStyle/>
          <a:p>
            <a:pPr algn="ctr"/>
            <a:r>
              <a:rPr lang="en-IN" dirty="0" err="1"/>
              <a:t>Streamlit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CBF90-8B0E-4354-A158-1E9E6148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17" y="2562581"/>
            <a:ext cx="1314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1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C46-9AD6-4F3C-84E9-4CC64DAC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PORT_EUR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0A72E-5D63-4F3B-B221-40BB0E41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22" y="1838632"/>
            <a:ext cx="9971144" cy="41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63F0-278C-4C4C-8938-4CC651AD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26077-565F-4F1B-A121-9953156D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240849" cy="41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6ED-1A9E-49E1-93CC-79922728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15109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Power BI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313C5-F93B-4782-B7F2-70C3E702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39" y="2868564"/>
            <a:ext cx="1038257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6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49C-4283-4CB2-9604-12484A75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PORT_USD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9E0F-8500-47A1-9CCA-3BF5CE36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98DA6-EBE3-42FB-953E-457A5793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5734"/>
            <a:ext cx="9997440" cy="42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FE72-78AC-4F0E-A155-81D0E87A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CEDC6-9F80-4992-AFD0-2646141B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447758" cy="41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6A0E-52AE-4ECD-8007-02FF1BFE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EDAE-2F34-4922-ABF5-6F257295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Easily accessible at </a:t>
            </a:r>
            <a:r>
              <a:rPr lang="en-IN" dirty="0" err="1"/>
              <a:t>streamlit</a:t>
            </a:r>
            <a:r>
              <a:rPr lang="en-IN" dirty="0"/>
              <a:t> community cloud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Minimalistic and Easy to read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Group data and visualize it by selecting the option from the sidebar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Chose the portfolio or visualize the combined portfolio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Future scope to add more charts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1664383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FE28-186F-4AEF-A8BD-0E3AE149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r>
              <a:rPr lang="en-IN" dirty="0" err="1"/>
              <a:t>Github</a:t>
            </a:r>
            <a:r>
              <a:rPr lang="en-IN" dirty="0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7D7C-30A5-4744-822E-43AAA203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5166"/>
            <a:ext cx="10058400" cy="4023360"/>
          </a:xfrm>
        </p:spPr>
        <p:txBody>
          <a:bodyPr/>
          <a:lstStyle/>
          <a:p>
            <a:r>
              <a:rPr lang="en-IN" dirty="0"/>
              <a:t>https://github.com/Kenpachi99/Portfolio_analysis/tree/main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CCEB-2E87-4D6B-AF63-B9F76A25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8" y="862206"/>
            <a:ext cx="1170374" cy="10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764B-1F7B-4CD9-B1C4-02ED9D1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Portfolio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IN" dirty="0"/>
              <a:t>arket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IN" dirty="0"/>
              <a:t>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A7DC-AA6C-4882-9856-38A2452C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12" y="2807208"/>
            <a:ext cx="1108773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	        PORT_EUR 			             PORT_ USD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07520-925E-48B2-82AB-475D57FA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12" y="3271683"/>
            <a:ext cx="4914337" cy="2578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31917-F598-4B89-9B24-E23D48D9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09" y="3271683"/>
            <a:ext cx="4520525" cy="24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2DFA-ED0A-46F0-ABDE-B3A1748E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Country wise Distribution - EUR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7155C-1975-45A9-B9DC-3F2AB92CE281}"/>
              </a:ext>
            </a:extLst>
          </p:cNvPr>
          <p:cNvPicPr/>
          <p:nvPr/>
        </p:nvPicPr>
        <p:blipFill rotWithShape="1">
          <a:blip r:embed="rId2"/>
          <a:srcRect t="769"/>
          <a:stretch/>
        </p:blipFill>
        <p:spPr>
          <a:xfrm>
            <a:off x="1097280" y="2259697"/>
            <a:ext cx="8362950" cy="38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9D5A-B213-4A1E-B62C-B626BD54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Country wise Distribution - USD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C99E28-4A6D-46F5-838F-1F6704A81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 t="1755"/>
          <a:stretch/>
        </p:blipFill>
        <p:spPr>
          <a:xfrm>
            <a:off x="984995" y="2193184"/>
            <a:ext cx="9128648" cy="38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59EF-3605-47E3-BA11-8D438827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Holdings –USD Portfolio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F570793-716C-443F-82C3-47A205E8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3904"/>
            <a:ext cx="9489425" cy="42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BA52-9DF6-45D8-9C93-957CFFE0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Holdings –USD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449E-0B9D-49BC-B7AD-71623A8E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7322"/>
            <a:ext cx="7482349" cy="43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FABC-FB23-4190-A97A-5135EABC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30C5-72B6-4D5D-9404-28A4AD8C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592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USD Portfolio is almost </a:t>
            </a:r>
            <a:r>
              <a:rPr lang="en-IN" b="1" dirty="0"/>
              <a:t>twice the size</a:t>
            </a:r>
            <a:r>
              <a:rPr lang="en-IN" dirty="0"/>
              <a:t> of EUR Portfolio with a Market Value of </a:t>
            </a:r>
            <a:r>
              <a:rPr lang="en-IN" b="1" dirty="0"/>
              <a:t>26.31 Billion 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EUR Portfolio has </a:t>
            </a:r>
            <a:r>
              <a:rPr lang="en-IN" b="1" dirty="0"/>
              <a:t>diversified investments </a:t>
            </a:r>
            <a:r>
              <a:rPr lang="en-IN" dirty="0"/>
              <a:t>across major EU economies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USD Portfolio has majority of its investment in United States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b="1" dirty="0"/>
              <a:t>French government bonds </a:t>
            </a:r>
            <a:r>
              <a:rPr lang="en-IN" dirty="0"/>
              <a:t>are the most invested security in EUR Portfolio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b="1" dirty="0"/>
              <a:t>US Treasury notes </a:t>
            </a:r>
            <a:r>
              <a:rPr lang="en-IN" dirty="0"/>
              <a:t>are the most invested security in USD Portfolio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02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6ED-1A9E-49E1-93CC-79922728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15109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Sub Sector Distribution of Securities</a:t>
            </a:r>
          </a:p>
        </p:txBody>
      </p:sp>
    </p:spTree>
    <p:extLst>
      <p:ext uri="{BB962C8B-B14F-4D97-AF65-F5344CB8AC3E}">
        <p14:creationId xmlns:p14="http://schemas.microsoft.com/office/powerpoint/2010/main" val="128462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698</TotalTime>
  <Words>296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Cambria</vt:lpstr>
      <vt:lpstr>Wingdings</vt:lpstr>
      <vt:lpstr>Retrospect</vt:lpstr>
      <vt:lpstr>Portfolio Analysis</vt:lpstr>
      <vt:lpstr>Power BI Insights</vt:lpstr>
      <vt:lpstr>Portfolio Market Value</vt:lpstr>
      <vt:lpstr>Country wise Distribution - EUR</vt:lpstr>
      <vt:lpstr>Country wise Distribution - USD</vt:lpstr>
      <vt:lpstr>Top 10 Holdings –USD Portfolio</vt:lpstr>
      <vt:lpstr>Top 10 Holdings –USD Portfolio</vt:lpstr>
      <vt:lpstr>Key Insights</vt:lpstr>
      <vt:lpstr>Sub Sector Distribution of Securities</vt:lpstr>
      <vt:lpstr>EUR Portfolio</vt:lpstr>
      <vt:lpstr>USD Portfolio</vt:lpstr>
      <vt:lpstr>Key Insights</vt:lpstr>
      <vt:lpstr>Interactive Power BI dashboard</vt:lpstr>
      <vt:lpstr>Key Features</vt:lpstr>
      <vt:lpstr>MSCI Rating- AAA</vt:lpstr>
      <vt:lpstr>Structure filter – SENIOR tranche</vt:lpstr>
      <vt:lpstr>Streamlit</vt:lpstr>
      <vt:lpstr>PORT_EUR</vt:lpstr>
      <vt:lpstr>PowerPoint Presentation</vt:lpstr>
      <vt:lpstr>PORT_USD</vt:lpstr>
      <vt:lpstr>PowerPoint Presentation</vt:lpstr>
      <vt:lpstr>Key features</vt:lpstr>
      <vt:lpstr>     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</dc:title>
  <dc:creator>Tushar Panthri</dc:creator>
  <cp:lastModifiedBy>Tushar Panthri</cp:lastModifiedBy>
  <cp:revision>6</cp:revision>
  <dcterms:created xsi:type="dcterms:W3CDTF">2024-06-09T17:23:23Z</dcterms:created>
  <dcterms:modified xsi:type="dcterms:W3CDTF">2024-06-10T05:01:54Z</dcterms:modified>
</cp:coreProperties>
</file>