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305" r:id="rId3"/>
    <p:sldId id="262" r:id="rId4"/>
    <p:sldId id="263" r:id="rId5"/>
    <p:sldId id="265" r:id="rId6"/>
    <p:sldId id="307" r:id="rId7"/>
    <p:sldId id="308" r:id="rId8"/>
    <p:sldId id="279" r:id="rId9"/>
    <p:sldId id="281" r:id="rId10"/>
    <p:sldId id="257" r:id="rId11"/>
    <p:sldId id="314" r:id="rId12"/>
    <p:sldId id="311" r:id="rId13"/>
    <p:sldId id="312" r:id="rId14"/>
    <p:sldId id="313" r:id="rId15"/>
  </p:sldIdLst>
  <p:sldSz cx="9144000" cy="5143500" type="screen16x9"/>
  <p:notesSz cx="6858000" cy="9144000"/>
  <p:embeddedFontLst>
    <p:embeddedFont>
      <p:font typeface="Advent Pro" panose="020B0604020202020204" charset="-94"/>
      <p:regular r:id="rId17"/>
      <p:bold r:id="rId18"/>
    </p:embeddedFont>
    <p:embeddedFont>
      <p:font typeface="Comic Sans MS" panose="030F0702030302020204" pitchFamily="66"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C3A505-9655-463D-8042-73B07D825984}">
  <a:tblStyle styleId="{3BC3A505-9655-463D-8042-73B07D8259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6ba8e432a2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6ba8e432a2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74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6b9affecee_0_3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6b9affecee_0_3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30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6ba8e432a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7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15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6b9affece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6b9affece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b9affece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b9affece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6ba8e432a2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6ba8e432a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9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3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6ba8e432a2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6ba8e432a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0" name="Google Shape;60;p1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1" name="Google Shape;61;p14"/>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2" name="Google Shape;62;p14"/>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 name="Google Shape;63;p14"/>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4" name="Google Shape;64;p14"/>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7" name="Google Shape;67;p1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8" name="Google Shape;68;p15"/>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0"/>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0" name="Google Shape;100;p20"/>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0"/>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20"/>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0"/>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20"/>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28" name="Google Shape;128;p23"/>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9" name="Google Shape;129;p23"/>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23"/>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lang="en" sz="1000" b="1">
                <a:solidFill>
                  <a:srgbClr val="434343"/>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rgbClr val="434343"/>
                </a:solidFill>
                <a:latin typeface="Roboto"/>
                <a:ea typeface="Roboto"/>
                <a:cs typeface="Roboto"/>
                <a:sym typeface="Roboto"/>
              </a:rPr>
              <a:t>, including icons by </a:t>
            </a:r>
            <a:r>
              <a:rPr lang="en" sz="1000" b="1">
                <a:solidFill>
                  <a:srgbClr val="434343"/>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rgbClr val="434343"/>
                </a:solidFill>
                <a:latin typeface="Roboto"/>
                <a:ea typeface="Roboto"/>
                <a:cs typeface="Roboto"/>
                <a:sym typeface="Roboto"/>
              </a:rPr>
              <a:t>, and infographics &amp; images by </a:t>
            </a:r>
            <a:r>
              <a:rPr lang="en" sz="1000" b="1">
                <a:solidFill>
                  <a:srgbClr val="43434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60" r:id="rId6"/>
    <p:sldLayoutId id="2147483661" r:id="rId7"/>
    <p:sldLayoutId id="2147483666"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7"/>
          <p:cNvSpPr txBox="1">
            <a:spLocks noGrp="1"/>
          </p:cNvSpPr>
          <p:nvPr>
            <p:ph type="ctrTitle"/>
          </p:nvPr>
        </p:nvSpPr>
        <p:spPr>
          <a:xfrm>
            <a:off x="1447166" y="1883256"/>
            <a:ext cx="3618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Market</a:t>
            </a:r>
            <a:br>
              <a:rPr lang="tr-TR" dirty="0"/>
            </a:br>
            <a:r>
              <a:rPr lang="tr-TR" dirty="0"/>
              <a:t>Sepetim</a:t>
            </a:r>
            <a:endParaRPr dirty="0"/>
          </a:p>
        </p:txBody>
      </p:sp>
      <p:cxnSp>
        <p:nvCxnSpPr>
          <p:cNvPr id="151" name="Google Shape;151;p27"/>
          <p:cNvCxnSpPr/>
          <p:nvPr/>
        </p:nvCxnSpPr>
        <p:spPr>
          <a:xfrm>
            <a:off x="1598092" y="3935856"/>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up 8">
            <a:extLst>
              <a:ext uri="{FF2B5EF4-FFF2-40B4-BE49-F238E27FC236}">
                <a16:creationId xmlns:a16="http://schemas.microsoft.com/office/drawing/2014/main" id="{659E6810-0331-438A-A0AD-8F0E30E7C5AE}"/>
              </a:ext>
            </a:extLst>
          </p:cNvPr>
          <p:cNvGrpSpPr/>
          <p:nvPr/>
        </p:nvGrpSpPr>
        <p:grpSpPr>
          <a:xfrm>
            <a:off x="68315" y="1033684"/>
            <a:ext cx="1791977" cy="1540060"/>
            <a:chOff x="94859" y="3428760"/>
            <a:chExt cx="1791977" cy="1540060"/>
          </a:xfrm>
        </p:grpSpPr>
        <p:pic>
          <p:nvPicPr>
            <p:cNvPr id="3" name="Resim 2">
              <a:extLst>
                <a:ext uri="{FF2B5EF4-FFF2-40B4-BE49-F238E27FC236}">
                  <a16:creationId xmlns:a16="http://schemas.microsoft.com/office/drawing/2014/main" id="{B7A4403C-26C1-44EE-8EFD-ADD8962E5631}"/>
                </a:ext>
              </a:extLst>
            </p:cNvPr>
            <p:cNvPicPr>
              <a:picLocks noChangeAspect="1"/>
            </p:cNvPicPr>
            <p:nvPr/>
          </p:nvPicPr>
          <p:blipFill rotWithShape="1">
            <a:blip r:embed="rId3"/>
            <a:srcRect t="21708"/>
            <a:stretch/>
          </p:blipFill>
          <p:spPr>
            <a:xfrm>
              <a:off x="202130" y="3749118"/>
              <a:ext cx="1543739" cy="1208623"/>
            </a:xfrm>
            <a:prstGeom prst="rect">
              <a:avLst/>
            </a:prstGeom>
          </p:spPr>
        </p:pic>
        <p:pic>
          <p:nvPicPr>
            <p:cNvPr id="5" name="Resim 4">
              <a:extLst>
                <a:ext uri="{FF2B5EF4-FFF2-40B4-BE49-F238E27FC236}">
                  <a16:creationId xmlns:a16="http://schemas.microsoft.com/office/drawing/2014/main" id="{588321ED-98BA-4B82-8B29-45207752F344}"/>
                </a:ext>
              </a:extLst>
            </p:cNvPr>
            <p:cNvPicPr>
              <a:picLocks noChangeAspect="1"/>
            </p:cNvPicPr>
            <p:nvPr/>
          </p:nvPicPr>
          <p:blipFill>
            <a:blip r:embed="rId4"/>
            <a:stretch>
              <a:fillRect/>
            </a:stretch>
          </p:blipFill>
          <p:spPr>
            <a:xfrm rot="20701670">
              <a:off x="1152459" y="4277582"/>
              <a:ext cx="656225" cy="691238"/>
            </a:xfrm>
            <a:prstGeom prst="rect">
              <a:avLst/>
            </a:prstGeom>
          </p:spPr>
        </p:pic>
        <p:sp>
          <p:nvSpPr>
            <p:cNvPr id="8" name="Dikdörtgen: Köşeleri Yuvarlatılmış 7">
              <a:extLst>
                <a:ext uri="{FF2B5EF4-FFF2-40B4-BE49-F238E27FC236}">
                  <a16:creationId xmlns:a16="http://schemas.microsoft.com/office/drawing/2014/main" id="{62447ED9-6D9D-42A1-8FE9-3EF334F0611C}"/>
                </a:ext>
              </a:extLst>
            </p:cNvPr>
            <p:cNvSpPr/>
            <p:nvPr/>
          </p:nvSpPr>
          <p:spPr>
            <a:xfrm>
              <a:off x="140367" y="3428760"/>
              <a:ext cx="1657348" cy="334933"/>
            </a:xfrm>
            <a:prstGeom prst="roundRect">
              <a:avLst/>
            </a:prstGeom>
            <a:solidFill>
              <a:srgbClr val="00CCFF"/>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FA0E720F-0E93-4FE2-A69C-40C8A6B3D40E}"/>
                </a:ext>
              </a:extLst>
            </p:cNvPr>
            <p:cNvSpPr txBox="1"/>
            <p:nvPr/>
          </p:nvSpPr>
          <p:spPr>
            <a:xfrm>
              <a:off x="94859" y="3432706"/>
              <a:ext cx="1791977" cy="307776"/>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tr-TR" b="1" dirty="0">
                  <a:solidFill>
                    <a:schemeClr val="bg1"/>
                  </a:solidFill>
                  <a:latin typeface="Comic Sans MS" panose="030F0702030302020204" pitchFamily="66" charset="0"/>
                </a:rPr>
                <a:t>MARKETSEPETİM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2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How Do </a:t>
            </a:r>
            <a:r>
              <a:rPr lang="tr-TR" dirty="0" err="1"/>
              <a:t>We</a:t>
            </a:r>
            <a:r>
              <a:rPr lang="tr-TR" dirty="0"/>
              <a:t> Plan </a:t>
            </a:r>
            <a:r>
              <a:rPr lang="tr-TR" dirty="0" err="1"/>
              <a:t>To</a:t>
            </a:r>
            <a:r>
              <a:rPr lang="tr-TR" dirty="0"/>
              <a:t> </a:t>
            </a:r>
            <a:r>
              <a:rPr lang="tr-TR" dirty="0" err="1"/>
              <a:t>Grow</a:t>
            </a:r>
            <a:r>
              <a:rPr lang="tr-TR" dirty="0"/>
              <a:t>?</a:t>
            </a:r>
            <a:endParaRPr dirty="0"/>
          </a:p>
        </p:txBody>
      </p:sp>
      <p:sp>
        <p:nvSpPr>
          <p:cNvPr id="22" name="Google Shape;258;p29">
            <a:extLst>
              <a:ext uri="{FF2B5EF4-FFF2-40B4-BE49-F238E27FC236}">
                <a16:creationId xmlns:a16="http://schemas.microsoft.com/office/drawing/2014/main" id="{DFB4DAE6-033C-468C-BC63-3E7DB7987CB9}"/>
              </a:ext>
            </a:extLst>
          </p:cNvPr>
          <p:cNvSpPr txBox="1">
            <a:spLocks/>
          </p:cNvSpPr>
          <p:nvPr/>
        </p:nvSpPr>
        <p:spPr>
          <a:xfrm>
            <a:off x="1150196" y="2345616"/>
            <a:ext cx="1688458" cy="148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Collaboration </a:t>
            </a:r>
            <a:r>
              <a:rPr lang="tr-TR" dirty="0" err="1"/>
              <a:t>with</a:t>
            </a:r>
            <a:r>
              <a:rPr lang="tr-TR" dirty="0"/>
              <a:t> </a:t>
            </a:r>
            <a:r>
              <a:rPr lang="tr-TR" dirty="0" err="1"/>
              <a:t>influencers</a:t>
            </a:r>
            <a:endParaRPr lang="tr-TR" dirty="0"/>
          </a:p>
        </p:txBody>
      </p:sp>
      <p:sp>
        <p:nvSpPr>
          <p:cNvPr id="23" name="Google Shape;259;p29">
            <a:extLst>
              <a:ext uri="{FF2B5EF4-FFF2-40B4-BE49-F238E27FC236}">
                <a16:creationId xmlns:a16="http://schemas.microsoft.com/office/drawing/2014/main" id="{E4CB991C-A76D-4BA0-8DE6-2AC93E9ED3BA}"/>
              </a:ext>
            </a:extLst>
          </p:cNvPr>
          <p:cNvSpPr txBox="1">
            <a:spLocks/>
          </p:cNvSpPr>
          <p:nvPr/>
        </p:nvSpPr>
        <p:spPr>
          <a:xfrm>
            <a:off x="1209964" y="3704316"/>
            <a:ext cx="1681285"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In</a:t>
            </a:r>
            <a:r>
              <a:rPr lang="tr-TR" dirty="0"/>
              <a:t> </a:t>
            </a:r>
            <a:r>
              <a:rPr lang="tr-TR" dirty="0" err="1"/>
              <a:t>this</a:t>
            </a:r>
            <a:r>
              <a:rPr lang="tr-TR" dirty="0"/>
              <a:t> </a:t>
            </a:r>
            <a:r>
              <a:rPr lang="tr-TR" dirty="0" err="1"/>
              <a:t>decade</a:t>
            </a:r>
            <a:r>
              <a:rPr lang="tr-TR" dirty="0"/>
              <a:t>, </a:t>
            </a:r>
            <a:r>
              <a:rPr lang="tr-TR" dirty="0" err="1"/>
              <a:t>this</a:t>
            </a:r>
            <a:r>
              <a:rPr lang="tr-TR" dirty="0"/>
              <a:t> is </a:t>
            </a:r>
            <a:r>
              <a:rPr lang="tr-TR" dirty="0" err="1"/>
              <a:t>the</a:t>
            </a:r>
            <a:r>
              <a:rPr lang="tr-TR" dirty="0"/>
              <a:t> </a:t>
            </a:r>
            <a:r>
              <a:rPr lang="tr-TR" dirty="0" err="1"/>
              <a:t>best</a:t>
            </a:r>
            <a:r>
              <a:rPr lang="tr-TR" dirty="0"/>
              <a:t> </a:t>
            </a:r>
            <a:r>
              <a:rPr lang="tr-TR" dirty="0" err="1"/>
              <a:t>way</a:t>
            </a:r>
            <a:r>
              <a:rPr lang="tr-TR" dirty="0"/>
              <a:t> </a:t>
            </a:r>
            <a:r>
              <a:rPr lang="tr-TR" dirty="0" err="1"/>
              <a:t>to</a:t>
            </a:r>
            <a:r>
              <a:rPr lang="tr-TR" dirty="0"/>
              <a:t> </a:t>
            </a:r>
            <a:r>
              <a:rPr lang="tr-TR" dirty="0" err="1"/>
              <a:t>reach</a:t>
            </a:r>
            <a:r>
              <a:rPr lang="tr-TR" dirty="0"/>
              <a:t> </a:t>
            </a:r>
            <a:r>
              <a:rPr lang="tr-TR" dirty="0" err="1"/>
              <a:t>millions</a:t>
            </a:r>
            <a:r>
              <a:rPr lang="tr-TR" dirty="0"/>
              <a:t> of </a:t>
            </a:r>
            <a:r>
              <a:rPr lang="tr-TR" dirty="0" err="1"/>
              <a:t>people</a:t>
            </a:r>
            <a:r>
              <a:rPr lang="tr-TR" dirty="0"/>
              <a:t>.</a:t>
            </a:r>
            <a:endParaRPr lang="en-US" dirty="0"/>
          </a:p>
          <a:p>
            <a:pPr marL="0" indent="0"/>
            <a:endParaRPr lang="en-US" dirty="0"/>
          </a:p>
        </p:txBody>
      </p:sp>
      <p:sp>
        <p:nvSpPr>
          <p:cNvPr id="24" name="Google Shape;260;p29">
            <a:extLst>
              <a:ext uri="{FF2B5EF4-FFF2-40B4-BE49-F238E27FC236}">
                <a16:creationId xmlns:a16="http://schemas.microsoft.com/office/drawing/2014/main" id="{AFF983F7-0710-4DED-AD2D-A1131820D895}"/>
              </a:ext>
            </a:extLst>
          </p:cNvPr>
          <p:cNvSpPr txBox="1">
            <a:spLocks/>
          </p:cNvSpPr>
          <p:nvPr/>
        </p:nvSpPr>
        <p:spPr>
          <a:xfrm>
            <a:off x="2915229" y="2265214"/>
            <a:ext cx="1604700" cy="9109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Online </a:t>
            </a:r>
            <a:r>
              <a:rPr lang="tr-TR" dirty="0" err="1"/>
              <a:t>ads</a:t>
            </a:r>
            <a:endParaRPr lang="tr-TR" dirty="0"/>
          </a:p>
        </p:txBody>
      </p:sp>
      <p:sp>
        <p:nvSpPr>
          <p:cNvPr id="25" name="Google Shape;261;p29">
            <a:extLst>
              <a:ext uri="{FF2B5EF4-FFF2-40B4-BE49-F238E27FC236}">
                <a16:creationId xmlns:a16="http://schemas.microsoft.com/office/drawing/2014/main" id="{44FEBE52-D133-4978-BA35-C7CCC3BFB5EF}"/>
              </a:ext>
            </a:extLst>
          </p:cNvPr>
          <p:cNvSpPr txBox="1">
            <a:spLocks/>
          </p:cNvSpPr>
          <p:nvPr/>
        </p:nvSpPr>
        <p:spPr>
          <a:xfrm>
            <a:off x="2894827" y="3041217"/>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More</a:t>
            </a:r>
            <a:r>
              <a:rPr lang="tr-TR" dirty="0"/>
              <a:t> </a:t>
            </a:r>
            <a:r>
              <a:rPr lang="tr-TR" dirty="0" err="1"/>
              <a:t>and</a:t>
            </a:r>
            <a:r>
              <a:rPr lang="tr-TR" dirty="0"/>
              <a:t> </a:t>
            </a:r>
            <a:r>
              <a:rPr lang="tr-TR" dirty="0" err="1"/>
              <a:t>better</a:t>
            </a:r>
            <a:r>
              <a:rPr lang="tr-TR" dirty="0"/>
              <a:t> </a:t>
            </a:r>
            <a:r>
              <a:rPr lang="tr-TR" dirty="0" err="1"/>
              <a:t>ads</a:t>
            </a:r>
            <a:r>
              <a:rPr lang="tr-TR" dirty="0"/>
              <a:t> </a:t>
            </a:r>
            <a:r>
              <a:rPr lang="tr-TR" dirty="0" err="1"/>
              <a:t>for</a:t>
            </a:r>
            <a:r>
              <a:rPr lang="tr-TR" dirty="0"/>
              <a:t> </a:t>
            </a:r>
            <a:r>
              <a:rPr lang="tr-TR" dirty="0" err="1"/>
              <a:t>every</a:t>
            </a:r>
            <a:r>
              <a:rPr lang="tr-TR" dirty="0"/>
              <a:t> platform.</a:t>
            </a:r>
            <a:endParaRPr lang="en-US" dirty="0"/>
          </a:p>
        </p:txBody>
      </p:sp>
      <p:sp>
        <p:nvSpPr>
          <p:cNvPr id="26" name="Google Shape;262;p29">
            <a:extLst>
              <a:ext uri="{FF2B5EF4-FFF2-40B4-BE49-F238E27FC236}">
                <a16:creationId xmlns:a16="http://schemas.microsoft.com/office/drawing/2014/main" id="{135C9F56-8B24-4AFA-A4F4-6BF592561C55}"/>
              </a:ext>
            </a:extLst>
          </p:cNvPr>
          <p:cNvSpPr txBox="1">
            <a:spLocks/>
          </p:cNvSpPr>
          <p:nvPr/>
        </p:nvSpPr>
        <p:spPr>
          <a:xfrm>
            <a:off x="4637319" y="2265214"/>
            <a:ext cx="1604700" cy="9109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err="1"/>
              <a:t>Campaigns</a:t>
            </a:r>
            <a:endParaRPr lang="tr-TR" dirty="0"/>
          </a:p>
        </p:txBody>
      </p:sp>
      <p:sp>
        <p:nvSpPr>
          <p:cNvPr id="27" name="Google Shape;263;p29">
            <a:extLst>
              <a:ext uri="{FF2B5EF4-FFF2-40B4-BE49-F238E27FC236}">
                <a16:creationId xmlns:a16="http://schemas.microsoft.com/office/drawing/2014/main" id="{6589947D-132A-4F96-BDDB-B7B60B07BC28}"/>
              </a:ext>
            </a:extLst>
          </p:cNvPr>
          <p:cNvSpPr txBox="1">
            <a:spLocks/>
          </p:cNvSpPr>
          <p:nvPr/>
        </p:nvSpPr>
        <p:spPr>
          <a:xfrm>
            <a:off x="4632932" y="3133307"/>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As </a:t>
            </a:r>
            <a:r>
              <a:rPr lang="tr-TR" dirty="0" err="1"/>
              <a:t>usual</a:t>
            </a:r>
            <a:r>
              <a:rPr lang="tr-TR" dirty="0"/>
              <a:t>.</a:t>
            </a:r>
            <a:endParaRPr lang="en-US" dirty="0"/>
          </a:p>
        </p:txBody>
      </p:sp>
      <p:sp>
        <p:nvSpPr>
          <p:cNvPr id="28" name="Google Shape;264;p29">
            <a:extLst>
              <a:ext uri="{FF2B5EF4-FFF2-40B4-BE49-F238E27FC236}">
                <a16:creationId xmlns:a16="http://schemas.microsoft.com/office/drawing/2014/main" id="{049C4274-EB50-4265-A638-61C37FEB5EAA}"/>
              </a:ext>
            </a:extLst>
          </p:cNvPr>
          <p:cNvSpPr/>
          <p:nvPr/>
        </p:nvSpPr>
        <p:spPr>
          <a:xfrm>
            <a:off x="1403740"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5;p29">
            <a:extLst>
              <a:ext uri="{FF2B5EF4-FFF2-40B4-BE49-F238E27FC236}">
                <a16:creationId xmlns:a16="http://schemas.microsoft.com/office/drawing/2014/main" id="{42310F82-8C8F-4882-8209-4044E909F62D}"/>
              </a:ext>
            </a:extLst>
          </p:cNvPr>
          <p:cNvSpPr/>
          <p:nvPr/>
        </p:nvSpPr>
        <p:spPr>
          <a:xfrm>
            <a:off x="3105427"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6;p29">
            <a:extLst>
              <a:ext uri="{FF2B5EF4-FFF2-40B4-BE49-F238E27FC236}">
                <a16:creationId xmlns:a16="http://schemas.microsoft.com/office/drawing/2014/main" id="{78DE2128-2125-4E8A-99E4-D992633D8ED9}"/>
              </a:ext>
            </a:extLst>
          </p:cNvPr>
          <p:cNvSpPr/>
          <p:nvPr/>
        </p:nvSpPr>
        <p:spPr>
          <a:xfrm>
            <a:off x="4847902" y="136027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0;p29">
            <a:extLst>
              <a:ext uri="{FF2B5EF4-FFF2-40B4-BE49-F238E27FC236}">
                <a16:creationId xmlns:a16="http://schemas.microsoft.com/office/drawing/2014/main" id="{630F11E6-1A5D-4E2F-9360-E4FB8F479A82}"/>
              </a:ext>
            </a:extLst>
          </p:cNvPr>
          <p:cNvSpPr txBox="1">
            <a:spLocks/>
          </p:cNvSpPr>
          <p:nvPr/>
        </p:nvSpPr>
        <p:spPr>
          <a:xfrm>
            <a:off x="962152" y="1447939"/>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dirty="0"/>
              <a:t>01</a:t>
            </a:r>
          </a:p>
        </p:txBody>
      </p:sp>
      <p:sp>
        <p:nvSpPr>
          <p:cNvPr id="35" name="Google Shape;271;p29">
            <a:extLst>
              <a:ext uri="{FF2B5EF4-FFF2-40B4-BE49-F238E27FC236}">
                <a16:creationId xmlns:a16="http://schemas.microsoft.com/office/drawing/2014/main" id="{898DCC0B-98E8-4C7D-9EED-DE277EF0209E}"/>
              </a:ext>
            </a:extLst>
          </p:cNvPr>
          <p:cNvSpPr txBox="1">
            <a:spLocks/>
          </p:cNvSpPr>
          <p:nvPr/>
        </p:nvSpPr>
        <p:spPr>
          <a:xfrm>
            <a:off x="2684227" y="1447939"/>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a:t>02</a:t>
            </a:r>
          </a:p>
        </p:txBody>
      </p:sp>
      <p:sp>
        <p:nvSpPr>
          <p:cNvPr id="36" name="Google Shape;272;p29">
            <a:extLst>
              <a:ext uri="{FF2B5EF4-FFF2-40B4-BE49-F238E27FC236}">
                <a16:creationId xmlns:a16="http://schemas.microsoft.com/office/drawing/2014/main" id="{70D2FB4C-F727-4EF3-8977-AF6532EE4F79}"/>
              </a:ext>
            </a:extLst>
          </p:cNvPr>
          <p:cNvSpPr txBox="1">
            <a:spLocks/>
          </p:cNvSpPr>
          <p:nvPr/>
        </p:nvSpPr>
        <p:spPr>
          <a:xfrm>
            <a:off x="4406302" y="1460786"/>
            <a:ext cx="2066700" cy="1406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8000"/>
              <a:buFont typeface="Advent Pro"/>
              <a:buNone/>
              <a:defRPr sz="8000" b="1" i="0" u="none" strike="noStrike" cap="none">
                <a:solidFill>
                  <a:srgbClr val="FFFAEA"/>
                </a:solidFill>
                <a:latin typeface="Advent Pro"/>
                <a:ea typeface="Advent Pro"/>
                <a:cs typeface="Advent Pro"/>
                <a:sym typeface="Advent Pro"/>
              </a:defRPr>
            </a:lvl1pPr>
            <a:lvl2pPr marR="0" lvl="1"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2pPr>
            <a:lvl3pPr marR="0" lvl="2"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3pPr>
            <a:lvl4pPr marR="0" lvl="3"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4pPr>
            <a:lvl5pPr marR="0" lvl="4"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5pPr>
            <a:lvl6pPr marR="0" lvl="5"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6pPr>
            <a:lvl7pPr marR="0" lvl="6"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7pPr>
            <a:lvl8pPr marR="0" lvl="7"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8pPr>
            <a:lvl9pPr marR="0" lvl="8" algn="ctr" rtl="0">
              <a:lnSpc>
                <a:spcPct val="100000"/>
              </a:lnSpc>
              <a:spcBef>
                <a:spcPts val="0"/>
              </a:spcBef>
              <a:spcAft>
                <a:spcPts val="0"/>
              </a:spcAft>
              <a:buClr>
                <a:srgbClr val="434343"/>
              </a:buClr>
              <a:buSzPts val="8000"/>
              <a:buFont typeface="Advent Pro"/>
              <a:buNone/>
              <a:defRPr sz="8000" b="1" i="0" u="none" strike="noStrike" cap="none">
                <a:solidFill>
                  <a:srgbClr val="434343"/>
                </a:solidFill>
                <a:latin typeface="Advent Pro"/>
                <a:ea typeface="Advent Pro"/>
                <a:cs typeface="Advent Pro"/>
                <a:sym typeface="Advent Pro"/>
              </a:defRPr>
            </a:lvl9pPr>
          </a:lstStyle>
          <a:p>
            <a:r>
              <a:rPr lang="en" dirty="0"/>
              <a:t>03</a:t>
            </a:r>
          </a:p>
        </p:txBody>
      </p:sp>
      <p:sp>
        <p:nvSpPr>
          <p:cNvPr id="19" name="Google Shape;263;p29">
            <a:extLst>
              <a:ext uri="{FF2B5EF4-FFF2-40B4-BE49-F238E27FC236}">
                <a16:creationId xmlns:a16="http://schemas.microsoft.com/office/drawing/2014/main" id="{6FBB7B8A-3D03-4A7A-AB3F-A314942119FB}"/>
              </a:ext>
            </a:extLst>
          </p:cNvPr>
          <p:cNvSpPr txBox="1">
            <a:spLocks/>
          </p:cNvSpPr>
          <p:nvPr/>
        </p:nvSpPr>
        <p:spPr>
          <a:xfrm>
            <a:off x="6662018" y="2278046"/>
            <a:ext cx="1957319" cy="1710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By</a:t>
            </a:r>
            <a:r>
              <a:rPr lang="tr-TR" dirty="0"/>
              <a:t> </a:t>
            </a:r>
            <a:r>
              <a:rPr lang="tr-TR" dirty="0" err="1"/>
              <a:t>realizing</a:t>
            </a:r>
            <a:r>
              <a:rPr lang="tr-TR" dirty="0"/>
              <a:t> </a:t>
            </a:r>
            <a:r>
              <a:rPr lang="tr-TR" dirty="0" err="1"/>
              <a:t>these</a:t>
            </a:r>
            <a:r>
              <a:rPr lang="tr-TR" dirty="0"/>
              <a:t> </a:t>
            </a:r>
            <a:r>
              <a:rPr lang="tr-TR" dirty="0" err="1"/>
              <a:t>three</a:t>
            </a:r>
            <a:r>
              <a:rPr lang="tr-TR" dirty="0"/>
              <a:t> </a:t>
            </a:r>
            <a:r>
              <a:rPr lang="tr-TR" dirty="0" err="1"/>
              <a:t>plans</a:t>
            </a:r>
            <a:r>
              <a:rPr lang="tr-TR" dirty="0"/>
              <a:t> in </a:t>
            </a:r>
            <a:r>
              <a:rPr lang="tr-TR" dirty="0" err="1"/>
              <a:t>future</a:t>
            </a:r>
            <a:r>
              <a:rPr lang="tr-TR" dirty="0"/>
              <a:t>, </a:t>
            </a:r>
            <a:r>
              <a:rPr lang="tr-TR" dirty="0" err="1"/>
              <a:t>we</a:t>
            </a:r>
            <a:r>
              <a:rPr lang="tr-TR" dirty="0"/>
              <a:t> </a:t>
            </a:r>
            <a:r>
              <a:rPr lang="tr-TR" dirty="0" err="1"/>
              <a:t>will</a:t>
            </a:r>
            <a:r>
              <a:rPr lang="tr-TR" dirty="0"/>
              <a:t> </a:t>
            </a:r>
            <a:r>
              <a:rPr lang="tr-TR" dirty="0" err="1"/>
              <a:t>reach</a:t>
            </a:r>
            <a:r>
              <a:rPr lang="tr-TR" dirty="0"/>
              <a:t> </a:t>
            </a:r>
            <a:r>
              <a:rPr lang="tr-TR" dirty="0" err="1"/>
              <a:t>more</a:t>
            </a:r>
            <a:r>
              <a:rPr lang="tr-TR" dirty="0"/>
              <a:t> </a:t>
            </a:r>
            <a:r>
              <a:rPr lang="tr-TR" dirty="0" err="1"/>
              <a:t>people</a:t>
            </a:r>
            <a:r>
              <a:rPr lang="tr-TR" dirty="0"/>
              <a:t> in 2021.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Yer Tutucusu"/>
          <p:cNvSpPr>
            <a:spLocks noGrp="1"/>
          </p:cNvSpPr>
          <p:nvPr>
            <p:ph type="body" idx="1"/>
          </p:nvPr>
        </p:nvSpPr>
        <p:spPr/>
        <p:txBody>
          <a:bodyPr/>
          <a:lstStyle/>
          <a:p>
            <a:r>
              <a:rPr lang="en-US" dirty="0"/>
              <a:t> </a:t>
            </a:r>
            <a:r>
              <a:rPr lang="tr-TR" dirty="0" err="1"/>
              <a:t>We</a:t>
            </a:r>
            <a:r>
              <a:rPr lang="tr-TR" dirty="0"/>
              <a:t> </a:t>
            </a:r>
            <a:r>
              <a:rPr lang="tr-TR" dirty="0" err="1"/>
              <a:t>have</a:t>
            </a:r>
            <a:r>
              <a:rPr lang="tr-TR" dirty="0"/>
              <a:t> r</a:t>
            </a:r>
            <a:r>
              <a:rPr lang="en-US" dirty="0" err="1"/>
              <a:t>ights</a:t>
            </a:r>
            <a:r>
              <a:rPr lang="en-US" dirty="0"/>
              <a:t> to preserve name of our Brand as “ Market </a:t>
            </a:r>
            <a:r>
              <a:rPr lang="en-US" dirty="0" err="1"/>
              <a:t>Sepetim</a:t>
            </a:r>
            <a:r>
              <a:rPr lang="en-US" dirty="0"/>
              <a:t> ”. </a:t>
            </a:r>
          </a:p>
          <a:p>
            <a:endParaRPr lang="en-US" dirty="0"/>
          </a:p>
          <a:p>
            <a:endParaRPr lang="en-US" dirty="0"/>
          </a:p>
          <a:p>
            <a:endParaRPr lang="en-US" dirty="0"/>
          </a:p>
          <a:p>
            <a:r>
              <a:rPr lang="en-US" dirty="0"/>
              <a:t>Trademark is used for protection of product’s name and logo.</a:t>
            </a:r>
          </a:p>
          <a:p>
            <a:endParaRPr lang="en-US" dirty="0"/>
          </a:p>
          <a:p>
            <a:endParaRPr lang="en-US" dirty="0"/>
          </a:p>
          <a:p>
            <a:endParaRPr lang="en-US" dirty="0"/>
          </a:p>
          <a:p>
            <a:r>
              <a:rPr lang="en-US" dirty="0"/>
              <a:t>Copyright of the app’s source code artwork and design text will be taken.</a:t>
            </a:r>
          </a:p>
          <a:p>
            <a:endParaRPr lang="en-US" dirty="0"/>
          </a:p>
          <a:p>
            <a:endParaRPr lang="en-US" dirty="0"/>
          </a:p>
          <a:p>
            <a:endParaRPr lang="en-US" dirty="0"/>
          </a:p>
          <a:p>
            <a:r>
              <a:rPr lang="en-US" dirty="0"/>
              <a:t>Patent will be considered after a groundbreaking update.</a:t>
            </a:r>
          </a:p>
          <a:p>
            <a:endParaRPr lang="en-US" dirty="0"/>
          </a:p>
          <a:p>
            <a:endParaRPr lang="tr-TR" dirty="0"/>
          </a:p>
        </p:txBody>
      </p:sp>
      <p:sp>
        <p:nvSpPr>
          <p:cNvPr id="3" name="2 Başlık"/>
          <p:cNvSpPr>
            <a:spLocks noGrp="1"/>
          </p:cNvSpPr>
          <p:nvPr>
            <p:ph type="title"/>
          </p:nvPr>
        </p:nvSpPr>
        <p:spPr/>
        <p:txBody>
          <a:bodyPr/>
          <a:lstStyle/>
          <a:p>
            <a:r>
              <a:rPr lang="tr-TR" dirty="0"/>
              <a:t>INTELLECTUAL PROPERTY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4"/>
          <p:cNvSpPr txBox="1">
            <a:spLocks noGrp="1"/>
          </p:cNvSpPr>
          <p:nvPr>
            <p:ph type="title"/>
          </p:nvPr>
        </p:nvSpPr>
        <p:spPr>
          <a:xfrm>
            <a:off x="796050" y="71424"/>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Financials</a:t>
            </a:r>
            <a:endParaRPr dirty="0"/>
          </a:p>
        </p:txBody>
      </p:sp>
      <p:sp>
        <p:nvSpPr>
          <p:cNvPr id="1445" name="Google Shape;1445;p54"/>
          <p:cNvSpPr/>
          <p:nvPr/>
        </p:nvSpPr>
        <p:spPr>
          <a:xfrm>
            <a:off x="6319482" y="2915351"/>
            <a:ext cx="2333700" cy="10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6000" b="1" dirty="0">
                <a:solidFill>
                  <a:schemeClr val="lt1"/>
                </a:solidFill>
                <a:latin typeface="Advent Pro"/>
                <a:ea typeface="Advent Pro"/>
                <a:cs typeface="Advent Pro"/>
                <a:sym typeface="Advent Pro"/>
              </a:rPr>
              <a:t>120</a:t>
            </a:r>
            <a:r>
              <a:rPr lang="en" sz="6000" b="1" dirty="0">
                <a:solidFill>
                  <a:schemeClr val="lt1"/>
                </a:solidFill>
                <a:latin typeface="Advent Pro"/>
                <a:ea typeface="Advent Pro"/>
                <a:cs typeface="Advent Pro"/>
                <a:sym typeface="Advent Pro"/>
              </a:rPr>
              <a:t>%</a:t>
            </a:r>
            <a:endParaRPr dirty="0"/>
          </a:p>
        </p:txBody>
      </p:sp>
      <p:sp>
        <p:nvSpPr>
          <p:cNvPr id="1446" name="Google Shape;1446;p54"/>
          <p:cNvSpPr/>
          <p:nvPr/>
        </p:nvSpPr>
        <p:spPr>
          <a:xfrm>
            <a:off x="6319482" y="1245381"/>
            <a:ext cx="2333700" cy="1047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7200" b="0" i="1" dirty="0">
                <a:solidFill>
                  <a:schemeClr val="bg1"/>
                </a:solidFill>
                <a:effectLst/>
                <a:latin typeface="Arial" panose="020B0604020202020204" pitchFamily="34" charset="0"/>
              </a:rPr>
              <a:t>₺</a:t>
            </a:r>
            <a:r>
              <a:rPr lang="tr-TR" sz="6000" b="1" i="1" dirty="0">
                <a:solidFill>
                  <a:schemeClr val="lt1"/>
                </a:solidFill>
                <a:effectLst/>
                <a:latin typeface="Advent Pro"/>
                <a:sym typeface="Advent Pro"/>
              </a:rPr>
              <a:t>1.1</a:t>
            </a:r>
            <a:r>
              <a:rPr lang="tr-TR" sz="6000" b="1" i="1" dirty="0">
                <a:solidFill>
                  <a:schemeClr val="lt1"/>
                </a:solidFill>
                <a:latin typeface="Advent Pro"/>
                <a:sym typeface="Advent Pro"/>
              </a:rPr>
              <a:t>9M</a:t>
            </a:r>
            <a:endParaRPr dirty="0">
              <a:solidFill>
                <a:schemeClr val="lt1"/>
              </a:solidFill>
            </a:endParaRPr>
          </a:p>
        </p:txBody>
      </p:sp>
      <p:sp>
        <p:nvSpPr>
          <p:cNvPr id="11" name="Google Shape;263;p29">
            <a:extLst>
              <a:ext uri="{FF2B5EF4-FFF2-40B4-BE49-F238E27FC236}">
                <a16:creationId xmlns:a16="http://schemas.microsoft.com/office/drawing/2014/main" id="{521EEE99-2B22-4379-9C41-29B55D18D830}"/>
              </a:ext>
            </a:extLst>
          </p:cNvPr>
          <p:cNvSpPr txBox="1">
            <a:spLocks/>
          </p:cNvSpPr>
          <p:nvPr/>
        </p:nvSpPr>
        <p:spPr>
          <a:xfrm>
            <a:off x="6683982" y="3974639"/>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of </a:t>
            </a:r>
            <a:r>
              <a:rPr lang="tr-TR" dirty="0" err="1"/>
              <a:t>what</a:t>
            </a:r>
            <a:r>
              <a:rPr lang="tr-TR" dirty="0"/>
              <a:t> </a:t>
            </a:r>
            <a:r>
              <a:rPr lang="tr-TR" dirty="0" err="1"/>
              <a:t>we</a:t>
            </a:r>
            <a:r>
              <a:rPr lang="tr-TR" dirty="0"/>
              <a:t> </a:t>
            </a:r>
            <a:r>
              <a:rPr lang="tr-TR" dirty="0" err="1"/>
              <a:t>planned</a:t>
            </a:r>
            <a:r>
              <a:rPr lang="tr-TR" dirty="0"/>
              <a:t>.</a:t>
            </a:r>
            <a:endParaRPr lang="en-US" dirty="0"/>
          </a:p>
        </p:txBody>
      </p:sp>
      <p:sp>
        <p:nvSpPr>
          <p:cNvPr id="12" name="Google Shape;263;p29">
            <a:extLst>
              <a:ext uri="{FF2B5EF4-FFF2-40B4-BE49-F238E27FC236}">
                <a16:creationId xmlns:a16="http://schemas.microsoft.com/office/drawing/2014/main" id="{57A21FF4-E194-42CD-900F-D70989363DBD}"/>
              </a:ext>
            </a:extLst>
          </p:cNvPr>
          <p:cNvSpPr txBox="1">
            <a:spLocks/>
          </p:cNvSpPr>
          <p:nvPr/>
        </p:nvSpPr>
        <p:spPr>
          <a:xfrm>
            <a:off x="6683982" y="889565"/>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err="1"/>
              <a:t>We</a:t>
            </a:r>
            <a:r>
              <a:rPr lang="tr-TR" dirty="0"/>
              <a:t> </a:t>
            </a:r>
            <a:r>
              <a:rPr lang="tr-TR" dirty="0" err="1"/>
              <a:t>raised</a:t>
            </a:r>
            <a:endParaRPr lang="en-US" dirty="0"/>
          </a:p>
        </p:txBody>
      </p:sp>
      <p:sp>
        <p:nvSpPr>
          <p:cNvPr id="13" name="Google Shape;263;p29">
            <a:extLst>
              <a:ext uri="{FF2B5EF4-FFF2-40B4-BE49-F238E27FC236}">
                <a16:creationId xmlns:a16="http://schemas.microsoft.com/office/drawing/2014/main" id="{06567181-D7B5-4CCF-888C-A27DD22A3837}"/>
              </a:ext>
            </a:extLst>
          </p:cNvPr>
          <p:cNvSpPr txBox="1">
            <a:spLocks/>
          </p:cNvSpPr>
          <p:nvPr/>
        </p:nvSpPr>
        <p:spPr>
          <a:xfrm>
            <a:off x="6687662" y="2293281"/>
            <a:ext cx="16047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400"/>
              <a:buFont typeface="Roboto"/>
              <a:buNone/>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tr-TR" dirty="0"/>
              <a:t>in </a:t>
            </a:r>
            <a:r>
              <a:rPr lang="tr-TR" dirty="0" err="1"/>
              <a:t>the</a:t>
            </a:r>
            <a:r>
              <a:rPr lang="tr-TR" dirty="0"/>
              <a:t> </a:t>
            </a:r>
            <a:r>
              <a:rPr lang="tr-TR" dirty="0" err="1"/>
              <a:t>half</a:t>
            </a:r>
            <a:r>
              <a:rPr lang="tr-TR" dirty="0"/>
              <a:t> </a:t>
            </a:r>
            <a:r>
              <a:rPr lang="tr-TR" dirty="0" err="1"/>
              <a:t>and</a:t>
            </a:r>
            <a:r>
              <a:rPr lang="tr-TR" dirty="0"/>
              <a:t> </a:t>
            </a:r>
            <a:r>
              <a:rPr lang="tr-TR" dirty="0" err="1"/>
              <a:t>this</a:t>
            </a:r>
            <a:r>
              <a:rPr lang="tr-TR" dirty="0"/>
              <a:t> is</a:t>
            </a:r>
            <a:endParaRPr lang="en-US" dirty="0"/>
          </a:p>
        </p:txBody>
      </p:sp>
      <p:pic>
        <p:nvPicPr>
          <p:cNvPr id="3" name="Resim 2">
            <a:extLst>
              <a:ext uri="{FF2B5EF4-FFF2-40B4-BE49-F238E27FC236}">
                <a16:creationId xmlns:a16="http://schemas.microsoft.com/office/drawing/2014/main" id="{F756545F-EDBE-49C5-94AE-385669933520}"/>
              </a:ext>
            </a:extLst>
          </p:cNvPr>
          <p:cNvPicPr>
            <a:picLocks noChangeAspect="1"/>
          </p:cNvPicPr>
          <p:nvPr/>
        </p:nvPicPr>
        <p:blipFill>
          <a:blip r:embed="rId3"/>
          <a:stretch>
            <a:fillRect/>
          </a:stretch>
        </p:blipFill>
        <p:spPr>
          <a:xfrm>
            <a:off x="157764" y="961465"/>
            <a:ext cx="5396752" cy="4047564"/>
          </a:xfrm>
          <a:prstGeom prst="rect">
            <a:avLst/>
          </a:prstGeom>
        </p:spPr>
      </p:pic>
    </p:spTree>
    <p:extLst>
      <p:ext uri="{BB962C8B-B14F-4D97-AF65-F5344CB8AC3E}">
        <p14:creationId xmlns:p14="http://schemas.microsoft.com/office/powerpoint/2010/main" val="211060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5"/>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Challenge</a:t>
            </a:r>
            <a:endParaRPr/>
          </a:p>
        </p:txBody>
      </p:sp>
      <p:sp>
        <p:nvSpPr>
          <p:cNvPr id="965" name="Google Shape;965;p45"/>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are planning to reach the whole Market by ease of use and accurate filtering for our app.</a:t>
            </a:r>
            <a:endParaRPr/>
          </a:p>
        </p:txBody>
      </p:sp>
      <p:sp>
        <p:nvSpPr>
          <p:cNvPr id="966" name="Google Shape;966;p45"/>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967" name="Google Shape;967;p45"/>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t>One of the most succesfull app at its domain.</a:t>
            </a:r>
            <a:endParaRPr/>
          </a:p>
        </p:txBody>
      </p:sp>
      <p:sp>
        <p:nvSpPr>
          <p:cNvPr id="968" name="Google Shape;968;p45"/>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969" name="Google Shape;969;p45"/>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p>
            <a:pPr marL="0" lvl="0" indent="0"/>
            <a:r>
              <a:rPr lang="en-US" dirty="0"/>
              <a:t>Our team is capable of </a:t>
            </a:r>
            <a:r>
              <a:rPr lang="en-US" dirty="0" err="1"/>
              <a:t>delivirance</a:t>
            </a:r>
            <a:r>
              <a:rPr lang="en-US" dirty="0"/>
              <a:t> of such Product.</a:t>
            </a:r>
          </a:p>
        </p:txBody>
      </p:sp>
      <p:sp>
        <p:nvSpPr>
          <p:cNvPr id="970" name="Google Shape;970;p45"/>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Why</a:t>
            </a:r>
            <a:r>
              <a:rPr lang="tr-TR" dirty="0"/>
              <a:t> </a:t>
            </a:r>
            <a:r>
              <a:rPr lang="tr-TR" dirty="0" err="1"/>
              <a:t>Should</a:t>
            </a:r>
            <a:r>
              <a:rPr lang="tr-TR" dirty="0"/>
              <a:t> </a:t>
            </a:r>
            <a:r>
              <a:rPr lang="tr-TR" dirty="0" err="1"/>
              <a:t>You</a:t>
            </a:r>
            <a:r>
              <a:rPr lang="tr-TR" dirty="0"/>
              <a:t> </a:t>
            </a:r>
            <a:r>
              <a:rPr lang="tr-TR" dirty="0" err="1"/>
              <a:t>Invest</a:t>
            </a:r>
            <a:r>
              <a:rPr lang="tr-TR" dirty="0"/>
              <a:t>?</a:t>
            </a:r>
            <a:endParaRPr dirty="0"/>
          </a:p>
        </p:txBody>
      </p:sp>
      <p:sp>
        <p:nvSpPr>
          <p:cNvPr id="971" name="Google Shape;971;p45"/>
          <p:cNvSpPr/>
          <p:nvPr/>
        </p:nvSpPr>
        <p:spPr>
          <a:xfrm>
            <a:off x="1511875"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a:off x="3981450"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a:off x="6451025" y="1651025"/>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5"/>
          <p:cNvGrpSpPr/>
          <p:nvPr/>
        </p:nvGrpSpPr>
        <p:grpSpPr>
          <a:xfrm>
            <a:off x="1848177" y="1987513"/>
            <a:ext cx="508498" cy="508132"/>
            <a:chOff x="1749879" y="1970906"/>
            <a:chExt cx="364436" cy="364174"/>
          </a:xfrm>
        </p:grpSpPr>
        <p:sp>
          <p:nvSpPr>
            <p:cNvPr id="975" name="Google Shape;975;p45"/>
            <p:cNvSpPr/>
            <p:nvPr/>
          </p:nvSpPr>
          <p:spPr>
            <a:xfrm>
              <a:off x="1750141" y="1970906"/>
              <a:ext cx="276124" cy="181982"/>
            </a:xfrm>
            <a:custGeom>
              <a:avLst/>
              <a:gdLst/>
              <a:ahLst/>
              <a:cxnLst/>
              <a:rect l="l" t="t" r="r" b="b"/>
              <a:pathLst>
                <a:path w="10515" h="6930" extrusionOk="0">
                  <a:moveTo>
                    <a:pt x="900" y="1"/>
                  </a:moveTo>
                  <a:cubicBezTo>
                    <a:pt x="402" y="1"/>
                    <a:pt x="0" y="403"/>
                    <a:pt x="0" y="900"/>
                  </a:cubicBezTo>
                  <a:lnTo>
                    <a:pt x="0" y="6709"/>
                  </a:lnTo>
                  <a:cubicBezTo>
                    <a:pt x="0" y="6834"/>
                    <a:pt x="96" y="6930"/>
                    <a:pt x="221" y="6930"/>
                  </a:cubicBezTo>
                  <a:lnTo>
                    <a:pt x="2460" y="6930"/>
                  </a:lnTo>
                  <a:cubicBezTo>
                    <a:pt x="2709" y="6930"/>
                    <a:pt x="2910" y="6729"/>
                    <a:pt x="2910" y="6480"/>
                  </a:cubicBezTo>
                  <a:lnTo>
                    <a:pt x="2910" y="6039"/>
                  </a:lnTo>
                  <a:cubicBezTo>
                    <a:pt x="2910" y="5848"/>
                    <a:pt x="2824" y="5657"/>
                    <a:pt x="2680" y="5532"/>
                  </a:cubicBezTo>
                  <a:cubicBezTo>
                    <a:pt x="1790" y="4805"/>
                    <a:pt x="2307" y="3360"/>
                    <a:pt x="3455" y="3350"/>
                  </a:cubicBezTo>
                  <a:cubicBezTo>
                    <a:pt x="4604" y="3350"/>
                    <a:pt x="5140" y="4786"/>
                    <a:pt x="4259" y="5523"/>
                  </a:cubicBezTo>
                  <a:cubicBezTo>
                    <a:pt x="4106" y="5647"/>
                    <a:pt x="4020" y="5839"/>
                    <a:pt x="4020" y="6030"/>
                  </a:cubicBezTo>
                  <a:lnTo>
                    <a:pt x="4020" y="6489"/>
                  </a:lnTo>
                  <a:cubicBezTo>
                    <a:pt x="4020" y="6729"/>
                    <a:pt x="4221" y="6930"/>
                    <a:pt x="4470" y="6930"/>
                  </a:cubicBezTo>
                  <a:lnTo>
                    <a:pt x="6929" y="6930"/>
                  </a:lnTo>
                  <a:lnTo>
                    <a:pt x="6929" y="4470"/>
                  </a:lnTo>
                  <a:cubicBezTo>
                    <a:pt x="6929" y="4221"/>
                    <a:pt x="7130" y="4030"/>
                    <a:pt x="7379" y="4030"/>
                  </a:cubicBezTo>
                  <a:lnTo>
                    <a:pt x="7838" y="4030"/>
                  </a:lnTo>
                  <a:cubicBezTo>
                    <a:pt x="7848" y="4029"/>
                    <a:pt x="7858" y="4029"/>
                    <a:pt x="7867" y="4029"/>
                  </a:cubicBezTo>
                  <a:cubicBezTo>
                    <a:pt x="8048" y="4029"/>
                    <a:pt x="8218" y="4114"/>
                    <a:pt x="8336" y="4259"/>
                  </a:cubicBezTo>
                  <a:cubicBezTo>
                    <a:pt x="8594" y="4564"/>
                    <a:pt x="8935" y="4700"/>
                    <a:pt x="9270" y="4700"/>
                  </a:cubicBezTo>
                  <a:cubicBezTo>
                    <a:pt x="9903" y="4700"/>
                    <a:pt x="10515" y="4213"/>
                    <a:pt x="10509" y="3456"/>
                  </a:cubicBezTo>
                  <a:cubicBezTo>
                    <a:pt x="10509" y="2711"/>
                    <a:pt x="9902" y="2236"/>
                    <a:pt x="9277" y="2236"/>
                  </a:cubicBezTo>
                  <a:cubicBezTo>
                    <a:pt x="8937" y="2236"/>
                    <a:pt x="8592" y="2377"/>
                    <a:pt x="8336" y="2690"/>
                  </a:cubicBezTo>
                  <a:cubicBezTo>
                    <a:pt x="8202" y="2833"/>
                    <a:pt x="8020" y="2910"/>
                    <a:pt x="7829" y="2910"/>
                  </a:cubicBezTo>
                  <a:lnTo>
                    <a:pt x="7379" y="2910"/>
                  </a:lnTo>
                  <a:cubicBezTo>
                    <a:pt x="7130" y="2910"/>
                    <a:pt x="6929" y="2709"/>
                    <a:pt x="6929" y="2460"/>
                  </a:cubicBezTo>
                  <a:lnTo>
                    <a:pt x="6929" y="221"/>
                  </a:lnTo>
                  <a:cubicBezTo>
                    <a:pt x="6929" y="106"/>
                    <a:pt x="6834" y="1"/>
                    <a:pt x="6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a:off x="1932097" y="1970906"/>
              <a:ext cx="182218" cy="275966"/>
            </a:xfrm>
            <a:custGeom>
              <a:avLst/>
              <a:gdLst/>
              <a:ahLst/>
              <a:cxnLst/>
              <a:rect l="l" t="t" r="r" b="b"/>
              <a:pathLst>
                <a:path w="6939" h="10509" extrusionOk="0">
                  <a:moveTo>
                    <a:pt x="230" y="1"/>
                  </a:moveTo>
                  <a:cubicBezTo>
                    <a:pt x="106" y="1"/>
                    <a:pt x="0" y="96"/>
                    <a:pt x="0" y="221"/>
                  </a:cubicBezTo>
                  <a:lnTo>
                    <a:pt x="0" y="2460"/>
                  </a:lnTo>
                  <a:cubicBezTo>
                    <a:pt x="0" y="2709"/>
                    <a:pt x="201" y="2910"/>
                    <a:pt x="450" y="2910"/>
                  </a:cubicBezTo>
                  <a:lnTo>
                    <a:pt x="900" y="2910"/>
                  </a:lnTo>
                  <a:cubicBezTo>
                    <a:pt x="1091" y="2910"/>
                    <a:pt x="1273" y="2833"/>
                    <a:pt x="1407" y="2690"/>
                  </a:cubicBezTo>
                  <a:cubicBezTo>
                    <a:pt x="1663" y="2377"/>
                    <a:pt x="2008" y="2236"/>
                    <a:pt x="2348" y="2236"/>
                  </a:cubicBezTo>
                  <a:cubicBezTo>
                    <a:pt x="2973" y="2236"/>
                    <a:pt x="3580" y="2711"/>
                    <a:pt x="3580" y="3456"/>
                  </a:cubicBezTo>
                  <a:cubicBezTo>
                    <a:pt x="3586" y="4213"/>
                    <a:pt x="2974" y="4700"/>
                    <a:pt x="2341" y="4700"/>
                  </a:cubicBezTo>
                  <a:cubicBezTo>
                    <a:pt x="2006" y="4700"/>
                    <a:pt x="1665" y="4564"/>
                    <a:pt x="1407" y="4259"/>
                  </a:cubicBezTo>
                  <a:cubicBezTo>
                    <a:pt x="1289" y="4114"/>
                    <a:pt x="1119" y="4029"/>
                    <a:pt x="938" y="4029"/>
                  </a:cubicBezTo>
                  <a:cubicBezTo>
                    <a:pt x="929" y="4029"/>
                    <a:pt x="919" y="4029"/>
                    <a:pt x="909" y="4030"/>
                  </a:cubicBezTo>
                  <a:lnTo>
                    <a:pt x="450" y="4030"/>
                  </a:lnTo>
                  <a:cubicBezTo>
                    <a:pt x="201" y="4030"/>
                    <a:pt x="0" y="4221"/>
                    <a:pt x="0" y="4470"/>
                  </a:cubicBezTo>
                  <a:lnTo>
                    <a:pt x="0" y="6930"/>
                  </a:lnTo>
                  <a:lnTo>
                    <a:pt x="2469" y="6930"/>
                  </a:lnTo>
                  <a:cubicBezTo>
                    <a:pt x="2718" y="6930"/>
                    <a:pt x="2919" y="7130"/>
                    <a:pt x="2919" y="7379"/>
                  </a:cubicBezTo>
                  <a:lnTo>
                    <a:pt x="2919" y="7839"/>
                  </a:lnTo>
                  <a:cubicBezTo>
                    <a:pt x="2919" y="8030"/>
                    <a:pt x="2833" y="8212"/>
                    <a:pt x="2680" y="8346"/>
                  </a:cubicBezTo>
                  <a:cubicBezTo>
                    <a:pt x="1802" y="9080"/>
                    <a:pt x="2322" y="10509"/>
                    <a:pt x="3472" y="10509"/>
                  </a:cubicBezTo>
                  <a:cubicBezTo>
                    <a:pt x="3476" y="10509"/>
                    <a:pt x="3480" y="10509"/>
                    <a:pt x="3484" y="10509"/>
                  </a:cubicBezTo>
                  <a:cubicBezTo>
                    <a:pt x="4632" y="10509"/>
                    <a:pt x="5140" y="9064"/>
                    <a:pt x="4259" y="8336"/>
                  </a:cubicBezTo>
                  <a:cubicBezTo>
                    <a:pt x="4106" y="8202"/>
                    <a:pt x="4029" y="8021"/>
                    <a:pt x="4029" y="7829"/>
                  </a:cubicBezTo>
                  <a:lnTo>
                    <a:pt x="4029" y="7379"/>
                  </a:lnTo>
                  <a:cubicBezTo>
                    <a:pt x="4029" y="7130"/>
                    <a:pt x="4230" y="6930"/>
                    <a:pt x="4479" y="6930"/>
                  </a:cubicBezTo>
                  <a:lnTo>
                    <a:pt x="6709" y="6930"/>
                  </a:lnTo>
                  <a:cubicBezTo>
                    <a:pt x="6833" y="6930"/>
                    <a:pt x="6939" y="6834"/>
                    <a:pt x="6939" y="6709"/>
                  </a:cubicBezTo>
                  <a:lnTo>
                    <a:pt x="6939" y="891"/>
                  </a:lnTo>
                  <a:cubicBezTo>
                    <a:pt x="6939" y="403"/>
                    <a:pt x="6537" y="1"/>
                    <a:pt x="6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a:off x="1838086" y="2152862"/>
              <a:ext cx="276229" cy="182218"/>
            </a:xfrm>
            <a:custGeom>
              <a:avLst/>
              <a:gdLst/>
              <a:ahLst/>
              <a:cxnLst/>
              <a:rect l="l" t="t" r="r" b="b"/>
              <a:pathLst>
                <a:path w="10519" h="6939" extrusionOk="0">
                  <a:moveTo>
                    <a:pt x="3580" y="1"/>
                  </a:moveTo>
                  <a:lnTo>
                    <a:pt x="3580" y="2460"/>
                  </a:lnTo>
                  <a:cubicBezTo>
                    <a:pt x="3580" y="2709"/>
                    <a:pt x="3379" y="2910"/>
                    <a:pt x="3140" y="2910"/>
                  </a:cubicBezTo>
                  <a:lnTo>
                    <a:pt x="2681" y="2910"/>
                  </a:lnTo>
                  <a:cubicBezTo>
                    <a:pt x="2489" y="2910"/>
                    <a:pt x="2298" y="2824"/>
                    <a:pt x="2173" y="2680"/>
                  </a:cubicBezTo>
                  <a:cubicBezTo>
                    <a:pt x="1918" y="2375"/>
                    <a:pt x="1579" y="2239"/>
                    <a:pt x="1245" y="2239"/>
                  </a:cubicBezTo>
                  <a:cubicBezTo>
                    <a:pt x="614" y="2239"/>
                    <a:pt x="1" y="2724"/>
                    <a:pt x="1" y="3475"/>
                  </a:cubicBezTo>
                  <a:cubicBezTo>
                    <a:pt x="7" y="4221"/>
                    <a:pt x="620" y="4700"/>
                    <a:pt x="1248" y="4700"/>
                  </a:cubicBezTo>
                  <a:cubicBezTo>
                    <a:pt x="1586" y="4700"/>
                    <a:pt x="1928" y="4561"/>
                    <a:pt x="2183" y="4250"/>
                  </a:cubicBezTo>
                  <a:cubicBezTo>
                    <a:pt x="2301" y="4113"/>
                    <a:pt x="2480" y="4029"/>
                    <a:pt x="2661" y="4029"/>
                  </a:cubicBezTo>
                  <a:cubicBezTo>
                    <a:pt x="2671" y="4029"/>
                    <a:pt x="2681" y="4029"/>
                    <a:pt x="2690" y="4030"/>
                  </a:cubicBezTo>
                  <a:lnTo>
                    <a:pt x="3140" y="4030"/>
                  </a:lnTo>
                  <a:cubicBezTo>
                    <a:pt x="3379" y="4030"/>
                    <a:pt x="3580" y="4231"/>
                    <a:pt x="3580" y="4479"/>
                  </a:cubicBezTo>
                  <a:lnTo>
                    <a:pt x="3580" y="6709"/>
                  </a:lnTo>
                  <a:cubicBezTo>
                    <a:pt x="3580" y="6834"/>
                    <a:pt x="3686" y="6939"/>
                    <a:pt x="3800" y="6939"/>
                  </a:cubicBezTo>
                  <a:lnTo>
                    <a:pt x="9619" y="6939"/>
                  </a:lnTo>
                  <a:cubicBezTo>
                    <a:pt x="10117" y="6939"/>
                    <a:pt x="10519" y="6537"/>
                    <a:pt x="10519" y="6039"/>
                  </a:cubicBezTo>
                  <a:lnTo>
                    <a:pt x="10519" y="230"/>
                  </a:lnTo>
                  <a:cubicBezTo>
                    <a:pt x="10519" y="106"/>
                    <a:pt x="10413" y="1"/>
                    <a:pt x="10289" y="1"/>
                  </a:cubicBezTo>
                  <a:lnTo>
                    <a:pt x="8059" y="1"/>
                  </a:lnTo>
                  <a:cubicBezTo>
                    <a:pt x="7810" y="1"/>
                    <a:pt x="7609" y="201"/>
                    <a:pt x="7609" y="450"/>
                  </a:cubicBezTo>
                  <a:lnTo>
                    <a:pt x="7609" y="900"/>
                  </a:lnTo>
                  <a:cubicBezTo>
                    <a:pt x="7600" y="1092"/>
                    <a:pt x="7686" y="1273"/>
                    <a:pt x="7829" y="1407"/>
                  </a:cubicBezTo>
                  <a:cubicBezTo>
                    <a:pt x="8720" y="2135"/>
                    <a:pt x="8203" y="3580"/>
                    <a:pt x="7054" y="3580"/>
                  </a:cubicBezTo>
                  <a:cubicBezTo>
                    <a:pt x="7050" y="3580"/>
                    <a:pt x="7047" y="3580"/>
                    <a:pt x="7043" y="3580"/>
                  </a:cubicBezTo>
                  <a:cubicBezTo>
                    <a:pt x="5902" y="3580"/>
                    <a:pt x="5382" y="2151"/>
                    <a:pt x="6260" y="1417"/>
                  </a:cubicBezTo>
                  <a:cubicBezTo>
                    <a:pt x="6404" y="1283"/>
                    <a:pt x="6490" y="1101"/>
                    <a:pt x="6490" y="910"/>
                  </a:cubicBezTo>
                  <a:lnTo>
                    <a:pt x="6490" y="450"/>
                  </a:lnTo>
                  <a:cubicBezTo>
                    <a:pt x="6490" y="201"/>
                    <a:pt x="6289" y="1"/>
                    <a:pt x="6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1749879" y="2058877"/>
              <a:ext cx="182244" cy="276203"/>
            </a:xfrm>
            <a:custGeom>
              <a:avLst/>
              <a:gdLst/>
              <a:ahLst/>
              <a:cxnLst/>
              <a:rect l="l" t="t" r="r" b="b"/>
              <a:pathLst>
                <a:path w="6940" h="10518" extrusionOk="0">
                  <a:moveTo>
                    <a:pt x="3465" y="0"/>
                  </a:moveTo>
                  <a:cubicBezTo>
                    <a:pt x="2317" y="10"/>
                    <a:pt x="1810" y="1455"/>
                    <a:pt x="2700" y="2182"/>
                  </a:cubicBezTo>
                  <a:cubicBezTo>
                    <a:pt x="2843" y="2307"/>
                    <a:pt x="2920" y="2498"/>
                    <a:pt x="2920" y="2689"/>
                  </a:cubicBezTo>
                  <a:lnTo>
                    <a:pt x="2920" y="3139"/>
                  </a:lnTo>
                  <a:cubicBezTo>
                    <a:pt x="2920" y="3379"/>
                    <a:pt x="2719" y="3580"/>
                    <a:pt x="2470" y="3580"/>
                  </a:cubicBezTo>
                  <a:lnTo>
                    <a:pt x="231" y="3580"/>
                  </a:lnTo>
                  <a:cubicBezTo>
                    <a:pt x="106" y="3580"/>
                    <a:pt x="1" y="3685"/>
                    <a:pt x="1" y="3809"/>
                  </a:cubicBezTo>
                  <a:lnTo>
                    <a:pt x="1" y="9618"/>
                  </a:lnTo>
                  <a:cubicBezTo>
                    <a:pt x="1" y="10116"/>
                    <a:pt x="403" y="10518"/>
                    <a:pt x="900" y="10518"/>
                  </a:cubicBezTo>
                  <a:lnTo>
                    <a:pt x="6710" y="10518"/>
                  </a:lnTo>
                  <a:cubicBezTo>
                    <a:pt x="6834" y="10518"/>
                    <a:pt x="6939" y="10413"/>
                    <a:pt x="6939" y="10288"/>
                  </a:cubicBezTo>
                  <a:lnTo>
                    <a:pt x="6939" y="8058"/>
                  </a:lnTo>
                  <a:cubicBezTo>
                    <a:pt x="6939" y="7810"/>
                    <a:pt x="6738" y="7609"/>
                    <a:pt x="6489" y="7609"/>
                  </a:cubicBezTo>
                  <a:lnTo>
                    <a:pt x="6040" y="7609"/>
                  </a:lnTo>
                  <a:cubicBezTo>
                    <a:pt x="6030" y="7608"/>
                    <a:pt x="6020" y="7608"/>
                    <a:pt x="6011" y="7608"/>
                  </a:cubicBezTo>
                  <a:cubicBezTo>
                    <a:pt x="5830" y="7608"/>
                    <a:pt x="5660" y="7692"/>
                    <a:pt x="5542" y="7829"/>
                  </a:cubicBezTo>
                  <a:cubicBezTo>
                    <a:pt x="5284" y="8140"/>
                    <a:pt x="4939" y="8279"/>
                    <a:pt x="4600" y="8279"/>
                  </a:cubicBezTo>
                  <a:cubicBezTo>
                    <a:pt x="3970" y="8279"/>
                    <a:pt x="3360" y="7800"/>
                    <a:pt x="3360" y="7054"/>
                  </a:cubicBezTo>
                  <a:cubicBezTo>
                    <a:pt x="3354" y="6303"/>
                    <a:pt x="3965" y="5818"/>
                    <a:pt x="4597" y="5818"/>
                  </a:cubicBezTo>
                  <a:cubicBezTo>
                    <a:pt x="4933" y="5818"/>
                    <a:pt x="5274" y="5954"/>
                    <a:pt x="5532" y="6259"/>
                  </a:cubicBezTo>
                  <a:cubicBezTo>
                    <a:pt x="5657" y="6403"/>
                    <a:pt x="5839" y="6489"/>
                    <a:pt x="6040" y="6489"/>
                  </a:cubicBezTo>
                  <a:lnTo>
                    <a:pt x="6499" y="6489"/>
                  </a:lnTo>
                  <a:cubicBezTo>
                    <a:pt x="6738" y="6489"/>
                    <a:pt x="6939" y="6288"/>
                    <a:pt x="6939" y="6039"/>
                  </a:cubicBezTo>
                  <a:lnTo>
                    <a:pt x="6939" y="3580"/>
                  </a:lnTo>
                  <a:lnTo>
                    <a:pt x="4480" y="3580"/>
                  </a:lnTo>
                  <a:cubicBezTo>
                    <a:pt x="4231" y="3580"/>
                    <a:pt x="4030" y="3379"/>
                    <a:pt x="4030" y="3139"/>
                  </a:cubicBezTo>
                  <a:lnTo>
                    <a:pt x="4030" y="2680"/>
                  </a:lnTo>
                  <a:cubicBezTo>
                    <a:pt x="4030" y="2489"/>
                    <a:pt x="4116" y="2297"/>
                    <a:pt x="4269" y="2173"/>
                  </a:cubicBezTo>
                  <a:cubicBezTo>
                    <a:pt x="5150" y="1436"/>
                    <a:pt x="4623" y="0"/>
                    <a:pt x="3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1750141" y="2152862"/>
              <a:ext cx="41228" cy="182218"/>
            </a:xfrm>
            <a:custGeom>
              <a:avLst/>
              <a:gdLst/>
              <a:ahLst/>
              <a:cxnLst/>
              <a:rect l="l" t="t" r="r" b="b"/>
              <a:pathLst>
                <a:path w="1570" h="6939" extrusionOk="0">
                  <a:moveTo>
                    <a:pt x="221" y="1"/>
                  </a:moveTo>
                  <a:cubicBezTo>
                    <a:pt x="96" y="1"/>
                    <a:pt x="0" y="106"/>
                    <a:pt x="0" y="230"/>
                  </a:cubicBezTo>
                  <a:lnTo>
                    <a:pt x="0" y="6039"/>
                  </a:lnTo>
                  <a:cubicBezTo>
                    <a:pt x="0" y="6537"/>
                    <a:pt x="402" y="6939"/>
                    <a:pt x="900" y="6939"/>
                  </a:cubicBezTo>
                  <a:lnTo>
                    <a:pt x="1570" y="6939"/>
                  </a:lnTo>
                  <a:cubicBezTo>
                    <a:pt x="1072" y="6939"/>
                    <a:pt x="670" y="6537"/>
                    <a:pt x="670" y="6039"/>
                  </a:cubicBezTo>
                  <a:lnTo>
                    <a:pt x="670" y="230"/>
                  </a:lnTo>
                  <a:cubicBezTo>
                    <a:pt x="670" y="106"/>
                    <a:pt x="776"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a:off x="1796832" y="2059035"/>
              <a:ext cx="50340" cy="93853"/>
            </a:xfrm>
            <a:custGeom>
              <a:avLst/>
              <a:gdLst/>
              <a:ahLst/>
              <a:cxnLst/>
              <a:rect l="l" t="t" r="r" b="b"/>
              <a:pathLst>
                <a:path w="1917" h="3574" extrusionOk="0">
                  <a:moveTo>
                    <a:pt x="1675" y="0"/>
                  </a:moveTo>
                  <a:cubicBezTo>
                    <a:pt x="582" y="0"/>
                    <a:pt x="1" y="1426"/>
                    <a:pt x="912" y="2176"/>
                  </a:cubicBezTo>
                  <a:cubicBezTo>
                    <a:pt x="1055" y="2301"/>
                    <a:pt x="1132" y="2492"/>
                    <a:pt x="1132" y="2683"/>
                  </a:cubicBezTo>
                  <a:lnTo>
                    <a:pt x="1132" y="3133"/>
                  </a:lnTo>
                  <a:cubicBezTo>
                    <a:pt x="1132" y="3373"/>
                    <a:pt x="931" y="3574"/>
                    <a:pt x="682" y="3574"/>
                  </a:cubicBezTo>
                  <a:lnTo>
                    <a:pt x="1132" y="3574"/>
                  </a:lnTo>
                  <a:cubicBezTo>
                    <a:pt x="1381" y="3574"/>
                    <a:pt x="1582" y="3373"/>
                    <a:pt x="1582" y="3133"/>
                  </a:cubicBezTo>
                  <a:lnTo>
                    <a:pt x="1582" y="2683"/>
                  </a:lnTo>
                  <a:cubicBezTo>
                    <a:pt x="1582" y="2492"/>
                    <a:pt x="1495" y="2301"/>
                    <a:pt x="1352" y="2176"/>
                  </a:cubicBezTo>
                  <a:cubicBezTo>
                    <a:pt x="548" y="1516"/>
                    <a:pt x="892" y="214"/>
                    <a:pt x="1917" y="23"/>
                  </a:cubicBezTo>
                  <a:cubicBezTo>
                    <a:pt x="1834" y="8"/>
                    <a:pt x="1753" y="0"/>
                    <a:pt x="1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a:off x="1750141" y="1970906"/>
              <a:ext cx="41228" cy="181982"/>
            </a:xfrm>
            <a:custGeom>
              <a:avLst/>
              <a:gdLst/>
              <a:ahLst/>
              <a:cxnLst/>
              <a:rect l="l" t="t" r="r" b="b"/>
              <a:pathLst>
                <a:path w="1570" h="6930" extrusionOk="0">
                  <a:moveTo>
                    <a:pt x="900" y="1"/>
                  </a:moveTo>
                  <a:cubicBezTo>
                    <a:pt x="402" y="1"/>
                    <a:pt x="0" y="403"/>
                    <a:pt x="0" y="900"/>
                  </a:cubicBezTo>
                  <a:lnTo>
                    <a:pt x="0" y="6709"/>
                  </a:lnTo>
                  <a:cubicBezTo>
                    <a:pt x="0" y="6834"/>
                    <a:pt x="96" y="6930"/>
                    <a:pt x="221" y="6930"/>
                  </a:cubicBezTo>
                  <a:lnTo>
                    <a:pt x="900" y="6930"/>
                  </a:lnTo>
                  <a:cubicBezTo>
                    <a:pt x="776" y="6930"/>
                    <a:pt x="670" y="6834"/>
                    <a:pt x="670" y="6709"/>
                  </a:cubicBezTo>
                  <a:lnTo>
                    <a:pt x="670" y="900"/>
                  </a:lnTo>
                  <a:cubicBezTo>
                    <a:pt x="670" y="403"/>
                    <a:pt x="1072" y="1"/>
                    <a:pt x="1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1999953" y="2029518"/>
              <a:ext cx="41990" cy="64678"/>
            </a:xfrm>
            <a:custGeom>
              <a:avLst/>
              <a:gdLst/>
              <a:ahLst/>
              <a:cxnLst/>
              <a:rect l="l" t="t" r="r" b="b"/>
              <a:pathLst>
                <a:path w="1599" h="2463" extrusionOk="0">
                  <a:moveTo>
                    <a:pt x="256" y="0"/>
                  </a:moveTo>
                  <a:cubicBezTo>
                    <a:pt x="171" y="0"/>
                    <a:pt x="86" y="9"/>
                    <a:pt x="0" y="27"/>
                  </a:cubicBezTo>
                  <a:cubicBezTo>
                    <a:pt x="574" y="133"/>
                    <a:pt x="1005" y="640"/>
                    <a:pt x="1005" y="1233"/>
                  </a:cubicBezTo>
                  <a:cubicBezTo>
                    <a:pt x="1005" y="1826"/>
                    <a:pt x="594" y="2334"/>
                    <a:pt x="10" y="2449"/>
                  </a:cubicBezTo>
                  <a:lnTo>
                    <a:pt x="0" y="2449"/>
                  </a:lnTo>
                  <a:cubicBezTo>
                    <a:pt x="77" y="2458"/>
                    <a:pt x="153" y="2463"/>
                    <a:pt x="230" y="2463"/>
                  </a:cubicBezTo>
                  <a:cubicBezTo>
                    <a:pt x="307" y="2463"/>
                    <a:pt x="383" y="2458"/>
                    <a:pt x="460" y="2449"/>
                  </a:cubicBezTo>
                  <a:cubicBezTo>
                    <a:pt x="1139" y="2334"/>
                    <a:pt x="1599" y="1683"/>
                    <a:pt x="1465" y="1003"/>
                  </a:cubicBezTo>
                  <a:cubicBezTo>
                    <a:pt x="1356" y="411"/>
                    <a:pt x="832"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1932097" y="1970906"/>
              <a:ext cx="23634" cy="76443"/>
            </a:xfrm>
            <a:custGeom>
              <a:avLst/>
              <a:gdLst/>
              <a:ahLst/>
              <a:cxnLst/>
              <a:rect l="l" t="t" r="r" b="b"/>
              <a:pathLst>
                <a:path w="900" h="2911" extrusionOk="0">
                  <a:moveTo>
                    <a:pt x="230" y="1"/>
                  </a:moveTo>
                  <a:cubicBezTo>
                    <a:pt x="106" y="1"/>
                    <a:pt x="0" y="96"/>
                    <a:pt x="0" y="221"/>
                  </a:cubicBezTo>
                  <a:lnTo>
                    <a:pt x="0" y="2460"/>
                  </a:lnTo>
                  <a:cubicBezTo>
                    <a:pt x="0" y="2709"/>
                    <a:pt x="201" y="2910"/>
                    <a:pt x="450" y="2910"/>
                  </a:cubicBezTo>
                  <a:lnTo>
                    <a:pt x="900" y="2910"/>
                  </a:lnTo>
                  <a:cubicBezTo>
                    <a:pt x="651" y="2910"/>
                    <a:pt x="450" y="2709"/>
                    <a:pt x="450" y="2460"/>
                  </a:cubicBezTo>
                  <a:lnTo>
                    <a:pt x="450" y="221"/>
                  </a:lnTo>
                  <a:cubicBezTo>
                    <a:pt x="450" y="96"/>
                    <a:pt x="546" y="1"/>
                    <a:pt x="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a:off x="1932097" y="2076708"/>
              <a:ext cx="23634" cy="76180"/>
            </a:xfrm>
            <a:custGeom>
              <a:avLst/>
              <a:gdLst/>
              <a:ahLst/>
              <a:cxnLst/>
              <a:rect l="l" t="t" r="r" b="b"/>
              <a:pathLst>
                <a:path w="900" h="2901" extrusionOk="0">
                  <a:moveTo>
                    <a:pt x="450" y="1"/>
                  </a:moveTo>
                  <a:cubicBezTo>
                    <a:pt x="201" y="1"/>
                    <a:pt x="0" y="202"/>
                    <a:pt x="0" y="441"/>
                  </a:cubicBezTo>
                  <a:lnTo>
                    <a:pt x="0" y="2901"/>
                  </a:lnTo>
                  <a:lnTo>
                    <a:pt x="450" y="2901"/>
                  </a:lnTo>
                  <a:lnTo>
                    <a:pt x="450" y="441"/>
                  </a:lnTo>
                  <a:cubicBezTo>
                    <a:pt x="450" y="192"/>
                    <a:pt x="651" y="1"/>
                    <a:pt x="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1981860" y="2152862"/>
              <a:ext cx="47268" cy="94011"/>
            </a:xfrm>
            <a:custGeom>
              <a:avLst/>
              <a:gdLst/>
              <a:ahLst/>
              <a:cxnLst/>
              <a:rect l="l" t="t" r="r" b="b"/>
              <a:pathLst>
                <a:path w="1800" h="3580" extrusionOk="0">
                  <a:moveTo>
                    <a:pt x="565" y="1"/>
                  </a:moveTo>
                  <a:cubicBezTo>
                    <a:pt x="814" y="1"/>
                    <a:pt x="1015" y="201"/>
                    <a:pt x="1015" y="450"/>
                  </a:cubicBezTo>
                  <a:lnTo>
                    <a:pt x="1015" y="910"/>
                  </a:lnTo>
                  <a:cubicBezTo>
                    <a:pt x="1015" y="1101"/>
                    <a:pt x="929" y="1283"/>
                    <a:pt x="785" y="1417"/>
                  </a:cubicBezTo>
                  <a:cubicBezTo>
                    <a:pt x="0" y="2068"/>
                    <a:pt x="316" y="3331"/>
                    <a:pt x="1311" y="3551"/>
                  </a:cubicBezTo>
                  <a:cubicBezTo>
                    <a:pt x="1393" y="3570"/>
                    <a:pt x="1474" y="3580"/>
                    <a:pt x="1555" y="3580"/>
                  </a:cubicBezTo>
                  <a:cubicBezTo>
                    <a:pt x="1637" y="3580"/>
                    <a:pt x="1718" y="3570"/>
                    <a:pt x="1799" y="3551"/>
                  </a:cubicBezTo>
                  <a:lnTo>
                    <a:pt x="1761" y="3551"/>
                  </a:lnTo>
                  <a:cubicBezTo>
                    <a:pt x="766" y="3331"/>
                    <a:pt x="450" y="2068"/>
                    <a:pt x="1235" y="1417"/>
                  </a:cubicBezTo>
                  <a:cubicBezTo>
                    <a:pt x="1378" y="1283"/>
                    <a:pt x="1464" y="1101"/>
                    <a:pt x="1464" y="910"/>
                  </a:cubicBezTo>
                  <a:lnTo>
                    <a:pt x="1464" y="450"/>
                  </a:lnTo>
                  <a:cubicBezTo>
                    <a:pt x="1464" y="201"/>
                    <a:pt x="1263" y="1"/>
                    <a:pt x="1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1920542" y="2152862"/>
              <a:ext cx="23398" cy="76417"/>
            </a:xfrm>
            <a:custGeom>
              <a:avLst/>
              <a:gdLst/>
              <a:ahLst/>
              <a:cxnLst/>
              <a:rect l="l" t="t" r="r" b="b"/>
              <a:pathLst>
                <a:path w="891" h="2910" extrusionOk="0">
                  <a:moveTo>
                    <a:pt x="440" y="1"/>
                  </a:moveTo>
                  <a:lnTo>
                    <a:pt x="440" y="2460"/>
                  </a:lnTo>
                  <a:cubicBezTo>
                    <a:pt x="440" y="2709"/>
                    <a:pt x="239" y="2910"/>
                    <a:pt x="0" y="2910"/>
                  </a:cubicBezTo>
                  <a:lnTo>
                    <a:pt x="440" y="2910"/>
                  </a:lnTo>
                  <a:cubicBezTo>
                    <a:pt x="689" y="2910"/>
                    <a:pt x="890" y="2709"/>
                    <a:pt x="890" y="2460"/>
                  </a:cubicBezTo>
                  <a:lnTo>
                    <a:pt x="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1834068" y="2211605"/>
              <a:ext cx="42252" cy="64888"/>
            </a:xfrm>
            <a:custGeom>
              <a:avLst/>
              <a:gdLst/>
              <a:ahLst/>
              <a:cxnLst/>
              <a:rect l="l" t="t" r="r" b="b"/>
              <a:pathLst>
                <a:path w="1609" h="2471" extrusionOk="0">
                  <a:moveTo>
                    <a:pt x="1371" y="1"/>
                  </a:moveTo>
                  <a:cubicBezTo>
                    <a:pt x="1295" y="1"/>
                    <a:pt x="1221" y="8"/>
                    <a:pt x="1149" y="22"/>
                  </a:cubicBezTo>
                  <a:cubicBezTo>
                    <a:pt x="460" y="137"/>
                    <a:pt x="1" y="788"/>
                    <a:pt x="135" y="1467"/>
                  </a:cubicBezTo>
                  <a:cubicBezTo>
                    <a:pt x="243" y="2060"/>
                    <a:pt x="767" y="2471"/>
                    <a:pt x="1350" y="2471"/>
                  </a:cubicBezTo>
                  <a:cubicBezTo>
                    <a:pt x="1435" y="2471"/>
                    <a:pt x="1522" y="2462"/>
                    <a:pt x="1609" y="2443"/>
                  </a:cubicBezTo>
                  <a:cubicBezTo>
                    <a:pt x="929" y="2309"/>
                    <a:pt x="489" y="1649"/>
                    <a:pt x="633" y="970"/>
                  </a:cubicBezTo>
                  <a:cubicBezTo>
                    <a:pt x="738" y="491"/>
                    <a:pt x="1121" y="118"/>
                    <a:pt x="1599" y="22"/>
                  </a:cubicBezTo>
                  <a:cubicBezTo>
                    <a:pt x="1523" y="8"/>
                    <a:pt x="1446" y="1"/>
                    <a:pt x="1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1920542" y="2258663"/>
              <a:ext cx="29175" cy="76417"/>
            </a:xfrm>
            <a:custGeom>
              <a:avLst/>
              <a:gdLst/>
              <a:ahLst/>
              <a:cxnLst/>
              <a:rect l="l" t="t" r="r" b="b"/>
              <a:pathLst>
                <a:path w="1111" h="2910" extrusionOk="0">
                  <a:moveTo>
                    <a:pt x="0" y="1"/>
                  </a:moveTo>
                  <a:cubicBezTo>
                    <a:pt x="239" y="1"/>
                    <a:pt x="440" y="202"/>
                    <a:pt x="440" y="450"/>
                  </a:cubicBezTo>
                  <a:lnTo>
                    <a:pt x="440" y="2680"/>
                  </a:lnTo>
                  <a:cubicBezTo>
                    <a:pt x="440" y="2805"/>
                    <a:pt x="546" y="2910"/>
                    <a:pt x="670" y="2910"/>
                  </a:cubicBezTo>
                  <a:lnTo>
                    <a:pt x="1110" y="2910"/>
                  </a:lnTo>
                  <a:cubicBezTo>
                    <a:pt x="986" y="2910"/>
                    <a:pt x="890" y="2805"/>
                    <a:pt x="890" y="2680"/>
                  </a:cubicBezTo>
                  <a:lnTo>
                    <a:pt x="890" y="450"/>
                  </a:lnTo>
                  <a:cubicBezTo>
                    <a:pt x="890" y="202"/>
                    <a:pt x="68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5"/>
          <p:cNvGrpSpPr/>
          <p:nvPr/>
        </p:nvGrpSpPr>
        <p:grpSpPr>
          <a:xfrm>
            <a:off x="4322155" y="1992763"/>
            <a:ext cx="499704" cy="497616"/>
            <a:chOff x="3545301" y="2423523"/>
            <a:chExt cx="358134" cy="356637"/>
          </a:xfrm>
        </p:grpSpPr>
        <p:sp>
          <p:nvSpPr>
            <p:cNvPr id="990" name="Google Shape;990;p45"/>
            <p:cNvSpPr/>
            <p:nvPr/>
          </p:nvSpPr>
          <p:spPr>
            <a:xfrm>
              <a:off x="3545301" y="2633630"/>
              <a:ext cx="64600" cy="146531"/>
            </a:xfrm>
            <a:custGeom>
              <a:avLst/>
              <a:gdLst/>
              <a:ahLst/>
              <a:cxnLst/>
              <a:rect l="l" t="t" r="r" b="b"/>
              <a:pathLst>
                <a:path w="2460" h="5580" extrusionOk="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3545301" y="2633630"/>
              <a:ext cx="30934" cy="146531"/>
            </a:xfrm>
            <a:custGeom>
              <a:avLst/>
              <a:gdLst/>
              <a:ahLst/>
              <a:cxnLst/>
              <a:rect l="l" t="t" r="r" b="b"/>
              <a:pathLst>
                <a:path w="1178" h="5580" extrusionOk="0">
                  <a:moveTo>
                    <a:pt x="354" y="0"/>
                  </a:moveTo>
                  <a:cubicBezTo>
                    <a:pt x="153" y="0"/>
                    <a:pt x="0" y="154"/>
                    <a:pt x="0" y="345"/>
                  </a:cubicBezTo>
                  <a:lnTo>
                    <a:pt x="0" y="5580"/>
                  </a:lnTo>
                  <a:lnTo>
                    <a:pt x="833" y="5580"/>
                  </a:lnTo>
                  <a:lnTo>
                    <a:pt x="833" y="345"/>
                  </a:lnTo>
                  <a:cubicBezTo>
                    <a:pt x="833" y="154"/>
                    <a:pt x="986" y="0"/>
                    <a:pt x="1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3643041" y="2597181"/>
              <a:ext cx="64888" cy="182980"/>
            </a:xfrm>
            <a:custGeom>
              <a:avLst/>
              <a:gdLst/>
              <a:ahLst/>
              <a:cxnLst/>
              <a:rect l="l" t="t" r="r" b="b"/>
              <a:pathLst>
                <a:path w="2471" h="6968" extrusionOk="0">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3643041" y="2597181"/>
              <a:ext cx="30961" cy="182980"/>
            </a:xfrm>
            <a:custGeom>
              <a:avLst/>
              <a:gdLst/>
              <a:ahLst/>
              <a:cxnLst/>
              <a:rect l="l" t="t" r="r" b="b"/>
              <a:pathLst>
                <a:path w="1179" h="6968" extrusionOk="0">
                  <a:moveTo>
                    <a:pt x="355" y="1"/>
                  </a:moveTo>
                  <a:cubicBezTo>
                    <a:pt x="154" y="10"/>
                    <a:pt x="1" y="163"/>
                    <a:pt x="1" y="355"/>
                  </a:cubicBezTo>
                  <a:lnTo>
                    <a:pt x="1" y="6968"/>
                  </a:lnTo>
                  <a:lnTo>
                    <a:pt x="824" y="6968"/>
                  </a:lnTo>
                  <a:lnTo>
                    <a:pt x="824" y="355"/>
                  </a:lnTo>
                  <a:cubicBezTo>
                    <a:pt x="824" y="163"/>
                    <a:pt x="977" y="10"/>
                    <a:pt x="1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3740807" y="2560994"/>
              <a:ext cx="65125" cy="219166"/>
            </a:xfrm>
            <a:custGeom>
              <a:avLst/>
              <a:gdLst/>
              <a:ahLst/>
              <a:cxnLst/>
              <a:rect l="l" t="t" r="r" b="b"/>
              <a:pathLst>
                <a:path w="2480" h="8346" extrusionOk="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3740807" y="2560994"/>
              <a:ext cx="30934" cy="219166"/>
            </a:xfrm>
            <a:custGeom>
              <a:avLst/>
              <a:gdLst/>
              <a:ahLst/>
              <a:cxnLst/>
              <a:rect l="l" t="t" r="r" b="b"/>
              <a:pathLst>
                <a:path w="1178" h="8346" extrusionOk="0">
                  <a:moveTo>
                    <a:pt x="355" y="1"/>
                  </a:moveTo>
                  <a:cubicBezTo>
                    <a:pt x="163" y="1"/>
                    <a:pt x="10" y="163"/>
                    <a:pt x="1" y="355"/>
                  </a:cubicBezTo>
                  <a:lnTo>
                    <a:pt x="1" y="8346"/>
                  </a:lnTo>
                  <a:lnTo>
                    <a:pt x="824" y="8346"/>
                  </a:lnTo>
                  <a:lnTo>
                    <a:pt x="824" y="355"/>
                  </a:lnTo>
                  <a:cubicBezTo>
                    <a:pt x="833" y="163"/>
                    <a:pt x="98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3838573" y="2524808"/>
              <a:ext cx="64862" cy="255352"/>
            </a:xfrm>
            <a:custGeom>
              <a:avLst/>
              <a:gdLst/>
              <a:ahLst/>
              <a:cxnLst/>
              <a:rect l="l" t="t" r="r" b="b"/>
              <a:pathLst>
                <a:path w="2470" h="9724" extrusionOk="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3838835" y="2524808"/>
              <a:ext cx="30934" cy="255352"/>
            </a:xfrm>
            <a:custGeom>
              <a:avLst/>
              <a:gdLst/>
              <a:ahLst/>
              <a:cxnLst/>
              <a:rect l="l" t="t" r="r" b="b"/>
              <a:pathLst>
                <a:path w="1178" h="9724" extrusionOk="0">
                  <a:moveTo>
                    <a:pt x="354" y="0"/>
                  </a:moveTo>
                  <a:cubicBezTo>
                    <a:pt x="153" y="0"/>
                    <a:pt x="0" y="163"/>
                    <a:pt x="0" y="355"/>
                  </a:cubicBezTo>
                  <a:lnTo>
                    <a:pt x="0" y="9724"/>
                  </a:lnTo>
                  <a:lnTo>
                    <a:pt x="823" y="9724"/>
                  </a:lnTo>
                  <a:lnTo>
                    <a:pt x="823" y="355"/>
                  </a:lnTo>
                  <a:cubicBezTo>
                    <a:pt x="823" y="154"/>
                    <a:pt x="976" y="0"/>
                    <a:pt x="1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3560873" y="2423523"/>
              <a:ext cx="332767" cy="134241"/>
            </a:xfrm>
            <a:custGeom>
              <a:avLst/>
              <a:gdLst/>
              <a:ahLst/>
              <a:cxnLst/>
              <a:rect l="l" t="t" r="r" b="b"/>
              <a:pathLst>
                <a:path w="12672" h="5112" extrusionOk="0">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5"/>
          <p:cNvGrpSpPr/>
          <p:nvPr/>
        </p:nvGrpSpPr>
        <p:grpSpPr>
          <a:xfrm>
            <a:off x="6771507" y="1995160"/>
            <a:ext cx="540119" cy="492830"/>
            <a:chOff x="1989911" y="2306065"/>
            <a:chExt cx="387099" cy="353207"/>
          </a:xfrm>
        </p:grpSpPr>
        <p:sp>
          <p:nvSpPr>
            <p:cNvPr id="1000" name="Google Shape;1000;p45"/>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86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55"/>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453" name="Google Shape;1453;p55"/>
          <p:cNvSpPr txBox="1">
            <a:spLocks noGrp="1"/>
          </p:cNvSpPr>
          <p:nvPr>
            <p:ph type="subTitle" idx="1"/>
          </p:nvPr>
        </p:nvSpPr>
        <p:spPr>
          <a:xfrm>
            <a:off x="2050443" y="1784984"/>
            <a:ext cx="7025138" cy="11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Ad </a:t>
            </a:r>
            <a:r>
              <a:rPr lang="tr-TR" dirty="0" err="1"/>
              <a:t>soyad</a:t>
            </a:r>
            <a:r>
              <a:rPr lang="tr-TR" dirty="0"/>
              <a:t> – bölüm – okul numaraları</a:t>
            </a:r>
          </a:p>
          <a:p>
            <a:pPr marL="0" lvl="0" indent="0" algn="ctr" rtl="0">
              <a:spcBef>
                <a:spcPts val="0"/>
              </a:spcBef>
              <a:spcAft>
                <a:spcPts val="0"/>
              </a:spcAft>
              <a:buNone/>
            </a:pPr>
            <a:r>
              <a:rPr lang="tr-TR" dirty="0"/>
              <a:t>Hüseyin Kerem MICAN – </a:t>
            </a:r>
            <a:r>
              <a:rPr lang="tr-TR" dirty="0" err="1"/>
              <a:t>Computer</a:t>
            </a:r>
            <a:r>
              <a:rPr lang="tr-TR" dirty="0"/>
              <a:t> </a:t>
            </a:r>
            <a:r>
              <a:rPr lang="tr-TR" dirty="0" err="1"/>
              <a:t>Science</a:t>
            </a:r>
            <a:r>
              <a:rPr lang="tr-TR" dirty="0"/>
              <a:t> &amp; </a:t>
            </a:r>
            <a:r>
              <a:rPr lang="tr-TR" dirty="0" err="1"/>
              <a:t>Engineering</a:t>
            </a:r>
            <a:r>
              <a:rPr lang="tr-TR" dirty="0"/>
              <a:t> – 150119629</a:t>
            </a:r>
          </a:p>
          <a:p>
            <a:pPr marL="0" lvl="0" indent="0" algn="ctr" rtl="0">
              <a:spcBef>
                <a:spcPts val="0"/>
              </a:spcBef>
              <a:spcAft>
                <a:spcPts val="0"/>
              </a:spcAft>
              <a:buNone/>
            </a:pPr>
            <a:r>
              <a:rPr lang="tr-TR" dirty="0"/>
              <a:t>Kardelen ATEŞ – </a:t>
            </a:r>
            <a:r>
              <a:rPr lang="tr-TR" dirty="0" err="1"/>
              <a:t>Environmental</a:t>
            </a:r>
            <a:r>
              <a:rPr lang="tr-TR" dirty="0"/>
              <a:t> </a:t>
            </a:r>
            <a:r>
              <a:rPr lang="tr-TR" dirty="0" err="1"/>
              <a:t>Engineering</a:t>
            </a:r>
            <a:r>
              <a:rPr lang="tr-TR" dirty="0"/>
              <a:t> – 150216007</a:t>
            </a:r>
            <a:endParaRPr lang="en-US" dirty="0"/>
          </a:p>
          <a:p>
            <a:pPr marL="0" lvl="0" indent="0"/>
            <a:r>
              <a:rPr lang="en-US" dirty="0" err="1"/>
              <a:t>Kayra</a:t>
            </a:r>
            <a:r>
              <a:rPr lang="en-US" dirty="0"/>
              <a:t> Yank</a:t>
            </a:r>
            <a:r>
              <a:rPr lang="tr-TR" dirty="0"/>
              <a:t>ı SIREK –</a:t>
            </a:r>
            <a:r>
              <a:rPr lang="en-US" dirty="0"/>
              <a:t>Bioengineering</a:t>
            </a:r>
            <a:r>
              <a:rPr lang="tr-TR" dirty="0"/>
              <a:t>  – </a:t>
            </a:r>
            <a:r>
              <a:rPr lang="en-US" dirty="0"/>
              <a:t>150818022</a:t>
            </a:r>
          </a:p>
          <a:p>
            <a:pPr marL="0" lvl="0" indent="0"/>
            <a:r>
              <a:rPr lang="en-US" dirty="0"/>
              <a:t>Ahmed </a:t>
            </a:r>
            <a:r>
              <a:rPr lang="en-US" dirty="0" err="1"/>
              <a:t>Hakan</a:t>
            </a:r>
            <a:r>
              <a:rPr lang="en-US" dirty="0"/>
              <a:t> B</a:t>
            </a:r>
            <a:r>
              <a:rPr lang="tr-TR" dirty="0"/>
              <a:t>EŞEL – </a:t>
            </a:r>
            <a:r>
              <a:rPr lang="tr-TR" dirty="0" err="1"/>
              <a:t>Computer</a:t>
            </a:r>
            <a:r>
              <a:rPr lang="tr-TR" dirty="0"/>
              <a:t> </a:t>
            </a:r>
            <a:r>
              <a:rPr lang="tr-TR" dirty="0" err="1"/>
              <a:t>Science</a:t>
            </a:r>
            <a:r>
              <a:rPr lang="tr-TR" dirty="0"/>
              <a:t> &amp; </a:t>
            </a:r>
            <a:r>
              <a:rPr lang="tr-TR" dirty="0" err="1"/>
              <a:t>Engineering</a:t>
            </a:r>
            <a:r>
              <a:rPr lang="tr-TR" dirty="0"/>
              <a:t> – </a:t>
            </a:r>
            <a:r>
              <a:rPr lang="en-US" dirty="0"/>
              <a:t>150119007</a:t>
            </a:r>
          </a:p>
          <a:p>
            <a:pPr marL="0" lvl="0" indent="0"/>
            <a:r>
              <a:rPr lang="tr-TR" dirty="0"/>
              <a:t> </a:t>
            </a:r>
          </a:p>
        </p:txBody>
      </p:sp>
      <p:sp>
        <p:nvSpPr>
          <p:cNvPr id="1454" name="Google Shape;1454;p55"/>
          <p:cNvSpPr txBox="1"/>
          <p:nvPr/>
        </p:nvSpPr>
        <p:spPr>
          <a:xfrm>
            <a:off x="3072000" y="4355975"/>
            <a:ext cx="3000000" cy="352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accent6"/>
                </a:solidFill>
                <a:latin typeface="Roboto"/>
                <a:ea typeface="Roboto"/>
                <a:cs typeface="Roboto"/>
                <a:sym typeface="Roboto"/>
              </a:rPr>
              <a:t>Please keep this slide for attribution.</a:t>
            </a:r>
            <a:endParaRPr sz="1000" b="1">
              <a:solidFill>
                <a:schemeClr val="accent6"/>
              </a:solidFill>
              <a:latin typeface="Roboto"/>
              <a:ea typeface="Roboto"/>
              <a:cs typeface="Roboto"/>
              <a:sym typeface="Roboto"/>
            </a:endParaRPr>
          </a:p>
        </p:txBody>
      </p:sp>
      <p:sp>
        <p:nvSpPr>
          <p:cNvPr id="1455" name="Google Shape;1455;p55"/>
          <p:cNvSpPr/>
          <p:nvPr/>
        </p:nvSpPr>
        <p:spPr>
          <a:xfrm rot="2947374" flipH="1">
            <a:off x="-2848510" y="430894"/>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6" name="Google Shape;1456;p55"/>
          <p:cNvGrpSpPr/>
          <p:nvPr/>
        </p:nvGrpSpPr>
        <p:grpSpPr>
          <a:xfrm>
            <a:off x="4030119" y="3140066"/>
            <a:ext cx="312112" cy="306904"/>
            <a:chOff x="2866317" y="3817357"/>
            <a:chExt cx="362920" cy="356865"/>
          </a:xfrm>
        </p:grpSpPr>
        <p:sp>
          <p:nvSpPr>
            <p:cNvPr id="1457" name="Google Shape;1457;p5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55"/>
          <p:cNvGrpSpPr/>
          <p:nvPr/>
        </p:nvGrpSpPr>
        <p:grpSpPr>
          <a:xfrm>
            <a:off x="4415772" y="3140066"/>
            <a:ext cx="312112" cy="306904"/>
            <a:chOff x="3314750" y="3817357"/>
            <a:chExt cx="362920" cy="356865"/>
          </a:xfrm>
        </p:grpSpPr>
        <p:sp>
          <p:nvSpPr>
            <p:cNvPr id="1461" name="Google Shape;1461;p5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5"/>
          <p:cNvGrpSpPr/>
          <p:nvPr/>
        </p:nvGrpSpPr>
        <p:grpSpPr>
          <a:xfrm>
            <a:off x="4801425" y="3140066"/>
            <a:ext cx="312450" cy="306656"/>
            <a:chOff x="3763184" y="3817357"/>
            <a:chExt cx="363314" cy="356576"/>
          </a:xfrm>
        </p:grpSpPr>
        <p:sp>
          <p:nvSpPr>
            <p:cNvPr id="1467" name="Google Shape;1467;p55"/>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55"/>
          <p:cNvGrpSpPr/>
          <p:nvPr/>
        </p:nvGrpSpPr>
        <p:grpSpPr>
          <a:xfrm>
            <a:off x="-1104439" y="1590997"/>
            <a:ext cx="3709978" cy="3685355"/>
            <a:chOff x="1172950" y="238100"/>
            <a:chExt cx="5273600" cy="5238600"/>
          </a:xfrm>
        </p:grpSpPr>
        <p:sp>
          <p:nvSpPr>
            <p:cNvPr id="1473" name="Google Shape;1473;p55"/>
            <p:cNvSpPr/>
            <p:nvPr/>
          </p:nvSpPr>
          <p:spPr>
            <a:xfrm>
              <a:off x="1373000" y="2141600"/>
              <a:ext cx="1116650" cy="1135225"/>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1323700" y="2061125"/>
              <a:ext cx="1212000" cy="169450"/>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159242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217247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3094250" y="4816775"/>
              <a:ext cx="607375" cy="408200"/>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3225450" y="5082175"/>
              <a:ext cx="269925" cy="136400"/>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3225150" y="4562925"/>
              <a:ext cx="354950" cy="574825"/>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2542750" y="2127025"/>
              <a:ext cx="1265700" cy="2800025"/>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2667500" y="780175"/>
              <a:ext cx="758050" cy="309200"/>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2853925" y="2617250"/>
              <a:ext cx="783075" cy="1983300"/>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172950" y="3277650"/>
              <a:ext cx="1848000" cy="83750"/>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2606525" y="2351500"/>
              <a:ext cx="854700" cy="410550"/>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2469500" y="827475"/>
              <a:ext cx="1448525" cy="88927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2324825" y="3584450"/>
              <a:ext cx="508850" cy="864575"/>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2327775" y="3943475"/>
              <a:ext cx="864325" cy="509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2332075" y="4436475"/>
              <a:ext cx="988375" cy="1710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2327825" y="4437600"/>
              <a:ext cx="864500" cy="508975"/>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2324700" y="4440725"/>
              <a:ext cx="509000" cy="864525"/>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2323525" y="4445000"/>
              <a:ext cx="17125" cy="988400"/>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1830700" y="4440350"/>
              <a:ext cx="508875" cy="864575"/>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1471450" y="4456425"/>
              <a:ext cx="868425" cy="509050"/>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1343775" y="4436475"/>
              <a:ext cx="988325" cy="1710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1471875" y="3943450"/>
              <a:ext cx="864500" cy="509000"/>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1830525" y="3584800"/>
              <a:ext cx="509000" cy="864500"/>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2323525" y="3456700"/>
              <a:ext cx="17125" cy="988325"/>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1300500" y="3413375"/>
              <a:ext cx="2063175" cy="2063325"/>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1400250" y="3513175"/>
              <a:ext cx="1863700" cy="1863725"/>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5407300" y="3584650"/>
              <a:ext cx="509300" cy="864325"/>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5426850" y="3961525"/>
              <a:ext cx="868400" cy="509075"/>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5414950" y="4436475"/>
              <a:ext cx="988350" cy="1710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5410675" y="4437600"/>
              <a:ext cx="864475" cy="509000"/>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5407550" y="4440800"/>
              <a:ext cx="508975" cy="864500"/>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a:off x="5406400" y="4445000"/>
              <a:ext cx="17125" cy="988400"/>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4913200" y="4440550"/>
              <a:ext cx="509275" cy="864325"/>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a:off x="4567175" y="4457475"/>
              <a:ext cx="868425" cy="509050"/>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a:off x="4426625" y="4436475"/>
              <a:ext cx="988350" cy="1710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4554775" y="3943475"/>
              <a:ext cx="864475" cy="508975"/>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4913375" y="3584800"/>
              <a:ext cx="509000" cy="864500"/>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5406400" y="3456700"/>
              <a:ext cx="17125" cy="988325"/>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5269775" y="4299850"/>
              <a:ext cx="290375" cy="290375"/>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a:off x="4383400" y="3413375"/>
              <a:ext cx="2063150" cy="2063325"/>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a:off x="4483125" y="3513175"/>
              <a:ext cx="1863700" cy="1863725"/>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a:off x="2307975" y="4272175"/>
              <a:ext cx="1296050" cy="611625"/>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a:off x="2186925" y="4299850"/>
              <a:ext cx="290375" cy="290375"/>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a:off x="3232150" y="4252450"/>
              <a:ext cx="660125" cy="660175"/>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a:off x="2266350" y="2987075"/>
              <a:ext cx="987475" cy="1497550"/>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4819300" y="3000125"/>
              <a:ext cx="668000" cy="1471200"/>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3575100" y="3158825"/>
              <a:ext cx="1438750" cy="1415950"/>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3111100" y="2488225"/>
              <a:ext cx="2482350" cy="615775"/>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2497750" y="1716500"/>
              <a:ext cx="2183075" cy="2150000"/>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4709200" y="487925"/>
              <a:ext cx="461925" cy="46450"/>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4076025" y="403475"/>
              <a:ext cx="861450" cy="542325"/>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4140225" y="238100"/>
              <a:ext cx="701050" cy="296475"/>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4127800" y="534550"/>
              <a:ext cx="781250" cy="717400"/>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3790475" y="990250"/>
              <a:ext cx="1473575" cy="1537700"/>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4360125" y="559125"/>
              <a:ext cx="188875" cy="221200"/>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4445125" y="534375"/>
              <a:ext cx="573400" cy="145450"/>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4976700" y="2327550"/>
              <a:ext cx="422525" cy="355925"/>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3579000" y="3736050"/>
              <a:ext cx="607375" cy="408225"/>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3460925" y="4481125"/>
              <a:ext cx="202825" cy="202875"/>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3710150" y="4001475"/>
              <a:ext cx="269950" cy="136400"/>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3512625" y="4071175"/>
              <a:ext cx="354950" cy="574825"/>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667500" y="955100"/>
              <a:ext cx="1742275" cy="1131825"/>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2840125" y="1312550"/>
              <a:ext cx="1214575" cy="565625"/>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3313700" y="863550"/>
              <a:ext cx="1163300" cy="441425"/>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2685375" y="1109975"/>
              <a:ext cx="708150" cy="512550"/>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933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7"/>
          <p:cNvGrpSpPr/>
          <p:nvPr/>
        </p:nvGrpSpPr>
        <p:grpSpPr>
          <a:xfrm>
            <a:off x="4020093" y="607663"/>
            <a:ext cx="5065148" cy="3795451"/>
            <a:chOff x="936525" y="238100"/>
            <a:chExt cx="5319975" cy="3986400"/>
          </a:xfrm>
        </p:grpSpPr>
        <p:sp>
          <p:nvSpPr>
            <p:cNvPr id="144" name="Google Shape;144;p27"/>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 name="Google Shape;151;p2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52" name="Google Shape;152;p27"/>
          <p:cNvGrpSpPr/>
          <p:nvPr/>
        </p:nvGrpSpPr>
        <p:grpSpPr>
          <a:xfrm>
            <a:off x="4760184" y="632680"/>
            <a:ext cx="4717227" cy="4962536"/>
            <a:chOff x="1713850" y="264375"/>
            <a:chExt cx="4954550" cy="5212200"/>
          </a:xfrm>
        </p:grpSpPr>
        <p:sp>
          <p:nvSpPr>
            <p:cNvPr id="153" name="Google Shape;153;p27"/>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Başlık 2">
            <a:extLst>
              <a:ext uri="{FF2B5EF4-FFF2-40B4-BE49-F238E27FC236}">
                <a16:creationId xmlns:a16="http://schemas.microsoft.com/office/drawing/2014/main" id="{3EEB8D88-9065-4A9E-AC9F-851E594EA5AB}"/>
              </a:ext>
            </a:extLst>
          </p:cNvPr>
          <p:cNvSpPr>
            <a:spLocks noGrp="1"/>
          </p:cNvSpPr>
          <p:nvPr>
            <p:ph type="ctrTitle"/>
          </p:nvPr>
        </p:nvSpPr>
        <p:spPr/>
        <p:txBody>
          <a:bodyPr/>
          <a:lstStyle/>
          <a:p>
            <a:r>
              <a:rPr lang="en-US" sz="3200" dirty="0"/>
              <a:t>The mobile app helps people to make supermarket shopping with the cheapest cost. </a:t>
            </a:r>
            <a:endParaRPr lang="tr-TR" sz="3200" dirty="0"/>
          </a:p>
        </p:txBody>
      </p:sp>
    </p:spTree>
    <p:extLst>
      <p:ext uri="{BB962C8B-B14F-4D97-AF65-F5344CB8AC3E}">
        <p14:creationId xmlns:p14="http://schemas.microsoft.com/office/powerpoint/2010/main" val="108990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421" name="Google Shape;421;p33"/>
          <p:cNvSpPr txBox="1">
            <a:spLocks noGrp="1"/>
          </p:cNvSpPr>
          <p:nvPr>
            <p:ph type="title" idx="2"/>
          </p:nvPr>
        </p:nvSpPr>
        <p:spPr>
          <a:xfrm>
            <a:off x="1197338" y="1278835"/>
            <a:ext cx="2776800" cy="5026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Ahmet Hakan Beşel</a:t>
            </a:r>
            <a:endParaRPr dirty="0"/>
          </a:p>
        </p:txBody>
      </p:sp>
      <p:sp>
        <p:nvSpPr>
          <p:cNvPr id="422" name="Google Shape;422;p33"/>
          <p:cNvSpPr txBox="1">
            <a:spLocks noGrp="1"/>
          </p:cNvSpPr>
          <p:nvPr>
            <p:ph type="subTitle" idx="1"/>
          </p:nvPr>
        </p:nvSpPr>
        <p:spPr>
          <a:xfrm>
            <a:off x="1197338" y="1775450"/>
            <a:ext cx="2776800" cy="5026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Software Development</a:t>
            </a:r>
            <a:endParaRPr dirty="0"/>
          </a:p>
        </p:txBody>
      </p:sp>
      <p:sp>
        <p:nvSpPr>
          <p:cNvPr id="426" name="Google Shape;426;p33"/>
          <p:cNvSpPr txBox="1">
            <a:spLocks noGrp="1"/>
          </p:cNvSpPr>
          <p:nvPr>
            <p:ph type="title" idx="3"/>
          </p:nvPr>
        </p:nvSpPr>
        <p:spPr>
          <a:xfrm>
            <a:off x="5169862" y="1285460"/>
            <a:ext cx="2776800" cy="4894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Cem Yıldız</a:t>
            </a:r>
            <a:endParaRPr dirty="0"/>
          </a:p>
        </p:txBody>
      </p:sp>
      <p:sp>
        <p:nvSpPr>
          <p:cNvPr id="427" name="Google Shape;427;p33"/>
          <p:cNvSpPr txBox="1">
            <a:spLocks noGrp="1"/>
          </p:cNvSpPr>
          <p:nvPr>
            <p:ph type="subTitle" idx="4"/>
          </p:nvPr>
        </p:nvSpPr>
        <p:spPr>
          <a:xfrm>
            <a:off x="5169862" y="1781516"/>
            <a:ext cx="2776800" cy="489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Sales</a:t>
            </a:r>
            <a:r>
              <a:rPr lang="tr-TR" dirty="0"/>
              <a:t> &amp; Marketing</a:t>
            </a:r>
            <a:endParaRPr dirty="0"/>
          </a:p>
        </p:txBody>
      </p:sp>
      <p:sp>
        <p:nvSpPr>
          <p:cNvPr id="52" name="Google Shape;421;p33">
            <a:extLst>
              <a:ext uri="{FF2B5EF4-FFF2-40B4-BE49-F238E27FC236}">
                <a16:creationId xmlns:a16="http://schemas.microsoft.com/office/drawing/2014/main" id="{9B6B454F-FAEB-4E68-A5E0-F0EBF50819DE}"/>
              </a:ext>
            </a:extLst>
          </p:cNvPr>
          <p:cNvSpPr txBox="1">
            <a:spLocks/>
          </p:cNvSpPr>
          <p:nvPr/>
        </p:nvSpPr>
        <p:spPr>
          <a:xfrm>
            <a:off x="1197338" y="2270945"/>
            <a:ext cx="2776800" cy="5026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Hüseyin Kerem </a:t>
            </a:r>
            <a:r>
              <a:rPr lang="tr-TR" dirty="0" err="1"/>
              <a:t>Mican</a:t>
            </a:r>
            <a:endParaRPr lang="tr-TR" dirty="0"/>
          </a:p>
        </p:txBody>
      </p:sp>
      <p:sp>
        <p:nvSpPr>
          <p:cNvPr id="53" name="Google Shape;422;p33">
            <a:extLst>
              <a:ext uri="{FF2B5EF4-FFF2-40B4-BE49-F238E27FC236}">
                <a16:creationId xmlns:a16="http://schemas.microsoft.com/office/drawing/2014/main" id="{33DA261A-F4D1-4394-88A1-B9FD0F9AB7B6}"/>
              </a:ext>
            </a:extLst>
          </p:cNvPr>
          <p:cNvSpPr txBox="1">
            <a:spLocks/>
          </p:cNvSpPr>
          <p:nvPr/>
        </p:nvSpPr>
        <p:spPr>
          <a:xfrm>
            <a:off x="1197338" y="2689850"/>
            <a:ext cx="2776800" cy="502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9pPr>
          </a:lstStyle>
          <a:p>
            <a:pPr marL="0" indent="0"/>
            <a:r>
              <a:rPr lang="tr-TR" dirty="0"/>
              <a:t>Product Design</a:t>
            </a:r>
          </a:p>
        </p:txBody>
      </p:sp>
      <p:sp>
        <p:nvSpPr>
          <p:cNvPr id="54" name="Google Shape;421;p33">
            <a:extLst>
              <a:ext uri="{FF2B5EF4-FFF2-40B4-BE49-F238E27FC236}">
                <a16:creationId xmlns:a16="http://schemas.microsoft.com/office/drawing/2014/main" id="{66F637D0-E0D7-4699-B2CA-014F99CAA8FB}"/>
              </a:ext>
            </a:extLst>
          </p:cNvPr>
          <p:cNvSpPr txBox="1">
            <a:spLocks/>
          </p:cNvSpPr>
          <p:nvPr/>
        </p:nvSpPr>
        <p:spPr>
          <a:xfrm>
            <a:off x="5169862" y="2277572"/>
            <a:ext cx="2776800" cy="5026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Kardelen Ateş</a:t>
            </a:r>
          </a:p>
        </p:txBody>
      </p:sp>
      <p:sp>
        <p:nvSpPr>
          <p:cNvPr id="55" name="Google Shape;422;p33">
            <a:extLst>
              <a:ext uri="{FF2B5EF4-FFF2-40B4-BE49-F238E27FC236}">
                <a16:creationId xmlns:a16="http://schemas.microsoft.com/office/drawing/2014/main" id="{4613BF65-CBF0-4213-B380-7649AA5261D9}"/>
              </a:ext>
            </a:extLst>
          </p:cNvPr>
          <p:cNvSpPr txBox="1">
            <a:spLocks/>
          </p:cNvSpPr>
          <p:nvPr/>
        </p:nvSpPr>
        <p:spPr>
          <a:xfrm>
            <a:off x="5169862" y="2689849"/>
            <a:ext cx="2776800" cy="502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9pPr>
          </a:lstStyle>
          <a:p>
            <a:pPr marL="0" indent="0"/>
            <a:r>
              <a:rPr lang="tr-TR" dirty="0"/>
              <a:t>Business Development</a:t>
            </a:r>
          </a:p>
        </p:txBody>
      </p:sp>
      <p:sp>
        <p:nvSpPr>
          <p:cNvPr id="56" name="Google Shape;421;p33">
            <a:extLst>
              <a:ext uri="{FF2B5EF4-FFF2-40B4-BE49-F238E27FC236}">
                <a16:creationId xmlns:a16="http://schemas.microsoft.com/office/drawing/2014/main" id="{F222D6E8-4B8E-4AB2-A038-CE18BCD7AA4A}"/>
              </a:ext>
            </a:extLst>
          </p:cNvPr>
          <p:cNvSpPr txBox="1">
            <a:spLocks/>
          </p:cNvSpPr>
          <p:nvPr/>
        </p:nvSpPr>
        <p:spPr>
          <a:xfrm>
            <a:off x="3183600" y="3352908"/>
            <a:ext cx="2776800" cy="5026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tr-TR" dirty="0"/>
              <a:t>Kayra Yankı </a:t>
            </a:r>
            <a:r>
              <a:rPr lang="tr-TR" dirty="0" err="1"/>
              <a:t>Sirek</a:t>
            </a:r>
            <a:endParaRPr lang="tr-TR" dirty="0"/>
          </a:p>
        </p:txBody>
      </p:sp>
      <p:sp>
        <p:nvSpPr>
          <p:cNvPr id="57" name="Google Shape;422;p33">
            <a:extLst>
              <a:ext uri="{FF2B5EF4-FFF2-40B4-BE49-F238E27FC236}">
                <a16:creationId xmlns:a16="http://schemas.microsoft.com/office/drawing/2014/main" id="{21839A60-E318-4BCC-9F75-AD9FB596039E}"/>
              </a:ext>
            </a:extLst>
          </p:cNvPr>
          <p:cNvSpPr txBox="1">
            <a:spLocks/>
          </p:cNvSpPr>
          <p:nvPr/>
        </p:nvSpPr>
        <p:spPr>
          <a:xfrm>
            <a:off x="3183600" y="3842337"/>
            <a:ext cx="2776800" cy="502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1pPr>
            <a:lvl2pPr marL="914400" marR="0" lvl="1"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2pPr>
            <a:lvl3pPr marL="1371600" marR="0" lvl="2"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3pPr>
            <a:lvl4pPr marL="1828800" marR="0" lvl="3"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4pPr>
            <a:lvl5pPr marL="2286000" marR="0" lvl="4"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5pPr>
            <a:lvl6pPr marL="2743200" marR="0" lvl="5"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6pPr>
            <a:lvl7pPr marL="3200400" marR="0" lvl="6"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7pPr>
            <a:lvl8pPr marL="3657600" marR="0" lvl="7"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8pPr>
            <a:lvl9pPr marL="4114800" marR="0" lvl="8" indent="-317500" algn="ctr" rtl="0">
              <a:lnSpc>
                <a:spcPct val="100000"/>
              </a:lnSpc>
              <a:spcBef>
                <a:spcPts val="0"/>
              </a:spcBef>
              <a:spcAft>
                <a:spcPts val="0"/>
              </a:spcAft>
              <a:buClr>
                <a:srgbClr val="434343"/>
              </a:buClr>
              <a:buSzPts val="1600"/>
              <a:buFont typeface="Roboto"/>
              <a:buNone/>
              <a:defRPr sz="1600" b="0" i="0" u="none" strike="noStrike" cap="none">
                <a:solidFill>
                  <a:srgbClr val="434343"/>
                </a:solidFill>
                <a:latin typeface="Roboto"/>
                <a:ea typeface="Roboto"/>
                <a:cs typeface="Roboto"/>
                <a:sym typeface="Roboto"/>
              </a:defRPr>
            </a:lvl9pPr>
          </a:lstStyle>
          <a:p>
            <a:pPr marL="0" indent="0"/>
            <a:r>
              <a:rPr lang="tr-TR" dirty="0"/>
              <a:t>Human </a:t>
            </a:r>
            <a:r>
              <a:rPr lang="tr-TR" dirty="0" err="1"/>
              <a:t>Resources</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475" name="Google Shape;475;p34"/>
          <p:cNvSpPr txBox="1">
            <a:spLocks noGrp="1"/>
          </p:cNvSpPr>
          <p:nvPr>
            <p:ph type="subTitle" idx="1"/>
          </p:nvPr>
        </p:nvSpPr>
        <p:spPr>
          <a:xfrm>
            <a:off x="3298786" y="1659284"/>
            <a:ext cx="4055554" cy="2610626"/>
          </a:xfrm>
          <a:prstGeom prst="rect">
            <a:avLst/>
          </a:prstGeom>
        </p:spPr>
        <p:txBody>
          <a:bodyPr spcFirstLastPara="1" wrap="square" lIns="91425" tIns="91425" rIns="91425" bIns="91425" anchor="t" anchorCtr="0">
            <a:noAutofit/>
          </a:bodyPr>
          <a:lstStyle/>
          <a:p>
            <a:pPr indent="342900">
              <a:spcAft>
                <a:spcPts val="800"/>
              </a:spcAft>
            </a:pPr>
            <a:r>
              <a:rPr lang="en-US" dirty="0">
                <a:effectLst/>
                <a:latin typeface="Roboto" panose="020B0604020202020204" charset="0"/>
                <a:ea typeface="Roboto" panose="020B0604020202020204" charset="0"/>
                <a:cs typeface="Times New Roman" panose="02020603050405020304" pitchFamily="18" charset="0"/>
              </a:rPr>
              <a:t>The</a:t>
            </a:r>
            <a:r>
              <a:rPr lang="tr-TR" dirty="0">
                <a:effectLst/>
                <a:latin typeface="Roboto" panose="020B0604020202020204" charset="0"/>
                <a:ea typeface="Roboto" panose="020B0604020202020204" charset="0"/>
                <a:cs typeface="Times New Roman" panose="02020603050405020304" pitchFamily="18" charset="0"/>
              </a:rPr>
              <a:t>re </a:t>
            </a:r>
            <a:r>
              <a:rPr lang="tr-TR" dirty="0" err="1">
                <a:effectLst/>
                <a:latin typeface="Roboto" panose="020B0604020202020204" charset="0"/>
                <a:ea typeface="Roboto" panose="020B0604020202020204" charset="0"/>
                <a:cs typeface="Times New Roman" panose="02020603050405020304" pitchFamily="18" charset="0"/>
              </a:rPr>
              <a:t>are</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so</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many</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people</a:t>
            </a:r>
            <a:r>
              <a:rPr lang="tr-TR" dirty="0">
                <a:effectLst/>
                <a:latin typeface="Roboto" panose="020B0604020202020204" charset="0"/>
                <a:ea typeface="Roboto" panose="020B0604020202020204" charset="0"/>
                <a:cs typeface="Times New Roman" panose="02020603050405020304" pitchFamily="18" charset="0"/>
              </a:rPr>
              <a:t> </a:t>
            </a:r>
            <a:r>
              <a:rPr lang="tr-TR" dirty="0" err="1">
                <a:effectLst/>
                <a:latin typeface="Roboto" panose="020B0604020202020204" charset="0"/>
                <a:ea typeface="Roboto" panose="020B0604020202020204" charset="0"/>
                <a:cs typeface="Times New Roman" panose="02020603050405020304" pitchFamily="18" charset="0"/>
              </a:rPr>
              <a:t>that</a:t>
            </a:r>
            <a:r>
              <a:rPr lang="en-US" dirty="0">
                <a:effectLst/>
                <a:latin typeface="Roboto" panose="020B0604020202020204" charset="0"/>
                <a:ea typeface="Roboto" panose="020B0604020202020204" charset="0"/>
                <a:cs typeface="Times New Roman" panose="02020603050405020304" pitchFamily="18" charset="0"/>
              </a:rPr>
              <a:t> have low-income</a:t>
            </a:r>
            <a:r>
              <a:rPr lang="tr-TR" dirty="0">
                <a:effectLst/>
                <a:latin typeface="Roboto" panose="020B0604020202020204" charset="0"/>
                <a:ea typeface="Roboto" panose="020B0604020202020204" charset="0"/>
                <a:cs typeface="Times New Roman" panose="02020603050405020304" pitchFamily="18" charset="0"/>
              </a:rPr>
              <a:t> </a:t>
            </a:r>
            <a:r>
              <a:rPr lang="en-US" dirty="0">
                <a:effectLst/>
                <a:latin typeface="Roboto" panose="020B0604020202020204" charset="0"/>
                <a:ea typeface="Roboto" panose="020B0604020202020204" charset="0"/>
                <a:cs typeface="Times New Roman" panose="02020603050405020304" pitchFamily="18" charset="0"/>
              </a:rPr>
              <a:t>compared to their expenses. On the other hand, the time spent to earn money is generally higher. By using the app, our customers can reach any product by spending least money in a short period of time.</a:t>
            </a:r>
            <a:endParaRPr lang="tr-TR" dirty="0">
              <a:effectLst/>
              <a:latin typeface="Roboto" panose="020B0604020202020204" charset="0"/>
              <a:ea typeface="Roboto" panose="020B0604020202020204" charset="0"/>
              <a:cs typeface="Times New Roman" panose="02020603050405020304" pitchFamily="18" charset="0"/>
            </a:endParaRPr>
          </a:p>
        </p:txBody>
      </p:sp>
      <p:grpSp>
        <p:nvGrpSpPr>
          <p:cNvPr id="39" name="Google Shape;1077;p46">
            <a:extLst>
              <a:ext uri="{FF2B5EF4-FFF2-40B4-BE49-F238E27FC236}">
                <a16:creationId xmlns:a16="http://schemas.microsoft.com/office/drawing/2014/main" id="{7C0BC5FE-B708-4180-BF2F-79EAE7C1D1FE}"/>
              </a:ext>
            </a:extLst>
          </p:cNvPr>
          <p:cNvGrpSpPr/>
          <p:nvPr/>
        </p:nvGrpSpPr>
        <p:grpSpPr>
          <a:xfrm>
            <a:off x="1158018" y="1197448"/>
            <a:ext cx="1393045" cy="2748603"/>
            <a:chOff x="6373296" y="1228392"/>
            <a:chExt cx="1974649" cy="3896161"/>
          </a:xfrm>
        </p:grpSpPr>
        <p:grpSp>
          <p:nvGrpSpPr>
            <p:cNvPr id="40" name="Google Shape;1078;p46">
              <a:extLst>
                <a:ext uri="{FF2B5EF4-FFF2-40B4-BE49-F238E27FC236}">
                  <a16:creationId xmlns:a16="http://schemas.microsoft.com/office/drawing/2014/main" id="{55AA83F1-A0D1-40E2-928F-291D1C08909F}"/>
                </a:ext>
              </a:extLst>
            </p:cNvPr>
            <p:cNvGrpSpPr/>
            <p:nvPr/>
          </p:nvGrpSpPr>
          <p:grpSpPr>
            <a:xfrm>
              <a:off x="6373296" y="1520242"/>
              <a:ext cx="1826388" cy="3604311"/>
              <a:chOff x="13843250" y="888100"/>
              <a:chExt cx="1317075" cy="2599200"/>
            </a:xfrm>
          </p:grpSpPr>
          <p:sp>
            <p:nvSpPr>
              <p:cNvPr id="44" name="Google Shape;1079;p46">
                <a:extLst>
                  <a:ext uri="{FF2B5EF4-FFF2-40B4-BE49-F238E27FC236}">
                    <a16:creationId xmlns:a16="http://schemas.microsoft.com/office/drawing/2014/main" id="{6ADD8761-9C69-4CF9-88B0-D0EF42FE968F}"/>
                  </a:ext>
                </a:extLst>
              </p:cNvPr>
              <p:cNvSpPr/>
              <p:nvPr/>
            </p:nvSpPr>
            <p:spPr>
              <a:xfrm>
                <a:off x="14427525" y="888100"/>
                <a:ext cx="248150" cy="220425"/>
              </a:xfrm>
              <a:custGeom>
                <a:avLst/>
                <a:gdLst/>
                <a:ahLst/>
                <a:cxnLst/>
                <a:rect l="l" t="t" r="r" b="b"/>
                <a:pathLst>
                  <a:path w="9926" h="8817" extrusionOk="0">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0;p46">
                <a:extLst>
                  <a:ext uri="{FF2B5EF4-FFF2-40B4-BE49-F238E27FC236}">
                    <a16:creationId xmlns:a16="http://schemas.microsoft.com/office/drawing/2014/main" id="{10A7621C-17FE-45AC-8D4F-A882CDF33D19}"/>
                  </a:ext>
                </a:extLst>
              </p:cNvPr>
              <p:cNvSpPr/>
              <p:nvPr/>
            </p:nvSpPr>
            <p:spPr>
              <a:xfrm>
                <a:off x="14430850" y="923975"/>
                <a:ext cx="53025" cy="148650"/>
              </a:xfrm>
              <a:custGeom>
                <a:avLst/>
                <a:gdLst/>
                <a:ahLst/>
                <a:cxnLst/>
                <a:rect l="l" t="t" r="r" b="b"/>
                <a:pathLst>
                  <a:path w="2121" h="5946" extrusionOk="0">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1;p46">
                <a:extLst>
                  <a:ext uri="{FF2B5EF4-FFF2-40B4-BE49-F238E27FC236}">
                    <a16:creationId xmlns:a16="http://schemas.microsoft.com/office/drawing/2014/main" id="{5140A9BA-E638-43EB-9CD9-C29885DE9323}"/>
                  </a:ext>
                </a:extLst>
              </p:cNvPr>
              <p:cNvSpPr/>
              <p:nvPr/>
            </p:nvSpPr>
            <p:spPr>
              <a:xfrm>
                <a:off x="14349125" y="988525"/>
                <a:ext cx="137100" cy="88825"/>
              </a:xfrm>
              <a:custGeom>
                <a:avLst/>
                <a:gdLst/>
                <a:ahLst/>
                <a:cxnLst/>
                <a:rect l="l" t="t" r="r" b="b"/>
                <a:pathLst>
                  <a:path w="5484" h="3553" extrusionOk="0">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2;p46">
                <a:extLst>
                  <a:ext uri="{FF2B5EF4-FFF2-40B4-BE49-F238E27FC236}">
                    <a16:creationId xmlns:a16="http://schemas.microsoft.com/office/drawing/2014/main" id="{00FD0EBE-3699-452C-94FF-7D81BA37EC4B}"/>
                  </a:ext>
                </a:extLst>
              </p:cNvPr>
              <p:cNvSpPr/>
              <p:nvPr/>
            </p:nvSpPr>
            <p:spPr>
              <a:xfrm>
                <a:off x="14208725" y="1061725"/>
                <a:ext cx="444050" cy="341325"/>
              </a:xfrm>
              <a:custGeom>
                <a:avLst/>
                <a:gdLst/>
                <a:ahLst/>
                <a:cxnLst/>
                <a:rect l="l" t="t" r="r" b="b"/>
                <a:pathLst>
                  <a:path w="17762" h="13653" extrusionOk="0">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3;p46">
                <a:extLst>
                  <a:ext uri="{FF2B5EF4-FFF2-40B4-BE49-F238E27FC236}">
                    <a16:creationId xmlns:a16="http://schemas.microsoft.com/office/drawing/2014/main" id="{4A35DC0C-98C0-4465-8D77-13FD3B513E5E}"/>
                  </a:ext>
                </a:extLst>
              </p:cNvPr>
              <p:cNvSpPr/>
              <p:nvPr/>
            </p:nvSpPr>
            <p:spPr>
              <a:xfrm>
                <a:off x="14174775" y="1336025"/>
                <a:ext cx="100875" cy="95625"/>
              </a:xfrm>
              <a:custGeom>
                <a:avLst/>
                <a:gdLst/>
                <a:ahLst/>
                <a:cxnLst/>
                <a:rect l="l" t="t" r="r" b="b"/>
                <a:pathLst>
                  <a:path w="4035" h="3825" extrusionOk="0">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4;p46">
                <a:extLst>
                  <a:ext uri="{FF2B5EF4-FFF2-40B4-BE49-F238E27FC236}">
                    <a16:creationId xmlns:a16="http://schemas.microsoft.com/office/drawing/2014/main" id="{50FAE8EF-AAC7-479A-8C4B-BAF62E963DA9}"/>
                  </a:ext>
                </a:extLst>
              </p:cNvPr>
              <p:cNvSpPr/>
              <p:nvPr/>
            </p:nvSpPr>
            <p:spPr>
              <a:xfrm>
                <a:off x="14396650" y="1496425"/>
                <a:ext cx="78950" cy="159200"/>
              </a:xfrm>
              <a:custGeom>
                <a:avLst/>
                <a:gdLst/>
                <a:ahLst/>
                <a:cxnLst/>
                <a:rect l="l" t="t" r="r" b="b"/>
                <a:pathLst>
                  <a:path w="3158" h="6368" extrusionOk="0">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5;p46">
                <a:extLst>
                  <a:ext uri="{FF2B5EF4-FFF2-40B4-BE49-F238E27FC236}">
                    <a16:creationId xmlns:a16="http://schemas.microsoft.com/office/drawing/2014/main" id="{F27B7F7F-3CAF-4598-BA98-05337719F56A}"/>
                  </a:ext>
                </a:extLst>
              </p:cNvPr>
              <p:cNvSpPr/>
              <p:nvPr/>
            </p:nvSpPr>
            <p:spPr>
              <a:xfrm>
                <a:off x="14484375" y="2727250"/>
                <a:ext cx="318225" cy="760050"/>
              </a:xfrm>
              <a:custGeom>
                <a:avLst/>
                <a:gdLst/>
                <a:ahLst/>
                <a:cxnLst/>
                <a:rect l="l" t="t" r="r" b="b"/>
                <a:pathLst>
                  <a:path w="12729" h="30402" extrusionOk="0">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86;p46">
                <a:extLst>
                  <a:ext uri="{FF2B5EF4-FFF2-40B4-BE49-F238E27FC236}">
                    <a16:creationId xmlns:a16="http://schemas.microsoft.com/office/drawing/2014/main" id="{890F5E48-D2B0-48A9-B749-B81FCA9A1B95}"/>
                  </a:ext>
                </a:extLst>
              </p:cNvPr>
              <p:cNvSpPr/>
              <p:nvPr/>
            </p:nvSpPr>
            <p:spPr>
              <a:xfrm>
                <a:off x="14544375" y="3438800"/>
                <a:ext cx="258225" cy="48500"/>
              </a:xfrm>
              <a:custGeom>
                <a:avLst/>
                <a:gdLst/>
                <a:ahLst/>
                <a:cxnLst/>
                <a:rect l="l" t="t" r="r" b="b"/>
                <a:pathLst>
                  <a:path w="10329" h="1940" extrusionOk="0">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7;p46">
                <a:extLst>
                  <a:ext uri="{FF2B5EF4-FFF2-40B4-BE49-F238E27FC236}">
                    <a16:creationId xmlns:a16="http://schemas.microsoft.com/office/drawing/2014/main" id="{ACB6B3B9-BE02-4F07-B782-DB1A390ADDD8}"/>
                  </a:ext>
                </a:extLst>
              </p:cNvPr>
              <p:cNvSpPr/>
              <p:nvPr/>
            </p:nvSpPr>
            <p:spPr>
              <a:xfrm>
                <a:off x="14068575" y="2727250"/>
                <a:ext cx="318200" cy="760050"/>
              </a:xfrm>
              <a:custGeom>
                <a:avLst/>
                <a:gdLst/>
                <a:ahLst/>
                <a:cxnLst/>
                <a:rect l="l" t="t" r="r" b="b"/>
                <a:pathLst>
                  <a:path w="12728" h="30402" extrusionOk="0">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88;p46">
                <a:extLst>
                  <a:ext uri="{FF2B5EF4-FFF2-40B4-BE49-F238E27FC236}">
                    <a16:creationId xmlns:a16="http://schemas.microsoft.com/office/drawing/2014/main" id="{B384E5C1-53C8-4BE3-AC94-AC3E7AB593B8}"/>
                  </a:ext>
                </a:extLst>
              </p:cNvPr>
              <p:cNvSpPr/>
              <p:nvPr/>
            </p:nvSpPr>
            <p:spPr>
              <a:xfrm>
                <a:off x="14656925" y="1654350"/>
                <a:ext cx="266200" cy="606050"/>
              </a:xfrm>
              <a:custGeom>
                <a:avLst/>
                <a:gdLst/>
                <a:ahLst/>
                <a:cxnLst/>
                <a:rect l="l" t="t" r="r" b="b"/>
                <a:pathLst>
                  <a:path w="10648" h="24242" extrusionOk="0">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9;p46">
                <a:extLst>
                  <a:ext uri="{FF2B5EF4-FFF2-40B4-BE49-F238E27FC236}">
                    <a16:creationId xmlns:a16="http://schemas.microsoft.com/office/drawing/2014/main" id="{C56FB25B-2912-40D1-B9F6-84F00C1ECE5F}"/>
                  </a:ext>
                </a:extLst>
              </p:cNvPr>
              <p:cNvSpPr/>
              <p:nvPr/>
            </p:nvSpPr>
            <p:spPr>
              <a:xfrm>
                <a:off x="14141125" y="1604500"/>
                <a:ext cx="594300" cy="339600"/>
              </a:xfrm>
              <a:custGeom>
                <a:avLst/>
                <a:gdLst/>
                <a:ahLst/>
                <a:cxnLst/>
                <a:rect l="l" t="t" r="r" b="b"/>
                <a:pathLst>
                  <a:path w="23772" h="13584" extrusionOk="0">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0;p46">
                <a:extLst>
                  <a:ext uri="{FF2B5EF4-FFF2-40B4-BE49-F238E27FC236}">
                    <a16:creationId xmlns:a16="http://schemas.microsoft.com/office/drawing/2014/main" id="{34A958B1-DB23-41C5-8A5E-5278EB12A2D9}"/>
                  </a:ext>
                </a:extLst>
              </p:cNvPr>
              <p:cNvSpPr/>
              <p:nvPr/>
            </p:nvSpPr>
            <p:spPr>
              <a:xfrm>
                <a:off x="13890900" y="1791575"/>
                <a:ext cx="400550" cy="326300"/>
              </a:xfrm>
              <a:custGeom>
                <a:avLst/>
                <a:gdLst/>
                <a:ahLst/>
                <a:cxnLst/>
                <a:rect l="l" t="t" r="r" b="b"/>
                <a:pathLst>
                  <a:path w="16022" h="13052" extrusionOk="0">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91;p46">
                <a:extLst>
                  <a:ext uri="{FF2B5EF4-FFF2-40B4-BE49-F238E27FC236}">
                    <a16:creationId xmlns:a16="http://schemas.microsoft.com/office/drawing/2014/main" id="{8A024A1D-CAC6-437D-97F3-BB8D3D333C15}"/>
                  </a:ext>
                </a:extLst>
              </p:cNvPr>
              <p:cNvSpPr/>
              <p:nvPr/>
            </p:nvSpPr>
            <p:spPr>
              <a:xfrm>
                <a:off x="14068575" y="3438800"/>
                <a:ext cx="258200" cy="48500"/>
              </a:xfrm>
              <a:custGeom>
                <a:avLst/>
                <a:gdLst/>
                <a:ahLst/>
                <a:cxnLst/>
                <a:rect l="l" t="t" r="r" b="b"/>
                <a:pathLst>
                  <a:path w="10328" h="1940" extrusionOk="0">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2;p46">
                <a:extLst>
                  <a:ext uri="{FF2B5EF4-FFF2-40B4-BE49-F238E27FC236}">
                    <a16:creationId xmlns:a16="http://schemas.microsoft.com/office/drawing/2014/main" id="{8B2A29E2-A235-49CF-B769-BBC71D8AAA90}"/>
                  </a:ext>
                </a:extLst>
              </p:cNvPr>
              <p:cNvSpPr/>
              <p:nvPr/>
            </p:nvSpPr>
            <p:spPr>
              <a:xfrm>
                <a:off x="13867900" y="1672850"/>
                <a:ext cx="164450" cy="234250"/>
              </a:xfrm>
              <a:custGeom>
                <a:avLst/>
                <a:gdLst/>
                <a:ahLst/>
                <a:cxnLst/>
                <a:rect l="l" t="t" r="r" b="b"/>
                <a:pathLst>
                  <a:path w="6578" h="9370" extrusionOk="0">
                    <a:moveTo>
                      <a:pt x="0" y="0"/>
                    </a:moveTo>
                    <a:lnTo>
                      <a:pt x="2422" y="8864"/>
                    </a:lnTo>
                    <a:cubicBezTo>
                      <a:pt x="2535" y="9200"/>
                      <a:pt x="2830" y="9370"/>
                      <a:pt x="3126" y="9370"/>
                    </a:cubicBezTo>
                    <a:cubicBezTo>
                      <a:pt x="3411" y="9370"/>
                      <a:pt x="3697" y="9212"/>
                      <a:pt x="3819" y="8893"/>
                    </a:cubicBezTo>
                    <a:lnTo>
                      <a:pt x="6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93;p46">
                <a:extLst>
                  <a:ext uri="{FF2B5EF4-FFF2-40B4-BE49-F238E27FC236}">
                    <a16:creationId xmlns:a16="http://schemas.microsoft.com/office/drawing/2014/main" id="{9276D7FC-1868-462A-A9EF-4EB5247F8985}"/>
                  </a:ext>
                </a:extLst>
              </p:cNvPr>
              <p:cNvSpPr/>
              <p:nvPr/>
            </p:nvSpPr>
            <p:spPr>
              <a:xfrm>
                <a:off x="13843250" y="1534475"/>
                <a:ext cx="209175" cy="192900"/>
              </a:xfrm>
              <a:custGeom>
                <a:avLst/>
                <a:gdLst/>
                <a:ahLst/>
                <a:cxnLst/>
                <a:rect l="l" t="t" r="r" b="b"/>
                <a:pathLst>
                  <a:path w="8367" h="7716" extrusionOk="0">
                    <a:moveTo>
                      <a:pt x="4292" y="1"/>
                    </a:moveTo>
                    <a:cubicBezTo>
                      <a:pt x="2611" y="1"/>
                      <a:pt x="979" y="980"/>
                      <a:pt x="363" y="2577"/>
                    </a:cubicBezTo>
                    <a:cubicBezTo>
                      <a:pt x="0" y="3518"/>
                      <a:pt x="29" y="4736"/>
                      <a:pt x="817" y="5363"/>
                    </a:cubicBezTo>
                    <a:cubicBezTo>
                      <a:pt x="813" y="5363"/>
                      <a:pt x="809" y="5363"/>
                      <a:pt x="805" y="5363"/>
                    </a:cubicBezTo>
                    <a:cubicBezTo>
                      <a:pt x="431" y="5363"/>
                      <a:pt x="113" y="5739"/>
                      <a:pt x="138" y="6113"/>
                    </a:cubicBezTo>
                    <a:cubicBezTo>
                      <a:pt x="165" y="6491"/>
                      <a:pt x="498" y="6811"/>
                      <a:pt x="872" y="6866"/>
                    </a:cubicBezTo>
                    <a:cubicBezTo>
                      <a:pt x="917" y="6873"/>
                      <a:pt x="962" y="6876"/>
                      <a:pt x="1006" y="6876"/>
                    </a:cubicBezTo>
                    <a:cubicBezTo>
                      <a:pt x="1337" y="6876"/>
                      <a:pt x="1663" y="6701"/>
                      <a:pt x="1870" y="6439"/>
                    </a:cubicBezTo>
                    <a:lnTo>
                      <a:pt x="1870" y="6439"/>
                    </a:lnTo>
                    <a:cubicBezTo>
                      <a:pt x="1771" y="6953"/>
                      <a:pt x="2104" y="7533"/>
                      <a:pt x="2613" y="7652"/>
                    </a:cubicBezTo>
                    <a:cubicBezTo>
                      <a:pt x="2670" y="7665"/>
                      <a:pt x="2728" y="7671"/>
                      <a:pt x="2786" y="7671"/>
                    </a:cubicBezTo>
                    <a:cubicBezTo>
                      <a:pt x="3246" y="7671"/>
                      <a:pt x="3702" y="7277"/>
                      <a:pt x="3682" y="6812"/>
                    </a:cubicBezTo>
                    <a:lnTo>
                      <a:pt x="3682" y="6812"/>
                    </a:lnTo>
                    <a:cubicBezTo>
                      <a:pt x="3799" y="7278"/>
                      <a:pt x="4194" y="7703"/>
                      <a:pt x="4673" y="7715"/>
                    </a:cubicBezTo>
                    <a:cubicBezTo>
                      <a:pt x="4679" y="7716"/>
                      <a:pt x="4686" y="7716"/>
                      <a:pt x="4692" y="7716"/>
                    </a:cubicBezTo>
                    <a:cubicBezTo>
                      <a:pt x="5150" y="7716"/>
                      <a:pt x="5474" y="7285"/>
                      <a:pt x="5449" y="6853"/>
                    </a:cubicBezTo>
                    <a:lnTo>
                      <a:pt x="5449" y="6853"/>
                    </a:lnTo>
                    <a:cubicBezTo>
                      <a:pt x="5569" y="7193"/>
                      <a:pt x="5879" y="7479"/>
                      <a:pt x="6245" y="7479"/>
                    </a:cubicBezTo>
                    <a:cubicBezTo>
                      <a:pt x="6291" y="7479"/>
                      <a:pt x="6337" y="7474"/>
                      <a:pt x="6384" y="7465"/>
                    </a:cubicBezTo>
                    <a:cubicBezTo>
                      <a:pt x="6898" y="7364"/>
                      <a:pt x="7145" y="6777"/>
                      <a:pt x="6961" y="6318"/>
                    </a:cubicBezTo>
                    <a:lnTo>
                      <a:pt x="6961" y="6318"/>
                    </a:lnTo>
                    <a:cubicBezTo>
                      <a:pt x="7049" y="6511"/>
                      <a:pt x="7268" y="6624"/>
                      <a:pt x="7484" y="6624"/>
                    </a:cubicBezTo>
                    <a:cubicBezTo>
                      <a:pt x="7515" y="6624"/>
                      <a:pt x="7546" y="6622"/>
                      <a:pt x="7576" y="6617"/>
                    </a:cubicBezTo>
                    <a:cubicBezTo>
                      <a:pt x="7828" y="6579"/>
                      <a:pt x="8041" y="6404"/>
                      <a:pt x="8184" y="6193"/>
                    </a:cubicBezTo>
                    <a:cubicBezTo>
                      <a:pt x="8232" y="6127"/>
                      <a:pt x="8269" y="6053"/>
                      <a:pt x="8295" y="5975"/>
                    </a:cubicBezTo>
                    <a:cubicBezTo>
                      <a:pt x="8367" y="5725"/>
                      <a:pt x="8248" y="5452"/>
                      <a:pt x="8062" y="5269"/>
                    </a:cubicBezTo>
                    <a:cubicBezTo>
                      <a:pt x="7877" y="5087"/>
                      <a:pt x="7633" y="4979"/>
                      <a:pt x="7396" y="4874"/>
                    </a:cubicBezTo>
                    <a:cubicBezTo>
                      <a:pt x="7766" y="4645"/>
                      <a:pt x="7993" y="4264"/>
                      <a:pt x="8073" y="3853"/>
                    </a:cubicBezTo>
                    <a:cubicBezTo>
                      <a:pt x="8099" y="3712"/>
                      <a:pt x="8110" y="3569"/>
                      <a:pt x="8103" y="3425"/>
                    </a:cubicBezTo>
                    <a:cubicBezTo>
                      <a:pt x="8069" y="2831"/>
                      <a:pt x="7878" y="2256"/>
                      <a:pt x="7550" y="1759"/>
                    </a:cubicBezTo>
                    <a:cubicBezTo>
                      <a:pt x="6871" y="730"/>
                      <a:pt x="5676" y="47"/>
                      <a:pt x="4443" y="3"/>
                    </a:cubicBezTo>
                    <a:cubicBezTo>
                      <a:pt x="4393" y="2"/>
                      <a:pt x="4343" y="1"/>
                      <a:pt x="4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4;p46">
                <a:extLst>
                  <a:ext uri="{FF2B5EF4-FFF2-40B4-BE49-F238E27FC236}">
                    <a16:creationId xmlns:a16="http://schemas.microsoft.com/office/drawing/2014/main" id="{0353835D-59F3-45A9-A315-C887323753F8}"/>
                  </a:ext>
                </a:extLst>
              </p:cNvPr>
              <p:cNvSpPr/>
              <p:nvPr/>
            </p:nvSpPr>
            <p:spPr>
              <a:xfrm>
                <a:off x="14122525" y="1604525"/>
                <a:ext cx="650200" cy="1275800"/>
              </a:xfrm>
              <a:custGeom>
                <a:avLst/>
                <a:gdLst/>
                <a:ahLst/>
                <a:cxnLst/>
                <a:rect l="l" t="t" r="r" b="b"/>
                <a:pathLst>
                  <a:path w="26008" h="51032" extrusionOk="0">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95;p46">
                <a:extLst>
                  <a:ext uri="{FF2B5EF4-FFF2-40B4-BE49-F238E27FC236}">
                    <a16:creationId xmlns:a16="http://schemas.microsoft.com/office/drawing/2014/main" id="{E0B79EE4-4A67-444B-AC52-31DBE1E76DBA}"/>
                  </a:ext>
                </a:extLst>
              </p:cNvPr>
              <p:cNvSpPr/>
              <p:nvPr/>
            </p:nvSpPr>
            <p:spPr>
              <a:xfrm>
                <a:off x="14268225" y="2039900"/>
                <a:ext cx="362500" cy="120450"/>
              </a:xfrm>
              <a:custGeom>
                <a:avLst/>
                <a:gdLst/>
                <a:ahLst/>
                <a:cxnLst/>
                <a:rect l="l" t="t" r="r" b="b"/>
                <a:pathLst>
                  <a:path w="14500" h="4818" extrusionOk="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6;p46">
                <a:extLst>
                  <a:ext uri="{FF2B5EF4-FFF2-40B4-BE49-F238E27FC236}">
                    <a16:creationId xmlns:a16="http://schemas.microsoft.com/office/drawing/2014/main" id="{0D18006D-08EE-4EBB-8D75-ADB97B95C4C2}"/>
                  </a:ext>
                </a:extLst>
              </p:cNvPr>
              <p:cNvSpPr/>
              <p:nvPr/>
            </p:nvSpPr>
            <p:spPr>
              <a:xfrm>
                <a:off x="13881450" y="1735475"/>
                <a:ext cx="78275" cy="166825"/>
              </a:xfrm>
              <a:custGeom>
                <a:avLst/>
                <a:gdLst/>
                <a:ahLst/>
                <a:cxnLst/>
                <a:rect l="l" t="t" r="r" b="b"/>
                <a:pathLst>
                  <a:path w="3131" h="6673" extrusionOk="0">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7;p46">
                <a:extLst>
                  <a:ext uri="{FF2B5EF4-FFF2-40B4-BE49-F238E27FC236}">
                    <a16:creationId xmlns:a16="http://schemas.microsoft.com/office/drawing/2014/main" id="{35A31158-6FEE-42BF-8829-8F52521D4384}"/>
                  </a:ext>
                </a:extLst>
              </p:cNvPr>
              <p:cNvSpPr/>
              <p:nvPr/>
            </p:nvSpPr>
            <p:spPr>
              <a:xfrm>
                <a:off x="13970625" y="1730425"/>
                <a:ext cx="41025" cy="82000"/>
              </a:xfrm>
              <a:custGeom>
                <a:avLst/>
                <a:gdLst/>
                <a:ahLst/>
                <a:cxnLst/>
                <a:rect l="l" t="t" r="r" b="b"/>
                <a:pathLst>
                  <a:path w="1641" h="3280" extrusionOk="0">
                    <a:moveTo>
                      <a:pt x="320" y="1"/>
                    </a:moveTo>
                    <a:cubicBezTo>
                      <a:pt x="304" y="1"/>
                      <a:pt x="287" y="2"/>
                      <a:pt x="271" y="5"/>
                    </a:cubicBezTo>
                    <a:cubicBezTo>
                      <a:pt x="108" y="31"/>
                      <a:pt x="5" y="210"/>
                      <a:pt x="3" y="376"/>
                    </a:cubicBezTo>
                    <a:cubicBezTo>
                      <a:pt x="1" y="542"/>
                      <a:pt x="73" y="698"/>
                      <a:pt x="140" y="850"/>
                    </a:cubicBezTo>
                    <a:cubicBezTo>
                      <a:pt x="494" y="1643"/>
                      <a:pt x="712" y="2408"/>
                      <a:pt x="747" y="3279"/>
                    </a:cubicBezTo>
                    <a:cubicBezTo>
                      <a:pt x="833" y="3273"/>
                      <a:pt x="894" y="3195"/>
                      <a:pt x="942" y="3123"/>
                    </a:cubicBezTo>
                    <a:cubicBezTo>
                      <a:pt x="1103" y="2878"/>
                      <a:pt x="1239" y="2615"/>
                      <a:pt x="1344" y="2340"/>
                    </a:cubicBezTo>
                    <a:cubicBezTo>
                      <a:pt x="1641" y="1571"/>
                      <a:pt x="1317" y="455"/>
                      <a:pt x="539" y="63"/>
                    </a:cubicBezTo>
                    <a:cubicBezTo>
                      <a:pt x="471" y="29"/>
                      <a:pt x="395"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98;p46">
                <a:extLst>
                  <a:ext uri="{FF2B5EF4-FFF2-40B4-BE49-F238E27FC236}">
                    <a16:creationId xmlns:a16="http://schemas.microsoft.com/office/drawing/2014/main" id="{E3E309FC-F552-430C-B1B7-FF333EDADAC3}"/>
                  </a:ext>
                </a:extLst>
              </p:cNvPr>
              <p:cNvSpPr/>
              <p:nvPr/>
            </p:nvSpPr>
            <p:spPr>
              <a:xfrm>
                <a:off x="14122475" y="2758625"/>
                <a:ext cx="650225" cy="121675"/>
              </a:xfrm>
              <a:custGeom>
                <a:avLst/>
                <a:gdLst/>
                <a:ahLst/>
                <a:cxnLst/>
                <a:rect l="l" t="t" r="r" b="b"/>
                <a:pathLst>
                  <a:path w="26009" h="4867" extrusionOk="0">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99;p46">
                <a:extLst>
                  <a:ext uri="{FF2B5EF4-FFF2-40B4-BE49-F238E27FC236}">
                    <a16:creationId xmlns:a16="http://schemas.microsoft.com/office/drawing/2014/main" id="{66440D13-9BA1-4855-A57E-6A3F1DD9EFAE}"/>
                  </a:ext>
                </a:extLst>
              </p:cNvPr>
              <p:cNvSpPr/>
              <p:nvPr/>
            </p:nvSpPr>
            <p:spPr>
              <a:xfrm>
                <a:off x="14518500" y="2110750"/>
                <a:ext cx="641825" cy="706675"/>
              </a:xfrm>
              <a:custGeom>
                <a:avLst/>
                <a:gdLst/>
                <a:ahLst/>
                <a:cxnLst/>
                <a:rect l="l" t="t" r="r" b="b"/>
                <a:pathLst>
                  <a:path w="25673" h="28267" extrusionOk="0">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00;p46">
                <a:extLst>
                  <a:ext uri="{FF2B5EF4-FFF2-40B4-BE49-F238E27FC236}">
                    <a16:creationId xmlns:a16="http://schemas.microsoft.com/office/drawing/2014/main" id="{D293D73D-3BF4-42BD-9819-32ED732D9811}"/>
                  </a:ext>
                </a:extLst>
              </p:cNvPr>
              <p:cNvSpPr/>
              <p:nvPr/>
            </p:nvSpPr>
            <p:spPr>
              <a:xfrm>
                <a:off x="14488475" y="1620500"/>
                <a:ext cx="276050" cy="710900"/>
              </a:xfrm>
              <a:custGeom>
                <a:avLst/>
                <a:gdLst/>
                <a:ahLst/>
                <a:cxnLst/>
                <a:rect l="l" t="t" r="r" b="b"/>
                <a:pathLst>
                  <a:path w="11042" h="28436" extrusionOk="0">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01;p46">
                <a:extLst>
                  <a:ext uri="{FF2B5EF4-FFF2-40B4-BE49-F238E27FC236}">
                    <a16:creationId xmlns:a16="http://schemas.microsoft.com/office/drawing/2014/main" id="{53CED30A-9EC6-49CB-BF9B-A6DA53EF8823}"/>
                  </a:ext>
                </a:extLst>
              </p:cNvPr>
              <p:cNvSpPr/>
              <p:nvPr/>
            </p:nvSpPr>
            <p:spPr>
              <a:xfrm>
                <a:off x="14488925" y="1612825"/>
                <a:ext cx="181100" cy="708075"/>
              </a:xfrm>
              <a:custGeom>
                <a:avLst/>
                <a:gdLst/>
                <a:ahLst/>
                <a:cxnLst/>
                <a:rect l="l" t="t" r="r" b="b"/>
                <a:pathLst>
                  <a:path w="7244" h="28323" extrusionOk="0">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02;p46">
                <a:extLst>
                  <a:ext uri="{FF2B5EF4-FFF2-40B4-BE49-F238E27FC236}">
                    <a16:creationId xmlns:a16="http://schemas.microsoft.com/office/drawing/2014/main" id="{6915D6E9-AE1C-4A78-88D7-7DB9445AC2E6}"/>
                  </a:ext>
                </a:extLst>
              </p:cNvPr>
              <p:cNvSpPr/>
              <p:nvPr/>
            </p:nvSpPr>
            <p:spPr>
              <a:xfrm>
                <a:off x="14746225" y="1856400"/>
                <a:ext cx="175275" cy="401475"/>
              </a:xfrm>
              <a:custGeom>
                <a:avLst/>
                <a:gdLst/>
                <a:ahLst/>
                <a:cxnLst/>
                <a:rect l="l" t="t" r="r" b="b"/>
                <a:pathLst>
                  <a:path w="7011" h="16059" extrusionOk="0">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3;p46">
                <a:extLst>
                  <a:ext uri="{FF2B5EF4-FFF2-40B4-BE49-F238E27FC236}">
                    <a16:creationId xmlns:a16="http://schemas.microsoft.com/office/drawing/2014/main" id="{03EBB347-6AA5-4BDF-859F-299DC7FF09D3}"/>
                  </a:ext>
                </a:extLst>
              </p:cNvPr>
              <p:cNvSpPr/>
              <p:nvPr/>
            </p:nvSpPr>
            <p:spPr>
              <a:xfrm>
                <a:off x="14226925" y="1081475"/>
                <a:ext cx="396275" cy="456875"/>
              </a:xfrm>
              <a:custGeom>
                <a:avLst/>
                <a:gdLst/>
                <a:ahLst/>
                <a:cxnLst/>
                <a:rect l="l" t="t" r="r" b="b"/>
                <a:pathLst>
                  <a:path w="15851" h="18275" extrusionOk="0">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4;p46">
                <a:extLst>
                  <a:ext uri="{FF2B5EF4-FFF2-40B4-BE49-F238E27FC236}">
                    <a16:creationId xmlns:a16="http://schemas.microsoft.com/office/drawing/2014/main" id="{DCFF3392-426E-43CC-9657-1360CB0A9198}"/>
                  </a:ext>
                </a:extLst>
              </p:cNvPr>
              <p:cNvSpPr/>
              <p:nvPr/>
            </p:nvSpPr>
            <p:spPr>
              <a:xfrm>
                <a:off x="14430200" y="1242400"/>
                <a:ext cx="71100" cy="31750"/>
              </a:xfrm>
              <a:custGeom>
                <a:avLst/>
                <a:gdLst/>
                <a:ahLst/>
                <a:cxnLst/>
                <a:rect l="l" t="t" r="r" b="b"/>
                <a:pathLst>
                  <a:path w="2844" h="1270" extrusionOk="0">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5;p46">
                <a:extLst>
                  <a:ext uri="{FF2B5EF4-FFF2-40B4-BE49-F238E27FC236}">
                    <a16:creationId xmlns:a16="http://schemas.microsoft.com/office/drawing/2014/main" id="{1A71113A-917D-475F-858C-939324729A10}"/>
                  </a:ext>
                </a:extLst>
              </p:cNvPr>
              <p:cNvSpPr/>
              <p:nvPr/>
            </p:nvSpPr>
            <p:spPr>
              <a:xfrm>
                <a:off x="14335550" y="1071450"/>
                <a:ext cx="292975" cy="262125"/>
              </a:xfrm>
              <a:custGeom>
                <a:avLst/>
                <a:gdLst/>
                <a:ahLst/>
                <a:cxnLst/>
                <a:rect l="l" t="t" r="r" b="b"/>
                <a:pathLst>
                  <a:path w="11719" h="10485" extrusionOk="0">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6;p46">
                <a:extLst>
                  <a:ext uri="{FF2B5EF4-FFF2-40B4-BE49-F238E27FC236}">
                    <a16:creationId xmlns:a16="http://schemas.microsoft.com/office/drawing/2014/main" id="{2A790DA1-D62C-48A2-AB5D-5FF0443A2B7A}"/>
                  </a:ext>
                </a:extLst>
              </p:cNvPr>
              <p:cNvSpPr/>
              <p:nvPr/>
            </p:nvSpPr>
            <p:spPr>
              <a:xfrm>
                <a:off x="14575675" y="1305525"/>
                <a:ext cx="111975" cy="117225"/>
              </a:xfrm>
              <a:custGeom>
                <a:avLst/>
                <a:gdLst/>
                <a:ahLst/>
                <a:cxnLst/>
                <a:rect l="l" t="t" r="r" b="b"/>
                <a:pathLst>
                  <a:path w="4479" h="4689" extrusionOk="0">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07;p46">
                <a:extLst>
                  <a:ext uri="{FF2B5EF4-FFF2-40B4-BE49-F238E27FC236}">
                    <a16:creationId xmlns:a16="http://schemas.microsoft.com/office/drawing/2014/main" id="{98E88A4B-D383-4F6B-973E-9097D07EFFB1}"/>
                  </a:ext>
                </a:extLst>
              </p:cNvPr>
              <p:cNvSpPr/>
              <p:nvPr/>
            </p:nvSpPr>
            <p:spPr>
              <a:xfrm>
                <a:off x="14651700" y="2275950"/>
                <a:ext cx="164300" cy="181750"/>
              </a:xfrm>
              <a:custGeom>
                <a:avLst/>
                <a:gdLst/>
                <a:ahLst/>
                <a:cxnLst/>
                <a:rect l="l" t="t" r="r" b="b"/>
                <a:pathLst>
                  <a:path w="6572" h="7270" extrusionOk="0">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108;p46">
              <a:extLst>
                <a:ext uri="{FF2B5EF4-FFF2-40B4-BE49-F238E27FC236}">
                  <a16:creationId xmlns:a16="http://schemas.microsoft.com/office/drawing/2014/main" id="{3DC26094-8BD2-453D-B589-437A90F05B80}"/>
                </a:ext>
              </a:extLst>
            </p:cNvPr>
            <p:cNvGrpSpPr/>
            <p:nvPr/>
          </p:nvGrpSpPr>
          <p:grpSpPr>
            <a:xfrm>
              <a:off x="7665418" y="1228392"/>
              <a:ext cx="682526" cy="804990"/>
              <a:chOff x="9562793" y="2485692"/>
              <a:chExt cx="682526" cy="804990"/>
            </a:xfrm>
          </p:grpSpPr>
          <p:sp>
            <p:nvSpPr>
              <p:cNvPr id="42" name="Google Shape;1109;p46">
                <a:extLst>
                  <a:ext uri="{FF2B5EF4-FFF2-40B4-BE49-F238E27FC236}">
                    <a16:creationId xmlns:a16="http://schemas.microsoft.com/office/drawing/2014/main" id="{1EA3955D-6D0B-484D-BA0F-C6208CBE6EF3}"/>
                  </a:ext>
                </a:extLst>
              </p:cNvPr>
              <p:cNvSpPr/>
              <p:nvPr/>
            </p:nvSpPr>
            <p:spPr>
              <a:xfrm>
                <a:off x="9562793" y="2485692"/>
                <a:ext cx="682526" cy="804990"/>
              </a:xfrm>
              <a:custGeom>
                <a:avLst/>
                <a:gdLst/>
                <a:ahLst/>
                <a:cxnLst/>
                <a:rect l="l" t="t" r="r" b="b"/>
                <a:pathLst>
                  <a:path w="31946" h="37678" extrusionOk="0">
                    <a:moveTo>
                      <a:pt x="15973" y="0"/>
                    </a:moveTo>
                    <a:cubicBezTo>
                      <a:pt x="24789" y="0"/>
                      <a:pt x="31945" y="7156"/>
                      <a:pt x="31945" y="15972"/>
                    </a:cubicBezTo>
                    <a:cubicBezTo>
                      <a:pt x="31945" y="24787"/>
                      <a:pt x="24787" y="31943"/>
                      <a:pt x="15973" y="31943"/>
                    </a:cubicBezTo>
                    <a:cubicBezTo>
                      <a:pt x="14348" y="31943"/>
                      <a:pt x="11300" y="31249"/>
                      <a:pt x="11300" y="31249"/>
                    </a:cubicBezTo>
                    <a:lnTo>
                      <a:pt x="4761" y="37677"/>
                    </a:lnTo>
                    <a:lnTo>
                      <a:pt x="5814" y="28292"/>
                    </a:lnTo>
                    <a:cubicBezTo>
                      <a:pt x="5814" y="28292"/>
                      <a:pt x="4756" y="27359"/>
                      <a:pt x="4276" y="26842"/>
                    </a:cubicBezTo>
                    <a:cubicBezTo>
                      <a:pt x="1624" y="23990"/>
                      <a:pt x="0" y="20169"/>
                      <a:pt x="0" y="15971"/>
                    </a:cubicBezTo>
                    <a:cubicBezTo>
                      <a:pt x="0" y="7156"/>
                      <a:pt x="7158" y="0"/>
                      <a:pt x="15973"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0;p46">
                <a:extLst>
                  <a:ext uri="{FF2B5EF4-FFF2-40B4-BE49-F238E27FC236}">
                    <a16:creationId xmlns:a16="http://schemas.microsoft.com/office/drawing/2014/main" id="{6C6B6A74-C116-4C93-8ECB-5FCB67FEBDA2}"/>
                  </a:ext>
                </a:extLst>
              </p:cNvPr>
              <p:cNvSpPr/>
              <p:nvPr/>
            </p:nvSpPr>
            <p:spPr>
              <a:xfrm>
                <a:off x="9741832" y="2642618"/>
                <a:ext cx="319962" cy="354125"/>
              </a:xfrm>
              <a:custGeom>
                <a:avLst/>
                <a:gdLst/>
                <a:ahLst/>
                <a:cxnLst/>
                <a:rect l="l" t="t" r="r" b="b"/>
                <a:pathLst>
                  <a:path w="14976" h="16575" extrusionOk="0">
                    <a:moveTo>
                      <a:pt x="7667" y="5817"/>
                    </a:moveTo>
                    <a:cubicBezTo>
                      <a:pt x="7667" y="5817"/>
                      <a:pt x="5653" y="2210"/>
                      <a:pt x="2796" y="2925"/>
                    </a:cubicBezTo>
                    <a:cubicBezTo>
                      <a:pt x="1008" y="3373"/>
                      <a:pt x="1" y="5945"/>
                      <a:pt x="1179" y="8860"/>
                    </a:cubicBezTo>
                    <a:cubicBezTo>
                      <a:pt x="2599" y="12372"/>
                      <a:pt x="8486" y="16575"/>
                      <a:pt x="8486" y="16575"/>
                    </a:cubicBezTo>
                    <a:cubicBezTo>
                      <a:pt x="8486" y="16575"/>
                      <a:pt x="13940" y="10627"/>
                      <a:pt x="14483" y="6465"/>
                    </a:cubicBezTo>
                    <a:cubicBezTo>
                      <a:pt x="14975" y="2700"/>
                      <a:pt x="9611" y="0"/>
                      <a:pt x="7667" y="5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6"/>
          <p:cNvSpPr/>
          <p:nvPr/>
        </p:nvSpPr>
        <p:spPr>
          <a:xfrm>
            <a:off x="715930" y="1650003"/>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06" name="Google Shape;606;p36"/>
          <p:cNvSpPr txBox="1">
            <a:spLocks noGrp="1"/>
          </p:cNvSpPr>
          <p:nvPr>
            <p:ph type="subTitle" idx="1"/>
          </p:nvPr>
        </p:nvSpPr>
        <p:spPr>
          <a:xfrm>
            <a:off x="4936003" y="1801418"/>
            <a:ext cx="3192000" cy="18593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track price of goods and compare those prices. We also pursue the campaigns and discounts for so many shops. By this way, customers can save money and they save time from their shopping. </a:t>
            </a:r>
            <a:endParaRPr dirty="0"/>
          </a:p>
        </p:txBody>
      </p:sp>
      <p:grpSp>
        <p:nvGrpSpPr>
          <p:cNvPr id="607" name="Google Shape;607;p36"/>
          <p:cNvGrpSpPr/>
          <p:nvPr/>
        </p:nvGrpSpPr>
        <p:grpSpPr>
          <a:xfrm>
            <a:off x="976258" y="1589204"/>
            <a:ext cx="2767543" cy="2071519"/>
            <a:chOff x="390600" y="407550"/>
            <a:chExt cx="6545750" cy="4899525"/>
          </a:xfrm>
        </p:grpSpPr>
        <p:sp>
          <p:nvSpPr>
            <p:cNvPr id="608" name="Google Shape;608;p36"/>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Market Size</a:t>
            </a:r>
            <a:endParaRPr/>
          </a:p>
        </p:txBody>
      </p:sp>
      <p:sp>
        <p:nvSpPr>
          <p:cNvPr id="1143" name="Google Shape;1143;p48"/>
          <p:cNvSpPr txBox="1">
            <a:spLocks noGrp="1"/>
          </p:cNvSpPr>
          <p:nvPr>
            <p:ph type="title" idx="4294967295"/>
          </p:nvPr>
        </p:nvSpPr>
        <p:spPr>
          <a:xfrm>
            <a:off x="6147150" y="1342163"/>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solidFill>
                  <a:schemeClr val="accent3"/>
                </a:solidFill>
                <a:latin typeface="+mj-lt"/>
              </a:rPr>
              <a:t>₺</a:t>
            </a:r>
            <a:r>
              <a:rPr lang="tr-TR" sz="2400" dirty="0">
                <a:solidFill>
                  <a:schemeClr val="accent3"/>
                </a:solidFill>
              </a:rPr>
              <a:t>591,6</a:t>
            </a:r>
            <a:endParaRPr sz="2400" dirty="0">
              <a:solidFill>
                <a:schemeClr val="accent3"/>
              </a:solidFill>
            </a:endParaRPr>
          </a:p>
        </p:txBody>
      </p:sp>
      <p:sp>
        <p:nvSpPr>
          <p:cNvPr id="1144" name="Google Shape;1144;p48"/>
          <p:cNvSpPr txBox="1">
            <a:spLocks noGrp="1"/>
          </p:cNvSpPr>
          <p:nvPr>
            <p:ph type="subTitle" idx="4294967295"/>
          </p:nvPr>
        </p:nvSpPr>
        <p:spPr>
          <a:xfrm>
            <a:off x="6147150" y="1817550"/>
            <a:ext cx="216513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sz="1600" dirty="0" err="1"/>
              <a:t>Average</a:t>
            </a:r>
            <a:r>
              <a:rPr lang="tr-TR" sz="1600" dirty="0"/>
              <a:t> </a:t>
            </a:r>
            <a:r>
              <a:rPr lang="tr-TR" sz="1600" dirty="0" err="1"/>
              <a:t>monthly</a:t>
            </a:r>
            <a:r>
              <a:rPr lang="tr-TR" sz="1600" dirty="0"/>
              <a:t> </a:t>
            </a:r>
            <a:r>
              <a:rPr lang="tr-TR" sz="1600" noProof="1"/>
              <a:t>supermarket</a:t>
            </a:r>
            <a:r>
              <a:rPr lang="tr-TR" sz="1600" dirty="0"/>
              <a:t> </a:t>
            </a:r>
            <a:r>
              <a:rPr lang="tr-TR" sz="1600" dirty="0" err="1"/>
              <a:t>spending</a:t>
            </a:r>
            <a:r>
              <a:rPr lang="tr-TR" sz="1600" dirty="0"/>
              <a:t> </a:t>
            </a:r>
            <a:r>
              <a:rPr lang="tr-TR" sz="1600" dirty="0" err="1"/>
              <a:t>per</a:t>
            </a:r>
            <a:r>
              <a:rPr lang="tr-TR" sz="1600" dirty="0"/>
              <a:t> </a:t>
            </a:r>
            <a:r>
              <a:rPr lang="tr-TR" sz="1600" dirty="0" err="1"/>
              <a:t>person</a:t>
            </a:r>
            <a:endParaRPr sz="1600" dirty="0"/>
          </a:p>
        </p:txBody>
      </p:sp>
      <p:sp>
        <p:nvSpPr>
          <p:cNvPr id="1145" name="Google Shape;1145;p48"/>
          <p:cNvSpPr txBox="1">
            <a:spLocks noGrp="1"/>
          </p:cNvSpPr>
          <p:nvPr>
            <p:ph type="title" idx="4294967295"/>
          </p:nvPr>
        </p:nvSpPr>
        <p:spPr>
          <a:xfrm>
            <a:off x="6147150" y="2902213"/>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2400" dirty="0">
                <a:solidFill>
                  <a:schemeClr val="accent2"/>
                </a:solidFill>
                <a:latin typeface="+mj-lt"/>
              </a:rPr>
              <a:t>₺</a:t>
            </a:r>
            <a:r>
              <a:rPr lang="tr-TR" sz="2400" dirty="0">
                <a:solidFill>
                  <a:schemeClr val="accent2"/>
                </a:solidFill>
              </a:rPr>
              <a:t>49 </a:t>
            </a:r>
            <a:r>
              <a:rPr lang="tr-TR" sz="2400" dirty="0" err="1">
                <a:solidFill>
                  <a:schemeClr val="accent2"/>
                </a:solidFill>
              </a:rPr>
              <a:t>Billion</a:t>
            </a:r>
            <a:endParaRPr sz="2400" dirty="0">
              <a:solidFill>
                <a:schemeClr val="accent2"/>
              </a:solidFill>
            </a:endParaRPr>
          </a:p>
        </p:txBody>
      </p:sp>
      <p:sp>
        <p:nvSpPr>
          <p:cNvPr id="1146" name="Google Shape;1146;p48"/>
          <p:cNvSpPr txBox="1">
            <a:spLocks noGrp="1"/>
          </p:cNvSpPr>
          <p:nvPr>
            <p:ph type="subTitle" idx="4294967295"/>
          </p:nvPr>
        </p:nvSpPr>
        <p:spPr>
          <a:xfrm>
            <a:off x="6147150" y="3377600"/>
            <a:ext cx="23151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TR" sz="1600" dirty="0"/>
              <a:t>Total market </a:t>
            </a:r>
            <a:r>
              <a:rPr lang="tr-TR" sz="1600" dirty="0" err="1"/>
              <a:t>cap</a:t>
            </a:r>
            <a:endParaRPr sz="1600" dirty="0"/>
          </a:p>
        </p:txBody>
      </p:sp>
      <p:sp>
        <p:nvSpPr>
          <p:cNvPr id="1147" name="Google Shape;1147;p48"/>
          <p:cNvSpPr txBox="1">
            <a:spLocks noGrp="1"/>
          </p:cNvSpPr>
          <p:nvPr>
            <p:ph type="title" idx="4294967295"/>
          </p:nvPr>
        </p:nvSpPr>
        <p:spPr>
          <a:xfrm>
            <a:off x="681750" y="137336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2400" dirty="0">
                <a:solidFill>
                  <a:schemeClr val="accent1"/>
                </a:solidFill>
              </a:rPr>
              <a:t>30 </a:t>
            </a:r>
            <a:r>
              <a:rPr lang="tr-TR" sz="2400" dirty="0" err="1">
                <a:solidFill>
                  <a:schemeClr val="accent1"/>
                </a:solidFill>
              </a:rPr>
              <a:t>Million</a:t>
            </a:r>
            <a:r>
              <a:rPr lang="tr-TR" sz="2400" dirty="0">
                <a:solidFill>
                  <a:schemeClr val="accent1"/>
                </a:solidFill>
              </a:rPr>
              <a:t> People</a:t>
            </a:r>
            <a:endParaRPr sz="2400" dirty="0">
              <a:solidFill>
                <a:schemeClr val="accent1"/>
              </a:solidFill>
            </a:endParaRPr>
          </a:p>
        </p:txBody>
      </p:sp>
      <p:sp>
        <p:nvSpPr>
          <p:cNvPr id="1148" name="Google Shape;1148;p48"/>
          <p:cNvSpPr txBox="1">
            <a:spLocks noGrp="1"/>
          </p:cNvSpPr>
          <p:nvPr>
            <p:ph type="subTitle" idx="4294967295"/>
          </p:nvPr>
        </p:nvSpPr>
        <p:spPr>
          <a:xfrm>
            <a:off x="831720" y="1817550"/>
            <a:ext cx="2015159"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tr-TR" sz="1600" dirty="0" err="1"/>
              <a:t>Potential</a:t>
            </a:r>
            <a:r>
              <a:rPr lang="tr-TR" sz="1600" dirty="0"/>
              <a:t> </a:t>
            </a:r>
            <a:r>
              <a:rPr lang="tr-TR" sz="1600" dirty="0" err="1"/>
              <a:t>customers</a:t>
            </a:r>
            <a:endParaRPr sz="1600" dirty="0"/>
          </a:p>
        </p:txBody>
      </p:sp>
      <p:sp>
        <p:nvSpPr>
          <p:cNvPr id="1149" name="Google Shape;1149;p48"/>
          <p:cNvSpPr txBox="1">
            <a:spLocks noGrp="1"/>
          </p:cNvSpPr>
          <p:nvPr>
            <p:ph type="title" idx="4294967295"/>
          </p:nvPr>
        </p:nvSpPr>
        <p:spPr>
          <a:xfrm>
            <a:off x="681750" y="2933413"/>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2400" dirty="0">
                <a:solidFill>
                  <a:schemeClr val="accent5"/>
                </a:solidFill>
              </a:rPr>
              <a:t>45 </a:t>
            </a:r>
            <a:r>
              <a:rPr lang="tr-TR" sz="2400" dirty="0" err="1">
                <a:solidFill>
                  <a:schemeClr val="accent5"/>
                </a:solidFill>
              </a:rPr>
              <a:t>Million</a:t>
            </a:r>
            <a:r>
              <a:rPr lang="tr-TR" sz="2400" dirty="0">
                <a:solidFill>
                  <a:schemeClr val="accent5"/>
                </a:solidFill>
              </a:rPr>
              <a:t> People</a:t>
            </a:r>
            <a:endParaRPr sz="2400" dirty="0">
              <a:solidFill>
                <a:schemeClr val="accent5"/>
              </a:solidFill>
            </a:endParaRPr>
          </a:p>
        </p:txBody>
      </p:sp>
      <p:sp>
        <p:nvSpPr>
          <p:cNvPr id="1150" name="Google Shape;1150;p48"/>
          <p:cNvSpPr txBox="1">
            <a:spLocks noGrp="1"/>
          </p:cNvSpPr>
          <p:nvPr>
            <p:ph type="subTitle" idx="4294967295"/>
          </p:nvPr>
        </p:nvSpPr>
        <p:spPr>
          <a:xfrm>
            <a:off x="245982" y="3451700"/>
            <a:ext cx="23151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tr-TR" sz="1600" dirty="0" err="1"/>
              <a:t>Whole</a:t>
            </a:r>
            <a:r>
              <a:rPr lang="tr-TR" sz="1600" dirty="0"/>
              <a:t> market</a:t>
            </a:r>
            <a:endParaRPr sz="1600" dirty="0"/>
          </a:p>
        </p:txBody>
      </p:sp>
      <p:pic>
        <p:nvPicPr>
          <p:cNvPr id="3" name="Resim 2" descr="metin, oyuncak, vektör grafikler, oyuncak bebek içeren bir resim&#10;&#10;Açıklama otomatik olarak oluşturuldu">
            <a:extLst>
              <a:ext uri="{FF2B5EF4-FFF2-40B4-BE49-F238E27FC236}">
                <a16:creationId xmlns:a16="http://schemas.microsoft.com/office/drawing/2014/main" id="{98C45E25-FE01-439F-BB12-2485482058B6}"/>
              </a:ext>
            </a:extLst>
          </p:cNvPr>
          <p:cNvPicPr>
            <a:picLocks noChangeAspect="1"/>
          </p:cNvPicPr>
          <p:nvPr/>
        </p:nvPicPr>
        <p:blipFill>
          <a:blip r:embed="rId3"/>
          <a:stretch>
            <a:fillRect/>
          </a:stretch>
        </p:blipFill>
        <p:spPr>
          <a:xfrm>
            <a:off x="3564420" y="1655213"/>
            <a:ext cx="2015159" cy="2015159"/>
          </a:xfrm>
          <a:prstGeom prst="rect">
            <a:avLst/>
          </a:prstGeom>
        </p:spPr>
      </p:pic>
    </p:spTree>
    <p:extLst>
      <p:ext uri="{BB962C8B-B14F-4D97-AF65-F5344CB8AC3E}">
        <p14:creationId xmlns:p14="http://schemas.microsoft.com/office/powerpoint/2010/main" val="281222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1"/>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Model</a:t>
            </a:r>
            <a:endParaRPr/>
          </a:p>
        </p:txBody>
      </p:sp>
      <p:sp>
        <p:nvSpPr>
          <p:cNvPr id="1355" name="Google Shape;1355;p51"/>
          <p:cNvSpPr/>
          <p:nvPr/>
        </p:nvSpPr>
        <p:spPr>
          <a:xfrm>
            <a:off x="1123732" y="2826030"/>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222789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3331438" y="2826030"/>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4436229" y="2826030"/>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txBox="1">
            <a:spLocks noGrp="1"/>
          </p:cNvSpPr>
          <p:nvPr>
            <p:ph type="title" idx="4294967295"/>
          </p:nvPr>
        </p:nvSpPr>
        <p:spPr>
          <a:xfrm>
            <a:off x="843675" y="143385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1"/>
                </a:solidFill>
              </a:rPr>
              <a:t>In-app ads</a:t>
            </a:r>
          </a:p>
        </p:txBody>
      </p:sp>
      <p:sp>
        <p:nvSpPr>
          <p:cNvPr id="1360" name="Google Shape;1360;p51"/>
          <p:cNvSpPr txBox="1">
            <a:spLocks noGrp="1"/>
          </p:cNvSpPr>
          <p:nvPr>
            <p:ph type="subTitle" idx="4294967295"/>
          </p:nvPr>
        </p:nvSpPr>
        <p:spPr>
          <a:xfrm>
            <a:off x="731097" y="1909217"/>
            <a:ext cx="1819425"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0" i="0" dirty="0">
                <a:solidFill>
                  <a:srgbClr val="000000"/>
                </a:solidFill>
                <a:effectLst/>
                <a:latin typeface="Roboto" panose="020B0604020202020204" charset="0"/>
              </a:rPr>
              <a:t>Ads are one of our main sources of income.</a:t>
            </a:r>
            <a:endParaRPr sz="1600" dirty="0"/>
          </a:p>
        </p:txBody>
      </p:sp>
      <p:sp>
        <p:nvSpPr>
          <p:cNvPr id="1361" name="Google Shape;1361;p51"/>
          <p:cNvSpPr txBox="1">
            <a:spLocks noGrp="1"/>
          </p:cNvSpPr>
          <p:nvPr>
            <p:ph type="title" idx="4294967295"/>
          </p:nvPr>
        </p:nvSpPr>
        <p:spPr>
          <a:xfrm>
            <a:off x="1935956" y="3505375"/>
            <a:ext cx="1777327"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400" dirty="0">
                <a:solidFill>
                  <a:schemeClr val="accent2"/>
                </a:solidFill>
              </a:rPr>
              <a:t>Subscription</a:t>
            </a:r>
          </a:p>
        </p:txBody>
      </p:sp>
      <p:sp>
        <p:nvSpPr>
          <p:cNvPr id="1362" name="Google Shape;1362;p51"/>
          <p:cNvSpPr txBox="1">
            <a:spLocks noGrp="1"/>
          </p:cNvSpPr>
          <p:nvPr>
            <p:ph type="subTitle" idx="4294967295"/>
          </p:nvPr>
        </p:nvSpPr>
        <p:spPr>
          <a:xfrm>
            <a:off x="1868934" y="3980779"/>
            <a:ext cx="1911369" cy="6912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Users using the app with no ads and special offers.</a:t>
            </a:r>
            <a:endParaRPr sz="1600" dirty="0"/>
          </a:p>
        </p:txBody>
      </p:sp>
      <p:sp>
        <p:nvSpPr>
          <p:cNvPr id="1363" name="Google Shape;1363;p51"/>
          <p:cNvSpPr txBox="1">
            <a:spLocks noGrp="1"/>
          </p:cNvSpPr>
          <p:nvPr>
            <p:ph type="title" idx="4294967295"/>
          </p:nvPr>
        </p:nvSpPr>
        <p:spPr>
          <a:xfrm>
            <a:off x="3047787" y="1433850"/>
            <a:ext cx="1917375"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chemeClr val="accent3"/>
                </a:solidFill>
              </a:rPr>
              <a:t>Paid Highlight</a:t>
            </a:r>
          </a:p>
        </p:txBody>
      </p:sp>
      <p:grpSp>
        <p:nvGrpSpPr>
          <p:cNvPr id="1364" name="Google Shape;1364;p51"/>
          <p:cNvGrpSpPr/>
          <p:nvPr/>
        </p:nvGrpSpPr>
        <p:grpSpPr>
          <a:xfrm>
            <a:off x="6271165" y="1060842"/>
            <a:ext cx="3540893" cy="3930732"/>
            <a:chOff x="6271165" y="1060842"/>
            <a:chExt cx="3540893" cy="3930732"/>
          </a:xfrm>
        </p:grpSpPr>
        <p:grpSp>
          <p:nvGrpSpPr>
            <p:cNvPr id="1365" name="Google Shape;1365;p51"/>
            <p:cNvGrpSpPr/>
            <p:nvPr/>
          </p:nvGrpSpPr>
          <p:grpSpPr>
            <a:xfrm>
              <a:off x="6271165" y="2214577"/>
              <a:ext cx="730084" cy="597906"/>
              <a:chOff x="1968731" y="3237855"/>
              <a:chExt cx="911124" cy="746170"/>
            </a:xfrm>
          </p:grpSpPr>
          <p:sp>
            <p:nvSpPr>
              <p:cNvPr id="1366" name="Google Shape;1366;p51"/>
              <p:cNvSpPr/>
              <p:nvPr/>
            </p:nvSpPr>
            <p:spPr>
              <a:xfrm>
                <a:off x="2054462" y="3804260"/>
                <a:ext cx="739602" cy="179765"/>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2424268" y="3804260"/>
                <a:ext cx="369801" cy="179765"/>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2055930" y="3237855"/>
                <a:ext cx="736730" cy="508948"/>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2424268" y="3237855"/>
                <a:ext cx="368396" cy="508948"/>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1968731" y="3594768"/>
                <a:ext cx="911124" cy="246419"/>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2253430"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2541719" y="3429423"/>
                <a:ext cx="53417" cy="53417"/>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2397543" y="3334480"/>
                <a:ext cx="53449" cy="53417"/>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2424268" y="3334480"/>
                <a:ext cx="26724" cy="53417"/>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2576124" y="3594581"/>
                <a:ext cx="113922" cy="189849"/>
              </a:xfrm>
              <a:custGeom>
                <a:avLst/>
                <a:gdLst/>
                <a:ahLst/>
                <a:cxnLst/>
                <a:rect l="l" t="t" r="r" b="b"/>
                <a:pathLst>
                  <a:path w="3649" h="6081" extrusionOk="0">
                    <a:moveTo>
                      <a:pt x="0" y="1"/>
                    </a:moveTo>
                    <a:lnTo>
                      <a:pt x="0" y="4256"/>
                    </a:lnTo>
                    <a:cubicBezTo>
                      <a:pt x="0" y="5263"/>
                      <a:pt x="816" y="6081"/>
                      <a:pt x="1825" y="6081"/>
                    </a:cubicBezTo>
                    <a:lnTo>
                      <a:pt x="1825" y="6079"/>
                    </a:lnTo>
                    <a:cubicBezTo>
                      <a:pt x="2832" y="6079"/>
                      <a:pt x="3648" y="5263"/>
                      <a:pt x="3648" y="4256"/>
                    </a:cubicBezTo>
                    <a:lnTo>
                      <a:pt x="3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2126925" y="3651497"/>
                <a:ext cx="158161" cy="132935"/>
              </a:xfrm>
              <a:custGeom>
                <a:avLst/>
                <a:gdLst/>
                <a:ahLst/>
                <a:cxnLst/>
                <a:rect l="l" t="t" r="r" b="b"/>
                <a:pathLst>
                  <a:path w="5066" h="4258" extrusionOk="0">
                    <a:moveTo>
                      <a:pt x="2979" y="1"/>
                    </a:moveTo>
                    <a:lnTo>
                      <a:pt x="0" y="4258"/>
                    </a:lnTo>
                    <a:lnTo>
                      <a:pt x="2087" y="4258"/>
                    </a:lnTo>
                    <a:lnTo>
                      <a:pt x="5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2345187" y="3651497"/>
                <a:ext cx="158192" cy="132935"/>
              </a:xfrm>
              <a:custGeom>
                <a:avLst/>
                <a:gdLst/>
                <a:ahLst/>
                <a:cxnLst/>
                <a:rect l="l" t="t" r="r" b="b"/>
                <a:pathLst>
                  <a:path w="5067" h="4258" extrusionOk="0">
                    <a:moveTo>
                      <a:pt x="2979" y="1"/>
                    </a:moveTo>
                    <a:lnTo>
                      <a:pt x="1" y="4258"/>
                    </a:lnTo>
                    <a:lnTo>
                      <a:pt x="2088" y="4258"/>
                    </a:lnTo>
                    <a:lnTo>
                      <a:pt x="5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2424268" y="3651497"/>
                <a:ext cx="79111" cy="113016"/>
              </a:xfrm>
              <a:custGeom>
                <a:avLst/>
                <a:gdLst/>
                <a:ahLst/>
                <a:cxnLst/>
                <a:rect l="l" t="t" r="r" b="b"/>
                <a:pathLst>
                  <a:path w="2534" h="3620" extrusionOk="0">
                    <a:moveTo>
                      <a:pt x="446" y="1"/>
                    </a:moveTo>
                    <a:lnTo>
                      <a:pt x="0" y="639"/>
                    </a:lnTo>
                    <a:lnTo>
                      <a:pt x="0" y="3620"/>
                    </a:lnTo>
                    <a:lnTo>
                      <a:pt x="2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2633070" y="3594581"/>
                <a:ext cx="56976" cy="189818"/>
              </a:xfrm>
              <a:custGeom>
                <a:avLst/>
                <a:gdLst/>
                <a:ahLst/>
                <a:cxnLst/>
                <a:rect l="l" t="t" r="r" b="b"/>
                <a:pathLst>
                  <a:path w="1825" h="6080" extrusionOk="0">
                    <a:moveTo>
                      <a:pt x="1" y="1"/>
                    </a:moveTo>
                    <a:lnTo>
                      <a:pt x="1" y="6079"/>
                    </a:lnTo>
                    <a:cubicBezTo>
                      <a:pt x="1008" y="6079"/>
                      <a:pt x="1824" y="5263"/>
                      <a:pt x="1824" y="4256"/>
                    </a:cubicBezTo>
                    <a:lnTo>
                      <a:pt x="18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51"/>
            <p:cNvGrpSpPr/>
            <p:nvPr/>
          </p:nvGrpSpPr>
          <p:grpSpPr>
            <a:xfrm rot="-358812">
              <a:off x="6451047" y="1216708"/>
              <a:ext cx="3181144" cy="3619000"/>
              <a:chOff x="8890095" y="3665125"/>
              <a:chExt cx="2909806" cy="3310314"/>
            </a:xfrm>
          </p:grpSpPr>
          <p:sp>
            <p:nvSpPr>
              <p:cNvPr id="1381" name="Google Shape;1381;p51"/>
              <p:cNvSpPr/>
              <p:nvPr/>
            </p:nvSpPr>
            <p:spPr>
              <a:xfrm>
                <a:off x="9441440" y="4001047"/>
                <a:ext cx="2358461" cy="297439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9434902" y="3993869"/>
                <a:ext cx="2273706" cy="2875344"/>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9626995" y="4143231"/>
                <a:ext cx="1946480" cy="2382497"/>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10033400" y="6444477"/>
                <a:ext cx="224140" cy="218222"/>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9437616" y="3665125"/>
                <a:ext cx="966873" cy="965591"/>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9606442" y="3997864"/>
                <a:ext cx="1541164" cy="182553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9897476" y="4552328"/>
                <a:ext cx="1509736" cy="1443056"/>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9116628" y="4688252"/>
                <a:ext cx="1530738" cy="99067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8890095" y="4836098"/>
                <a:ext cx="425997" cy="270032"/>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51"/>
          <p:cNvSpPr txBox="1">
            <a:spLocks noGrp="1"/>
          </p:cNvSpPr>
          <p:nvPr>
            <p:ph type="subTitle" idx="4294967295"/>
          </p:nvPr>
        </p:nvSpPr>
        <p:spPr>
          <a:xfrm>
            <a:off x="3195220" y="1895620"/>
            <a:ext cx="1631140" cy="63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600" dirty="0" err="1"/>
              <a:t>Companies</a:t>
            </a:r>
            <a:r>
              <a:rPr lang="en-US" sz="1600" dirty="0"/>
              <a:t> pay a fee to appear at the top.</a:t>
            </a:r>
            <a:endParaRPr sz="1600" dirty="0"/>
          </a:p>
        </p:txBody>
      </p:sp>
      <p:sp>
        <p:nvSpPr>
          <p:cNvPr id="1391" name="Google Shape;1391;p51"/>
          <p:cNvSpPr txBox="1">
            <a:spLocks noGrp="1"/>
          </p:cNvSpPr>
          <p:nvPr>
            <p:ph type="title" idx="4294967295"/>
          </p:nvPr>
        </p:nvSpPr>
        <p:spPr>
          <a:xfrm>
            <a:off x="4349837" y="3505375"/>
            <a:ext cx="1705888"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accent5"/>
                </a:solidFill>
              </a:rPr>
              <a:t>Commission</a:t>
            </a:r>
            <a:br>
              <a:rPr lang="en-US" sz="2400" dirty="0">
                <a:solidFill>
                  <a:schemeClr val="accent5"/>
                </a:solidFill>
              </a:rPr>
            </a:br>
            <a:endParaRPr lang="en-US" sz="2400" dirty="0">
              <a:solidFill>
                <a:schemeClr val="accent5"/>
              </a:solidFill>
            </a:endParaRPr>
          </a:p>
        </p:txBody>
      </p:sp>
      <p:sp>
        <p:nvSpPr>
          <p:cNvPr id="1392" name="Google Shape;1392;p51"/>
          <p:cNvSpPr txBox="1">
            <a:spLocks noGrp="1"/>
          </p:cNvSpPr>
          <p:nvPr>
            <p:ph type="subTitle" idx="4294967295"/>
          </p:nvPr>
        </p:nvSpPr>
        <p:spPr>
          <a:xfrm>
            <a:off x="4175227" y="3980779"/>
            <a:ext cx="2429247" cy="94799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Companies pay to participate in the system and attract customers.</a:t>
            </a:r>
            <a:endParaRPr sz="1600" dirty="0"/>
          </a:p>
        </p:txBody>
      </p:sp>
    </p:spTree>
    <p:extLst>
      <p:ext uri="{BB962C8B-B14F-4D97-AF65-F5344CB8AC3E}">
        <p14:creationId xmlns:p14="http://schemas.microsoft.com/office/powerpoint/2010/main" val="85044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5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Competitors</a:t>
            </a:r>
            <a:endParaRPr/>
          </a:p>
        </p:txBody>
      </p:sp>
      <p:graphicFrame>
        <p:nvGraphicFramePr>
          <p:cNvPr id="1348" name="Google Shape;1348;p50"/>
          <p:cNvGraphicFramePr/>
          <p:nvPr>
            <p:extLst>
              <p:ext uri="{D42A27DB-BD31-4B8C-83A1-F6EECF244321}">
                <p14:modId xmlns:p14="http://schemas.microsoft.com/office/powerpoint/2010/main" val="192363831"/>
              </p:ext>
            </p:extLst>
          </p:nvPr>
        </p:nvGraphicFramePr>
        <p:xfrm>
          <a:off x="628649" y="1130899"/>
          <a:ext cx="8063939" cy="3730468"/>
        </p:xfrm>
        <a:graphic>
          <a:graphicData uri="http://schemas.openxmlformats.org/drawingml/2006/table">
            <a:tbl>
              <a:tblPr>
                <a:noFill/>
                <a:tableStyleId>{3BC3A505-9655-463D-8042-73B07D825984}</a:tableStyleId>
              </a:tblPr>
              <a:tblGrid>
                <a:gridCol w="1558418">
                  <a:extLst>
                    <a:ext uri="{9D8B030D-6E8A-4147-A177-3AD203B41FA5}">
                      <a16:colId xmlns:a16="http://schemas.microsoft.com/office/drawing/2014/main" val="20000"/>
                    </a:ext>
                  </a:extLst>
                </a:gridCol>
                <a:gridCol w="2168507">
                  <a:extLst>
                    <a:ext uri="{9D8B030D-6E8A-4147-A177-3AD203B41FA5}">
                      <a16:colId xmlns:a16="http://schemas.microsoft.com/office/drawing/2014/main" val="20001"/>
                    </a:ext>
                  </a:extLst>
                </a:gridCol>
                <a:gridCol w="2168507">
                  <a:extLst>
                    <a:ext uri="{9D8B030D-6E8A-4147-A177-3AD203B41FA5}">
                      <a16:colId xmlns:a16="http://schemas.microsoft.com/office/drawing/2014/main" val="20002"/>
                    </a:ext>
                  </a:extLst>
                </a:gridCol>
                <a:gridCol w="2168507">
                  <a:extLst>
                    <a:ext uri="{9D8B030D-6E8A-4147-A177-3AD203B41FA5}">
                      <a16:colId xmlns:a16="http://schemas.microsoft.com/office/drawing/2014/main" val="20003"/>
                    </a:ext>
                  </a:extLst>
                </a:gridCol>
              </a:tblGrid>
              <a:tr h="742540">
                <a:tc>
                  <a:txBody>
                    <a:bodyPr/>
                    <a:lstStyle/>
                    <a:p>
                      <a:pPr marL="0" lvl="0" indent="0" algn="ctr" rtl="0">
                        <a:spcBef>
                          <a:spcPts val="0"/>
                        </a:spcBef>
                        <a:spcAft>
                          <a:spcPts val="0"/>
                        </a:spcAft>
                        <a:buNone/>
                      </a:pPr>
                      <a:endParaRPr>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tcPr>
                </a:tc>
                <a:tc>
                  <a:txBody>
                    <a:bodyPr/>
                    <a:lstStyle/>
                    <a:p>
                      <a:pPr marL="0" lvl="0" indent="0" algn="ctr" rtl="0">
                        <a:spcBef>
                          <a:spcPts val="0"/>
                        </a:spcBef>
                        <a:spcAft>
                          <a:spcPts val="0"/>
                        </a:spcAft>
                        <a:buNone/>
                      </a:pPr>
                      <a:endParaRPr lang="en-US" sz="1800" b="1" noProof="0"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tr-TR" sz="1800" b="1" dirty="0" err="1">
                          <a:solidFill>
                            <a:schemeClr val="dk2"/>
                          </a:solidFill>
                          <a:latin typeface="Advent Pro"/>
                          <a:ea typeface="Advent Pro"/>
                          <a:cs typeface="Advent Pro"/>
                          <a:sym typeface="Advent Pro"/>
                        </a:rPr>
                        <a:t>Hesapnet</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tr-TR" sz="1800" b="1" dirty="0" err="1">
                          <a:solidFill>
                            <a:schemeClr val="dk2"/>
                          </a:solidFill>
                          <a:latin typeface="Advent Pro"/>
                          <a:ea typeface="Advent Pro"/>
                          <a:cs typeface="Advent Pro"/>
                          <a:sym typeface="Advent Pro"/>
                        </a:rPr>
                        <a:t>Deliveri</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154432">
                <a:tc>
                  <a:txBody>
                    <a:bodyPr/>
                    <a:lstStyle/>
                    <a:p>
                      <a:pPr marL="0" lvl="0" indent="0" algn="ctr" rtl="0">
                        <a:spcBef>
                          <a:spcPts val="0"/>
                        </a:spcBef>
                        <a:spcAft>
                          <a:spcPts val="0"/>
                        </a:spcAft>
                        <a:buNone/>
                      </a:pPr>
                      <a:r>
                        <a:rPr lang="en-US" sz="1800" b="1" noProof="0" dirty="0">
                          <a:solidFill>
                            <a:schemeClr val="dk2"/>
                          </a:solidFill>
                          <a:latin typeface="Advent Pro"/>
                          <a:ea typeface="Advent Pro"/>
                          <a:cs typeface="Advent Pro"/>
                          <a:sym typeface="Advent Pro"/>
                        </a:rPr>
                        <a:t>Trademark</a:t>
                      </a: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A lot of variety with both online applications and local markets.</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Local markets and some online applications are not integrated.</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chemeClr val="dk1"/>
                        </a:buClr>
                        <a:buSzPts val="1100"/>
                        <a:buFont typeface="Arial"/>
                        <a:buNone/>
                      </a:pPr>
                      <a:r>
                        <a:rPr lang="en-US" sz="1400" b="0" i="0" u="none" strike="noStrike" cap="none" noProof="0" dirty="0">
                          <a:solidFill>
                            <a:srgbClr val="000000"/>
                          </a:solidFill>
                          <a:effectLst/>
                          <a:latin typeface="Roboto" panose="020B0604020202020204" charset="0"/>
                          <a:ea typeface="Roboto" panose="020B0604020202020204" charset="0"/>
                          <a:cs typeface="Arial"/>
                          <a:sym typeface="Arial"/>
                        </a:rPr>
                        <a:t>Very</a:t>
                      </a:r>
                      <a:r>
                        <a:rPr lang="tr-TR" sz="1400" b="0" i="0" u="none" strike="noStrike" cap="none" dirty="0">
                          <a:solidFill>
                            <a:srgbClr val="000000"/>
                          </a:solidFill>
                          <a:effectLst/>
                          <a:latin typeface="Roboto" panose="020B0604020202020204" charset="0"/>
                          <a:ea typeface="Roboto" panose="020B0604020202020204" charset="0"/>
                          <a:cs typeface="Arial"/>
                          <a:sym typeface="Arial"/>
                        </a:rPr>
                        <a:t> </a:t>
                      </a:r>
                      <a:r>
                        <a:rPr lang="en-US" sz="1400" b="0" i="0" u="none" strike="noStrike" cap="none" dirty="0">
                          <a:solidFill>
                            <a:srgbClr val="000000"/>
                          </a:solidFill>
                          <a:effectLst/>
                          <a:latin typeface="Roboto" panose="020B0604020202020204" charset="0"/>
                          <a:ea typeface="Roboto" panose="020B0604020202020204" charset="0"/>
                          <a:cs typeface="Arial"/>
                          <a:sym typeface="Arial"/>
                        </a:rPr>
                        <a:t>few </a:t>
                      </a:r>
                      <a:r>
                        <a:rPr lang="en-US" sz="1400" b="0" i="0" u="none" strike="noStrike" cap="none" noProof="0" dirty="0">
                          <a:solidFill>
                            <a:srgbClr val="000000"/>
                          </a:solidFill>
                          <a:effectLst/>
                          <a:latin typeface="Roboto" panose="020B0604020202020204" charset="0"/>
                          <a:ea typeface="Roboto" panose="020B0604020202020204" charset="0"/>
                          <a:cs typeface="Arial"/>
                          <a:sym typeface="Arial"/>
                        </a:rPr>
                        <a:t>trademarks</a:t>
                      </a:r>
                      <a:r>
                        <a:rPr lang="en-US" sz="1400" b="0" i="0" u="none" strike="noStrike" cap="none" dirty="0">
                          <a:solidFill>
                            <a:srgbClr val="000000"/>
                          </a:solidFill>
                          <a:effectLst/>
                          <a:latin typeface="Roboto" panose="020B0604020202020204" charset="0"/>
                          <a:ea typeface="Roboto" panose="020B0604020202020204" charset="0"/>
                          <a:cs typeface="Arial"/>
                          <a:sym typeface="Arial"/>
                        </a:rPr>
                        <a:t> just because it is in the app store.</a:t>
                      </a:r>
                      <a:endParaRPr dirty="0">
                        <a:solidFill>
                          <a:schemeClr val="dk2"/>
                        </a:solidFill>
                        <a:latin typeface="Roboto" panose="020B0604020202020204" charset="0"/>
                        <a:ea typeface="Roboto" panose="020B0604020202020204" charset="0"/>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916748">
                <a:tc>
                  <a:txBody>
                    <a:bodyPr/>
                    <a:lstStyle/>
                    <a:p>
                      <a:pPr marL="0" lvl="0" indent="0" algn="ctr" rtl="0">
                        <a:spcBef>
                          <a:spcPts val="0"/>
                        </a:spcBef>
                        <a:spcAft>
                          <a:spcPts val="0"/>
                        </a:spcAft>
                        <a:buNone/>
                      </a:pPr>
                      <a:r>
                        <a:rPr lang="en-US" sz="1800" b="1" dirty="0">
                          <a:solidFill>
                            <a:schemeClr val="dk2"/>
                          </a:solidFill>
                          <a:latin typeface="Advent Pro"/>
                          <a:ea typeface="Advent Pro"/>
                          <a:cs typeface="Advent Pro"/>
                          <a:sym typeface="Advent Pro"/>
                        </a:rPr>
                        <a:t>Automatic ordering</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Possibility of direct automatic ordering with in-app wallet.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Only redirection to the relevant </a:t>
                      </a:r>
                      <a:r>
                        <a:rPr lang="tr-TR" dirty="0">
                          <a:solidFill>
                            <a:schemeClr val="dk2"/>
                          </a:solidFill>
                          <a:latin typeface="Roboto"/>
                          <a:ea typeface="Roboto"/>
                          <a:cs typeface="Roboto"/>
                          <a:sym typeface="Roboto"/>
                        </a:rPr>
                        <a:t>online </a:t>
                      </a:r>
                      <a:r>
                        <a:rPr lang="en-US" dirty="0">
                          <a:solidFill>
                            <a:schemeClr val="dk2"/>
                          </a:solidFill>
                          <a:latin typeface="Roboto"/>
                          <a:ea typeface="Roboto"/>
                          <a:cs typeface="Roboto"/>
                          <a:sym typeface="Roboto"/>
                        </a:rPr>
                        <a:t>application.</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chemeClr val="dk1"/>
                        </a:buClr>
                        <a:buSzPts val="1100"/>
                        <a:buFont typeface="Arial"/>
                        <a:buNone/>
                      </a:pPr>
                      <a:r>
                        <a:rPr lang="en-US" dirty="0">
                          <a:solidFill>
                            <a:schemeClr val="dk2"/>
                          </a:solidFill>
                          <a:latin typeface="Roboto"/>
                          <a:ea typeface="Roboto"/>
                          <a:cs typeface="Roboto"/>
                          <a:sym typeface="Roboto"/>
                        </a:rPr>
                        <a:t>Limited number of online application redirect.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916748">
                <a:tc>
                  <a:txBody>
                    <a:bodyPr/>
                    <a:lstStyle/>
                    <a:p>
                      <a:pPr marL="0" lvl="0" indent="0" algn="ctr" rtl="0">
                        <a:spcBef>
                          <a:spcPts val="0"/>
                        </a:spcBef>
                        <a:spcAft>
                          <a:spcPts val="0"/>
                        </a:spcAft>
                        <a:buNone/>
                      </a:pPr>
                      <a:r>
                        <a:rPr lang="en-US" sz="1800" b="1" noProof="0" dirty="0">
                          <a:solidFill>
                            <a:schemeClr val="dk2"/>
                          </a:solidFill>
                          <a:latin typeface="Advent Pro"/>
                          <a:ea typeface="Advent Pro"/>
                          <a:cs typeface="Advent Pro"/>
                          <a:sym typeface="Advent Pro"/>
                        </a:rPr>
                        <a:t>Earning</a:t>
                      </a:r>
                      <a:r>
                        <a:rPr lang="tr-TR" sz="1800" b="1" dirty="0">
                          <a:solidFill>
                            <a:schemeClr val="dk2"/>
                          </a:solidFill>
                          <a:latin typeface="Advent Pro"/>
                          <a:ea typeface="Advent Pro"/>
                          <a:cs typeface="Advent Pro"/>
                          <a:sym typeface="Advent Pro"/>
                        </a:rPr>
                        <a:t> </a:t>
                      </a:r>
                      <a:r>
                        <a:rPr lang="en-US" sz="1800" b="1" dirty="0">
                          <a:solidFill>
                            <a:schemeClr val="dk2"/>
                          </a:solidFill>
                          <a:latin typeface="Advent Pro"/>
                          <a:ea typeface="Advent Pro"/>
                          <a:cs typeface="Advent Pro"/>
                          <a:sym typeface="Advent Pro"/>
                        </a:rPr>
                        <a:t>money</a:t>
                      </a:r>
                      <a:endParaRPr sz="1800" b="1" dirty="0">
                        <a:solidFill>
                          <a:schemeClr val="dk2"/>
                        </a:solidFill>
                        <a:latin typeface="Advent Pro"/>
                        <a:ea typeface="Advent Pro"/>
                        <a:cs typeface="Advent Pro"/>
                        <a:sym typeface="Advent Pr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Possibility to earn money by sending chips-receipts.</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No idea or anything like that.</a:t>
                      </a:r>
                      <a:endParaRPr dirty="0">
                        <a:solidFill>
                          <a:schemeClr val="dk2"/>
                        </a:solidFill>
                        <a:latin typeface="Roboto"/>
                        <a:ea typeface="Roboto"/>
                        <a:cs typeface="Roboto"/>
                        <a:sym typeface="Roboto"/>
                      </a:endParaRP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tr-TR" dirty="0">
                          <a:solidFill>
                            <a:schemeClr val="dk2"/>
                          </a:solidFill>
                          <a:latin typeface="Roboto"/>
                          <a:ea typeface="Roboto"/>
                          <a:cs typeface="Roboto"/>
                          <a:sym typeface="Roboto"/>
                        </a:rPr>
                        <a:t> </a:t>
                      </a:r>
                      <a:r>
                        <a:rPr lang="en-US" noProof="0" dirty="0">
                          <a:solidFill>
                            <a:schemeClr val="dk2"/>
                          </a:solidFill>
                          <a:latin typeface="Roboto"/>
                          <a:ea typeface="Roboto"/>
                          <a:cs typeface="Roboto"/>
                          <a:sym typeface="Roboto"/>
                        </a:rPr>
                        <a:t>Nothing similar about that.</a:t>
                      </a:r>
                    </a:p>
                  </a:txBody>
                  <a:tcPr marL="91425" marR="91425" marT="91425" marB="91425" anchor="ctr">
                    <a:lnL w="38100" cap="flat" cmpd="sng">
                      <a:solidFill>
                        <a:srgbClr val="FFFAEA"/>
                      </a:solidFill>
                      <a:prstDash val="solid"/>
                      <a:round/>
                      <a:headEnd type="none" w="sm" len="sm"/>
                      <a:tailEnd type="none" w="sm" len="sm"/>
                    </a:lnL>
                    <a:lnR w="38100" cap="flat" cmpd="sng">
                      <a:solidFill>
                        <a:srgbClr val="FFFAEA"/>
                      </a:solidFill>
                      <a:prstDash val="solid"/>
                      <a:round/>
                      <a:headEnd type="none" w="sm" len="sm"/>
                      <a:tailEnd type="none" w="sm" len="sm"/>
                    </a:lnR>
                    <a:lnT w="38100" cap="flat" cmpd="sng">
                      <a:solidFill>
                        <a:srgbClr val="FFFAEA"/>
                      </a:solidFill>
                      <a:prstDash val="solid"/>
                      <a:round/>
                      <a:headEnd type="none" w="sm" len="sm"/>
                      <a:tailEnd type="none" w="sm" len="sm"/>
                    </a:lnT>
                    <a:lnB w="38100" cap="flat" cmpd="sng">
                      <a:solidFill>
                        <a:srgbClr val="FFFAEA"/>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0E091B4C-12FD-4227-950C-1B4EF4922FC0}"/>
              </a:ext>
            </a:extLst>
          </p:cNvPr>
          <p:cNvPicPr>
            <a:picLocks noChangeAspect="1"/>
          </p:cNvPicPr>
          <p:nvPr/>
        </p:nvPicPr>
        <p:blipFill>
          <a:blip r:embed="rId3"/>
          <a:stretch>
            <a:fillRect/>
          </a:stretch>
        </p:blipFill>
        <p:spPr>
          <a:xfrm>
            <a:off x="4572000" y="1391326"/>
            <a:ext cx="1701145" cy="435896"/>
          </a:xfrm>
          <a:prstGeom prst="rect">
            <a:avLst/>
          </a:prstGeom>
        </p:spPr>
      </p:pic>
      <p:pic>
        <p:nvPicPr>
          <p:cNvPr id="7" name="Picture 6">
            <a:extLst>
              <a:ext uri="{FF2B5EF4-FFF2-40B4-BE49-F238E27FC236}">
                <a16:creationId xmlns:a16="http://schemas.microsoft.com/office/drawing/2014/main" id="{82F67C3A-E1CB-4E66-90EA-CF3E1C85D2E0}"/>
              </a:ext>
            </a:extLst>
          </p:cNvPr>
          <p:cNvPicPr>
            <a:picLocks noChangeAspect="1"/>
          </p:cNvPicPr>
          <p:nvPr/>
        </p:nvPicPr>
        <p:blipFill>
          <a:blip r:embed="rId4"/>
          <a:stretch>
            <a:fillRect/>
          </a:stretch>
        </p:blipFill>
        <p:spPr>
          <a:xfrm>
            <a:off x="6865298" y="1383671"/>
            <a:ext cx="1650053" cy="435896"/>
          </a:xfrm>
          <a:prstGeom prst="rect">
            <a:avLst/>
          </a:prstGeom>
        </p:spPr>
      </p:pic>
      <p:grpSp>
        <p:nvGrpSpPr>
          <p:cNvPr id="2" name="Grup 1">
            <a:extLst>
              <a:ext uri="{FF2B5EF4-FFF2-40B4-BE49-F238E27FC236}">
                <a16:creationId xmlns:a16="http://schemas.microsoft.com/office/drawing/2014/main" id="{F4F9A58E-75C1-470D-8569-E8D56E92158C}"/>
              </a:ext>
            </a:extLst>
          </p:cNvPr>
          <p:cNvGrpSpPr/>
          <p:nvPr/>
        </p:nvGrpSpPr>
        <p:grpSpPr>
          <a:xfrm>
            <a:off x="2743200" y="776940"/>
            <a:ext cx="1236647" cy="1050282"/>
            <a:chOff x="140367" y="3428760"/>
            <a:chExt cx="1791977" cy="1540058"/>
          </a:xfrm>
        </p:grpSpPr>
        <p:pic>
          <p:nvPicPr>
            <p:cNvPr id="6" name="Resim 5">
              <a:extLst>
                <a:ext uri="{FF2B5EF4-FFF2-40B4-BE49-F238E27FC236}">
                  <a16:creationId xmlns:a16="http://schemas.microsoft.com/office/drawing/2014/main" id="{BC7C81B2-8B2D-4569-AEF9-666B8540B5DA}"/>
                </a:ext>
              </a:extLst>
            </p:cNvPr>
            <p:cNvPicPr>
              <a:picLocks noChangeAspect="1"/>
            </p:cNvPicPr>
            <p:nvPr/>
          </p:nvPicPr>
          <p:blipFill rotWithShape="1">
            <a:blip r:embed="rId5"/>
            <a:srcRect t="21708"/>
            <a:stretch/>
          </p:blipFill>
          <p:spPr>
            <a:xfrm>
              <a:off x="202130" y="3749118"/>
              <a:ext cx="1543739" cy="1208623"/>
            </a:xfrm>
            <a:prstGeom prst="rect">
              <a:avLst/>
            </a:prstGeom>
          </p:spPr>
        </p:pic>
        <p:pic>
          <p:nvPicPr>
            <p:cNvPr id="8" name="Resim 7">
              <a:extLst>
                <a:ext uri="{FF2B5EF4-FFF2-40B4-BE49-F238E27FC236}">
                  <a16:creationId xmlns:a16="http://schemas.microsoft.com/office/drawing/2014/main" id="{D37E8A88-B85B-4DD9-87C5-C0787AA6A7C0}"/>
                </a:ext>
              </a:extLst>
            </p:cNvPr>
            <p:cNvPicPr>
              <a:picLocks noChangeAspect="1"/>
            </p:cNvPicPr>
            <p:nvPr/>
          </p:nvPicPr>
          <p:blipFill>
            <a:blip r:embed="rId6"/>
            <a:stretch>
              <a:fillRect/>
            </a:stretch>
          </p:blipFill>
          <p:spPr>
            <a:xfrm rot="20701670">
              <a:off x="1152459" y="4277580"/>
              <a:ext cx="656225" cy="691238"/>
            </a:xfrm>
            <a:prstGeom prst="rect">
              <a:avLst/>
            </a:prstGeom>
          </p:spPr>
        </p:pic>
        <p:sp>
          <p:nvSpPr>
            <p:cNvPr id="9" name="Dikdörtgen: Köşeleri Yuvarlatılmış 8">
              <a:extLst>
                <a:ext uri="{FF2B5EF4-FFF2-40B4-BE49-F238E27FC236}">
                  <a16:creationId xmlns:a16="http://schemas.microsoft.com/office/drawing/2014/main" id="{BA0654C5-2CE6-4DF1-AE7C-093110AB37E5}"/>
                </a:ext>
              </a:extLst>
            </p:cNvPr>
            <p:cNvSpPr/>
            <p:nvPr/>
          </p:nvSpPr>
          <p:spPr>
            <a:xfrm>
              <a:off x="140367" y="3428760"/>
              <a:ext cx="1657348" cy="334933"/>
            </a:xfrm>
            <a:prstGeom prst="roundRect">
              <a:avLst/>
            </a:prstGeom>
            <a:solidFill>
              <a:srgbClr val="00CCFF"/>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02303B17-CB82-4E4E-BD87-AF326D679DCD}"/>
                </a:ext>
              </a:extLst>
            </p:cNvPr>
            <p:cNvSpPr txBox="1"/>
            <p:nvPr/>
          </p:nvSpPr>
          <p:spPr>
            <a:xfrm>
              <a:off x="140367" y="3428760"/>
              <a:ext cx="1791977" cy="338475"/>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tr-TR" sz="900" b="1" dirty="0">
                  <a:solidFill>
                    <a:schemeClr val="bg1"/>
                  </a:solidFill>
                  <a:latin typeface="Comic Sans MS" panose="030F0702030302020204" pitchFamily="66" charset="0"/>
                </a:rPr>
                <a:t>MARKETSEPETİM</a:t>
              </a:r>
              <a:endParaRPr lang="tr-TR" b="1" dirty="0">
                <a:solidFill>
                  <a:schemeClr val="bg1"/>
                </a:solidFill>
                <a:latin typeface="Comic Sans MS" panose="030F0702030302020204" pitchFamily="66"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5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err="1"/>
              <a:t>Traction</a:t>
            </a:r>
            <a:endParaRPr dirty="0"/>
          </a:p>
        </p:txBody>
      </p:sp>
      <p:sp>
        <p:nvSpPr>
          <p:cNvPr id="1403" name="Google Shape;1403;p52"/>
          <p:cNvSpPr txBox="1">
            <a:spLocks noGrp="1"/>
          </p:cNvSpPr>
          <p:nvPr>
            <p:ph type="title" idx="4294967295"/>
          </p:nvPr>
        </p:nvSpPr>
        <p:spPr>
          <a:xfrm>
            <a:off x="987329" y="1607087"/>
            <a:ext cx="1184273"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June</a:t>
            </a:r>
            <a:r>
              <a:rPr lang="tr-TR" sz="1800" dirty="0">
                <a:solidFill>
                  <a:schemeClr val="accent1"/>
                </a:solidFill>
              </a:rPr>
              <a:t> 2020</a:t>
            </a:r>
            <a:endParaRPr sz="1800" dirty="0">
              <a:solidFill>
                <a:schemeClr val="accent1"/>
              </a:solidFill>
            </a:endParaRPr>
          </a:p>
        </p:txBody>
      </p:sp>
      <p:sp>
        <p:nvSpPr>
          <p:cNvPr id="1404" name="Google Shape;1404;p52"/>
          <p:cNvSpPr txBox="1">
            <a:spLocks noGrp="1"/>
          </p:cNvSpPr>
          <p:nvPr>
            <p:ph type="subTitle" idx="4294967295"/>
          </p:nvPr>
        </p:nvSpPr>
        <p:spPr>
          <a:xfrm>
            <a:off x="987329" y="3138554"/>
            <a:ext cx="1184273" cy="4285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err="1"/>
              <a:t>Prototype</a:t>
            </a:r>
            <a:endParaRPr sz="1200" dirty="0"/>
          </a:p>
        </p:txBody>
      </p:sp>
      <p:sp>
        <p:nvSpPr>
          <p:cNvPr id="1405" name="Google Shape;1405;p52"/>
          <p:cNvSpPr txBox="1">
            <a:spLocks noGrp="1"/>
          </p:cNvSpPr>
          <p:nvPr>
            <p:ph type="title" idx="4294967295"/>
          </p:nvPr>
        </p:nvSpPr>
        <p:spPr>
          <a:xfrm>
            <a:off x="2107097" y="1608959"/>
            <a:ext cx="1184273"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July</a:t>
            </a:r>
            <a:r>
              <a:rPr lang="tr-TR" sz="1800" dirty="0">
                <a:solidFill>
                  <a:schemeClr val="accent1"/>
                </a:solidFill>
              </a:rPr>
              <a:t> 2020</a:t>
            </a:r>
            <a:endParaRPr sz="1800" dirty="0">
              <a:solidFill>
                <a:schemeClr val="accent1"/>
              </a:solidFill>
            </a:endParaRPr>
          </a:p>
        </p:txBody>
      </p:sp>
      <p:sp>
        <p:nvSpPr>
          <p:cNvPr id="1406" name="Google Shape;1406;p52"/>
          <p:cNvSpPr txBox="1">
            <a:spLocks noGrp="1"/>
          </p:cNvSpPr>
          <p:nvPr>
            <p:ph type="title" idx="4294967295"/>
          </p:nvPr>
        </p:nvSpPr>
        <p:spPr>
          <a:xfrm>
            <a:off x="3289678" y="1608233"/>
            <a:ext cx="1312712" cy="378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August</a:t>
            </a:r>
            <a:r>
              <a:rPr lang="tr-TR" sz="1800" dirty="0">
                <a:solidFill>
                  <a:schemeClr val="accent1"/>
                </a:solidFill>
              </a:rPr>
              <a:t> 2020</a:t>
            </a:r>
            <a:endParaRPr sz="1800" dirty="0">
              <a:solidFill>
                <a:schemeClr val="accent1"/>
              </a:solidFill>
            </a:endParaRPr>
          </a:p>
        </p:txBody>
      </p:sp>
      <p:sp>
        <p:nvSpPr>
          <p:cNvPr id="1407" name="Google Shape;1407;p52"/>
          <p:cNvSpPr txBox="1">
            <a:spLocks noGrp="1"/>
          </p:cNvSpPr>
          <p:nvPr>
            <p:ph type="title" idx="4294967295"/>
          </p:nvPr>
        </p:nvSpPr>
        <p:spPr>
          <a:xfrm>
            <a:off x="4600697" y="1309230"/>
            <a:ext cx="1832575" cy="713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800" dirty="0" err="1">
                <a:solidFill>
                  <a:schemeClr val="accent1"/>
                </a:solidFill>
              </a:rPr>
              <a:t>Now</a:t>
            </a:r>
            <a:r>
              <a:rPr lang="tr-TR" sz="1800" dirty="0">
                <a:solidFill>
                  <a:schemeClr val="accent1"/>
                </a:solidFill>
              </a:rPr>
              <a:t> </a:t>
            </a:r>
            <a:br>
              <a:rPr lang="tr-TR" sz="1800" dirty="0">
                <a:solidFill>
                  <a:schemeClr val="accent1"/>
                </a:solidFill>
              </a:rPr>
            </a:br>
            <a:r>
              <a:rPr lang="tr-TR" sz="1800" dirty="0" err="1">
                <a:solidFill>
                  <a:schemeClr val="accent1"/>
                </a:solidFill>
              </a:rPr>
              <a:t>January</a:t>
            </a:r>
            <a:r>
              <a:rPr lang="tr-TR" sz="1800" dirty="0">
                <a:solidFill>
                  <a:schemeClr val="accent1"/>
                </a:solidFill>
              </a:rPr>
              <a:t> 2021</a:t>
            </a:r>
            <a:endParaRPr sz="1800" dirty="0">
              <a:solidFill>
                <a:schemeClr val="accent1"/>
              </a:solidFill>
            </a:endParaRPr>
          </a:p>
        </p:txBody>
      </p:sp>
      <p:sp>
        <p:nvSpPr>
          <p:cNvPr id="1408" name="Google Shape;1408;p52"/>
          <p:cNvSpPr txBox="1">
            <a:spLocks noGrp="1"/>
          </p:cNvSpPr>
          <p:nvPr>
            <p:ph type="subTitle" idx="4294967295"/>
          </p:nvPr>
        </p:nvSpPr>
        <p:spPr>
          <a:xfrm>
            <a:off x="2107097" y="3154132"/>
            <a:ext cx="1184273" cy="4285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tr-TR" sz="1200" dirty="0"/>
              <a:t>Beta</a:t>
            </a:r>
            <a:endParaRPr sz="1200" dirty="0"/>
          </a:p>
        </p:txBody>
      </p:sp>
      <p:sp>
        <p:nvSpPr>
          <p:cNvPr id="1409" name="Google Shape;1409;p52"/>
          <p:cNvSpPr txBox="1">
            <a:spLocks noGrp="1"/>
          </p:cNvSpPr>
          <p:nvPr>
            <p:ph type="subTitle" idx="4294967295"/>
          </p:nvPr>
        </p:nvSpPr>
        <p:spPr>
          <a:xfrm>
            <a:off x="3352204" y="3153825"/>
            <a:ext cx="1184273" cy="695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err="1"/>
              <a:t>Published</a:t>
            </a:r>
            <a:r>
              <a:rPr lang="tr-TR" sz="1200" dirty="0"/>
              <a:t> on Play </a:t>
            </a:r>
            <a:r>
              <a:rPr lang="tr-TR" sz="1200" dirty="0" err="1"/>
              <a:t>Store</a:t>
            </a:r>
            <a:r>
              <a:rPr lang="tr-TR" sz="1200" dirty="0"/>
              <a:t> </a:t>
            </a:r>
            <a:r>
              <a:rPr lang="tr-TR" sz="1200" dirty="0" err="1"/>
              <a:t>and</a:t>
            </a:r>
            <a:r>
              <a:rPr lang="tr-TR" sz="1200" dirty="0"/>
              <a:t> </a:t>
            </a:r>
            <a:r>
              <a:rPr lang="tr-TR" sz="1200" dirty="0" err="1"/>
              <a:t>App</a:t>
            </a:r>
            <a:r>
              <a:rPr lang="tr-TR" sz="1200" dirty="0"/>
              <a:t> </a:t>
            </a:r>
            <a:r>
              <a:rPr lang="tr-TR" sz="1200" dirty="0" err="1"/>
              <a:t>Store</a:t>
            </a:r>
            <a:endParaRPr sz="1200" dirty="0"/>
          </a:p>
          <a:p>
            <a:pPr marL="0" lvl="0" indent="0" algn="ctr" rtl="0">
              <a:spcBef>
                <a:spcPts val="1600"/>
              </a:spcBef>
              <a:spcAft>
                <a:spcPts val="1600"/>
              </a:spcAft>
              <a:buNone/>
            </a:pPr>
            <a:endParaRPr sz="1200" dirty="0"/>
          </a:p>
        </p:txBody>
      </p:sp>
      <p:sp>
        <p:nvSpPr>
          <p:cNvPr id="1410" name="Google Shape;1410;p52"/>
          <p:cNvSpPr txBox="1">
            <a:spLocks noGrp="1"/>
          </p:cNvSpPr>
          <p:nvPr>
            <p:ph type="subTitle" idx="4294967295"/>
          </p:nvPr>
        </p:nvSpPr>
        <p:spPr>
          <a:xfrm>
            <a:off x="4924847" y="3153825"/>
            <a:ext cx="1184273" cy="11034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a:t>500K+ </a:t>
            </a:r>
            <a:r>
              <a:rPr lang="tr-TR" sz="1200" dirty="0" err="1"/>
              <a:t>App</a:t>
            </a:r>
            <a:r>
              <a:rPr lang="tr-TR" sz="1200" dirty="0"/>
              <a:t> </a:t>
            </a:r>
            <a:r>
              <a:rPr lang="tr-TR" sz="1200" dirty="0" err="1"/>
              <a:t>Downloads</a:t>
            </a:r>
            <a:endParaRPr lang="tr-TR" sz="1200" dirty="0"/>
          </a:p>
          <a:p>
            <a:pPr marL="0" lvl="0" indent="0" algn="ctr" rtl="0">
              <a:spcBef>
                <a:spcPts val="0"/>
              </a:spcBef>
              <a:spcAft>
                <a:spcPts val="0"/>
              </a:spcAft>
              <a:buNone/>
            </a:pPr>
            <a:r>
              <a:rPr lang="tr-TR" sz="1200" dirty="0"/>
              <a:t>10K+ </a:t>
            </a:r>
            <a:r>
              <a:rPr lang="tr-TR" sz="1200" dirty="0" err="1"/>
              <a:t>Monthly</a:t>
            </a:r>
            <a:r>
              <a:rPr lang="tr-TR" sz="1200" dirty="0"/>
              <a:t> </a:t>
            </a:r>
            <a:r>
              <a:rPr lang="tr-TR" sz="1200" dirty="0" err="1"/>
              <a:t>Subscribers</a:t>
            </a:r>
            <a:endParaRPr lang="tr-TR" sz="1200" dirty="0"/>
          </a:p>
          <a:p>
            <a:pPr marL="0" lvl="0" indent="0" algn="ctr" rtl="0">
              <a:spcBef>
                <a:spcPts val="0"/>
              </a:spcBef>
              <a:spcAft>
                <a:spcPts val="0"/>
              </a:spcAft>
              <a:buNone/>
            </a:pPr>
            <a:r>
              <a:rPr lang="tr-TR" sz="1200" dirty="0"/>
              <a:t>5 </a:t>
            </a:r>
            <a:r>
              <a:rPr lang="tr-TR" sz="1200" dirty="0" err="1"/>
              <a:t>Partnerships</a:t>
            </a:r>
            <a:endParaRPr sz="1200" dirty="0"/>
          </a:p>
        </p:txBody>
      </p:sp>
      <p:pic>
        <p:nvPicPr>
          <p:cNvPr id="27" name="Resim 26">
            <a:extLst>
              <a:ext uri="{FF2B5EF4-FFF2-40B4-BE49-F238E27FC236}">
                <a16:creationId xmlns:a16="http://schemas.microsoft.com/office/drawing/2014/main" id="{CB4A1A4D-B3B9-4C41-B589-C1859A936193}"/>
              </a:ext>
            </a:extLst>
          </p:cNvPr>
          <p:cNvPicPr>
            <a:picLocks noChangeAspect="1"/>
          </p:cNvPicPr>
          <p:nvPr/>
        </p:nvPicPr>
        <p:blipFill>
          <a:blip r:embed="rId3"/>
          <a:stretch>
            <a:fillRect/>
          </a:stretch>
        </p:blipFill>
        <p:spPr>
          <a:xfrm>
            <a:off x="1229029" y="2156697"/>
            <a:ext cx="700871" cy="700871"/>
          </a:xfrm>
          <a:prstGeom prst="rect">
            <a:avLst/>
          </a:prstGeom>
        </p:spPr>
      </p:pic>
      <p:pic>
        <p:nvPicPr>
          <p:cNvPr id="29" name="Resim 28">
            <a:extLst>
              <a:ext uri="{FF2B5EF4-FFF2-40B4-BE49-F238E27FC236}">
                <a16:creationId xmlns:a16="http://schemas.microsoft.com/office/drawing/2014/main" id="{C36B20EF-DDDD-42AE-8D0B-05726DB93B05}"/>
              </a:ext>
            </a:extLst>
          </p:cNvPr>
          <p:cNvPicPr>
            <a:picLocks noChangeAspect="1"/>
          </p:cNvPicPr>
          <p:nvPr/>
        </p:nvPicPr>
        <p:blipFill>
          <a:blip r:embed="rId4"/>
          <a:stretch>
            <a:fillRect/>
          </a:stretch>
        </p:blipFill>
        <p:spPr>
          <a:xfrm>
            <a:off x="2350949" y="2131832"/>
            <a:ext cx="755701" cy="755701"/>
          </a:xfrm>
          <a:prstGeom prst="rect">
            <a:avLst/>
          </a:prstGeom>
        </p:spPr>
      </p:pic>
      <p:pic>
        <p:nvPicPr>
          <p:cNvPr id="31" name="Resim 30">
            <a:extLst>
              <a:ext uri="{FF2B5EF4-FFF2-40B4-BE49-F238E27FC236}">
                <a16:creationId xmlns:a16="http://schemas.microsoft.com/office/drawing/2014/main" id="{627C0014-F144-4C38-A9F0-B30D127C3E62}"/>
              </a:ext>
            </a:extLst>
          </p:cNvPr>
          <p:cNvPicPr>
            <a:picLocks noChangeAspect="1"/>
          </p:cNvPicPr>
          <p:nvPr/>
        </p:nvPicPr>
        <p:blipFill>
          <a:blip r:embed="rId5"/>
          <a:stretch>
            <a:fillRect/>
          </a:stretch>
        </p:blipFill>
        <p:spPr>
          <a:xfrm>
            <a:off x="3576744" y="2131004"/>
            <a:ext cx="801452" cy="801452"/>
          </a:xfrm>
          <a:prstGeom prst="rect">
            <a:avLst/>
          </a:prstGeom>
        </p:spPr>
      </p:pic>
      <p:pic>
        <p:nvPicPr>
          <p:cNvPr id="33" name="Resim 32">
            <a:extLst>
              <a:ext uri="{FF2B5EF4-FFF2-40B4-BE49-F238E27FC236}">
                <a16:creationId xmlns:a16="http://schemas.microsoft.com/office/drawing/2014/main" id="{1B604CB6-67B2-439C-9FEB-85237160EDEE}"/>
              </a:ext>
            </a:extLst>
          </p:cNvPr>
          <p:cNvPicPr>
            <a:picLocks noChangeAspect="1"/>
          </p:cNvPicPr>
          <p:nvPr/>
        </p:nvPicPr>
        <p:blipFill>
          <a:blip r:embed="rId6"/>
          <a:stretch>
            <a:fillRect/>
          </a:stretch>
        </p:blipFill>
        <p:spPr>
          <a:xfrm>
            <a:off x="5116257" y="2171024"/>
            <a:ext cx="801452" cy="801452"/>
          </a:xfrm>
          <a:prstGeom prst="rect">
            <a:avLst/>
          </a:prstGeom>
        </p:spPr>
      </p:pic>
      <p:sp>
        <p:nvSpPr>
          <p:cNvPr id="52" name="Google Shape;1406;p52">
            <a:extLst>
              <a:ext uri="{FF2B5EF4-FFF2-40B4-BE49-F238E27FC236}">
                <a16:creationId xmlns:a16="http://schemas.microsoft.com/office/drawing/2014/main" id="{70D44D76-EBC3-4652-B53D-FFB2D687E898}"/>
              </a:ext>
            </a:extLst>
          </p:cNvPr>
          <p:cNvSpPr txBox="1">
            <a:spLocks/>
          </p:cNvSpPr>
          <p:nvPr/>
        </p:nvSpPr>
        <p:spPr>
          <a:xfrm>
            <a:off x="6429886" y="1607087"/>
            <a:ext cx="1660569" cy="378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1pPr>
            <a:lvl2pPr marR="0" lvl="1"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2pPr>
            <a:lvl3pPr marR="0" lvl="2"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3pPr>
            <a:lvl4pPr marR="0" lvl="3"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4pPr>
            <a:lvl5pPr marR="0" lvl="4"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5pPr>
            <a:lvl6pPr marR="0" lvl="5"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6pPr>
            <a:lvl7pPr marR="0" lvl="6"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7pPr>
            <a:lvl8pPr marR="0" lvl="7"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8pPr>
            <a:lvl9pPr marR="0" lvl="8" algn="l" rtl="0">
              <a:lnSpc>
                <a:spcPct val="100000"/>
              </a:lnSpc>
              <a:spcBef>
                <a:spcPts val="0"/>
              </a:spcBef>
              <a:spcAft>
                <a:spcPts val="0"/>
              </a:spcAft>
              <a:buClr>
                <a:srgbClr val="434343"/>
              </a:buClr>
              <a:buSzPts val="2800"/>
              <a:buFont typeface="Advent Pro"/>
              <a:buNone/>
              <a:defRPr sz="2800" b="1" i="0" u="none" strike="noStrike" cap="none">
                <a:solidFill>
                  <a:srgbClr val="434343"/>
                </a:solidFill>
                <a:latin typeface="Advent Pro"/>
                <a:ea typeface="Advent Pro"/>
                <a:cs typeface="Advent Pro"/>
                <a:sym typeface="Advent Pro"/>
              </a:defRPr>
            </a:lvl9pPr>
          </a:lstStyle>
          <a:p>
            <a:pPr algn="ctr"/>
            <a:r>
              <a:rPr lang="tr-TR" sz="1800" dirty="0" err="1">
                <a:solidFill>
                  <a:schemeClr val="accent1"/>
                </a:solidFill>
              </a:rPr>
              <a:t>December</a:t>
            </a:r>
            <a:r>
              <a:rPr lang="tr-TR" sz="1800" dirty="0">
                <a:solidFill>
                  <a:schemeClr val="accent1"/>
                </a:solidFill>
              </a:rPr>
              <a:t> 2021</a:t>
            </a:r>
          </a:p>
        </p:txBody>
      </p:sp>
      <p:pic>
        <p:nvPicPr>
          <p:cNvPr id="35" name="Resim 34">
            <a:extLst>
              <a:ext uri="{FF2B5EF4-FFF2-40B4-BE49-F238E27FC236}">
                <a16:creationId xmlns:a16="http://schemas.microsoft.com/office/drawing/2014/main" id="{58AAB2A4-3B38-4285-9AC5-030FA68D5B62}"/>
              </a:ext>
            </a:extLst>
          </p:cNvPr>
          <p:cNvPicPr>
            <a:picLocks noChangeAspect="1"/>
          </p:cNvPicPr>
          <p:nvPr/>
        </p:nvPicPr>
        <p:blipFill>
          <a:blip r:embed="rId7"/>
          <a:stretch>
            <a:fillRect/>
          </a:stretch>
        </p:blipFill>
        <p:spPr>
          <a:xfrm>
            <a:off x="6791636" y="2116897"/>
            <a:ext cx="888571" cy="888571"/>
          </a:xfrm>
          <a:prstGeom prst="rect">
            <a:avLst/>
          </a:prstGeom>
        </p:spPr>
      </p:pic>
      <p:sp>
        <p:nvSpPr>
          <p:cNvPr id="55" name="Google Shape;1410;p52">
            <a:extLst>
              <a:ext uri="{FF2B5EF4-FFF2-40B4-BE49-F238E27FC236}">
                <a16:creationId xmlns:a16="http://schemas.microsoft.com/office/drawing/2014/main" id="{91E8BC58-58CB-4B4C-A4A4-BE75ED52EA41}"/>
              </a:ext>
            </a:extLst>
          </p:cNvPr>
          <p:cNvSpPr txBox="1">
            <a:spLocks/>
          </p:cNvSpPr>
          <p:nvPr/>
        </p:nvSpPr>
        <p:spPr>
          <a:xfrm>
            <a:off x="6668033" y="3153825"/>
            <a:ext cx="1184273" cy="1103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1800"/>
              <a:buFont typeface="Roboto"/>
              <a:buChar char="●"/>
              <a:defRPr sz="18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lgn="ctr">
              <a:buFont typeface="Roboto"/>
              <a:buNone/>
            </a:pPr>
            <a:r>
              <a:rPr lang="tr-TR" sz="1200" dirty="0"/>
              <a:t>1 </a:t>
            </a:r>
            <a:r>
              <a:rPr lang="tr-TR" sz="1200" dirty="0" err="1"/>
              <a:t>Million</a:t>
            </a:r>
            <a:r>
              <a:rPr lang="tr-TR" sz="1200" dirty="0"/>
              <a:t> </a:t>
            </a:r>
            <a:r>
              <a:rPr lang="tr-TR" sz="1200" dirty="0" err="1"/>
              <a:t>App</a:t>
            </a:r>
            <a:r>
              <a:rPr lang="tr-TR" sz="1200" dirty="0"/>
              <a:t> </a:t>
            </a:r>
            <a:r>
              <a:rPr lang="tr-TR" sz="1200" dirty="0" err="1"/>
              <a:t>Downloads</a:t>
            </a:r>
            <a:endParaRPr lang="en-US" sz="1200" dirty="0"/>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564</Words>
  <Application>Microsoft Office PowerPoint</Application>
  <PresentationFormat>Ekran Gösterisi (16:9)</PresentationFormat>
  <Paragraphs>111</Paragraphs>
  <Slides>14</Slides>
  <Notes>13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Comic Sans MS</vt:lpstr>
      <vt:lpstr>Roboto</vt:lpstr>
      <vt:lpstr>Advent Pro</vt:lpstr>
      <vt:lpstr>Food Delivery App by Slidesgo</vt:lpstr>
      <vt:lpstr>Market Sepetim</vt:lpstr>
      <vt:lpstr>The mobile app helps people to make supermarket shopping with the cheapest cost. </vt:lpstr>
      <vt:lpstr>Our Team</vt:lpstr>
      <vt:lpstr>Problem</vt:lpstr>
      <vt:lpstr>Solution</vt:lpstr>
      <vt:lpstr>Market Size</vt:lpstr>
      <vt:lpstr>Business Model</vt:lpstr>
      <vt:lpstr>Competitors</vt:lpstr>
      <vt:lpstr>Traction</vt:lpstr>
      <vt:lpstr>How Do We Plan To Grow?</vt:lpstr>
      <vt:lpstr>INTELLECTUAL PROPERTY</vt:lpstr>
      <vt:lpstr>Financials</vt:lpstr>
      <vt:lpstr>Challenge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Sepetim</dc:title>
  <cp:lastModifiedBy>Hüseyin Kerem Mican</cp:lastModifiedBy>
  <cp:revision>49</cp:revision>
  <dcterms:modified xsi:type="dcterms:W3CDTF">2021-01-24T22:40:08Z</dcterms:modified>
</cp:coreProperties>
</file>