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56" r:id="rId2"/>
    <p:sldId id="257" r:id="rId3"/>
    <p:sldId id="258" r:id="rId4"/>
    <p:sldId id="259" r:id="rId5"/>
    <p:sldId id="260" r:id="rId6"/>
    <p:sldId id="263" r:id="rId7"/>
    <p:sldId id="262"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13" autoAdjust="0"/>
    <p:restoredTop sz="94660"/>
  </p:normalViewPr>
  <p:slideViewPr>
    <p:cSldViewPr snapToGrid="0">
      <p:cViewPr>
        <p:scale>
          <a:sx n="100" d="100"/>
          <a:sy n="100" d="100"/>
        </p:scale>
        <p:origin x="966"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1">
        <a:schemeClr val="bg2"/>
      </p:bgRef>
    </p:bg>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lumMod val="7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63A1C593-65D0-4073-BCC9-577B9352EA97}" type="datetimeFigureOut">
              <a:rPr lang="en-US" smtClean="0"/>
              <a:t>12/18/2019</a:t>
            </a:fld>
            <a:endParaRPr lang="en-US"/>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81940669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12/18/2019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723208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12/18/2019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471149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12/18/2019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410378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Ref idx="1001">
        <a:schemeClr val="bg2"/>
      </p:bgRef>
    </p:bg>
    <p:spTree>
      <p:nvGrpSpPr>
        <p:cNvPr id="1" name=""/>
        <p:cNvGrpSpPr/>
        <p:nvPr/>
      </p:nvGrpSpPr>
      <p:grpSpPr>
        <a:xfrm>
          <a:off x="0" y="0"/>
          <a:ext cx="0" cy="0"/>
          <a:chOff x="0" y="0"/>
          <a:chExt cx="0" cy="0"/>
        </a:xfrm>
      </p:grpSpPr>
      <p:sp>
        <p:nvSpPr>
          <p:cNvPr id="16" name="Rectangle 15"/>
          <p:cNvSpPr/>
          <p:nvPr/>
        </p:nvSpPr>
        <p:spPr>
          <a:xfrm>
            <a:off x="11784" y="0"/>
            <a:ext cx="12192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63A1C593-65D0-4073-BCC9-577B9352EA97}" type="datetimeFigureOut">
              <a:rPr lang="en-US" smtClean="0"/>
              <a:t>12/18/2019</a:t>
            </a:fld>
            <a:endParaRPr lang="en-US"/>
          </a:p>
        </p:txBody>
      </p:sp>
      <p:sp>
        <p:nvSpPr>
          <p:cNvPr id="5" name="Footer Placeholder 4"/>
          <p:cNvSpPr>
            <a:spLocks noGrp="1"/>
          </p:cNvSpPr>
          <p:nvPr>
            <p:ph type="ftr" sz="quarter" idx="11"/>
          </p:nvPr>
        </p:nvSpPr>
        <p:spPr>
          <a:xfrm>
            <a:off x="1453896" y="521208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2080"/>
            <a:ext cx="2112264" cy="228600"/>
          </a:xfrm>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54862383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t>12/18/2019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81626816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12/18/2019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66185333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3A1C593-65D0-4073-BCC9-577B9352EA97}" type="datetimeFigureOut">
              <a:rPr lang="en-US" smtClean="0"/>
              <a:t>12/18/2019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933771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12/18/2019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952386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tx1"/>
                </a:solidFill>
                <a:effectLst/>
                <a:latin typeface="+mj-lt"/>
                <a:ea typeface="+mn-ea"/>
                <a:cs typeface="+mn-cs"/>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8" name="Date Placeholder 7"/>
          <p:cNvSpPr>
            <a:spLocks noGrp="1"/>
          </p:cNvSpPr>
          <p:nvPr>
            <p:ph type="dt" sz="half" idx="10"/>
          </p:nvPr>
        </p:nvSpPr>
        <p:spPr/>
        <p:txBody>
          <a:bodyPr/>
          <a:lstStyle/>
          <a:p>
            <a:fld id="{63A1C593-65D0-4073-BCC9-577B9352EA97}" type="datetimeFigureOut">
              <a:rPr lang="en-US" smtClean="0"/>
              <a:t>12/18/2019</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6728" y="6227064"/>
            <a:ext cx="1463040" cy="256032"/>
          </a:xfrm>
        </p:spPr>
        <p:txBody>
          <a:bodyPr/>
          <a:lstStyle/>
          <a:p>
            <a:fld id="{9B618960-8005-486C-9A75-10CB2AAC16F9}" type="slidenum">
              <a:rPr lang="en-US" smtClean="0"/>
              <a:t>‹#›</a:t>
            </a:fld>
            <a:endParaRPr lang="en-US"/>
          </a:p>
        </p:txBody>
      </p:sp>
      <p:sp>
        <p:nvSpPr>
          <p:cNvPr id="12" name="Rectangle 11"/>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3543747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6">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63A1C593-65D0-4073-BCC9-577B9352EA97}" type="datetimeFigureOut">
              <a:rPr lang="en-US" smtClean="0"/>
              <a:t>12/18/2019</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56032"/>
          </a:xfrm>
        </p:spPr>
        <p:txBody>
          <a:bodyPr/>
          <a:lstStyle/>
          <a:p>
            <a:fld id="{9B618960-8005-486C-9A75-10CB2AAC16F9}" type="slidenum">
              <a:rPr lang="en-US" smtClean="0"/>
              <a:t>‹#›</a:t>
            </a:fld>
            <a:endParaRPr lang="en-US"/>
          </a:p>
        </p:txBody>
      </p:sp>
      <p:sp>
        <p:nvSpPr>
          <p:cNvPr id="10" name="Rectangle 9"/>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62246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63A1C593-65D0-4073-BCC9-577B9352EA97}" type="datetimeFigureOut">
              <a:rPr lang="en-US" smtClean="0"/>
              <a:t>12/18/2019</a:t>
            </a:fld>
            <a:endParaRPr lang="en-US"/>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9B618960-8005-486C-9A75-10CB2AAC16F9}" type="slidenum">
              <a:rPr lang="en-US" smtClean="0"/>
              <a:t>‹#›</a:t>
            </a:fld>
            <a:endParaRPr lang="en-US"/>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1572739250"/>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gefad.gazi.edu.tr/en/download/article-file/77476" TargetMode="External"/><Relationship Id="rId2" Type="http://schemas.openxmlformats.org/officeDocument/2006/relationships/hyperlink" Target="https://dergipark.org.tr/tr/download/article-file/236419"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BEBBBF70-6ABC-46E8-A293-73A60B8E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3" name="Rectangle 22">
            <a:extLst>
              <a:ext uri="{FF2B5EF4-FFF2-40B4-BE49-F238E27FC236}">
                <a16:creationId xmlns:a16="http://schemas.microsoft.com/office/drawing/2014/main" id="{05388887-43DC-4FAF-9400-7925701AF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noFill/>
          <a:ln w="6350" cap="sq" cmpd="sng" algn="ctr">
            <a:solidFill>
              <a:schemeClr val="tx1">
                <a:lumMod val="75000"/>
                <a:lumOff val="25000"/>
              </a:schemeClr>
            </a:solidFill>
            <a:prstDash val="solid"/>
            <a:miter lim="800000"/>
          </a:ln>
          <a:effectLst/>
        </p:spPr>
      </p:sp>
      <p:sp>
        <p:nvSpPr>
          <p:cNvPr id="2" name="Title 1"/>
          <p:cNvSpPr>
            <a:spLocks noGrp="1"/>
          </p:cNvSpPr>
          <p:nvPr>
            <p:ph type="ctrTitle"/>
          </p:nvPr>
        </p:nvSpPr>
        <p:spPr>
          <a:xfrm>
            <a:off x="5353249" y="1348844"/>
            <a:ext cx="5716338" cy="3042706"/>
          </a:xfrm>
        </p:spPr>
        <p:txBody>
          <a:bodyPr>
            <a:normAutofit/>
          </a:bodyPr>
          <a:lstStyle/>
          <a:p>
            <a:r>
              <a:rPr lang="tr-TR" sz="4400" dirty="0"/>
              <a:t>Fikrimin ince gülü</a:t>
            </a:r>
            <a:endParaRPr lang="en-US" sz="4400" dirty="0"/>
          </a:p>
        </p:txBody>
      </p:sp>
      <p:sp>
        <p:nvSpPr>
          <p:cNvPr id="3" name="Subtitle 2"/>
          <p:cNvSpPr>
            <a:spLocks noGrp="1"/>
          </p:cNvSpPr>
          <p:nvPr>
            <p:ph type="subTitle" idx="1"/>
          </p:nvPr>
        </p:nvSpPr>
        <p:spPr>
          <a:xfrm>
            <a:off x="5533786" y="4682062"/>
            <a:ext cx="5355264" cy="950976"/>
          </a:xfrm>
        </p:spPr>
        <p:txBody>
          <a:bodyPr>
            <a:normAutofit/>
          </a:bodyPr>
          <a:lstStyle/>
          <a:p>
            <a:pPr>
              <a:spcAft>
                <a:spcPts val="600"/>
              </a:spcAft>
            </a:pPr>
            <a:r>
              <a:rPr lang="tr-TR" dirty="0"/>
              <a:t>Hüseyin Kerem Mican</a:t>
            </a:r>
          </a:p>
          <a:p>
            <a:pPr>
              <a:spcAft>
                <a:spcPts val="600"/>
              </a:spcAft>
            </a:pPr>
            <a:r>
              <a:rPr lang="tr-TR" dirty="0"/>
              <a:t>UNI 112 01 - 2019</a:t>
            </a:r>
            <a:endParaRPr lang="en-US" dirty="0"/>
          </a:p>
        </p:txBody>
      </p:sp>
      <p:sp>
        <p:nvSpPr>
          <p:cNvPr id="25" name="Rectangle 24">
            <a:extLst>
              <a:ext uri="{FF2B5EF4-FFF2-40B4-BE49-F238E27FC236}">
                <a16:creationId xmlns:a16="http://schemas.microsoft.com/office/drawing/2014/main" id="{2F2FD4B7-706B-4F5C-A0C7-7D69677C7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51298"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7" name="Straight Connector 26">
            <a:extLst>
              <a:ext uri="{FF2B5EF4-FFF2-40B4-BE49-F238E27FC236}">
                <a16:creationId xmlns:a16="http://schemas.microsoft.com/office/drawing/2014/main" id="{26E6DC6E-1FA3-4048-B867-BDB51763F3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446823"/>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E066135-B6C1-4001-B7CC-53A443DF25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238" y="446823"/>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3AD82B4-5F4B-4968-B15E-29DCF8592D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1092118"/>
            <a:ext cx="1691640"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pic>
        <p:nvPicPr>
          <p:cNvPr id="6" name="Picture 5" descr="A close up of text on a black surface&#10;&#10;Description automatically generated">
            <a:extLst>
              <a:ext uri="{FF2B5EF4-FFF2-40B4-BE49-F238E27FC236}">
                <a16:creationId xmlns:a16="http://schemas.microsoft.com/office/drawing/2014/main" id="{A734B3E2-B182-4FAD-A8C7-F0E669CD1A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3875" y="889000"/>
            <a:ext cx="3441700" cy="5080000"/>
          </a:xfrm>
          <a:prstGeom prst="rect">
            <a:avLst/>
          </a:prstGeom>
        </p:spPr>
      </p:pic>
    </p:spTree>
    <p:extLst>
      <p:ext uri="{BB962C8B-B14F-4D97-AF65-F5344CB8AC3E}">
        <p14:creationId xmlns:p14="http://schemas.microsoft.com/office/powerpoint/2010/main" val="3072013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2"/>
          </a:solidFill>
          <a:ln w="6350" cap="flat" cmpd="sng" algn="ctr">
            <a:noFill/>
            <a:prstDash val="solid"/>
          </a:ln>
          <a:effectLst>
            <a:softEdge rad="0"/>
          </a:effectLst>
        </p:spPr>
      </p:sp>
      <p:sp>
        <p:nvSpPr>
          <p:cNvPr id="2" name="Unvan 1">
            <a:extLst>
              <a:ext uri="{FF2B5EF4-FFF2-40B4-BE49-F238E27FC236}">
                <a16:creationId xmlns:a16="http://schemas.microsoft.com/office/drawing/2014/main" id="{3322CEC6-CB7E-41C8-89B7-1022C21D0956}"/>
              </a:ext>
            </a:extLst>
          </p:cNvPr>
          <p:cNvSpPr>
            <a:spLocks noGrp="1"/>
          </p:cNvSpPr>
          <p:nvPr>
            <p:ph type="title"/>
          </p:nvPr>
        </p:nvSpPr>
        <p:spPr>
          <a:xfrm>
            <a:off x="687754" y="875324"/>
            <a:ext cx="3536510" cy="5093520"/>
          </a:xfrm>
        </p:spPr>
        <p:txBody>
          <a:bodyPr>
            <a:normAutofit/>
          </a:bodyPr>
          <a:lstStyle/>
          <a:p>
            <a:pPr algn="ctr"/>
            <a:r>
              <a:rPr lang="tr-TR" sz="4400" dirty="0"/>
              <a:t>Adalet Ağaoğlu Kimdir?</a:t>
            </a:r>
            <a:endParaRPr lang="en-US" sz="4400" dirty="0"/>
          </a:p>
        </p:txBody>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3" name="İçerik Yer Tutucusu 2">
            <a:extLst>
              <a:ext uri="{FF2B5EF4-FFF2-40B4-BE49-F238E27FC236}">
                <a16:creationId xmlns:a16="http://schemas.microsoft.com/office/drawing/2014/main" id="{4F86A411-7588-4141-B3DB-94A9E5ADDC0F}"/>
              </a:ext>
            </a:extLst>
          </p:cNvPr>
          <p:cNvSpPr>
            <a:spLocks noGrp="1"/>
          </p:cNvSpPr>
          <p:nvPr>
            <p:ph idx="1"/>
          </p:nvPr>
        </p:nvSpPr>
        <p:spPr>
          <a:xfrm>
            <a:off x="5478124" y="559477"/>
            <a:ext cx="5647076" cy="5475563"/>
          </a:xfrm>
        </p:spPr>
        <p:txBody>
          <a:bodyPr anchor="ctr">
            <a:normAutofit/>
          </a:bodyPr>
          <a:lstStyle/>
          <a:p>
            <a:r>
              <a:rPr lang="tr-TR" dirty="0"/>
              <a:t>Adalet Ağaoğlu, daha çok roman ve öykü türündeki eserleriyle tanınan yazar. 20. yüzyıl Türk edebiyatının en önemli romancılarından biri kabul edilir. Türkiye'nin değişik dönemlerini ve bu dönemlerin insan hayatlarına etkisini inceleyen eserler vermiştir.</a:t>
            </a:r>
          </a:p>
          <a:p>
            <a:r>
              <a:rPr lang="tr-TR" dirty="0"/>
              <a:t>13 Ekim 1929 yılında Ankara’da dünyaya geldi. İlköğrenimini dünyaya geldiği Ankara’da tamamlamıştır. Ortaöğrenimini 1938 yılında Ankara Kız Lisesi’nde tamamladı. Ankara Üniversitesi Dil ve Tarih-Coğrafya Fakültesi, Fransız Dili ve Edebiyatı bölümünden 1950 yılında mezun olmuştur</a:t>
            </a:r>
            <a:r>
              <a:rPr lang="en-US" dirty="0"/>
              <a:t>.</a:t>
            </a:r>
            <a:r>
              <a:rPr lang="tr-TR" dirty="0"/>
              <a:t> </a:t>
            </a:r>
          </a:p>
        </p:txBody>
      </p:sp>
    </p:spTree>
    <p:extLst>
      <p:ext uri="{BB962C8B-B14F-4D97-AF65-F5344CB8AC3E}">
        <p14:creationId xmlns:p14="http://schemas.microsoft.com/office/powerpoint/2010/main" val="2668917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2"/>
          </a:solidFill>
          <a:ln w="6350" cap="flat" cmpd="sng" algn="ctr">
            <a:noFill/>
            <a:prstDash val="solid"/>
          </a:ln>
          <a:effectLst>
            <a:softEdge rad="0"/>
          </a:effectLst>
        </p:spPr>
      </p:sp>
      <p:sp>
        <p:nvSpPr>
          <p:cNvPr id="2" name="Unvan 1">
            <a:extLst>
              <a:ext uri="{FF2B5EF4-FFF2-40B4-BE49-F238E27FC236}">
                <a16:creationId xmlns:a16="http://schemas.microsoft.com/office/drawing/2014/main" id="{959264A7-C825-43C7-BA2E-2210F711D961}"/>
              </a:ext>
            </a:extLst>
          </p:cNvPr>
          <p:cNvSpPr>
            <a:spLocks noGrp="1"/>
          </p:cNvSpPr>
          <p:nvPr>
            <p:ph type="title"/>
          </p:nvPr>
        </p:nvSpPr>
        <p:spPr>
          <a:xfrm>
            <a:off x="687754" y="875324"/>
            <a:ext cx="3536510" cy="5093520"/>
          </a:xfrm>
        </p:spPr>
        <p:txBody>
          <a:bodyPr>
            <a:normAutofit/>
          </a:bodyPr>
          <a:lstStyle/>
          <a:p>
            <a:pPr algn="ctr"/>
            <a:r>
              <a:rPr lang="tr-TR" sz="4400" dirty="0"/>
              <a:t>Fikrimin İnce Gülü Neyi Anlatır?</a:t>
            </a:r>
            <a:endParaRPr lang="en-US" sz="4400" dirty="0"/>
          </a:p>
        </p:txBody>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3" name="İçerik Yer Tutucusu 2">
            <a:extLst>
              <a:ext uri="{FF2B5EF4-FFF2-40B4-BE49-F238E27FC236}">
                <a16:creationId xmlns:a16="http://schemas.microsoft.com/office/drawing/2014/main" id="{8E4289BE-A295-42D3-B2EF-B0389C40B69D}"/>
              </a:ext>
            </a:extLst>
          </p:cNvPr>
          <p:cNvSpPr>
            <a:spLocks noGrp="1"/>
          </p:cNvSpPr>
          <p:nvPr>
            <p:ph idx="1"/>
          </p:nvPr>
        </p:nvSpPr>
        <p:spPr>
          <a:xfrm>
            <a:off x="5478124" y="559477"/>
            <a:ext cx="5647076" cy="5475563"/>
          </a:xfrm>
        </p:spPr>
        <p:txBody>
          <a:bodyPr anchor="ctr">
            <a:normAutofit/>
          </a:bodyPr>
          <a:lstStyle/>
          <a:p>
            <a:r>
              <a:rPr lang="tr-TR" sz="2000" dirty="0"/>
              <a:t>Fikrimin İnce Gülü, Almanya’ya para kazanmaya ve kendini kanıtlamaya gidip ülkesine, köyüne yeni aldığı Mercedes’iyle, değişen görüntüsü ve büyük beklentiler, hayaller içinde dönüş yolculuğuna çıkan Bayram’ın yolda yaşadığı olayları ve bu olayların onun üzerindeki etkisini anlatır.</a:t>
            </a:r>
            <a:endParaRPr lang="en-US" sz="2000" dirty="0"/>
          </a:p>
        </p:txBody>
      </p:sp>
    </p:spTree>
    <p:extLst>
      <p:ext uri="{BB962C8B-B14F-4D97-AF65-F5344CB8AC3E}">
        <p14:creationId xmlns:p14="http://schemas.microsoft.com/office/powerpoint/2010/main" val="2855879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2"/>
          </a:solidFill>
          <a:ln w="6350" cap="flat" cmpd="sng" algn="ctr">
            <a:noFill/>
            <a:prstDash val="solid"/>
          </a:ln>
          <a:effectLst>
            <a:softEdge rad="0"/>
          </a:effectLst>
        </p:spPr>
      </p:sp>
      <p:sp>
        <p:nvSpPr>
          <p:cNvPr id="2" name="Unvan 1">
            <a:extLst>
              <a:ext uri="{FF2B5EF4-FFF2-40B4-BE49-F238E27FC236}">
                <a16:creationId xmlns:a16="http://schemas.microsoft.com/office/drawing/2014/main" id="{959264A7-C825-43C7-BA2E-2210F711D961}"/>
              </a:ext>
            </a:extLst>
          </p:cNvPr>
          <p:cNvSpPr>
            <a:spLocks noGrp="1"/>
          </p:cNvSpPr>
          <p:nvPr>
            <p:ph type="title"/>
          </p:nvPr>
        </p:nvSpPr>
        <p:spPr>
          <a:xfrm>
            <a:off x="687754" y="875324"/>
            <a:ext cx="3536510" cy="5093520"/>
          </a:xfrm>
        </p:spPr>
        <p:txBody>
          <a:bodyPr>
            <a:normAutofit/>
          </a:bodyPr>
          <a:lstStyle/>
          <a:p>
            <a:pPr algn="ctr"/>
            <a:r>
              <a:rPr lang="tr-TR" sz="4400" dirty="0"/>
              <a:t>Neden Fikrimin İnce Gülü?</a:t>
            </a:r>
            <a:endParaRPr lang="en-US" sz="4400" dirty="0"/>
          </a:p>
        </p:txBody>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3" name="İçerik Yer Tutucusu 2">
            <a:extLst>
              <a:ext uri="{FF2B5EF4-FFF2-40B4-BE49-F238E27FC236}">
                <a16:creationId xmlns:a16="http://schemas.microsoft.com/office/drawing/2014/main" id="{8E4289BE-A295-42D3-B2EF-B0389C40B69D}"/>
              </a:ext>
            </a:extLst>
          </p:cNvPr>
          <p:cNvSpPr>
            <a:spLocks noGrp="1"/>
          </p:cNvSpPr>
          <p:nvPr>
            <p:ph idx="1"/>
          </p:nvPr>
        </p:nvSpPr>
        <p:spPr>
          <a:xfrm>
            <a:off x="5478124" y="559477"/>
            <a:ext cx="5647076" cy="5475563"/>
          </a:xfrm>
        </p:spPr>
        <p:txBody>
          <a:bodyPr anchor="ctr">
            <a:normAutofit/>
          </a:bodyPr>
          <a:lstStyle/>
          <a:p>
            <a:r>
              <a:rPr lang="tr-TR" sz="2000" dirty="0"/>
              <a:t>Kitap yakın bir zamanı anlatıyor. 70’lerde Türkiye’den Almanya’ya göçen işçilerin o zamanki yaşadıkları sorunları Bayram ve Balkız üzerinden işliyor.</a:t>
            </a:r>
          </a:p>
        </p:txBody>
      </p:sp>
    </p:spTree>
    <p:extLst>
      <p:ext uri="{BB962C8B-B14F-4D97-AF65-F5344CB8AC3E}">
        <p14:creationId xmlns:p14="http://schemas.microsoft.com/office/powerpoint/2010/main" val="2140582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2"/>
          </a:solidFill>
          <a:ln w="6350" cap="flat" cmpd="sng" algn="ctr">
            <a:noFill/>
            <a:prstDash val="solid"/>
          </a:ln>
          <a:effectLst>
            <a:softEdge rad="0"/>
          </a:effectLst>
        </p:spPr>
      </p:sp>
      <p:sp>
        <p:nvSpPr>
          <p:cNvPr id="2" name="Unvan 1">
            <a:extLst>
              <a:ext uri="{FF2B5EF4-FFF2-40B4-BE49-F238E27FC236}">
                <a16:creationId xmlns:a16="http://schemas.microsoft.com/office/drawing/2014/main" id="{959264A7-C825-43C7-BA2E-2210F711D961}"/>
              </a:ext>
            </a:extLst>
          </p:cNvPr>
          <p:cNvSpPr>
            <a:spLocks noGrp="1"/>
          </p:cNvSpPr>
          <p:nvPr>
            <p:ph type="title"/>
          </p:nvPr>
        </p:nvSpPr>
        <p:spPr>
          <a:xfrm>
            <a:off x="687754" y="875324"/>
            <a:ext cx="3536510" cy="5093520"/>
          </a:xfrm>
        </p:spPr>
        <p:txBody>
          <a:bodyPr>
            <a:normAutofit/>
          </a:bodyPr>
          <a:lstStyle/>
          <a:p>
            <a:pPr algn="ctr"/>
            <a:r>
              <a:rPr lang="tr-TR" sz="4400"/>
              <a:t>Ödevin muhtemel başlıkları:</a:t>
            </a:r>
            <a:endParaRPr lang="en-US" sz="4400"/>
          </a:p>
        </p:txBody>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3" name="İçerik Yer Tutucusu 2">
            <a:extLst>
              <a:ext uri="{FF2B5EF4-FFF2-40B4-BE49-F238E27FC236}">
                <a16:creationId xmlns:a16="http://schemas.microsoft.com/office/drawing/2014/main" id="{8E4289BE-A295-42D3-B2EF-B0389C40B69D}"/>
              </a:ext>
            </a:extLst>
          </p:cNvPr>
          <p:cNvSpPr>
            <a:spLocks noGrp="1"/>
          </p:cNvSpPr>
          <p:nvPr>
            <p:ph idx="1"/>
          </p:nvPr>
        </p:nvSpPr>
        <p:spPr>
          <a:xfrm>
            <a:off x="5478123" y="559477"/>
            <a:ext cx="5879687" cy="5475563"/>
          </a:xfrm>
        </p:spPr>
        <p:txBody>
          <a:bodyPr anchor="ctr">
            <a:normAutofit/>
          </a:bodyPr>
          <a:lstStyle/>
          <a:p>
            <a:r>
              <a:rPr lang="tr-TR" sz="2000" dirty="0"/>
              <a:t>I. Modern Hayat ile Nesnenin İlişkisi</a:t>
            </a:r>
          </a:p>
          <a:p>
            <a:pPr marL="0" indent="0">
              <a:buNone/>
            </a:pPr>
            <a:r>
              <a:rPr lang="tr-TR" sz="2000" dirty="0"/>
              <a:t>   a) Nesne ve Göç</a:t>
            </a:r>
          </a:p>
          <a:p>
            <a:pPr marL="0" indent="0">
              <a:buNone/>
            </a:pPr>
            <a:r>
              <a:rPr lang="tr-TR" sz="2000" dirty="0"/>
              <a:t>      Göç, yalnızlık, dışlanma, nesneye verilen değer</a:t>
            </a:r>
          </a:p>
          <a:p>
            <a:pPr marL="0" indent="0">
              <a:buNone/>
            </a:pPr>
            <a:r>
              <a:rPr lang="tr-TR" sz="2000" dirty="0"/>
              <a:t>   b) Sosyoekonomik Önemi</a:t>
            </a:r>
          </a:p>
          <a:p>
            <a:pPr marL="0" indent="0">
              <a:buNone/>
            </a:pPr>
            <a:r>
              <a:rPr lang="tr-TR" sz="2000" dirty="0"/>
              <a:t>      Nesnenin toplumsal ve ekonomik olarak değeri.</a:t>
            </a:r>
          </a:p>
          <a:p>
            <a:r>
              <a:rPr lang="tr-TR" sz="2000" dirty="0"/>
              <a:t>II. Bayram’ın Psikolojisi ve Balkız</a:t>
            </a:r>
          </a:p>
          <a:p>
            <a:pPr marL="0" indent="0">
              <a:buNone/>
            </a:pPr>
            <a:r>
              <a:rPr lang="tr-TR" sz="2000" dirty="0"/>
              <a:t>   Bayram’ın araba sevdası, Almanya’daki yalnızlığı, büyük beklentilerle yola çıkması, kendini kanıtlama ve değer görme isteği, düşünme şekli ve psikolojisi, hayal kırıklığına uğraması.</a:t>
            </a:r>
          </a:p>
        </p:txBody>
      </p:sp>
    </p:spTree>
    <p:extLst>
      <p:ext uri="{BB962C8B-B14F-4D97-AF65-F5344CB8AC3E}">
        <p14:creationId xmlns:p14="http://schemas.microsoft.com/office/powerpoint/2010/main" val="2606987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59264A7-C825-43C7-BA2E-2210F711D961}"/>
              </a:ext>
            </a:extLst>
          </p:cNvPr>
          <p:cNvSpPr>
            <a:spLocks noGrp="1"/>
          </p:cNvSpPr>
          <p:nvPr>
            <p:ph type="title"/>
          </p:nvPr>
        </p:nvSpPr>
        <p:spPr/>
        <p:txBody>
          <a:bodyPr/>
          <a:lstStyle/>
          <a:p>
            <a:r>
              <a:rPr lang="tr-TR" dirty="0"/>
              <a:t>Kitap hakkında birkaç önerme:</a:t>
            </a:r>
            <a:endParaRPr lang="en-US" dirty="0"/>
          </a:p>
        </p:txBody>
      </p:sp>
      <p:sp>
        <p:nvSpPr>
          <p:cNvPr id="3" name="İçerik Yer Tutucusu 2">
            <a:extLst>
              <a:ext uri="{FF2B5EF4-FFF2-40B4-BE49-F238E27FC236}">
                <a16:creationId xmlns:a16="http://schemas.microsoft.com/office/drawing/2014/main" id="{8E4289BE-A295-42D3-B2EF-B0389C40B69D}"/>
              </a:ext>
            </a:extLst>
          </p:cNvPr>
          <p:cNvSpPr>
            <a:spLocks noGrp="1"/>
          </p:cNvSpPr>
          <p:nvPr>
            <p:ph idx="1"/>
          </p:nvPr>
        </p:nvSpPr>
        <p:spPr/>
        <p:txBody>
          <a:bodyPr/>
          <a:lstStyle/>
          <a:p>
            <a:r>
              <a:rPr lang="tr-TR" dirty="0"/>
              <a:t>Kitapta betimlemeler daha kısa tutulabilirdi.</a:t>
            </a:r>
          </a:p>
          <a:p>
            <a:r>
              <a:rPr lang="tr-TR" dirty="0"/>
              <a:t>Çoğu cümleler gereksiz uzun ve yoğunlukta.</a:t>
            </a:r>
          </a:p>
          <a:p>
            <a:r>
              <a:rPr lang="tr-TR" dirty="0"/>
              <a:t>Kitabın son sayfalarında ana fikre ulaşılıyor.</a:t>
            </a:r>
          </a:p>
        </p:txBody>
      </p:sp>
    </p:spTree>
    <p:extLst>
      <p:ext uri="{BB962C8B-B14F-4D97-AF65-F5344CB8AC3E}">
        <p14:creationId xmlns:p14="http://schemas.microsoft.com/office/powerpoint/2010/main" val="1304154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59264A7-C825-43C7-BA2E-2210F711D961}"/>
              </a:ext>
            </a:extLst>
          </p:cNvPr>
          <p:cNvSpPr>
            <a:spLocks noGrp="1"/>
          </p:cNvSpPr>
          <p:nvPr>
            <p:ph type="title"/>
          </p:nvPr>
        </p:nvSpPr>
        <p:spPr/>
        <p:txBody>
          <a:bodyPr/>
          <a:lstStyle/>
          <a:p>
            <a:r>
              <a:rPr lang="tr-TR" dirty="0"/>
              <a:t>Kaynakça</a:t>
            </a:r>
            <a:endParaRPr lang="en-US" dirty="0"/>
          </a:p>
        </p:txBody>
      </p:sp>
      <p:sp>
        <p:nvSpPr>
          <p:cNvPr id="3" name="İçerik Yer Tutucusu 2">
            <a:extLst>
              <a:ext uri="{FF2B5EF4-FFF2-40B4-BE49-F238E27FC236}">
                <a16:creationId xmlns:a16="http://schemas.microsoft.com/office/drawing/2014/main" id="{8E4289BE-A295-42D3-B2EF-B0389C40B69D}"/>
              </a:ext>
            </a:extLst>
          </p:cNvPr>
          <p:cNvSpPr>
            <a:spLocks noGrp="1"/>
          </p:cNvSpPr>
          <p:nvPr>
            <p:ph idx="1"/>
          </p:nvPr>
        </p:nvSpPr>
        <p:spPr>
          <a:xfrm>
            <a:off x="1066799" y="1748589"/>
            <a:ext cx="10307053" cy="4466817"/>
          </a:xfrm>
        </p:spPr>
        <p:txBody>
          <a:bodyPr>
            <a:normAutofit fontScale="92500"/>
          </a:bodyPr>
          <a:lstStyle/>
          <a:p>
            <a:r>
              <a:rPr lang="tr-TR" dirty="0">
                <a:highlight>
                  <a:srgbClr val="C0C0C0"/>
                </a:highlight>
              </a:rPr>
              <a:t>Ağaoğlu, A. (2018). </a:t>
            </a:r>
            <a:r>
              <a:rPr lang="tr-TR" i="1" dirty="0">
                <a:highlight>
                  <a:srgbClr val="C0C0C0"/>
                </a:highlight>
              </a:rPr>
              <a:t>Fikrimin İnce Gülü. </a:t>
            </a:r>
            <a:r>
              <a:rPr lang="tr-TR" dirty="0">
                <a:highlight>
                  <a:srgbClr val="C0C0C0"/>
                </a:highlight>
              </a:rPr>
              <a:t>İstanbul:</a:t>
            </a:r>
            <a:r>
              <a:rPr lang="tr-TR" i="1" dirty="0">
                <a:highlight>
                  <a:srgbClr val="C0C0C0"/>
                </a:highlight>
              </a:rPr>
              <a:t> </a:t>
            </a:r>
            <a:r>
              <a:rPr lang="tr-TR" dirty="0">
                <a:highlight>
                  <a:srgbClr val="C0C0C0"/>
                </a:highlight>
              </a:rPr>
              <a:t>Everest Yayınları.</a:t>
            </a:r>
            <a:endParaRPr lang="en-US" dirty="0">
              <a:highlight>
                <a:srgbClr val="C0C0C0"/>
              </a:highlight>
            </a:endParaRPr>
          </a:p>
          <a:p>
            <a:r>
              <a:rPr lang="tr-TR" dirty="0">
                <a:highlight>
                  <a:srgbClr val="C0C0C0"/>
                </a:highlight>
              </a:rPr>
              <a:t>Akgül, A. (2016). “Yıpranan Nesne, Kaybolan Benlik: Fikrimin İnce Gülü Üzerine </a:t>
            </a:r>
            <a:r>
              <a:rPr lang="tr-TR" dirty="0" err="1">
                <a:highlight>
                  <a:srgbClr val="C0C0C0"/>
                </a:highlight>
              </a:rPr>
              <a:t>Psikanalitik</a:t>
            </a:r>
            <a:r>
              <a:rPr lang="tr-TR" dirty="0">
                <a:highlight>
                  <a:srgbClr val="C0C0C0"/>
                </a:highlight>
              </a:rPr>
              <a:t> Bir İnceleme”. </a:t>
            </a:r>
            <a:r>
              <a:rPr lang="tr-TR" i="1" dirty="0">
                <a:highlight>
                  <a:srgbClr val="C0C0C0"/>
                </a:highlight>
              </a:rPr>
              <a:t>Edebiyat Eleştirisi Dergisi</a:t>
            </a:r>
            <a:r>
              <a:rPr lang="tr-TR" dirty="0">
                <a:highlight>
                  <a:srgbClr val="C0C0C0"/>
                </a:highlight>
              </a:rPr>
              <a:t>, </a:t>
            </a:r>
            <a:r>
              <a:rPr lang="tr-TR" i="1" dirty="0">
                <a:highlight>
                  <a:srgbClr val="C0C0C0"/>
                </a:highlight>
              </a:rPr>
              <a:t>5</a:t>
            </a:r>
            <a:r>
              <a:rPr lang="tr-TR" dirty="0">
                <a:highlight>
                  <a:srgbClr val="C0C0C0"/>
                </a:highlight>
              </a:rPr>
              <a:t>, 151-171.</a:t>
            </a:r>
            <a:endParaRPr lang="en-US" dirty="0">
              <a:highlight>
                <a:srgbClr val="C0C0C0"/>
              </a:highlight>
            </a:endParaRPr>
          </a:p>
          <a:p>
            <a:r>
              <a:rPr lang="tr-TR" dirty="0">
                <a:highlight>
                  <a:srgbClr val="C0C0C0"/>
                </a:highlight>
              </a:rPr>
              <a:t>Başkurt, İ. (2009). “Almanya’da Yaşayan Türk Göçmenlerin Kimlik Problemi”. </a:t>
            </a:r>
            <a:r>
              <a:rPr lang="tr-TR" i="1" dirty="0">
                <a:highlight>
                  <a:srgbClr val="C0C0C0"/>
                </a:highlight>
              </a:rPr>
              <a:t>Hasan Ali Yücel Eğitim Fakültesi Dergisi</a:t>
            </a:r>
            <a:r>
              <a:rPr lang="tr-TR" dirty="0">
                <a:highlight>
                  <a:srgbClr val="C0C0C0"/>
                </a:highlight>
              </a:rPr>
              <a:t>, </a:t>
            </a:r>
            <a:r>
              <a:rPr lang="tr-TR" i="1" dirty="0">
                <a:highlight>
                  <a:srgbClr val="C0C0C0"/>
                </a:highlight>
              </a:rPr>
              <a:t>12</a:t>
            </a:r>
            <a:r>
              <a:rPr lang="tr-TR" dirty="0">
                <a:highlight>
                  <a:srgbClr val="C0C0C0"/>
                </a:highlight>
              </a:rPr>
              <a:t>, 81-94</a:t>
            </a:r>
            <a:endParaRPr lang="en-US" dirty="0">
              <a:highlight>
                <a:srgbClr val="C0C0C0"/>
              </a:highlight>
            </a:endParaRPr>
          </a:p>
          <a:p>
            <a:r>
              <a:rPr lang="tr-TR" dirty="0">
                <a:highlight>
                  <a:srgbClr val="C0C0C0"/>
                </a:highlight>
              </a:rPr>
              <a:t>Çağlayan, A. (2018). “Adalet Ağaoğlu'nun Fikrimin İnce Gülü Romanının Yolculuk/Aşama Arketipi Bağlamında Çözümlenmesi”. </a:t>
            </a:r>
            <a:r>
              <a:rPr lang="tr-TR" i="1" dirty="0">
                <a:highlight>
                  <a:srgbClr val="C0C0C0"/>
                </a:highlight>
              </a:rPr>
              <a:t>Edebiyat Eleştiri Dergisi</a:t>
            </a:r>
            <a:r>
              <a:rPr lang="tr-TR" dirty="0">
                <a:highlight>
                  <a:srgbClr val="C0C0C0"/>
                </a:highlight>
              </a:rPr>
              <a:t>, </a:t>
            </a:r>
            <a:r>
              <a:rPr lang="tr-TR" i="1" dirty="0">
                <a:highlight>
                  <a:srgbClr val="C0C0C0"/>
                </a:highlight>
              </a:rPr>
              <a:t>1</a:t>
            </a:r>
            <a:r>
              <a:rPr lang="tr-TR" dirty="0">
                <a:highlight>
                  <a:srgbClr val="C0C0C0"/>
                </a:highlight>
              </a:rPr>
              <a:t>, 20-39.</a:t>
            </a:r>
            <a:endParaRPr lang="en-US" dirty="0">
              <a:highlight>
                <a:srgbClr val="C0C0C0"/>
              </a:highlight>
            </a:endParaRPr>
          </a:p>
          <a:p>
            <a:r>
              <a:rPr lang="tr-TR" dirty="0">
                <a:highlight>
                  <a:srgbClr val="C0C0C0"/>
                </a:highlight>
              </a:rPr>
              <a:t>Eronat, K. (2005, Mayıs). “Adalet Ağaoğlu'nun 'Fikrimin İnce Gülü' Adlı Romanının İncelenmesi”. </a:t>
            </a:r>
            <a:r>
              <a:rPr lang="tr-TR" i="1" dirty="0">
                <a:highlight>
                  <a:srgbClr val="C0C0C0"/>
                </a:highlight>
              </a:rPr>
              <a:t>Belleten</a:t>
            </a:r>
            <a:r>
              <a:rPr lang="tr-TR" dirty="0">
                <a:highlight>
                  <a:srgbClr val="C0C0C0"/>
                </a:highlight>
              </a:rPr>
              <a:t>, </a:t>
            </a:r>
            <a:r>
              <a:rPr lang="tr-TR" i="1" dirty="0">
                <a:highlight>
                  <a:srgbClr val="C0C0C0"/>
                </a:highlight>
              </a:rPr>
              <a:t>1</a:t>
            </a:r>
            <a:r>
              <a:rPr lang="tr-TR" dirty="0">
                <a:highlight>
                  <a:srgbClr val="C0C0C0"/>
                </a:highlight>
              </a:rPr>
              <a:t>, 93-106</a:t>
            </a:r>
            <a:r>
              <a:rPr lang="tr-TR" dirty="0"/>
              <a:t>.</a:t>
            </a:r>
            <a:endParaRPr lang="en-US" dirty="0"/>
          </a:p>
          <a:p>
            <a:r>
              <a:rPr lang="tr-TR" dirty="0"/>
              <a:t>Esen, N. ve Köroğlu, E. (2003). </a:t>
            </a:r>
            <a:r>
              <a:rPr lang="tr-TR" i="1" dirty="0"/>
              <a:t>Hayata Bakan Edebiyat Adalet Ağaoğlu'nun Yapıtlarına Eleştirel Yaklaşımlar</a:t>
            </a:r>
            <a:r>
              <a:rPr lang="tr-TR" dirty="0"/>
              <a:t>. İstanbul: Boğaziçi Üniversitesi Yayınevi.</a:t>
            </a:r>
            <a:endParaRPr lang="en-US" dirty="0"/>
          </a:p>
          <a:p>
            <a:r>
              <a:rPr lang="tr-TR" dirty="0"/>
              <a:t>Güneş, S. (2012, Mayıs). “Türk Toplumu ve Otomobil”. </a:t>
            </a:r>
            <a:r>
              <a:rPr lang="tr-TR" i="1" dirty="0"/>
              <a:t>SDÜ Fen Edebiyat Fakültesi Sosyal Bilimler Dergisi</a:t>
            </a:r>
            <a:r>
              <a:rPr lang="tr-TR" dirty="0"/>
              <a:t>, </a:t>
            </a:r>
            <a:r>
              <a:rPr lang="tr-TR" i="1" dirty="0"/>
              <a:t>25</a:t>
            </a:r>
            <a:r>
              <a:rPr lang="tr-TR" dirty="0"/>
              <a:t>, 213-230.</a:t>
            </a:r>
            <a:endParaRPr lang="en-US" dirty="0"/>
          </a:p>
          <a:p>
            <a:r>
              <a:rPr lang="tr-TR" dirty="0"/>
              <a:t>Karatekin, T. (2019). “Fikrimin İnce Gülü Romanında Bilinç Akışı Tekniği”. </a:t>
            </a:r>
            <a:r>
              <a:rPr lang="tr-TR" i="1" dirty="0"/>
              <a:t>Avrasya Sosyal Ve Ekonomi Araştırmaları Dergisi</a:t>
            </a:r>
            <a:r>
              <a:rPr lang="tr-TR" dirty="0"/>
              <a:t>, </a:t>
            </a:r>
            <a:r>
              <a:rPr lang="tr-TR" i="1" dirty="0"/>
              <a:t>1</a:t>
            </a:r>
            <a:r>
              <a:rPr lang="tr-TR" dirty="0"/>
              <a:t>, 215-230.</a:t>
            </a:r>
            <a:endParaRPr lang="en-US" dirty="0"/>
          </a:p>
        </p:txBody>
      </p:sp>
    </p:spTree>
    <p:extLst>
      <p:ext uri="{BB962C8B-B14F-4D97-AF65-F5344CB8AC3E}">
        <p14:creationId xmlns:p14="http://schemas.microsoft.com/office/powerpoint/2010/main" val="3374502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4650AC-EC2B-48CB-88AC-9C9A70F00F05}"/>
              </a:ext>
            </a:extLst>
          </p:cNvPr>
          <p:cNvSpPr>
            <a:spLocks noGrp="1"/>
          </p:cNvSpPr>
          <p:nvPr>
            <p:ph idx="1"/>
          </p:nvPr>
        </p:nvSpPr>
        <p:spPr>
          <a:xfrm>
            <a:off x="1066800" y="834189"/>
            <a:ext cx="10058400" cy="5390148"/>
          </a:xfrm>
        </p:spPr>
        <p:txBody>
          <a:bodyPr/>
          <a:lstStyle/>
          <a:p>
            <a:r>
              <a:rPr lang="tr-TR" dirty="0"/>
              <a:t>Kütük, B. (2015). “Türkiye’den Batı Avrupa’ya İşçi Göçünün Sosyolojik Çalışmalara Yansıması”. Erişim tarihi: 13 Aralık 2019</a:t>
            </a:r>
            <a:r>
              <a:rPr lang="tr-TR" i="1" dirty="0"/>
              <a:t>, </a:t>
            </a:r>
            <a:r>
              <a:rPr lang="tr-TR" u="sng" dirty="0">
                <a:hlinkClick r:id="rId2"/>
              </a:rPr>
              <a:t>https://dergipark.org.tr/tr/download/article-file/236419</a:t>
            </a:r>
            <a:endParaRPr lang="en-US" dirty="0"/>
          </a:p>
          <a:p>
            <a:r>
              <a:rPr lang="tr-TR" dirty="0" err="1"/>
              <a:t>Orcan</a:t>
            </a:r>
            <a:r>
              <a:rPr lang="tr-TR" dirty="0"/>
              <a:t>, O. (2009). </a:t>
            </a:r>
            <a:r>
              <a:rPr lang="tr-TR" i="1" dirty="0"/>
              <a:t>Adalet Ağaoğlu’nun Fikrimin İnce Gülü ve </a:t>
            </a:r>
            <a:r>
              <a:rPr lang="tr-TR" i="1" dirty="0" err="1"/>
              <a:t>Gustave</a:t>
            </a:r>
            <a:r>
              <a:rPr lang="tr-TR" i="1" dirty="0"/>
              <a:t> ve </a:t>
            </a:r>
            <a:r>
              <a:rPr lang="tr-TR" i="1" dirty="0" err="1"/>
              <a:t>Flaubert’in</a:t>
            </a:r>
            <a:r>
              <a:rPr lang="tr-TR" i="1" dirty="0"/>
              <a:t> </a:t>
            </a:r>
            <a:r>
              <a:rPr lang="tr-TR" i="1" dirty="0" err="1"/>
              <a:t>Madame</a:t>
            </a:r>
            <a:r>
              <a:rPr lang="tr-TR" i="1" dirty="0"/>
              <a:t> </a:t>
            </a:r>
            <a:r>
              <a:rPr lang="tr-TR" i="1" dirty="0" err="1"/>
              <a:t>Bovary</a:t>
            </a:r>
            <a:r>
              <a:rPr lang="tr-TR" i="1" dirty="0"/>
              <a:t> Adlı Eserlerinde Ana Karakterlerdeki ‘’Yabancılaşma’’ Sürecinin Analitik Olarak İncelenmesi </a:t>
            </a:r>
            <a:r>
              <a:rPr lang="tr-TR" dirty="0"/>
              <a:t>(basılmamış yüksek lisans tezi). Eskişehir Osmangazi Üniversitesi, Eskişehir.</a:t>
            </a:r>
            <a:endParaRPr lang="en-US" dirty="0"/>
          </a:p>
          <a:p>
            <a:r>
              <a:rPr lang="tr-TR" dirty="0">
                <a:highlight>
                  <a:srgbClr val="C0C0C0"/>
                </a:highlight>
              </a:rPr>
              <a:t>Polat, M. (2016). “Adalet Ağaoğlu’nun Bir Göç Romanı: Fikrimin İnce Gülü”. </a:t>
            </a:r>
            <a:r>
              <a:rPr lang="tr-TR" i="1" dirty="0">
                <a:highlight>
                  <a:srgbClr val="C0C0C0"/>
                </a:highlight>
              </a:rPr>
              <a:t>Göç Dergisi</a:t>
            </a:r>
            <a:r>
              <a:rPr lang="tr-TR" dirty="0">
                <a:highlight>
                  <a:srgbClr val="C0C0C0"/>
                </a:highlight>
              </a:rPr>
              <a:t>, </a:t>
            </a:r>
            <a:r>
              <a:rPr lang="tr-TR" i="1" dirty="0">
                <a:highlight>
                  <a:srgbClr val="C0C0C0"/>
                </a:highlight>
              </a:rPr>
              <a:t>2</a:t>
            </a:r>
            <a:r>
              <a:rPr lang="tr-TR" dirty="0">
                <a:highlight>
                  <a:srgbClr val="C0C0C0"/>
                </a:highlight>
              </a:rPr>
              <a:t>, 225-238</a:t>
            </a:r>
            <a:r>
              <a:rPr lang="tr-TR" dirty="0"/>
              <a:t>.</a:t>
            </a:r>
            <a:endParaRPr lang="en-US" dirty="0"/>
          </a:p>
          <a:p>
            <a:r>
              <a:rPr lang="tr-TR" dirty="0"/>
              <a:t>Şahin, C. (2001). “Yurt Dışı Göçün Bireyin Psikolojik Sağlığı Üzerindeki Etkisine İlişkin Kuramsal Bir İnceleme”. Erişim tarihi: 13 Aralık 2019, </a:t>
            </a:r>
            <a:r>
              <a:rPr lang="tr-TR" u="sng" dirty="0">
                <a:hlinkClick r:id="rId3"/>
              </a:rPr>
              <a:t>http://www.gefad.gazi.edu.tr/en/download/article-file/77476</a:t>
            </a:r>
            <a:r>
              <a:rPr lang="tr-TR" dirty="0"/>
              <a:t> </a:t>
            </a:r>
            <a:endParaRPr lang="en-US" dirty="0"/>
          </a:p>
          <a:p>
            <a:r>
              <a:rPr lang="tr-TR" dirty="0" err="1"/>
              <a:t>Tatlıdil</a:t>
            </a:r>
            <a:r>
              <a:rPr lang="tr-TR" dirty="0"/>
              <a:t>, E. (1984), “Yurt </a:t>
            </a:r>
            <a:r>
              <a:rPr lang="tr-TR" dirty="0" err="1"/>
              <a:t>Dışı</a:t>
            </a:r>
            <a:r>
              <a:rPr lang="tr-TR" dirty="0"/>
              <a:t> </a:t>
            </a:r>
            <a:r>
              <a:rPr lang="tr-TR" dirty="0" err="1"/>
              <a:t>İşçi</a:t>
            </a:r>
            <a:r>
              <a:rPr lang="tr-TR" dirty="0"/>
              <a:t> </a:t>
            </a:r>
            <a:r>
              <a:rPr lang="tr-TR" dirty="0" err="1"/>
              <a:t>Göçüne</a:t>
            </a:r>
            <a:r>
              <a:rPr lang="tr-TR" dirty="0"/>
              <a:t> </a:t>
            </a:r>
            <a:r>
              <a:rPr lang="tr-TR" dirty="0" err="1"/>
              <a:t>İlişkin</a:t>
            </a:r>
            <a:r>
              <a:rPr lang="tr-TR" dirty="0"/>
              <a:t> Kuramsal </a:t>
            </a:r>
            <a:r>
              <a:rPr lang="tr-TR" dirty="0" err="1"/>
              <a:t>Yaklaşımlar</a:t>
            </a:r>
            <a:r>
              <a:rPr lang="tr-TR" dirty="0"/>
              <a:t>”. </a:t>
            </a:r>
            <a:r>
              <a:rPr lang="tr-TR" i="1" dirty="0"/>
              <a:t>Seminer Dergisi</a:t>
            </a:r>
            <a:r>
              <a:rPr lang="tr-TR" dirty="0"/>
              <a:t>. 2- </a:t>
            </a:r>
            <a:endParaRPr lang="en-US" dirty="0"/>
          </a:p>
          <a:p>
            <a:r>
              <a:rPr lang="tr-TR" dirty="0"/>
              <a:t>3: 112-120.</a:t>
            </a:r>
            <a:endParaRPr lang="en-US" dirty="0"/>
          </a:p>
          <a:p>
            <a:r>
              <a:rPr lang="tr-TR" dirty="0"/>
              <a:t>Uçar, A. (2012). </a:t>
            </a:r>
            <a:r>
              <a:rPr lang="tr-TR" i="1" dirty="0"/>
              <a:t>Teselliyi Eşyada Aramak: Türkçe Romanda Nesneler </a:t>
            </a:r>
            <a:r>
              <a:rPr lang="tr-TR" dirty="0"/>
              <a:t>(basılmamış doktora tezi). İhsan Doğramacı Bilkent Üniversitesi, Ankara.</a:t>
            </a:r>
            <a:endParaRPr lang="en-US" dirty="0"/>
          </a:p>
          <a:p>
            <a:r>
              <a:rPr lang="tr-TR" dirty="0">
                <a:highlight>
                  <a:srgbClr val="C0C0C0"/>
                </a:highlight>
              </a:rPr>
              <a:t>Uğurlu, S. (2009). “Otomobil ve Benlik: Türk Edebiyatında Araba Olgusu”. </a:t>
            </a:r>
            <a:r>
              <a:rPr lang="tr-TR" i="1" dirty="0">
                <a:highlight>
                  <a:srgbClr val="C0C0C0"/>
                </a:highlight>
              </a:rPr>
              <a:t>International </a:t>
            </a:r>
            <a:r>
              <a:rPr lang="tr-TR" i="1" dirty="0" err="1">
                <a:highlight>
                  <a:srgbClr val="C0C0C0"/>
                </a:highlight>
              </a:rPr>
              <a:t>Periodical</a:t>
            </a:r>
            <a:r>
              <a:rPr lang="tr-TR" i="1" dirty="0">
                <a:highlight>
                  <a:srgbClr val="C0C0C0"/>
                </a:highlight>
              </a:rPr>
              <a:t> </a:t>
            </a:r>
            <a:r>
              <a:rPr lang="tr-TR" i="1" dirty="0" err="1">
                <a:highlight>
                  <a:srgbClr val="C0C0C0"/>
                </a:highlight>
              </a:rPr>
              <a:t>For</a:t>
            </a:r>
            <a:r>
              <a:rPr lang="tr-TR" i="1" dirty="0">
                <a:highlight>
                  <a:srgbClr val="C0C0C0"/>
                </a:highlight>
              </a:rPr>
              <a:t> </a:t>
            </a:r>
            <a:r>
              <a:rPr lang="tr-TR" i="1" dirty="0" err="1">
                <a:highlight>
                  <a:srgbClr val="C0C0C0"/>
                </a:highlight>
              </a:rPr>
              <a:t>The</a:t>
            </a:r>
            <a:r>
              <a:rPr lang="tr-TR" i="1" dirty="0">
                <a:highlight>
                  <a:srgbClr val="C0C0C0"/>
                </a:highlight>
              </a:rPr>
              <a:t> </a:t>
            </a:r>
            <a:r>
              <a:rPr lang="tr-TR" i="1" dirty="0" err="1">
                <a:highlight>
                  <a:srgbClr val="C0C0C0"/>
                </a:highlight>
              </a:rPr>
              <a:t>Languages</a:t>
            </a:r>
            <a:r>
              <a:rPr lang="tr-TR" i="1" dirty="0">
                <a:highlight>
                  <a:srgbClr val="C0C0C0"/>
                </a:highlight>
              </a:rPr>
              <a:t>, </a:t>
            </a:r>
            <a:r>
              <a:rPr lang="tr-TR" i="1" dirty="0" err="1">
                <a:highlight>
                  <a:srgbClr val="C0C0C0"/>
                </a:highlight>
              </a:rPr>
              <a:t>Literature</a:t>
            </a:r>
            <a:r>
              <a:rPr lang="tr-TR" i="1" dirty="0">
                <a:highlight>
                  <a:srgbClr val="C0C0C0"/>
                </a:highlight>
              </a:rPr>
              <a:t> </a:t>
            </a:r>
            <a:r>
              <a:rPr lang="tr-TR" i="1" dirty="0" err="1">
                <a:highlight>
                  <a:srgbClr val="C0C0C0"/>
                </a:highlight>
              </a:rPr>
              <a:t>And</a:t>
            </a:r>
            <a:r>
              <a:rPr lang="tr-TR" i="1" dirty="0">
                <a:highlight>
                  <a:srgbClr val="C0C0C0"/>
                </a:highlight>
              </a:rPr>
              <a:t> </a:t>
            </a:r>
            <a:r>
              <a:rPr lang="tr-TR" i="1" dirty="0" err="1">
                <a:highlight>
                  <a:srgbClr val="C0C0C0"/>
                </a:highlight>
              </a:rPr>
              <a:t>History</a:t>
            </a:r>
            <a:r>
              <a:rPr lang="tr-TR" i="1" dirty="0">
                <a:highlight>
                  <a:srgbClr val="C0C0C0"/>
                </a:highlight>
              </a:rPr>
              <a:t> Of </a:t>
            </a:r>
            <a:r>
              <a:rPr lang="tr-TR" i="1" dirty="0" err="1">
                <a:highlight>
                  <a:srgbClr val="C0C0C0"/>
                </a:highlight>
              </a:rPr>
              <a:t>Turkish</a:t>
            </a:r>
            <a:r>
              <a:rPr lang="tr-TR" i="1" dirty="0">
                <a:highlight>
                  <a:srgbClr val="C0C0C0"/>
                </a:highlight>
              </a:rPr>
              <a:t> </a:t>
            </a:r>
            <a:r>
              <a:rPr lang="tr-TR" i="1" dirty="0" err="1">
                <a:highlight>
                  <a:srgbClr val="C0C0C0"/>
                </a:highlight>
              </a:rPr>
              <a:t>Or</a:t>
            </a:r>
            <a:r>
              <a:rPr lang="tr-TR" i="1" dirty="0">
                <a:highlight>
                  <a:srgbClr val="C0C0C0"/>
                </a:highlight>
              </a:rPr>
              <a:t> </a:t>
            </a:r>
            <a:r>
              <a:rPr lang="tr-TR" i="1" dirty="0" err="1">
                <a:highlight>
                  <a:srgbClr val="C0C0C0"/>
                </a:highlight>
              </a:rPr>
              <a:t>Turkic</a:t>
            </a:r>
            <a:r>
              <a:rPr lang="tr-TR" dirty="0">
                <a:highlight>
                  <a:srgbClr val="C0C0C0"/>
                </a:highlight>
              </a:rPr>
              <a:t>, </a:t>
            </a:r>
            <a:r>
              <a:rPr lang="tr-TR" i="1" dirty="0">
                <a:highlight>
                  <a:srgbClr val="C0C0C0"/>
                </a:highlight>
              </a:rPr>
              <a:t>4</a:t>
            </a:r>
            <a:r>
              <a:rPr lang="tr-TR" dirty="0">
                <a:highlight>
                  <a:srgbClr val="C0C0C0"/>
                </a:highlight>
              </a:rPr>
              <a:t>, 1428-1462.</a:t>
            </a:r>
            <a:endParaRPr lang="en-US" dirty="0">
              <a:highlight>
                <a:srgbClr val="C0C0C0"/>
              </a:highlight>
            </a:endParaRPr>
          </a:p>
        </p:txBody>
      </p:sp>
    </p:spTree>
    <p:extLst>
      <p:ext uri="{BB962C8B-B14F-4D97-AF65-F5344CB8AC3E}">
        <p14:creationId xmlns:p14="http://schemas.microsoft.com/office/powerpoint/2010/main" val="29650554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bun">
  <a:themeElements>
    <a:clrScheme name="Sabun">
      <a:dk1>
        <a:sysClr val="windowText" lastClr="000000"/>
      </a:dk1>
      <a:lt1>
        <a:sysClr val="window" lastClr="FFFFFF"/>
      </a:lt1>
      <a:dk2>
        <a:srgbClr val="736059"/>
      </a:dk2>
      <a:lt2>
        <a:srgbClr val="E7E0C7"/>
      </a:lt2>
      <a:accent1>
        <a:srgbClr val="92B0C8"/>
      </a:accent1>
      <a:accent2>
        <a:srgbClr val="E37C3D"/>
      </a:accent2>
      <a:accent3>
        <a:srgbClr val="A5AB81"/>
      </a:accent3>
      <a:accent4>
        <a:srgbClr val="E9B635"/>
      </a:accent4>
      <a:accent5>
        <a:srgbClr val="7BA79D"/>
      </a:accent5>
      <a:accent6>
        <a:srgbClr val="968C8C"/>
      </a:accent6>
      <a:hlink>
        <a:srgbClr val="F7A115"/>
      </a:hlink>
      <a:folHlink>
        <a:srgbClr val="969696"/>
      </a:folHlink>
    </a:clrScheme>
    <a:fontScheme name="Sabu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bu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3F20CFC1-E34F-405B-AA49-5BE0E194F1B3}"/>
    </a:ext>
  </a:extLst>
</a:theme>
</file>

<file path=docProps/app.xml><?xml version="1.0" encoding="utf-8"?>
<Properties xmlns="http://schemas.openxmlformats.org/officeDocument/2006/extended-properties" xmlns:vt="http://schemas.openxmlformats.org/officeDocument/2006/docPropsVTypes">
  <TotalTime>723</TotalTime>
  <Words>730</Words>
  <Application>Microsoft Office PowerPoint</Application>
  <PresentationFormat>Widescreen</PresentationFormat>
  <Paragraphs>39</Paragraphs>
  <Slides>8</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8</vt:i4>
      </vt:variant>
    </vt:vector>
  </HeadingPairs>
  <TitlesOfParts>
    <vt:vector size="10" baseType="lpstr">
      <vt:lpstr>Garamond</vt:lpstr>
      <vt:lpstr>Sabun</vt:lpstr>
      <vt:lpstr>Fikrimin ince gülü</vt:lpstr>
      <vt:lpstr>Adalet Ağaoğlu Kimdir?</vt:lpstr>
      <vt:lpstr>Fikrimin İnce Gülü Neyi Anlatır?</vt:lpstr>
      <vt:lpstr>Neden Fikrimin İnce Gülü?</vt:lpstr>
      <vt:lpstr>Ödevin muhtemel başlıkları:</vt:lpstr>
      <vt:lpstr>Kitap hakkında birkaç önerme:</vt:lpstr>
      <vt:lpstr>Kaynakça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MİSKİNLER tEKKESİ</dc:title>
  <dc:creator>Hüseyin Mican</dc:creator>
  <cp:lastModifiedBy>Hüseyin Mican</cp:lastModifiedBy>
  <cp:revision>27</cp:revision>
  <dcterms:created xsi:type="dcterms:W3CDTF">2019-04-09T18:50:00Z</dcterms:created>
  <dcterms:modified xsi:type="dcterms:W3CDTF">2019-12-18T06:36:18Z</dcterms:modified>
</cp:coreProperties>
</file>