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Orta Stil 3 - Vurgu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A0E202D-8F56-474D-B758-1326B7D8134C}" type="datetimeFigureOut">
              <a:rPr lang="tr-TR" smtClean="0"/>
              <a:t>18.05.2021</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3867022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0E202D-8F56-474D-B758-1326B7D8134C}" type="datetimeFigureOut">
              <a:rPr lang="tr-TR" smtClean="0"/>
              <a:t>18.05.2021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161278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A0E202D-8F56-474D-B758-1326B7D8134C}" type="datetimeFigureOut">
              <a:rPr lang="tr-TR" smtClean="0"/>
              <a:t>18.05.2021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1733255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A0E202D-8F56-474D-B758-1326B7D8134C}" type="datetimeFigureOut">
              <a:rPr lang="tr-TR" smtClean="0"/>
              <a:t>18.05.2021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3332338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A0E202D-8F56-474D-B758-1326B7D8134C}" type="datetimeFigureOut">
              <a:rPr lang="tr-TR" smtClean="0"/>
              <a:t>18.05.2021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2188056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A0E202D-8F56-474D-B758-1326B7D8134C}" type="datetimeFigureOut">
              <a:rPr lang="tr-TR" smtClean="0"/>
              <a:t>18.05.2021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134814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A0E202D-8F56-474D-B758-1326B7D8134C}" type="datetimeFigureOut">
              <a:rPr lang="tr-TR" smtClean="0"/>
              <a:t>18.05.2021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414219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0E202D-8F56-474D-B758-1326B7D8134C}" type="datetimeFigureOut">
              <a:rPr lang="tr-TR" smtClean="0"/>
              <a:t>18.05.2021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3915860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0E202D-8F56-474D-B758-1326B7D8134C}" type="datetimeFigureOut">
              <a:rPr lang="tr-TR" smtClean="0"/>
              <a:t>18.05.2021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195379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0E202D-8F56-474D-B758-1326B7D8134C}" type="datetimeFigureOut">
              <a:rPr lang="tr-TR" smtClean="0"/>
              <a:t>18.05.2021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125019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A0E202D-8F56-474D-B758-1326B7D8134C}" type="datetimeFigureOut">
              <a:rPr lang="tr-TR" smtClean="0"/>
              <a:t>18.05.2021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327260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A0E202D-8F56-474D-B758-1326B7D8134C}" type="datetimeFigureOut">
              <a:rPr lang="tr-TR" smtClean="0"/>
              <a:t>18.05.2021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15609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A0E202D-8F56-474D-B758-1326B7D8134C}" type="datetimeFigureOut">
              <a:rPr lang="tr-TR" smtClean="0"/>
              <a:t>18.05.2021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365246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A0E202D-8F56-474D-B758-1326B7D8134C}" type="datetimeFigureOut">
              <a:rPr lang="tr-TR" smtClean="0"/>
              <a:t>18.05.2021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2089687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A0E202D-8F56-474D-B758-1326B7D8134C}" type="datetimeFigureOut">
              <a:rPr lang="tr-TR" smtClean="0"/>
              <a:t>18.05.2021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358082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0E202D-8F56-474D-B758-1326B7D8134C}" type="datetimeFigureOut">
              <a:rPr lang="tr-TR" smtClean="0"/>
              <a:t>18.05.2021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163315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0E202D-8F56-474D-B758-1326B7D8134C}" type="datetimeFigureOut">
              <a:rPr lang="tr-TR" smtClean="0"/>
              <a:t>18.05.2021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033877F-A56B-4806-A2B9-4847EE6AE938}" type="slidenum">
              <a:rPr lang="tr-TR" smtClean="0"/>
              <a:t>‹#›</a:t>
            </a:fld>
            <a:endParaRPr lang="tr-TR"/>
          </a:p>
        </p:txBody>
      </p:sp>
    </p:spTree>
    <p:extLst>
      <p:ext uri="{BB962C8B-B14F-4D97-AF65-F5344CB8AC3E}">
        <p14:creationId xmlns:p14="http://schemas.microsoft.com/office/powerpoint/2010/main" val="19101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0E202D-8F56-474D-B758-1326B7D8134C}" type="datetimeFigureOut">
              <a:rPr lang="tr-TR" smtClean="0"/>
              <a:t>18.05.2021</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33877F-A56B-4806-A2B9-4847EE6AE938}" type="slidenum">
              <a:rPr lang="tr-TR" smtClean="0"/>
              <a:t>‹#›</a:t>
            </a:fld>
            <a:endParaRPr lang="tr-TR"/>
          </a:p>
        </p:txBody>
      </p:sp>
    </p:spTree>
    <p:extLst>
      <p:ext uri="{BB962C8B-B14F-4D97-AF65-F5344CB8AC3E}">
        <p14:creationId xmlns:p14="http://schemas.microsoft.com/office/powerpoint/2010/main" val="408524680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at.com/sneakers/air-jordan-1-retro-high-og-shadow-2-0-555088-035/buy?boxCondition=good_condition&amp;size=9.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15C033-EFAC-4BFB-8EA7-B880435497B3}"/>
              </a:ext>
            </a:extLst>
          </p:cNvPr>
          <p:cNvSpPr>
            <a:spLocks noGrp="1"/>
          </p:cNvSpPr>
          <p:nvPr>
            <p:ph type="ctrTitle"/>
          </p:nvPr>
        </p:nvSpPr>
        <p:spPr>
          <a:xfrm>
            <a:off x="2497137" y="480699"/>
            <a:ext cx="7197726" cy="2421464"/>
          </a:xfrm>
        </p:spPr>
        <p:txBody>
          <a:bodyPr anchor="t">
            <a:normAutofit fontScale="90000"/>
          </a:bodyPr>
          <a:lstStyle/>
          <a:p>
            <a:pPr algn="ctr"/>
            <a:r>
              <a:rPr lang="en-US" sz="2800" noProof="1">
                <a:latin typeface="Berlin Sans FB" panose="020E0602020502020306" pitchFamily="34" charset="0"/>
                <a:cs typeface="MoolBoran" panose="020B0604020202020204" pitchFamily="34" charset="0"/>
              </a:rPr>
              <a:t>marmara unıversıty engıneerıng faculty department of computer scıence and engıneerıng econ 2004.1 mıdterm project</a:t>
            </a:r>
            <a:br>
              <a:rPr lang="tr-TR" sz="2800" noProof="1">
                <a:latin typeface="Berlin Sans FB" panose="020E0602020502020306" pitchFamily="34" charset="0"/>
                <a:cs typeface="MoolBoran" panose="020B0604020202020204" pitchFamily="34" charset="0"/>
              </a:rPr>
            </a:br>
            <a:br>
              <a:rPr lang="tr-TR" sz="2800" noProof="1">
                <a:latin typeface="Berlin Sans FB" panose="020E0602020502020306" pitchFamily="34" charset="0"/>
                <a:cs typeface="MoolBoran" panose="020B0604020202020204" pitchFamily="34" charset="0"/>
              </a:rPr>
            </a:br>
            <a:br>
              <a:rPr lang="tr-TR" sz="2800" noProof="1">
                <a:latin typeface="Berlin Sans FB" panose="020E0602020502020306" pitchFamily="34" charset="0"/>
                <a:cs typeface="MoolBoran" panose="020B0604020202020204" pitchFamily="34" charset="0"/>
              </a:rPr>
            </a:br>
            <a:r>
              <a:rPr lang="tr-TR" sz="2800" noProof="1">
                <a:latin typeface="Berlin Sans FB" panose="020E0602020502020306" pitchFamily="34" charset="0"/>
                <a:cs typeface="MoolBoran" panose="020B0604020202020204" pitchFamily="34" charset="0"/>
              </a:rPr>
              <a:t>ıntroductıon of</a:t>
            </a:r>
            <a:br>
              <a:rPr lang="tr-TR" sz="2800" noProof="1">
                <a:latin typeface="Berlin Sans FB" panose="020E0602020502020306" pitchFamily="34" charset="0"/>
                <a:cs typeface="MoolBoran" panose="020B0604020202020204" pitchFamily="34" charset="0"/>
              </a:rPr>
            </a:br>
            <a:r>
              <a:rPr lang="tr-TR" sz="2800" noProof="1">
                <a:solidFill>
                  <a:schemeClr val="bg1">
                    <a:lumMod val="85000"/>
                    <a:lumOff val="15000"/>
                  </a:schemeClr>
                </a:solidFill>
                <a:latin typeface="Berlin Sans FB" panose="020E0602020502020306" pitchFamily="34" charset="0"/>
                <a:cs typeface="MoolBoran" panose="020B0604020202020204" pitchFamily="34" charset="0"/>
              </a:rPr>
              <a:t>Sneakıst</a:t>
            </a:r>
            <a:endParaRPr lang="en-US" sz="2800" noProof="1">
              <a:solidFill>
                <a:schemeClr val="bg1">
                  <a:lumMod val="85000"/>
                  <a:lumOff val="15000"/>
                </a:schemeClr>
              </a:solidFill>
              <a:latin typeface="Berlin Sans FB" panose="020E0602020502020306" pitchFamily="34" charset="0"/>
              <a:cs typeface="MoolBoran" panose="020B0604020202020204" pitchFamily="34" charset="0"/>
            </a:endParaRPr>
          </a:p>
        </p:txBody>
      </p:sp>
      <p:sp>
        <p:nvSpPr>
          <p:cNvPr id="3" name="Alt Başlık 2">
            <a:extLst>
              <a:ext uri="{FF2B5EF4-FFF2-40B4-BE49-F238E27FC236}">
                <a16:creationId xmlns:a16="http://schemas.microsoft.com/office/drawing/2014/main" id="{AA70C9A3-C53E-4903-B386-0AAD065562BE}"/>
              </a:ext>
            </a:extLst>
          </p:cNvPr>
          <p:cNvSpPr>
            <a:spLocks noGrp="1"/>
          </p:cNvSpPr>
          <p:nvPr>
            <p:ph type="subTitle" idx="1"/>
          </p:nvPr>
        </p:nvSpPr>
        <p:spPr>
          <a:xfrm>
            <a:off x="2497137" y="4021748"/>
            <a:ext cx="7197726" cy="1405467"/>
          </a:xfrm>
        </p:spPr>
        <p:txBody>
          <a:bodyPr/>
          <a:lstStyle/>
          <a:p>
            <a:pPr algn="ctr"/>
            <a:r>
              <a:rPr lang="en-US" noProof="1"/>
              <a:t>Prepared By: hüsey</a:t>
            </a:r>
            <a:r>
              <a:rPr lang="tr-TR" noProof="1"/>
              <a:t>i</a:t>
            </a:r>
            <a:r>
              <a:rPr lang="en-US" noProof="1"/>
              <a:t>n kerem m</a:t>
            </a:r>
            <a:r>
              <a:rPr lang="tr-TR" noProof="1"/>
              <a:t>i</a:t>
            </a:r>
            <a:r>
              <a:rPr lang="en-US" noProof="1"/>
              <a:t>can 150119629</a:t>
            </a:r>
          </a:p>
          <a:p>
            <a:pPr algn="ctr"/>
            <a:endParaRPr lang="en-US" noProof="1"/>
          </a:p>
          <a:p>
            <a:pPr algn="ctr"/>
            <a:r>
              <a:rPr lang="en-US" noProof="1"/>
              <a:t>Name of the Project: </a:t>
            </a:r>
            <a:r>
              <a:rPr lang="tr-TR" noProof="1"/>
              <a:t>sneakıst</a:t>
            </a:r>
            <a:endParaRPr lang="en-US" noProof="1"/>
          </a:p>
        </p:txBody>
      </p:sp>
    </p:spTree>
    <p:extLst>
      <p:ext uri="{BB962C8B-B14F-4D97-AF65-F5344CB8AC3E}">
        <p14:creationId xmlns:p14="http://schemas.microsoft.com/office/powerpoint/2010/main" val="11149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5BBD04-003C-406B-BD62-976793627306}"/>
              </a:ext>
            </a:extLst>
          </p:cNvPr>
          <p:cNvSpPr>
            <a:spLocks noGrp="1"/>
          </p:cNvSpPr>
          <p:nvPr>
            <p:ph type="title"/>
          </p:nvPr>
        </p:nvSpPr>
        <p:spPr>
          <a:xfrm>
            <a:off x="825910" y="506665"/>
            <a:ext cx="4780200" cy="1453363"/>
          </a:xfrm>
        </p:spPr>
        <p:txBody>
          <a:bodyPr>
            <a:normAutofit/>
          </a:bodyPr>
          <a:lstStyle/>
          <a:p>
            <a:r>
              <a:rPr lang="tr-TR" sz="2400" noProof="1">
                <a:latin typeface="Berlin Sans FB" panose="020E0602020502020306" pitchFamily="34" charset="0"/>
              </a:rPr>
              <a:t>Products we wıll sell on our websıte</a:t>
            </a:r>
          </a:p>
        </p:txBody>
      </p:sp>
      <p:pic>
        <p:nvPicPr>
          <p:cNvPr id="1026" name="Picture 2" descr="Nike Air Jordan 1 KO Chicago 2021: Where to Buy Tomorrow">
            <a:extLst>
              <a:ext uri="{FF2B5EF4-FFF2-40B4-BE49-F238E27FC236}">
                <a16:creationId xmlns:a16="http://schemas.microsoft.com/office/drawing/2014/main" id="{F0B51524-ABEF-4CCA-ABCC-3818F32FFB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85892" y="506665"/>
            <a:ext cx="3979205" cy="26561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28" name="Picture 4" descr="Jordan shoe box | Etsy">
            <a:extLst>
              <a:ext uri="{FF2B5EF4-FFF2-40B4-BE49-F238E27FC236}">
                <a16:creationId xmlns:a16="http://schemas.microsoft.com/office/drawing/2014/main" id="{BDA93446-7355-4D98-8C4F-2AB5997414A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25909" y="2472313"/>
            <a:ext cx="4003675" cy="31793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01321B0A-7E64-4D82-82CD-CFE4E6A44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5892" y="3695217"/>
            <a:ext cx="4003675" cy="238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9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3751AE-34FF-490E-B273-559316EA8FFA}"/>
              </a:ext>
            </a:extLst>
          </p:cNvPr>
          <p:cNvSpPr>
            <a:spLocks noGrp="1"/>
          </p:cNvSpPr>
          <p:nvPr>
            <p:ph type="title"/>
          </p:nvPr>
        </p:nvSpPr>
        <p:spPr>
          <a:xfrm>
            <a:off x="375082" y="185814"/>
            <a:ext cx="10131425" cy="615519"/>
          </a:xfrm>
        </p:spPr>
        <p:txBody>
          <a:bodyPr>
            <a:normAutofit/>
          </a:bodyPr>
          <a:lstStyle/>
          <a:p>
            <a:r>
              <a:rPr lang="tr-TR" sz="2400" dirty="0">
                <a:latin typeface="Berlin Sans FB" panose="020E0602020502020306" pitchFamily="34" charset="0"/>
              </a:rPr>
              <a:t>INTRODUCTION</a:t>
            </a:r>
            <a:r>
              <a:rPr lang="tr-TR" sz="2400" b="1" dirty="0"/>
              <a:t>:</a:t>
            </a:r>
            <a:endParaRPr lang="en-US" sz="2400" b="1" dirty="0"/>
          </a:p>
        </p:txBody>
      </p:sp>
      <p:sp>
        <p:nvSpPr>
          <p:cNvPr id="3" name="İçerik Yer Tutucusu 2">
            <a:extLst>
              <a:ext uri="{FF2B5EF4-FFF2-40B4-BE49-F238E27FC236}">
                <a16:creationId xmlns:a16="http://schemas.microsoft.com/office/drawing/2014/main" id="{ABFB1D3E-7970-4E0C-B70E-58400B66E96A}"/>
              </a:ext>
            </a:extLst>
          </p:cNvPr>
          <p:cNvSpPr>
            <a:spLocks noGrp="1"/>
          </p:cNvSpPr>
          <p:nvPr>
            <p:ph idx="1"/>
          </p:nvPr>
        </p:nvSpPr>
        <p:spPr>
          <a:xfrm>
            <a:off x="375082" y="801333"/>
            <a:ext cx="10131425" cy="5563093"/>
          </a:xfrm>
        </p:spPr>
        <p:txBody>
          <a:bodyPr anchor="t">
            <a:normAutofit/>
          </a:bodyPr>
          <a:lstStyle/>
          <a:p>
            <a:pPr marL="0" indent="0">
              <a:buNone/>
            </a:pPr>
            <a:r>
              <a:rPr lang="tr-TR" noProof="1"/>
              <a:t>This service has no proper respresentative in Turkey. Our aim is to reduce prices and increase reliability. There are several companies trying to do the same thing, but they have exorbitant prices, or they are not reliable. There are such systems working properly abroad, but because of the dollar exchange rate, only some of the population can buy these products from Turkey.</a:t>
            </a:r>
          </a:p>
          <a:p>
            <a:pPr marL="0" indent="0">
              <a:buNone/>
            </a:pPr>
            <a:r>
              <a:rPr lang="tr-TR" noProof="1"/>
              <a:t>The main reason these sneakers are expensive is that they are limited in number. They can be sold out the first day they come out. And they are representative of American basketball culture, which is popular around the world.</a:t>
            </a:r>
          </a:p>
          <a:p>
            <a:pPr marL="0" indent="0">
              <a:buNone/>
            </a:pPr>
            <a:r>
              <a:rPr lang="tr-TR" noProof="1"/>
              <a:t>We are planning to open offices in three cities in Turkey, head office will be in Istanbul. And we will focus on Turkey first. Our process will be on our website, which will be sneakist.com. People will buy our products on this site. We will buy therese products wholesale abroad, so we will do what Nike can’t do in Turkey.</a:t>
            </a:r>
          </a:p>
          <a:p>
            <a:pPr marL="0" indent="0">
              <a:buNone/>
            </a:pPr>
            <a:r>
              <a:rPr lang="tr-TR" noProof="1"/>
              <a:t>There will be 2 types of products: Unused new product and used secondhand product. Their prices will differ according to the condition. For example, if new product’s price is 200$, used product will be maximum 175$, and according to its condition it can be 150$, even 120$. This will stimulate the market.</a:t>
            </a:r>
          </a:p>
          <a:p>
            <a:pPr marL="0" indent="0">
              <a:buNone/>
            </a:pPr>
            <a:r>
              <a:rPr lang="tr-TR" noProof="1"/>
              <a:t>There is one more thing that we will do is to check the products before it reaches the buyer. This is the main thing we do to become a reliable company. In our offices around Turkey, the secondhand seller will send the product to one of our nearest office and there will be a process which performed by trained people. If it passes our tests, we will send it to buyer.</a:t>
            </a:r>
            <a:endParaRPr lang="en-US" noProof="1"/>
          </a:p>
        </p:txBody>
      </p:sp>
    </p:spTree>
    <p:extLst>
      <p:ext uri="{BB962C8B-B14F-4D97-AF65-F5344CB8AC3E}">
        <p14:creationId xmlns:p14="http://schemas.microsoft.com/office/powerpoint/2010/main" val="8008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001C29E-147C-47AA-9FCC-5A7CA4DD49B7}"/>
              </a:ext>
            </a:extLst>
          </p:cNvPr>
          <p:cNvSpPr>
            <a:spLocks noGrp="1"/>
          </p:cNvSpPr>
          <p:nvPr>
            <p:ph idx="1"/>
          </p:nvPr>
        </p:nvSpPr>
        <p:spPr>
          <a:xfrm>
            <a:off x="685801" y="532661"/>
            <a:ext cx="10131425" cy="5258540"/>
          </a:xfrm>
        </p:spPr>
        <p:txBody>
          <a:bodyPr anchor="t">
            <a:normAutofit lnSpcReduction="10000"/>
          </a:bodyPr>
          <a:lstStyle/>
          <a:p>
            <a:pPr marL="0" indent="0">
              <a:buNone/>
            </a:pPr>
            <a:r>
              <a:rPr lang="tr-TR" noProof="1"/>
              <a:t>Our website will be easy to use. We will advertise our system and introduce it to our country. Buying process will be fast and simple. Shortly, anyone who wants to buy a sneaker can buy easily. We will attach great importance to secondhand shopping. This will be better and easier in our country.</a:t>
            </a:r>
          </a:p>
          <a:p>
            <a:pPr marL="0" indent="0">
              <a:buNone/>
            </a:pPr>
            <a:r>
              <a:rPr lang="tr-TR" noProof="1"/>
              <a:t>There will be discounts and shipping will be cheaper compared to other competitors. And we are planning to sell only Nike’s products, it might change in the future.</a:t>
            </a:r>
          </a:p>
          <a:p>
            <a:pPr marL="0" indent="0">
              <a:buNone/>
            </a:pPr>
            <a:r>
              <a:rPr lang="tr-TR" noProof="1"/>
              <a:t>A few years after establishing the company, we want to sell other products such as t-shirts, shorts, especially sportswear. They are all will be original again. We will apply the same process.</a:t>
            </a:r>
          </a:p>
          <a:p>
            <a:pPr marL="0" indent="0">
              <a:buNone/>
            </a:pPr>
            <a:r>
              <a:rPr lang="tr-TR" noProof="1"/>
              <a:t>Finally, our system will be at the forefront in our country. If things go well, we will open up abroad, but out priority will be the youth of this country. We will fulfill the requests of people who cannot reach standard products that are easy to reach abroad.</a:t>
            </a:r>
          </a:p>
          <a:p>
            <a:pPr marL="0" indent="0">
              <a:buNone/>
            </a:pPr>
            <a:endParaRPr lang="tr-TR" noProof="1"/>
          </a:p>
          <a:p>
            <a:pPr marL="0" indent="0">
              <a:buNone/>
            </a:pPr>
            <a:r>
              <a:rPr lang="tr-TR" noProof="1"/>
              <a:t>Note: There is a link if you want to compare. Shipping and prices abroad are too high. We wil bring a solution to this problem. </a:t>
            </a:r>
            <a:r>
              <a:rPr lang="tr-TR" noProof="1">
                <a:solidFill>
                  <a:srgbClr val="FF0000"/>
                </a:solidFill>
              </a:rPr>
              <a:t>Our people deserve better.</a:t>
            </a:r>
          </a:p>
          <a:p>
            <a:pPr marL="0" indent="0">
              <a:buNone/>
            </a:pPr>
            <a:r>
              <a:rPr lang="en-US" noProof="1">
                <a:hlinkClick r:id="rId2"/>
              </a:rPr>
              <a:t>https://www.goat.com/sneakers/air-jordan-1-retro-high-og-shadow-2-0-555088-035/buy?boxCondition=good_condition&amp;size=9.5</a:t>
            </a:r>
            <a:endParaRPr lang="tr-TR" noProof="1"/>
          </a:p>
          <a:p>
            <a:pPr marL="0" indent="0">
              <a:buNone/>
            </a:pPr>
            <a:r>
              <a:rPr lang="tr-TR" noProof="1"/>
              <a:t>(This one is an example product. We aim to sell these kind of sportswear.)</a:t>
            </a:r>
          </a:p>
        </p:txBody>
      </p:sp>
    </p:spTree>
    <p:extLst>
      <p:ext uri="{BB962C8B-B14F-4D97-AF65-F5344CB8AC3E}">
        <p14:creationId xmlns:p14="http://schemas.microsoft.com/office/powerpoint/2010/main" val="264229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D5448D-A8D0-4FA0-B7B6-0738CDFDF5EF}"/>
              </a:ext>
            </a:extLst>
          </p:cNvPr>
          <p:cNvSpPr>
            <a:spLocks noGrp="1"/>
          </p:cNvSpPr>
          <p:nvPr>
            <p:ph type="title"/>
          </p:nvPr>
        </p:nvSpPr>
        <p:spPr>
          <a:xfrm>
            <a:off x="241917" y="147961"/>
            <a:ext cx="10131425" cy="766439"/>
          </a:xfrm>
        </p:spPr>
        <p:txBody>
          <a:bodyPr/>
          <a:lstStyle/>
          <a:p>
            <a:r>
              <a:rPr lang="en-US" noProof="1">
                <a:latin typeface="Berlin Sans FB" panose="020E0602020502020306" pitchFamily="34" charset="0"/>
              </a:rPr>
              <a:t>Swot analysıs:</a:t>
            </a:r>
          </a:p>
        </p:txBody>
      </p:sp>
      <p:graphicFrame>
        <p:nvGraphicFramePr>
          <p:cNvPr id="4" name="Tablo 4">
            <a:extLst>
              <a:ext uri="{FF2B5EF4-FFF2-40B4-BE49-F238E27FC236}">
                <a16:creationId xmlns:a16="http://schemas.microsoft.com/office/drawing/2014/main" id="{1AF13D1F-2110-455E-9855-8215DFB56342}"/>
              </a:ext>
            </a:extLst>
          </p:cNvPr>
          <p:cNvGraphicFramePr>
            <a:graphicFrameLocks noGrp="1"/>
          </p:cNvGraphicFramePr>
          <p:nvPr>
            <p:ph idx="1"/>
            <p:extLst>
              <p:ext uri="{D42A27DB-BD31-4B8C-83A1-F6EECF244321}">
                <p14:modId xmlns:p14="http://schemas.microsoft.com/office/powerpoint/2010/main" val="2232234135"/>
              </p:ext>
            </p:extLst>
          </p:nvPr>
        </p:nvGraphicFramePr>
        <p:xfrm>
          <a:off x="685800" y="914400"/>
          <a:ext cx="10131424" cy="5775067"/>
        </p:xfrm>
        <a:graphic>
          <a:graphicData uri="http://schemas.openxmlformats.org/drawingml/2006/table">
            <a:tbl>
              <a:tblPr firstRow="1" bandRow="1">
                <a:tableStyleId>{8A107856-5554-42FB-B03E-39F5DBC370BA}</a:tableStyleId>
              </a:tblPr>
              <a:tblGrid>
                <a:gridCol w="5065712">
                  <a:extLst>
                    <a:ext uri="{9D8B030D-6E8A-4147-A177-3AD203B41FA5}">
                      <a16:colId xmlns:a16="http://schemas.microsoft.com/office/drawing/2014/main" val="3563066728"/>
                    </a:ext>
                  </a:extLst>
                </a:gridCol>
                <a:gridCol w="5065712">
                  <a:extLst>
                    <a:ext uri="{9D8B030D-6E8A-4147-A177-3AD203B41FA5}">
                      <a16:colId xmlns:a16="http://schemas.microsoft.com/office/drawing/2014/main" val="1625724354"/>
                    </a:ext>
                  </a:extLst>
                </a:gridCol>
              </a:tblGrid>
              <a:tr h="2735067">
                <a:tc>
                  <a:txBody>
                    <a:bodyPr/>
                    <a:lstStyle/>
                    <a:p>
                      <a:r>
                        <a:rPr lang="tr-TR" dirty="0"/>
                        <a:t>STRENGHTS:</a:t>
                      </a:r>
                    </a:p>
                    <a:p>
                      <a:pPr marL="285750" indent="-285750">
                        <a:buFont typeface="Arial" panose="020B0604020202020204" pitchFamily="34" charset="0"/>
                        <a:buChar char="•"/>
                      </a:pPr>
                      <a:r>
                        <a:rPr lang="tr-TR" b="0" noProof="1"/>
                        <a:t>We will have lower prices. People will be able to shop secondhand.</a:t>
                      </a:r>
                    </a:p>
                    <a:p>
                      <a:pPr marL="285750" indent="-285750">
                        <a:buFont typeface="Arial" panose="020B0604020202020204" pitchFamily="34" charset="0"/>
                        <a:buChar char="•"/>
                      </a:pPr>
                      <a:r>
                        <a:rPr lang="tr-TR" b="0" noProof="1"/>
                        <a:t>We care about our customers, and we will have an excellent customer support.</a:t>
                      </a:r>
                    </a:p>
                    <a:p>
                      <a:pPr marL="285750" indent="-285750">
                        <a:buFont typeface="Arial" panose="020B0604020202020204" pitchFamily="34" charset="0"/>
                        <a:buChar char="•"/>
                      </a:pPr>
                      <a:r>
                        <a:rPr lang="tr-TR" b="0" noProof="1"/>
                        <a:t>We will hire trained people.</a:t>
                      </a:r>
                    </a:p>
                    <a:p>
                      <a:pPr marL="285750" indent="-285750">
                        <a:buFont typeface="Arial" panose="020B0604020202020204" pitchFamily="34" charset="0"/>
                        <a:buChar char="•"/>
                      </a:pPr>
                      <a:r>
                        <a:rPr lang="tr-TR" b="0" noProof="1"/>
                        <a:t>Our main products will be reachable all around the country.</a:t>
                      </a:r>
                    </a:p>
                    <a:p>
                      <a:pPr marL="285750" indent="-285750">
                        <a:buFont typeface="Arial" panose="020B0604020202020204" pitchFamily="34" charset="0"/>
                        <a:buChar char="•"/>
                      </a:pPr>
                      <a:r>
                        <a:rPr lang="tr-TR" b="0" noProof="1"/>
                        <a:t>Also, we will have physical offices, we won’t only work on the internet.</a:t>
                      </a:r>
                      <a:endParaRPr lang="en-US" b="0" noProof="1"/>
                    </a:p>
                  </a:txBody>
                  <a:tcPr/>
                </a:tc>
                <a:tc>
                  <a:txBody>
                    <a:bodyPr/>
                    <a:lstStyle/>
                    <a:p>
                      <a:r>
                        <a:rPr lang="tr-TR" dirty="0"/>
                        <a:t>WEAKNESSES:</a:t>
                      </a:r>
                    </a:p>
                    <a:p>
                      <a:pPr marL="285750" indent="-285750">
                        <a:buFont typeface="Arial" panose="020B0604020202020204" pitchFamily="34" charset="0"/>
                        <a:buChar char="•"/>
                      </a:pPr>
                      <a:r>
                        <a:rPr lang="tr-TR" b="0" dirty="0"/>
                        <a:t>T</a:t>
                      </a:r>
                      <a:r>
                        <a:rPr lang="tr-TR" b="0" noProof="1"/>
                        <a:t>here are some companies which has some reputation, so there will be a competition.</a:t>
                      </a:r>
                    </a:p>
                    <a:p>
                      <a:pPr marL="285750" indent="-285750">
                        <a:buFont typeface="Arial" panose="020B0604020202020204" pitchFamily="34" charset="0"/>
                        <a:buChar char="•"/>
                      </a:pPr>
                      <a:r>
                        <a:rPr lang="tr-TR" b="0" noProof="1"/>
                        <a:t>We will get some of the new products from Europe countries, they might be expensive.</a:t>
                      </a:r>
                    </a:p>
                    <a:p>
                      <a:pPr marL="285750" indent="-285750">
                        <a:buFont typeface="Arial" panose="020B0604020202020204" pitchFamily="34" charset="0"/>
                        <a:buChar char="•"/>
                      </a:pPr>
                      <a:r>
                        <a:rPr lang="tr-TR" b="0" noProof="1"/>
                        <a:t>We will need supportive investors.</a:t>
                      </a:r>
                      <a:endParaRPr lang="en-US" b="0" dirty="0"/>
                    </a:p>
                  </a:txBody>
                  <a:tcPr/>
                </a:tc>
                <a:extLst>
                  <a:ext uri="{0D108BD9-81ED-4DB2-BD59-A6C34878D82A}">
                    <a16:rowId xmlns:a16="http://schemas.microsoft.com/office/drawing/2014/main" val="401423765"/>
                  </a:ext>
                </a:extLst>
              </a:tr>
              <a:tr h="2940427">
                <a:tc>
                  <a:txBody>
                    <a:bodyPr/>
                    <a:lstStyle/>
                    <a:p>
                      <a:r>
                        <a:rPr lang="tr-TR" b="1" dirty="0"/>
                        <a:t>OPPORTUNITIES:</a:t>
                      </a:r>
                    </a:p>
                    <a:p>
                      <a:pPr marL="285750" indent="-285750">
                        <a:buFont typeface="Arial" panose="020B0604020202020204" pitchFamily="34" charset="0"/>
                        <a:buChar char="•"/>
                      </a:pPr>
                      <a:r>
                        <a:rPr lang="en-US" b="0" noProof="1"/>
                        <a:t>Popular and expensive products can be bought by any kind of person, everyone will know and want these products. </a:t>
                      </a:r>
                      <a:r>
                        <a:rPr lang="tr-TR" b="0" noProof="1"/>
                        <a:t>They</a:t>
                      </a:r>
                      <a:r>
                        <a:rPr lang="en-US" b="0" noProof="1"/>
                        <a:t> will be popular in our country too.</a:t>
                      </a:r>
                    </a:p>
                    <a:p>
                      <a:pPr marL="285750" indent="-285750">
                        <a:buFont typeface="Arial" panose="020B0604020202020204" pitchFamily="34" charset="0"/>
                        <a:buChar char="•"/>
                      </a:pPr>
                      <a:r>
                        <a:rPr lang="en-US" b="0" noProof="1"/>
                        <a:t>We will compete with other companies, and we will be a better company because we care about our customers.</a:t>
                      </a:r>
                    </a:p>
                    <a:p>
                      <a:pPr marL="285750" indent="-285750">
                        <a:buFont typeface="Arial" panose="020B0604020202020204" pitchFamily="34" charset="0"/>
                        <a:buChar char="•"/>
                      </a:pPr>
                      <a:r>
                        <a:rPr lang="en-US" b="0" noProof="1"/>
                        <a:t>We will spread this new culture, so our country won’t be left behind.</a:t>
                      </a:r>
                    </a:p>
                  </a:txBody>
                  <a:tcPr/>
                </a:tc>
                <a:tc>
                  <a:txBody>
                    <a:bodyPr/>
                    <a:lstStyle/>
                    <a:p>
                      <a:r>
                        <a:rPr lang="tr-TR" b="1" dirty="0"/>
                        <a:t>THREATS:</a:t>
                      </a:r>
                    </a:p>
                    <a:p>
                      <a:pPr marL="285750" indent="-285750">
                        <a:buFont typeface="Arial" panose="020B0604020202020204" pitchFamily="34" charset="0"/>
                        <a:buChar char="•"/>
                      </a:pPr>
                      <a:r>
                        <a:rPr lang="en-US" b="0" noProof="1"/>
                        <a:t>If Turkey’s economy collapses, we would go bankrupt too. Because our products come Turkey from other countries. Also exchange rate is important for us.</a:t>
                      </a:r>
                    </a:p>
                    <a:p>
                      <a:pPr marL="285750" indent="-285750">
                        <a:buFont typeface="Arial" panose="020B0604020202020204" pitchFamily="34" charset="0"/>
                        <a:buChar char="•"/>
                      </a:pPr>
                      <a:r>
                        <a:rPr lang="en-US" b="0" noProof="1"/>
                        <a:t>If the product taxes increase, it will be bad for us. So, all threats are about our country</a:t>
                      </a:r>
                      <a:r>
                        <a:rPr lang="tr-TR" b="0" noProof="1"/>
                        <a:t>.</a:t>
                      </a:r>
                      <a:endParaRPr lang="en-US" b="0" noProof="1"/>
                    </a:p>
                  </a:txBody>
                  <a:tcPr/>
                </a:tc>
                <a:extLst>
                  <a:ext uri="{0D108BD9-81ED-4DB2-BD59-A6C34878D82A}">
                    <a16:rowId xmlns:a16="http://schemas.microsoft.com/office/drawing/2014/main" val="3443346033"/>
                  </a:ext>
                </a:extLst>
              </a:tr>
            </a:tbl>
          </a:graphicData>
        </a:graphic>
      </p:graphicFrame>
    </p:spTree>
    <p:extLst>
      <p:ext uri="{BB962C8B-B14F-4D97-AF65-F5344CB8AC3E}">
        <p14:creationId xmlns:p14="http://schemas.microsoft.com/office/powerpoint/2010/main" val="2954645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TM03457452[[fn=Gökyüzü]]</Template>
  <TotalTime>195</TotalTime>
  <Words>853</Words>
  <Application>Microsoft Office PowerPoint</Application>
  <PresentationFormat>Geniş ekran</PresentationFormat>
  <Paragraphs>37</Paragraphs>
  <Slides>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vt:i4>
      </vt:variant>
    </vt:vector>
  </HeadingPairs>
  <TitlesOfParts>
    <vt:vector size="10" baseType="lpstr">
      <vt:lpstr>Arial</vt:lpstr>
      <vt:lpstr>Berlin Sans FB</vt:lpstr>
      <vt:lpstr>Calibri</vt:lpstr>
      <vt:lpstr>Calibri Light</vt:lpstr>
      <vt:lpstr>Gökyüzü</vt:lpstr>
      <vt:lpstr>marmara unıversıty engıneerıng faculty department of computer scıence and engıneerıng econ 2004.1 mıdterm project   ıntroductıon of Sneakıst</vt:lpstr>
      <vt:lpstr>Products we wıll sell on our websıte</vt:lpstr>
      <vt:lpstr>INTRODUCTION:</vt:lpstr>
      <vt:lpstr>PowerPoint Sunusu</vt:lpstr>
      <vt:lpstr>Swot analysıs: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marmara unıversıty engıneerıng faculty department of computer scıence and engıneerıng econ 2004.1 mıdterm project</dc:title>
  <dc:creator>Hüseyin Kerem Mican</dc:creator>
  <cp:lastModifiedBy>Hüseyin Kerem Mican</cp:lastModifiedBy>
  <cp:revision>43</cp:revision>
  <dcterms:created xsi:type="dcterms:W3CDTF">2021-05-18T08:25:47Z</dcterms:created>
  <dcterms:modified xsi:type="dcterms:W3CDTF">2021-05-18T11:44:18Z</dcterms:modified>
</cp:coreProperties>
</file>