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Kitap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Kitap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Kitap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finishing constraint</c:v>
          </c:tx>
          <c:marker>
            <c:symbol val="none"/>
          </c:marker>
          <c:xVal>
            <c:numRef>
              <c:f>Sayfa1!$F$3:$F$8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Sayfa1!$G$3:$G$8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40</c:v>
                </c:pt>
                <c:pt idx="4">
                  <c:v>20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44-4E2F-B48C-8C90A4198523}"/>
            </c:ext>
          </c:extLst>
        </c:ser>
        <c:ser>
          <c:idx val="1"/>
          <c:order val="1"/>
          <c:tx>
            <c:v>carpentary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Sayfa1!$I$3:$I$11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xVal>
          <c:yVal>
            <c:numRef>
              <c:f>Sayfa1!$J$3:$J$11</c:f>
              <c:numCache>
                <c:formatCode>General</c:formatCode>
                <c:ptCount val="9"/>
                <c:pt idx="0">
                  <c:v>80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40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44-4E2F-B48C-8C90A4198523}"/>
            </c:ext>
          </c:extLst>
        </c:ser>
        <c:ser>
          <c:idx val="2"/>
          <c:order val="2"/>
          <c:tx>
            <c:v>demand</c:v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xVal>
            <c:numRef>
              <c:f>Sayfa1!$L$3:$L$13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Sayfa1!$M$3:$M$13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B44-4E2F-B48C-8C90A4198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438272"/>
        <c:axId val="106512768"/>
      </c:scatterChart>
      <c:valAx>
        <c:axId val="90438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512768"/>
        <c:crosses val="autoZero"/>
        <c:crossBetween val="midCat"/>
      </c:valAx>
      <c:valAx>
        <c:axId val="106512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438272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finishing constraint</c:v>
          </c:tx>
          <c:marker>
            <c:symbol val="none"/>
          </c:marker>
          <c:xVal>
            <c:numRef>
              <c:f>Sayfa1!$F$3:$F$8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Sayfa1!$G$3:$G$8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40</c:v>
                </c:pt>
                <c:pt idx="4">
                  <c:v>20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F6-4412-940C-C0F63C96244E}"/>
            </c:ext>
          </c:extLst>
        </c:ser>
        <c:ser>
          <c:idx val="1"/>
          <c:order val="1"/>
          <c:tx>
            <c:v>carpentary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Sayfa1!$I$3:$I$11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xVal>
          <c:yVal>
            <c:numRef>
              <c:f>Sayfa1!$J$3:$J$11</c:f>
              <c:numCache>
                <c:formatCode>General</c:formatCode>
                <c:ptCount val="9"/>
                <c:pt idx="0">
                  <c:v>80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40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5F6-4412-940C-C0F63C96244E}"/>
            </c:ext>
          </c:extLst>
        </c:ser>
        <c:ser>
          <c:idx val="2"/>
          <c:order val="2"/>
          <c:tx>
            <c:v>demand</c:v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xVal>
            <c:numRef>
              <c:f>Sayfa1!$L$3:$L$13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Sayfa1!$M$3:$M$13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5F6-4412-940C-C0F63C962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54880"/>
        <c:axId val="106556416"/>
      </c:scatterChart>
      <c:valAx>
        <c:axId val="106554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556416"/>
        <c:crosses val="autoZero"/>
        <c:crossBetween val="midCat"/>
      </c:valAx>
      <c:valAx>
        <c:axId val="106556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554880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finishing constraint</c:v>
          </c:tx>
          <c:marker>
            <c:symbol val="none"/>
          </c:marker>
          <c:xVal>
            <c:numRef>
              <c:f>Sayfa1!$F$3:$F$8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Sayfa1!$G$3:$G$8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40</c:v>
                </c:pt>
                <c:pt idx="4">
                  <c:v>20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81-4657-ABF5-7121F0BBCF84}"/>
            </c:ext>
          </c:extLst>
        </c:ser>
        <c:ser>
          <c:idx val="1"/>
          <c:order val="1"/>
          <c:tx>
            <c:v>carpentary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Sayfa1!$I$3:$I$11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xVal>
          <c:yVal>
            <c:numRef>
              <c:f>Sayfa1!$J$3:$J$11</c:f>
              <c:numCache>
                <c:formatCode>General</c:formatCode>
                <c:ptCount val="9"/>
                <c:pt idx="0">
                  <c:v>80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40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381-4657-ABF5-7121F0BBCF84}"/>
            </c:ext>
          </c:extLst>
        </c:ser>
        <c:ser>
          <c:idx val="2"/>
          <c:order val="2"/>
          <c:tx>
            <c:v>demand</c:v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xVal>
            <c:numRef>
              <c:f>Sayfa1!$L$3:$L$13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Sayfa1!$M$3:$M$13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381-4657-ABF5-7121F0BBC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23648"/>
        <c:axId val="118925184"/>
      </c:scatterChart>
      <c:valAx>
        <c:axId val="118923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925184"/>
        <c:crosses val="autoZero"/>
        <c:crossBetween val="midCat"/>
      </c:valAx>
      <c:valAx>
        <c:axId val="11892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23648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D3BA-83D0-4950-9B96-F8D86032906E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204D6-61B8-4AD1-A2C6-589489CE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8CB-D0F2-4B33-8054-7CCB3ED7C2C8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B997-1A01-4218-9467-19B4B53DFC6C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F5A-88A1-40EA-B914-B2AE42058221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1C1-45B8-40E2-A210-9460A687E602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6B60-5EB9-446F-9273-0FD4D1E79F1A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57EF-B4D7-4FEB-A0ED-815ACF2E3FBA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3B18-353E-4935-8E9E-0342F7F1C18F}" type="datetime1">
              <a:rPr lang="en-US" smtClean="0"/>
              <a:t>4/2/2022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2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0DB-B8FE-4E15-8DBC-D72C9D3F68BA}" type="datetime1">
              <a:rPr lang="en-US" smtClean="0"/>
              <a:t>4/2/2022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2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CD1-4311-4EF2-B2FE-9F4C39B41E75}" type="datetime1">
              <a:rPr lang="en-US" smtClean="0"/>
              <a:t>4/2/2022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E5B5-CDF2-48A4-AC68-CAAEF9BD5E93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BDEC-1C6B-41F2-AEBA-376EEF4D4B7C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3073-966F-4BCC-8ACD-0265D49B813D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Sensitivity</a:t>
            </a:r>
            <a:r>
              <a:rPr lang="tr-TR" dirty="0"/>
              <a:t> Analysis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717054"/>
              </p:ext>
            </p:extLst>
          </p:nvPr>
        </p:nvGraphicFramePr>
        <p:xfrm>
          <a:off x="1187624" y="620688"/>
          <a:ext cx="604867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Düz Bağlayıcı 4"/>
          <p:cNvCxnSpPr/>
          <p:nvPr/>
        </p:nvCxnSpPr>
        <p:spPr>
          <a:xfrm>
            <a:off x="2370195" y="1124744"/>
            <a:ext cx="0" cy="3960440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4860032" y="1277144"/>
            <a:ext cx="0" cy="3960440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/>
        </p:nvSpPr>
        <p:spPr>
          <a:xfrm>
            <a:off x="827584" y="522920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a </a:t>
            </a:r>
            <a:r>
              <a:rPr lang="tr-TR" dirty="0" err="1"/>
              <a:t>constraint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slack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excess</a:t>
            </a:r>
            <a:r>
              <a:rPr lang="tr-TR" dirty="0"/>
              <a:t>) in an </a:t>
            </a:r>
            <a:r>
              <a:rPr lang="tr-TR" dirty="0" err="1"/>
              <a:t>LP’s</a:t>
            </a:r>
            <a:r>
              <a:rPr lang="tr-TR" dirty="0"/>
              <a:t> optimal </a:t>
            </a:r>
            <a:r>
              <a:rPr lang="tr-TR" dirty="0" err="1"/>
              <a:t>solution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RHS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optimal, </a:t>
            </a:r>
            <a:r>
              <a:rPr lang="tr-TR" dirty="0" err="1"/>
              <a:t>the</a:t>
            </a:r>
            <a:r>
              <a:rPr lang="tr-TR" dirty="0"/>
              <a:t> optimal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LP is </a:t>
            </a:r>
            <a:r>
              <a:rPr lang="tr-TR" dirty="0" err="1"/>
              <a:t>unchanged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Shadow</a:t>
            </a:r>
            <a:r>
              <a:rPr lang="tr-TR" dirty="0"/>
              <a:t> </a:t>
            </a:r>
            <a:r>
              <a:rPr lang="tr-TR" dirty="0" err="1"/>
              <a:t>Prices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</a:t>
            </a:r>
            <a:r>
              <a:rPr lang="en-US" dirty="0"/>
              <a:t>he </a:t>
            </a:r>
            <a:r>
              <a:rPr lang="en-US" b="1" dirty="0"/>
              <a:t>shadow price </a:t>
            </a:r>
            <a:r>
              <a:rPr lang="en-US" dirty="0"/>
              <a:t>for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constraint of an LP to be the amount by which the optimal</a:t>
            </a:r>
            <a:r>
              <a:rPr lang="tr-TR" dirty="0"/>
              <a:t> </a:t>
            </a:r>
            <a:r>
              <a:rPr lang="en-US" i="1" dirty="0"/>
              <a:t>z</a:t>
            </a:r>
            <a:r>
              <a:rPr lang="en-US" dirty="0"/>
              <a:t>-value is improved (improvement means increase in a max problem and decrease in a min</a:t>
            </a:r>
            <a:r>
              <a:rPr lang="tr-TR" dirty="0"/>
              <a:t> </a:t>
            </a:r>
            <a:r>
              <a:rPr lang="en-US" dirty="0"/>
              <a:t>problem) if the right-hand side of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constraint is increased by 1.</a:t>
            </a:r>
            <a:endParaRPr lang="tr-TR" dirty="0"/>
          </a:p>
          <a:p>
            <a:r>
              <a:rPr lang="en-US" dirty="0"/>
              <a:t>This definition applies</a:t>
            </a:r>
            <a:r>
              <a:rPr lang="tr-TR" dirty="0"/>
              <a:t> </a:t>
            </a:r>
            <a:r>
              <a:rPr lang="en-US" dirty="0"/>
              <a:t>only if the change in the right-hand side of Constraint </a:t>
            </a:r>
            <a:r>
              <a:rPr lang="en-US" i="1" dirty="0"/>
              <a:t>i </a:t>
            </a:r>
            <a:r>
              <a:rPr lang="en-US" dirty="0"/>
              <a:t>leaves the current basis optimal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x1 </a:t>
            </a:r>
            <a:r>
              <a:rPr lang="tr-TR" dirty="0" err="1"/>
              <a:t>obj</a:t>
            </a:r>
            <a:r>
              <a:rPr lang="tr-TR" dirty="0"/>
              <a:t>.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optimal?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x2 </a:t>
            </a:r>
            <a:r>
              <a:rPr lang="tr-TR" dirty="0" err="1"/>
              <a:t>obj</a:t>
            </a:r>
            <a:r>
              <a:rPr lang="tr-TR" dirty="0"/>
              <a:t>.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optimal?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1 RHS is 30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optimal?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?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2 RHS is 60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optimal?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?</a:t>
            </a:r>
          </a:p>
          <a:p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shadow</a:t>
            </a:r>
            <a:r>
              <a:rPr lang="tr-TR" dirty="0"/>
              <a:t> </a:t>
            </a:r>
            <a:r>
              <a:rPr lang="tr-TR" dirty="0" err="1"/>
              <a:t>prices</a:t>
            </a:r>
            <a:r>
              <a:rPr lang="tr-TR" dirty="0"/>
              <a:t> of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?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0688"/>
            <a:ext cx="2664296" cy="127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27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formulas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this section, we use our knowledge of matrices to show how an LP’s optimal tableau</a:t>
            </a:r>
            <a:r>
              <a:rPr lang="tr-TR" dirty="0"/>
              <a:t> </a:t>
            </a:r>
            <a:r>
              <a:rPr lang="en-US" dirty="0"/>
              <a:t>can be expressed in terms of the LP’s parameters. </a:t>
            </a:r>
            <a:endParaRPr lang="tr-TR" dirty="0"/>
          </a:p>
          <a:p>
            <a:r>
              <a:rPr lang="en-US" dirty="0"/>
              <a:t>The formulas developed in this section</a:t>
            </a:r>
            <a:r>
              <a:rPr lang="tr-TR" dirty="0"/>
              <a:t> </a:t>
            </a:r>
            <a:r>
              <a:rPr lang="en-US" dirty="0"/>
              <a:t>are used in our study of sensitivity analysis, duality, and advanced LP topics.</a:t>
            </a:r>
          </a:p>
          <a:p>
            <a:r>
              <a:rPr lang="en-US" dirty="0"/>
              <a:t>Assume that we are solving a max problem that has been prepared for solution by the Big</a:t>
            </a:r>
            <a:r>
              <a:rPr lang="tr-TR" dirty="0"/>
              <a:t> </a:t>
            </a:r>
            <a:r>
              <a:rPr lang="en-US" dirty="0"/>
              <a:t>M method and that at this point, the LP has </a:t>
            </a:r>
            <a:r>
              <a:rPr lang="en-US" i="1" dirty="0"/>
              <a:t>m </a:t>
            </a:r>
            <a:r>
              <a:rPr lang="en-US" dirty="0"/>
              <a:t>constraints and </a:t>
            </a:r>
            <a:r>
              <a:rPr lang="en-US" i="1" dirty="0"/>
              <a:t>n </a:t>
            </a:r>
            <a:r>
              <a:rPr lang="en-US" dirty="0"/>
              <a:t>variables.</a:t>
            </a:r>
            <a:endParaRPr lang="tr-TR" dirty="0"/>
          </a:p>
          <a:p>
            <a:r>
              <a:rPr lang="en-US" dirty="0"/>
              <a:t>Although some of</a:t>
            </a:r>
            <a:r>
              <a:rPr lang="tr-TR" dirty="0"/>
              <a:t> </a:t>
            </a:r>
            <a:r>
              <a:rPr lang="en-US" dirty="0"/>
              <a:t>these variables may be slack, excess, or artificial, we choose to label them</a:t>
            </a:r>
            <a:r>
              <a:rPr lang="tr-TR" dirty="0"/>
              <a:t>;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517232"/>
            <a:ext cx="214060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6" y="764704"/>
            <a:ext cx="766387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444311"/>
            <a:ext cx="7275367" cy="21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156594" y="3131676"/>
            <a:ext cx="68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Dakota </a:t>
            </a:r>
            <a:r>
              <a:rPr lang="tr-TR" b="1" dirty="0" err="1"/>
              <a:t>Furniture</a:t>
            </a:r>
            <a:r>
              <a:rPr lang="tr-TR" b="1" dirty="0"/>
              <a:t> Problem</a:t>
            </a:r>
            <a:endParaRPr lang="en-US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</a:t>
            </a:r>
            <a:r>
              <a:rPr lang="en-US" dirty="0" err="1"/>
              <a:t>BV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be the basic variable for row</a:t>
            </a:r>
            <a:r>
              <a:rPr lang="tr-TR" dirty="0"/>
              <a:t> </a:t>
            </a:r>
            <a:r>
              <a:rPr lang="en-US" i="1" dirty="0"/>
              <a:t>i </a:t>
            </a:r>
            <a:r>
              <a:rPr lang="en-US" dirty="0"/>
              <a:t>of the optimal tableau. Also define BV  {BV1, BV2, . . . , </a:t>
            </a:r>
            <a:r>
              <a:rPr lang="en-US" dirty="0" err="1"/>
              <a:t>BV</a:t>
            </a:r>
            <a:r>
              <a:rPr lang="en-US" i="1" dirty="0" err="1"/>
              <a:t>m</a:t>
            </a:r>
            <a:r>
              <a:rPr lang="en-US" dirty="0"/>
              <a:t>} to be the set of basic</a:t>
            </a:r>
            <a:r>
              <a:rPr lang="tr-TR" dirty="0"/>
              <a:t> </a:t>
            </a:r>
            <a:r>
              <a:rPr lang="en-US" dirty="0"/>
              <a:t>variables in the optimal tableau, and define the </a:t>
            </a:r>
            <a:r>
              <a:rPr lang="en-US" i="1" dirty="0"/>
              <a:t>m</a:t>
            </a:r>
            <a:r>
              <a:rPr lang="tr-TR" i="1" dirty="0"/>
              <a:t>X</a:t>
            </a:r>
            <a:r>
              <a:rPr lang="en-US" dirty="0"/>
              <a:t>1 vector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We also define</a:t>
            </a:r>
            <a:r>
              <a:rPr lang="tr-TR" dirty="0"/>
              <a:t> </a:t>
            </a:r>
            <a:r>
              <a:rPr lang="en-US" dirty="0"/>
              <a:t>NBV  the set of </a:t>
            </a:r>
            <a:r>
              <a:rPr lang="en-US" dirty="0" err="1"/>
              <a:t>nonbasic</a:t>
            </a:r>
            <a:r>
              <a:rPr lang="en-US" dirty="0"/>
              <a:t> variables in the optimal tableau</a:t>
            </a:r>
          </a:p>
          <a:p>
            <a:r>
              <a:rPr lang="en-US" b="1" dirty="0"/>
              <a:t>x</a:t>
            </a:r>
            <a:r>
              <a:rPr lang="en-US" baseline="-25000" dirty="0"/>
              <a:t>NBV</a:t>
            </a:r>
            <a:r>
              <a:rPr lang="en-US" dirty="0"/>
              <a:t>  (</a:t>
            </a:r>
            <a:r>
              <a:rPr lang="en-US" i="1" dirty="0"/>
              <a:t>n</a:t>
            </a:r>
            <a:r>
              <a:rPr lang="tr-TR" i="1" dirty="0"/>
              <a:t>-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tr-TR" dirty="0"/>
              <a:t>X</a:t>
            </a:r>
            <a:r>
              <a:rPr lang="en-US" dirty="0"/>
              <a:t>  1 vector listing the </a:t>
            </a:r>
            <a:r>
              <a:rPr lang="en-US" dirty="0" err="1"/>
              <a:t>nonbasic</a:t>
            </a:r>
            <a:r>
              <a:rPr lang="en-US" dirty="0"/>
              <a:t> variables (in any desired order)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6" y="1772816"/>
            <a:ext cx="212116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765666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14003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406802" cy="56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72" y="3212976"/>
            <a:ext cx="701457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7560840" cy="82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69" y="4725144"/>
            <a:ext cx="635227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85" y="5242825"/>
            <a:ext cx="6969099" cy="7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84" y="6028214"/>
            <a:ext cx="6904569" cy="49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Expressing the Constraints in Any Tableau</a:t>
            </a:r>
            <a:br>
              <a:rPr lang="en-US" sz="3000" b="1" dirty="0"/>
            </a:br>
            <a:r>
              <a:rPr lang="en-US" sz="3000" b="1" dirty="0"/>
              <a:t>in Terms of </a:t>
            </a:r>
            <a:r>
              <a:rPr lang="en-US" sz="3000" b="1" i="1" dirty="0"/>
              <a:t>B</a:t>
            </a:r>
            <a:r>
              <a:rPr lang="tr-TR" sz="3000" b="1" i="1" baseline="30000" dirty="0"/>
              <a:t>-</a:t>
            </a:r>
            <a:r>
              <a:rPr lang="en-US" sz="3000" b="1" baseline="30000" dirty="0"/>
              <a:t>1</a:t>
            </a:r>
            <a:r>
              <a:rPr lang="en-US" sz="3000" b="1" dirty="0"/>
              <a:t> and the Original LP</a:t>
            </a:r>
            <a:endParaRPr lang="en-US" sz="3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711238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0" y="3429000"/>
            <a:ext cx="708275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5"/>
            <a:ext cx="6624736" cy="65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Determining the Optimal Tableau’s Row 0</a:t>
            </a:r>
            <a:br>
              <a:rPr lang="en-US" sz="3000" b="1" dirty="0"/>
            </a:br>
            <a:r>
              <a:rPr lang="en-US" sz="3000" b="1" dirty="0"/>
              <a:t>in Terms of the Initial LP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H</a:t>
            </a:r>
            <a:r>
              <a:rPr lang="en-US" dirty="0" err="1"/>
              <a:t>ow</a:t>
            </a:r>
            <a:r>
              <a:rPr lang="en-US" dirty="0"/>
              <a:t> to express row 0 of the optimal tableau in terms of BV and the original</a:t>
            </a:r>
            <a:r>
              <a:rPr lang="tr-TR" dirty="0"/>
              <a:t> </a:t>
            </a:r>
            <a:r>
              <a:rPr lang="en-US" dirty="0"/>
              <a:t>LP (1)</a:t>
            </a:r>
            <a:r>
              <a:rPr lang="tr-TR" dirty="0"/>
              <a:t>.</a:t>
            </a:r>
          </a:p>
          <a:p>
            <a:r>
              <a:rPr lang="en-US" dirty="0"/>
              <a:t>To begin, multiply the constraints (expressed in the form </a:t>
            </a:r>
            <a:r>
              <a:rPr lang="en-US" i="1" dirty="0"/>
              <a:t>B</a:t>
            </a:r>
            <a:r>
              <a:rPr lang="en-US" b="1" dirty="0"/>
              <a:t>x</a:t>
            </a:r>
            <a:r>
              <a:rPr lang="en-US" baseline="-25000" dirty="0"/>
              <a:t>BV</a:t>
            </a:r>
            <a:r>
              <a:rPr lang="en-US" dirty="0"/>
              <a:t> </a:t>
            </a:r>
            <a:r>
              <a:rPr lang="tr-TR" dirty="0"/>
              <a:t>+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b="1" dirty="0"/>
              <a:t>x</a:t>
            </a:r>
            <a:r>
              <a:rPr lang="en-US" baseline="-25000" dirty="0"/>
              <a:t>NBV</a:t>
            </a:r>
            <a:r>
              <a:rPr lang="en-US" dirty="0"/>
              <a:t> </a:t>
            </a:r>
            <a:r>
              <a:rPr lang="tr-TR" dirty="0"/>
              <a:t>=</a:t>
            </a:r>
            <a:r>
              <a:rPr lang="en-US" b="1" dirty="0"/>
              <a:t>b</a:t>
            </a:r>
            <a:r>
              <a:rPr lang="en-US" dirty="0"/>
              <a:t>) through by the vector </a:t>
            </a:r>
            <a:r>
              <a:rPr lang="en-US" b="1" dirty="0" err="1"/>
              <a:t>c</a:t>
            </a:r>
            <a:r>
              <a:rPr lang="en-US" baseline="-25000" dirty="0" err="1"/>
              <a:t>BV</a:t>
            </a:r>
            <a:r>
              <a:rPr lang="en-US" i="1" dirty="0" err="1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dirty="0"/>
              <a:t>:</a:t>
            </a:r>
            <a:endParaRPr lang="tr-TR" dirty="0"/>
          </a:p>
          <a:p>
            <a:endParaRPr lang="tr-TR" dirty="0"/>
          </a:p>
          <a:p>
            <a:r>
              <a:rPr lang="en-US" dirty="0"/>
              <a:t>and </a:t>
            </a:r>
            <a:r>
              <a:rPr lang="tr-TR" dirty="0"/>
              <a:t>R</a:t>
            </a:r>
            <a:r>
              <a:rPr lang="en-US" dirty="0" err="1"/>
              <a:t>ewrite</a:t>
            </a:r>
            <a:r>
              <a:rPr lang="en-US" dirty="0"/>
              <a:t> the original objective function, </a:t>
            </a:r>
            <a:endParaRPr lang="tr-TR" dirty="0"/>
          </a:p>
          <a:p>
            <a:endParaRPr lang="tr-TR" dirty="0"/>
          </a:p>
          <a:p>
            <a:r>
              <a:rPr lang="en-US" dirty="0"/>
              <a:t>By adding (7) to (8), we can eliminate the optimal tableau’s basic variables and obtain its</a:t>
            </a:r>
            <a:r>
              <a:rPr lang="tr-TR" dirty="0"/>
              <a:t> </a:t>
            </a:r>
            <a:r>
              <a:rPr lang="en-US" dirty="0"/>
              <a:t>row 0: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604867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5184576" cy="47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877272"/>
            <a:ext cx="5544616" cy="39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1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(9), the coefficient of </a:t>
            </a:r>
            <a:r>
              <a:rPr lang="en-US" i="1" dirty="0" err="1"/>
              <a:t>xj</a:t>
            </a:r>
            <a:r>
              <a:rPr lang="en-US" i="1" dirty="0"/>
              <a:t> </a:t>
            </a:r>
            <a:r>
              <a:rPr lang="en-US" dirty="0"/>
              <a:t>in row 0 is</a:t>
            </a:r>
            <a:r>
              <a:rPr lang="tr-TR" dirty="0"/>
              <a:t>;</a:t>
            </a:r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and the right-hand side of row 0 is </a:t>
            </a:r>
            <a:r>
              <a:rPr lang="en-US" b="1" dirty="0" err="1"/>
              <a:t>c</a:t>
            </a:r>
            <a:r>
              <a:rPr lang="en-US" baseline="-25000" dirty="0" err="1"/>
              <a:t>BV</a:t>
            </a:r>
            <a:r>
              <a:rPr lang="en-US" i="1" dirty="0" err="1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b="1" dirty="0"/>
              <a:t>b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204864"/>
            <a:ext cx="737361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12" y="2708920"/>
            <a:ext cx="4555649" cy="38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38" y="3933056"/>
            <a:ext cx="745391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Graphical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Sensitivity</a:t>
            </a:r>
            <a:r>
              <a:rPr lang="tr-TR" dirty="0"/>
              <a:t> Analysis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Sensitivity analysis </a:t>
            </a:r>
            <a:r>
              <a:rPr lang="en-US" dirty="0"/>
              <a:t>is concerned with how changes in an LP’s parameters affect the LP’s</a:t>
            </a:r>
            <a:r>
              <a:rPr lang="tr-TR" dirty="0"/>
              <a:t> </a:t>
            </a:r>
            <a:r>
              <a:rPr lang="en-US" dirty="0"/>
              <a:t>optimal solution.</a:t>
            </a:r>
            <a:endParaRPr lang="tr-TR" dirty="0"/>
          </a:p>
          <a:p>
            <a:r>
              <a:rPr lang="en-US" dirty="0"/>
              <a:t>Reconsider the </a:t>
            </a:r>
            <a:r>
              <a:rPr lang="en-US" dirty="0" err="1"/>
              <a:t>Giapetto</a:t>
            </a:r>
            <a:r>
              <a:rPr lang="en-US" dirty="0"/>
              <a:t> problem</a:t>
            </a:r>
            <a:r>
              <a:rPr lang="tr-TR" dirty="0"/>
              <a:t>;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59912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4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Simplifying Formula (10) for Slack, Excess,</a:t>
            </a:r>
            <a:br>
              <a:rPr lang="en-US" sz="3000" b="1" dirty="0"/>
            </a:br>
            <a:r>
              <a:rPr lang="en-US" sz="3000" b="1" dirty="0"/>
              <a:t>and Artificial Variables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89409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05125"/>
            <a:ext cx="6606067" cy="68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3" y="4005064"/>
            <a:ext cx="682381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28800"/>
            <a:ext cx="744311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1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Sensitivity</a:t>
            </a:r>
            <a:r>
              <a:rPr lang="tr-TR" dirty="0"/>
              <a:t> Analysis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explore how changes in an LP’s parameters (objective function coefficients, </a:t>
            </a:r>
            <a:r>
              <a:rPr lang="en-US" dirty="0" err="1"/>
              <a:t>righthand</a:t>
            </a:r>
            <a:r>
              <a:rPr lang="tr-TR" dirty="0"/>
              <a:t> </a:t>
            </a:r>
            <a:r>
              <a:rPr lang="en-US" dirty="0"/>
              <a:t>sides, and technological coefficients) change the optimal solution. </a:t>
            </a:r>
            <a:endParaRPr lang="tr-TR" dirty="0"/>
          </a:p>
          <a:p>
            <a:r>
              <a:rPr lang="en-US" dirty="0"/>
              <a:t>As described 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en-US" dirty="0"/>
              <a:t>, the study of how an LP’s optimal solution depends on its parameters is called</a:t>
            </a:r>
            <a:r>
              <a:rPr lang="tr-TR" dirty="0"/>
              <a:t> </a:t>
            </a:r>
            <a:r>
              <a:rPr lang="en-US" b="1" i="1" dirty="0"/>
              <a:t>sensitivity analysis.</a:t>
            </a:r>
            <a:endParaRPr lang="en-US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7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Autofit/>
          </a:bodyPr>
          <a:lstStyle/>
          <a:p>
            <a:r>
              <a:rPr lang="en-US" sz="2200" dirty="0"/>
              <a:t>BV be the set of basic variables in the optimal tableau. Given a</a:t>
            </a:r>
            <a:r>
              <a:rPr lang="tr-TR" sz="2200" dirty="0"/>
              <a:t> </a:t>
            </a:r>
            <a:r>
              <a:rPr lang="en-US" sz="2200" dirty="0"/>
              <a:t>change (or changes) in an LP, we want to determine whether BV remains optimal. </a:t>
            </a:r>
            <a:endParaRPr lang="tr-TR" sz="2200" dirty="0"/>
          </a:p>
          <a:p>
            <a:r>
              <a:rPr lang="en-US" sz="2200" dirty="0"/>
              <a:t>The mechanics</a:t>
            </a:r>
            <a:r>
              <a:rPr lang="tr-TR" sz="2200" dirty="0"/>
              <a:t> </a:t>
            </a:r>
            <a:r>
              <a:rPr lang="en-US" sz="2200" dirty="0"/>
              <a:t>of sensitivity analysis hinge on the following important observation. </a:t>
            </a:r>
            <a:endParaRPr lang="tr-TR" sz="2200" dirty="0"/>
          </a:p>
          <a:p>
            <a:r>
              <a:rPr lang="en-US" sz="2200" i="1" dirty="0"/>
              <a:t>From </a:t>
            </a:r>
            <a:r>
              <a:rPr lang="tr-TR" sz="2200" i="1" dirty="0" err="1"/>
              <a:t>previous</a:t>
            </a:r>
            <a:r>
              <a:rPr lang="tr-TR" sz="2200" i="1" dirty="0"/>
              <a:t> </a:t>
            </a:r>
            <a:r>
              <a:rPr lang="tr-TR" sz="2200" i="1" dirty="0" err="1"/>
              <a:t>lectures</a:t>
            </a:r>
            <a:r>
              <a:rPr lang="en-US" sz="2200" i="1" dirty="0"/>
              <a:t>,</a:t>
            </a:r>
            <a:r>
              <a:rPr lang="tr-TR" sz="2200" i="1" dirty="0"/>
              <a:t> </a:t>
            </a:r>
            <a:r>
              <a:rPr lang="en-US" sz="2200" i="1" dirty="0"/>
              <a:t>we know that a simplex tableau (for a max problem) for a set of basic variables BV is optimal</a:t>
            </a:r>
            <a:r>
              <a:rPr lang="tr-TR" sz="2200" i="1" dirty="0"/>
              <a:t> </a:t>
            </a:r>
            <a:r>
              <a:rPr lang="en-US" sz="2200" i="1" dirty="0"/>
              <a:t>if and only if each constraint has a nonnegative right-hand side and each variable has a</a:t>
            </a:r>
            <a:r>
              <a:rPr lang="tr-TR" sz="2200" i="1" dirty="0"/>
              <a:t> </a:t>
            </a:r>
            <a:r>
              <a:rPr lang="en-US" sz="2200" i="1" dirty="0"/>
              <a:t>nonnegative coefficient in row </a:t>
            </a:r>
            <a:r>
              <a:rPr lang="en-US" sz="2200" dirty="0"/>
              <a:t>0. </a:t>
            </a:r>
            <a:endParaRPr lang="tr-TR" sz="2200" dirty="0"/>
          </a:p>
          <a:p>
            <a:r>
              <a:rPr lang="en-US" sz="2200" dirty="0"/>
              <a:t>This follows, because if each constraint has a nonnegative</a:t>
            </a:r>
            <a:r>
              <a:rPr lang="tr-TR" sz="2200" dirty="0"/>
              <a:t> </a:t>
            </a:r>
            <a:r>
              <a:rPr lang="en-US" sz="2200" dirty="0"/>
              <a:t>right-hand side, then BV’s basic solution is feasible, and if each variable in row 0 has a nonnegative</a:t>
            </a:r>
            <a:r>
              <a:rPr lang="tr-TR" sz="2200" dirty="0"/>
              <a:t> </a:t>
            </a:r>
            <a:r>
              <a:rPr lang="en-US" sz="2200" dirty="0"/>
              <a:t>coefficient, then there can be no basic feasible solution with a higher </a:t>
            </a:r>
            <a:r>
              <a:rPr lang="en-US" sz="2200" i="1" dirty="0"/>
              <a:t>z</a:t>
            </a:r>
            <a:r>
              <a:rPr lang="en-US" sz="2200" dirty="0"/>
              <a:t>-value than BV.</a:t>
            </a:r>
          </a:p>
          <a:p>
            <a:r>
              <a:rPr lang="en-US" sz="2200" dirty="0"/>
              <a:t>Our observation implies that whether a tableau is feasible and optimal depends only on the</a:t>
            </a:r>
            <a:r>
              <a:rPr lang="tr-TR" sz="2200" dirty="0"/>
              <a:t> </a:t>
            </a:r>
            <a:r>
              <a:rPr lang="en-US" sz="2200" dirty="0"/>
              <a:t>right-hand sides of the constraints and on the coefficients of each variable in row 0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07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solved an LP and have found that BV is an optimal basis. We can</a:t>
            </a:r>
            <a:r>
              <a:rPr lang="tr-TR" dirty="0"/>
              <a:t> </a:t>
            </a:r>
            <a:r>
              <a:rPr lang="en-US" dirty="0"/>
              <a:t>use the following procedure to determine if any change in the LP will cause BV to be no</a:t>
            </a:r>
            <a:r>
              <a:rPr lang="tr-TR" dirty="0"/>
              <a:t> </a:t>
            </a:r>
            <a:r>
              <a:rPr lang="en-US" dirty="0"/>
              <a:t>longer optimal</a:t>
            </a:r>
            <a:r>
              <a:rPr lang="tr-TR" dirty="0"/>
              <a:t>.</a:t>
            </a:r>
          </a:p>
          <a:p>
            <a:r>
              <a:rPr lang="en-US" b="1" dirty="0"/>
              <a:t>Step 1 </a:t>
            </a:r>
            <a:r>
              <a:rPr lang="en-US" dirty="0"/>
              <a:t>Using the formulas of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en-US" dirty="0"/>
              <a:t>, determine how changes in the LP’s parameters</a:t>
            </a:r>
            <a:r>
              <a:rPr lang="tr-TR" dirty="0"/>
              <a:t> </a:t>
            </a:r>
            <a:r>
              <a:rPr lang="en-US" dirty="0"/>
              <a:t>change the right-hand side and row 0 of the optimal tableau (the tableau having BV as</a:t>
            </a:r>
            <a:r>
              <a:rPr lang="tr-TR" dirty="0"/>
              <a:t> </a:t>
            </a:r>
            <a:r>
              <a:rPr lang="en-US" dirty="0"/>
              <a:t>the set of basic variables).</a:t>
            </a:r>
          </a:p>
          <a:p>
            <a:r>
              <a:rPr lang="en-US" b="1" dirty="0"/>
              <a:t>Step 2 </a:t>
            </a:r>
            <a:r>
              <a:rPr lang="en-US" dirty="0"/>
              <a:t>If each variable in row 0 has a non-negative coefficient and each constraint has a</a:t>
            </a:r>
            <a:r>
              <a:rPr lang="tr-TR" dirty="0"/>
              <a:t> </a:t>
            </a:r>
            <a:r>
              <a:rPr lang="en-US" dirty="0"/>
              <a:t>nonnegative right-hand side, then BV is still optimal. Otherwise, BV is no longer optimal.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6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BV is no longer optimal, then you can find the new optimal solution by using 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en-US" dirty="0"/>
              <a:t>formulas to recreate the entire tableau for BV and then continuing the simplex</a:t>
            </a:r>
            <a:r>
              <a:rPr lang="tr-TR" dirty="0"/>
              <a:t> </a:t>
            </a:r>
            <a:r>
              <a:rPr lang="en-US" dirty="0"/>
              <a:t>algorithm with the BV tableau as your starting tableau.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There can be two reasons why a change in an LP’s parameters causes BV to be no</a:t>
            </a:r>
            <a:r>
              <a:rPr lang="tr-TR" i="1" dirty="0"/>
              <a:t> </a:t>
            </a:r>
            <a:r>
              <a:rPr lang="en-US" i="1" dirty="0"/>
              <a:t>longer optimal. </a:t>
            </a:r>
            <a:endParaRPr lang="tr-TR" i="1" dirty="0"/>
          </a:p>
          <a:p>
            <a:r>
              <a:rPr lang="en-US" b="1" dirty="0"/>
              <a:t>First</a:t>
            </a:r>
            <a:r>
              <a:rPr lang="en-US" dirty="0"/>
              <a:t>, a variable (or variables) in row 0 may have a negative coefficient.</a:t>
            </a:r>
          </a:p>
          <a:p>
            <a:r>
              <a:rPr lang="en-US" dirty="0"/>
              <a:t>In this case, a better (larger </a:t>
            </a:r>
            <a:r>
              <a:rPr lang="en-US" i="1" dirty="0"/>
              <a:t>z</a:t>
            </a:r>
            <a:r>
              <a:rPr lang="en-US" dirty="0"/>
              <a:t>-value) </a:t>
            </a:r>
            <a:r>
              <a:rPr lang="en-US" dirty="0" err="1"/>
              <a:t>bfs</a:t>
            </a:r>
            <a:r>
              <a:rPr lang="en-US" dirty="0"/>
              <a:t> can be obtained by pivoting in a </a:t>
            </a:r>
            <a:r>
              <a:rPr lang="en-US" dirty="0" err="1"/>
              <a:t>nonbasic</a:t>
            </a:r>
            <a:r>
              <a:rPr lang="en-US" dirty="0"/>
              <a:t> variable</a:t>
            </a:r>
            <a:r>
              <a:rPr lang="tr-TR" dirty="0"/>
              <a:t> </a:t>
            </a:r>
            <a:r>
              <a:rPr lang="en-US" dirty="0"/>
              <a:t>with a negative coefficient in row 0. </a:t>
            </a:r>
            <a:endParaRPr lang="tr-TR" dirty="0"/>
          </a:p>
          <a:p>
            <a:r>
              <a:rPr lang="en-US" dirty="0"/>
              <a:t>If this occurs, we say that BV is now a </a:t>
            </a:r>
            <a:r>
              <a:rPr lang="en-US" b="1" dirty="0"/>
              <a:t>suboptimal</a:t>
            </a:r>
            <a:r>
              <a:rPr lang="tr-TR" b="1" dirty="0"/>
              <a:t> </a:t>
            </a:r>
            <a:r>
              <a:rPr lang="en-US" b="1" dirty="0"/>
              <a:t>basis. </a:t>
            </a:r>
            <a:endParaRPr lang="tr-TR" b="1" dirty="0"/>
          </a:p>
          <a:p>
            <a:r>
              <a:rPr lang="en-US" b="1" dirty="0"/>
              <a:t>Second</a:t>
            </a:r>
            <a:r>
              <a:rPr lang="en-US" dirty="0"/>
              <a:t>, a constraint (or constraints) may now have a negative right-hand side.</a:t>
            </a:r>
          </a:p>
          <a:p>
            <a:r>
              <a:rPr lang="en-US" dirty="0"/>
              <a:t>In this case, at least one member of BV will now be negative and BV will no longer yield</a:t>
            </a:r>
            <a:r>
              <a:rPr lang="tr-TR" dirty="0"/>
              <a:t> </a:t>
            </a:r>
            <a:r>
              <a:rPr lang="en-US" dirty="0"/>
              <a:t>a </a:t>
            </a:r>
            <a:r>
              <a:rPr lang="en-US" dirty="0" err="1"/>
              <a:t>bfs</a:t>
            </a:r>
            <a:r>
              <a:rPr lang="en-US" dirty="0"/>
              <a:t>. If this occurs, we say that BV is now an </a:t>
            </a:r>
            <a:r>
              <a:rPr lang="en-US" b="1" dirty="0"/>
              <a:t>infeasible basis.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consider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Dakota </a:t>
            </a:r>
            <a:r>
              <a:rPr lang="tr-TR" dirty="0" err="1"/>
              <a:t>Furniture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;</a:t>
            </a:r>
          </a:p>
          <a:p>
            <a:r>
              <a:rPr lang="en-US" dirty="0"/>
              <a:t>We now discuss how six types of changes in an LP’s parameters change the optimal</a:t>
            </a:r>
            <a:r>
              <a:rPr lang="tr-TR" dirty="0"/>
              <a:t> </a:t>
            </a:r>
            <a:r>
              <a:rPr lang="en-US" dirty="0"/>
              <a:t>solution:</a:t>
            </a:r>
          </a:p>
          <a:p>
            <a:r>
              <a:rPr lang="en-US" b="1" dirty="0"/>
              <a:t>Change 1 </a:t>
            </a:r>
            <a:r>
              <a:rPr lang="en-US" dirty="0"/>
              <a:t>Changing the objective function coefficient of a </a:t>
            </a:r>
            <a:r>
              <a:rPr lang="en-US" dirty="0" err="1"/>
              <a:t>nonbasic</a:t>
            </a:r>
            <a:r>
              <a:rPr lang="en-US" dirty="0"/>
              <a:t> variable</a:t>
            </a:r>
          </a:p>
          <a:p>
            <a:r>
              <a:rPr lang="en-US" b="1" dirty="0"/>
              <a:t>Change 2 </a:t>
            </a:r>
            <a:r>
              <a:rPr lang="en-US" dirty="0"/>
              <a:t>Changing the objective function coefficient of a basic variable</a:t>
            </a:r>
          </a:p>
          <a:p>
            <a:r>
              <a:rPr lang="en-US" b="1" dirty="0"/>
              <a:t>Change 3 </a:t>
            </a:r>
            <a:r>
              <a:rPr lang="en-US" dirty="0"/>
              <a:t>Changing the right-hand side of a constraint</a:t>
            </a:r>
          </a:p>
          <a:p>
            <a:r>
              <a:rPr lang="en-US" b="1" dirty="0"/>
              <a:t>Change 4 </a:t>
            </a:r>
            <a:r>
              <a:rPr lang="en-US" dirty="0"/>
              <a:t>Changing the column of a </a:t>
            </a:r>
            <a:r>
              <a:rPr lang="en-US" dirty="0" err="1"/>
              <a:t>nonbasic</a:t>
            </a:r>
            <a:r>
              <a:rPr lang="en-US" dirty="0"/>
              <a:t> variable</a:t>
            </a:r>
          </a:p>
          <a:p>
            <a:r>
              <a:rPr lang="en-US" b="1" dirty="0"/>
              <a:t>Change 5 </a:t>
            </a:r>
            <a:r>
              <a:rPr lang="en-US" dirty="0"/>
              <a:t>Adding a new variable or activity</a:t>
            </a:r>
          </a:p>
          <a:p>
            <a:r>
              <a:rPr lang="en-US" b="1" dirty="0"/>
              <a:t>Change 6 </a:t>
            </a:r>
            <a:r>
              <a:rPr lang="en-US" dirty="0"/>
              <a:t>Adding a new constraint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Changing the Objective Function Coefficient</a:t>
            </a:r>
            <a:br>
              <a:rPr lang="en-US" sz="3000" b="1" dirty="0"/>
            </a:br>
            <a:r>
              <a:rPr lang="en-US" sz="3000" b="1" dirty="0"/>
              <a:t>of a </a:t>
            </a:r>
            <a:r>
              <a:rPr lang="en-US" sz="3000" b="1" dirty="0" err="1"/>
              <a:t>Nonbasic</a:t>
            </a:r>
            <a:r>
              <a:rPr lang="en-US" sz="3000" b="1" dirty="0"/>
              <a:t> Variable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Dakota problem, the only </a:t>
            </a:r>
            <a:r>
              <a:rPr lang="en-US" dirty="0" err="1"/>
              <a:t>nonbasic</a:t>
            </a:r>
            <a:r>
              <a:rPr lang="en-US" dirty="0"/>
              <a:t> decision variable is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(tables). </a:t>
            </a:r>
            <a:endParaRPr lang="tr-TR" dirty="0"/>
          </a:p>
          <a:p>
            <a:r>
              <a:rPr lang="en-US" dirty="0"/>
              <a:t>Currently, the</a:t>
            </a:r>
            <a:r>
              <a:rPr lang="tr-TR" dirty="0"/>
              <a:t> </a:t>
            </a:r>
            <a:r>
              <a:rPr lang="en-US" dirty="0"/>
              <a:t>objective function coefficient of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tr-TR" dirty="0"/>
              <a:t>=</a:t>
            </a:r>
            <a:r>
              <a:rPr lang="en-US" dirty="0"/>
              <a:t> 30. How would a change in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affect the</a:t>
            </a:r>
            <a:r>
              <a:rPr lang="tr-TR" dirty="0"/>
              <a:t> </a:t>
            </a:r>
            <a:r>
              <a:rPr lang="en-US" dirty="0"/>
              <a:t>optimal solution to the Dakota problem? More specifically, for what values of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would</a:t>
            </a:r>
            <a:r>
              <a:rPr lang="tr-TR" dirty="0"/>
              <a:t> </a:t>
            </a:r>
            <a:r>
              <a:rPr lang="en-US" dirty="0"/>
              <a:t>BV  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} remain optimal?</a:t>
            </a:r>
            <a:endParaRPr lang="tr-TR" dirty="0"/>
          </a:p>
          <a:p>
            <a:r>
              <a:rPr lang="en-US" dirty="0"/>
              <a:t>Suppose we change the objective function coefficient of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from 30 to 30 </a:t>
            </a:r>
            <a:r>
              <a:rPr lang="tr-TR" dirty="0"/>
              <a:t>+∆</a:t>
            </a:r>
            <a:r>
              <a:rPr lang="en-US" dirty="0"/>
              <a:t> . </a:t>
            </a:r>
            <a:endParaRPr lang="tr-TR" dirty="0"/>
          </a:p>
          <a:p>
            <a:r>
              <a:rPr lang="en-US" dirty="0"/>
              <a:t>Then</a:t>
            </a:r>
            <a:r>
              <a:rPr lang="tr-TR" dirty="0"/>
              <a:t> ∆</a:t>
            </a:r>
            <a:r>
              <a:rPr lang="en-US" dirty="0"/>
              <a:t> </a:t>
            </a:r>
            <a:r>
              <a:rPr lang="tr-TR" dirty="0"/>
              <a:t> </a:t>
            </a:r>
            <a:r>
              <a:rPr lang="en-US" dirty="0"/>
              <a:t>represents the amount by which we have changed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from its current value. </a:t>
            </a:r>
            <a:endParaRPr lang="tr-TR" dirty="0"/>
          </a:p>
          <a:p>
            <a:r>
              <a:rPr lang="en-US" dirty="0"/>
              <a:t>For what values</a:t>
            </a:r>
            <a:r>
              <a:rPr lang="tr-TR" dirty="0"/>
              <a:t> </a:t>
            </a:r>
            <a:r>
              <a:rPr lang="en-US" dirty="0"/>
              <a:t>of </a:t>
            </a:r>
            <a:r>
              <a:rPr lang="tr-TR" dirty="0"/>
              <a:t>∆</a:t>
            </a:r>
            <a:r>
              <a:rPr lang="en-US" dirty="0"/>
              <a:t> will the current set of basic variables (the current basis) remain optimal?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2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begin</a:t>
            </a:r>
            <a:r>
              <a:rPr lang="tr-TR" dirty="0"/>
              <a:t> </a:t>
            </a:r>
            <a:r>
              <a:rPr lang="en-US" dirty="0"/>
              <a:t>by determining how changing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from 30 to 30 </a:t>
            </a:r>
            <a:r>
              <a:rPr lang="tr-TR" dirty="0"/>
              <a:t>+ ∆</a:t>
            </a:r>
            <a:r>
              <a:rPr lang="en-US" dirty="0"/>
              <a:t>  will change the BV tableau. </a:t>
            </a:r>
            <a:endParaRPr lang="tr-TR" dirty="0"/>
          </a:p>
          <a:p>
            <a:r>
              <a:rPr lang="en-US" dirty="0"/>
              <a:t>Note</a:t>
            </a:r>
            <a:r>
              <a:rPr lang="tr-TR" dirty="0"/>
              <a:t> </a:t>
            </a:r>
            <a:r>
              <a:rPr lang="en-US" dirty="0"/>
              <a:t>that </a:t>
            </a:r>
            <a:r>
              <a:rPr lang="en-US" i="1" dirty="0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 </a:t>
            </a:r>
            <a:r>
              <a:rPr lang="en-US" dirty="0"/>
              <a:t>and </a:t>
            </a:r>
            <a:r>
              <a:rPr lang="en-US" b="1" dirty="0"/>
              <a:t>b </a:t>
            </a:r>
            <a:r>
              <a:rPr lang="en-US" dirty="0"/>
              <a:t>are unchanged, and therefore the right-hand side of BV’s tableau</a:t>
            </a:r>
            <a:r>
              <a:rPr lang="tr-TR" dirty="0"/>
              <a:t>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b="1" dirty="0"/>
              <a:t>b</a:t>
            </a:r>
            <a:r>
              <a:rPr lang="en-US" dirty="0"/>
              <a:t>) has not changed, so BV is still feasible. </a:t>
            </a:r>
            <a:endParaRPr lang="tr-TR" dirty="0"/>
          </a:p>
          <a:p>
            <a:r>
              <a:rPr lang="en-US" dirty="0"/>
              <a:t>Because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is a </a:t>
            </a:r>
            <a:r>
              <a:rPr lang="en-US" dirty="0" err="1"/>
              <a:t>nonbasic</a:t>
            </a:r>
            <a:r>
              <a:rPr lang="en-US" dirty="0"/>
              <a:t> variable, </a:t>
            </a:r>
            <a:r>
              <a:rPr lang="en-US" b="1" dirty="0"/>
              <a:t>c</a:t>
            </a:r>
            <a:r>
              <a:rPr lang="en-US" baseline="-25000" dirty="0"/>
              <a:t>BV</a:t>
            </a:r>
            <a:r>
              <a:rPr lang="en-US" dirty="0"/>
              <a:t> has</a:t>
            </a:r>
            <a:r>
              <a:rPr lang="tr-TR" dirty="0"/>
              <a:t> </a:t>
            </a:r>
            <a:r>
              <a:rPr lang="en-US" dirty="0"/>
              <a:t>not changed. From (10), we can see that the only variable whose row 0 coefficient will be</a:t>
            </a:r>
            <a:r>
              <a:rPr lang="tr-TR" dirty="0"/>
              <a:t> </a:t>
            </a:r>
            <a:r>
              <a:rPr lang="en-US" dirty="0"/>
              <a:t>changed by a change in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. Thus, BV will remain optimal if </a:t>
            </a:r>
            <a:r>
              <a:rPr lang="tr-TR" dirty="0"/>
              <a:t>    </a:t>
            </a:r>
            <a:r>
              <a:rPr lang="en-US" dirty="0"/>
              <a:t>≥0, and BV will be</a:t>
            </a:r>
            <a:r>
              <a:rPr lang="tr-TR" dirty="0"/>
              <a:t> </a:t>
            </a:r>
            <a:r>
              <a:rPr lang="en-US" dirty="0"/>
              <a:t>suboptimal if   </a:t>
            </a:r>
            <a:r>
              <a:rPr lang="tr-TR" dirty="0"/>
              <a:t>  </a:t>
            </a:r>
            <a:r>
              <a:rPr lang="en-US" dirty="0"/>
              <a:t>≤0. </a:t>
            </a:r>
            <a:endParaRPr lang="tr-TR" dirty="0"/>
          </a:p>
          <a:p>
            <a:r>
              <a:rPr lang="en-US" dirty="0"/>
              <a:t>In this case, </a:t>
            </a:r>
            <a:r>
              <a:rPr lang="en-US" i="1" dirty="0"/>
              <a:t>z </a:t>
            </a:r>
            <a:r>
              <a:rPr lang="en-US" dirty="0"/>
              <a:t>could be improved by entering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into the basis.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08309"/>
            <a:ext cx="288032" cy="31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33725"/>
            <a:ext cx="288032" cy="31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optimal solution to this problem is </a:t>
            </a:r>
            <a:endParaRPr lang="tr-TR" dirty="0"/>
          </a:p>
          <a:p>
            <a:r>
              <a:rPr lang="en-US" i="1" dirty="0"/>
              <a:t>z</a:t>
            </a:r>
            <a:r>
              <a:rPr lang="tr-TR" i="1" dirty="0"/>
              <a:t>=</a:t>
            </a:r>
            <a:r>
              <a:rPr lang="en-US" i="1" dirty="0"/>
              <a:t> </a:t>
            </a:r>
            <a:r>
              <a:rPr lang="en-US" dirty="0"/>
              <a:t>180,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tr-TR" dirty="0"/>
              <a:t>=</a:t>
            </a:r>
            <a:r>
              <a:rPr lang="en-US" dirty="0"/>
              <a:t>20,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tr-TR" dirty="0"/>
              <a:t>=</a:t>
            </a:r>
            <a:r>
              <a:rPr lang="en-US" dirty="0"/>
              <a:t> 60 (point </a:t>
            </a:r>
            <a:r>
              <a:rPr lang="en-US" i="1" dirty="0"/>
              <a:t>B </a:t>
            </a:r>
            <a:r>
              <a:rPr lang="en-US" dirty="0"/>
              <a:t>in Figure ),</a:t>
            </a:r>
          </a:p>
          <a:p>
            <a:r>
              <a:rPr lang="tr-TR" dirty="0"/>
              <a:t>I</a:t>
            </a:r>
            <a:r>
              <a:rPr lang="en-US" dirty="0"/>
              <a:t>t has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i="1" dirty="0"/>
              <a:t>s</a:t>
            </a:r>
            <a:r>
              <a:rPr lang="en-US" baseline="-25000" dirty="0"/>
              <a:t>3</a:t>
            </a:r>
            <a:r>
              <a:rPr lang="en-US" dirty="0"/>
              <a:t> (the slack variable for the demand constraint) as basic variables.</a:t>
            </a:r>
          </a:p>
          <a:p>
            <a:r>
              <a:rPr lang="en-US" dirty="0"/>
              <a:t>How would changes in the problem’s objective function coefficients or right-hand sides</a:t>
            </a:r>
          </a:p>
          <a:p>
            <a:r>
              <a:rPr lang="en-US" dirty="0"/>
              <a:t>change this optimal solution?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43624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Düz Bağlayıcı 3"/>
          <p:cNvCxnSpPr/>
          <p:nvPr/>
        </p:nvCxnSpPr>
        <p:spPr>
          <a:xfrm>
            <a:off x="4572000" y="2060848"/>
            <a:ext cx="2592288" cy="30963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4499992" y="2313933"/>
            <a:ext cx="4644008" cy="3491331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5907557" y="1484784"/>
            <a:ext cx="845668" cy="4968552"/>
          </a:xfrm>
          <a:prstGeom prst="line">
            <a:avLst/>
          </a:prstGeom>
          <a:ln>
            <a:solidFill>
              <a:schemeClr val="accent2"/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Düz Ok Bağlayıcısı 4"/>
          <p:cNvCxnSpPr/>
          <p:nvPr/>
        </p:nvCxnSpPr>
        <p:spPr>
          <a:xfrm flipV="1">
            <a:off x="5004048" y="836712"/>
            <a:ext cx="64807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6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BV remains optimal after a change in a </a:t>
            </a:r>
            <a:r>
              <a:rPr lang="en-US" dirty="0" err="1"/>
              <a:t>nonbasic</a:t>
            </a:r>
            <a:r>
              <a:rPr lang="en-US" dirty="0"/>
              <a:t> variable’s objective function coefficient,</a:t>
            </a:r>
            <a:r>
              <a:rPr lang="tr-TR" dirty="0"/>
              <a:t> </a:t>
            </a:r>
            <a:r>
              <a:rPr lang="en-US" dirty="0"/>
              <a:t>the values of the decision variables and the optimal </a:t>
            </a:r>
            <a:r>
              <a:rPr lang="en-US" i="1" dirty="0"/>
              <a:t>z</a:t>
            </a:r>
            <a:r>
              <a:rPr lang="en-US" dirty="0"/>
              <a:t>-value remain unchanged.</a:t>
            </a:r>
          </a:p>
          <a:p>
            <a:r>
              <a:rPr lang="en-US" dirty="0"/>
              <a:t>This is because a change in the objective function coefficient for a </a:t>
            </a:r>
            <a:r>
              <a:rPr lang="en-US" dirty="0" err="1"/>
              <a:t>nonbasic</a:t>
            </a:r>
            <a:r>
              <a:rPr lang="en-US" dirty="0"/>
              <a:t> variable</a:t>
            </a:r>
            <a:r>
              <a:rPr lang="tr-TR" dirty="0"/>
              <a:t> </a:t>
            </a:r>
            <a:r>
              <a:rPr lang="en-US" dirty="0"/>
              <a:t>leaves the right-hand side of row 0 and the constraints unchanged. For example, if the</a:t>
            </a:r>
            <a:r>
              <a:rPr lang="tr-TR" dirty="0"/>
              <a:t> </a:t>
            </a:r>
            <a:r>
              <a:rPr lang="en-US" dirty="0"/>
              <a:t>price of tables increases to $33 (</a:t>
            </a:r>
            <a:r>
              <a:rPr lang="en-US" i="1" dirty="0"/>
              <a:t>c</a:t>
            </a:r>
            <a:r>
              <a:rPr lang="en-US" dirty="0"/>
              <a:t>2</a:t>
            </a:r>
            <a:r>
              <a:rPr lang="tr-TR" dirty="0"/>
              <a:t>=</a:t>
            </a:r>
            <a:r>
              <a:rPr lang="en-US" dirty="0"/>
              <a:t>  33), the optimal solution to the Dakota problem remains</a:t>
            </a:r>
            <a:r>
              <a:rPr lang="tr-TR" dirty="0"/>
              <a:t> </a:t>
            </a:r>
            <a:r>
              <a:rPr lang="en-US" dirty="0"/>
              <a:t>unchanged (Dakota should still make 2 desks and 8 chairs, and </a:t>
            </a:r>
            <a:r>
              <a:rPr lang="en-US" i="1" dirty="0"/>
              <a:t>z </a:t>
            </a:r>
            <a:r>
              <a:rPr lang="tr-TR" i="1" dirty="0"/>
              <a:t>=</a:t>
            </a:r>
            <a:r>
              <a:rPr lang="en-US" dirty="0"/>
              <a:t> 280). </a:t>
            </a:r>
            <a:endParaRPr lang="tr-TR" dirty="0"/>
          </a:p>
          <a:p>
            <a:r>
              <a:rPr lang="en-US" dirty="0"/>
              <a:t>On the</a:t>
            </a:r>
            <a:r>
              <a:rPr lang="tr-TR" dirty="0"/>
              <a:t> </a:t>
            </a:r>
            <a:r>
              <a:rPr lang="en-US" dirty="0"/>
              <a:t>other hand, if </a:t>
            </a:r>
            <a:r>
              <a:rPr lang="en-US" i="1" dirty="0"/>
              <a:t>c</a:t>
            </a:r>
            <a:r>
              <a:rPr lang="en-US" dirty="0"/>
              <a:t>2</a:t>
            </a:r>
            <a:r>
              <a:rPr lang="tr-TR" dirty="0"/>
              <a:t>&gt;</a:t>
            </a:r>
            <a:r>
              <a:rPr lang="en-US" dirty="0"/>
              <a:t>  35, BV will no longer be optimal, because</a:t>
            </a:r>
            <a:r>
              <a:rPr lang="tr-TR" dirty="0"/>
              <a:t>         </a:t>
            </a:r>
            <a:r>
              <a:rPr lang="en-US" dirty="0"/>
              <a:t>. </a:t>
            </a:r>
            <a:r>
              <a:rPr lang="tr-TR" dirty="0"/>
              <a:t>       </a:t>
            </a:r>
            <a:r>
              <a:rPr lang="en-US" dirty="0"/>
              <a:t>In this case, we</a:t>
            </a:r>
            <a:r>
              <a:rPr lang="tr-TR" dirty="0"/>
              <a:t> </a:t>
            </a:r>
            <a:r>
              <a:rPr lang="en-US" dirty="0"/>
              <a:t>find the new optimal solution by recreating the BV tableau and then using the simplex algorithm.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57192"/>
            <a:ext cx="792088" cy="28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This analysis</a:t>
            </a:r>
            <a:r>
              <a:rPr lang="tr-TR" dirty="0"/>
              <a:t> </a:t>
            </a:r>
            <a:r>
              <a:rPr lang="en-US" dirty="0"/>
              <a:t>yields another interpretation of the </a:t>
            </a:r>
            <a:r>
              <a:rPr lang="en-US" b="1" dirty="0"/>
              <a:t>reduced cost </a:t>
            </a:r>
            <a:r>
              <a:rPr lang="en-US" dirty="0"/>
              <a:t>of a </a:t>
            </a:r>
            <a:r>
              <a:rPr lang="en-US" dirty="0" err="1"/>
              <a:t>nonbasic</a:t>
            </a:r>
            <a:r>
              <a:rPr lang="en-US" dirty="0"/>
              <a:t> variable: </a:t>
            </a:r>
            <a:r>
              <a:rPr lang="en-US" i="1" dirty="0"/>
              <a:t>The reduced</a:t>
            </a:r>
            <a:r>
              <a:rPr lang="tr-TR" i="1" dirty="0"/>
              <a:t> </a:t>
            </a:r>
            <a:r>
              <a:rPr lang="en-US" i="1" dirty="0"/>
              <a:t>cost for a </a:t>
            </a:r>
            <a:r>
              <a:rPr lang="en-US" i="1" dirty="0" err="1"/>
              <a:t>nonbasic</a:t>
            </a:r>
            <a:r>
              <a:rPr lang="en-US" i="1" dirty="0"/>
              <a:t> variable (in a max problem) is the maximum amount by which the</a:t>
            </a:r>
            <a:r>
              <a:rPr lang="tr-TR" i="1" dirty="0"/>
              <a:t> </a:t>
            </a:r>
            <a:r>
              <a:rPr lang="en-US" i="1" dirty="0"/>
              <a:t>variable’s objective function coefficient can be increased before the current basis becomes</a:t>
            </a:r>
            <a:r>
              <a:rPr lang="tr-TR" i="1" dirty="0"/>
              <a:t> </a:t>
            </a:r>
            <a:r>
              <a:rPr lang="en-US" i="1" dirty="0"/>
              <a:t>suboptimal, and it becomes optimal for the </a:t>
            </a:r>
            <a:r>
              <a:rPr lang="en-US" i="1" dirty="0" err="1"/>
              <a:t>nonbasic</a:t>
            </a:r>
            <a:r>
              <a:rPr lang="en-US" i="1" dirty="0"/>
              <a:t> variable to enter the basis</a:t>
            </a:r>
            <a:r>
              <a:rPr lang="tr-TR" i="1" dirty="0"/>
              <a:t>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60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Changing the Objective Function</a:t>
            </a:r>
            <a:br>
              <a:rPr lang="en-US" b="1" dirty="0"/>
            </a:br>
            <a:r>
              <a:rPr lang="en-US" b="1" dirty="0"/>
              <a:t>Coefficient of a Basic Variable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Dakota problem, the decision variables </a:t>
            </a:r>
            <a:r>
              <a:rPr lang="en-US" i="1" dirty="0"/>
              <a:t>x</a:t>
            </a:r>
            <a:r>
              <a:rPr lang="en-US" dirty="0"/>
              <a:t>1 (desks) and </a:t>
            </a:r>
            <a:r>
              <a:rPr lang="en-US" i="1" dirty="0"/>
              <a:t>x</a:t>
            </a:r>
            <a:r>
              <a:rPr lang="en-US" dirty="0"/>
              <a:t>3 (chairs) are basic variables. We</a:t>
            </a:r>
            <a:r>
              <a:rPr lang="tr-TR" dirty="0"/>
              <a:t> </a:t>
            </a:r>
            <a:r>
              <a:rPr lang="en-US" dirty="0"/>
              <a:t>now explain how a change in the objective function coefficient of a basic variable will affect</a:t>
            </a:r>
            <a:r>
              <a:rPr lang="tr-TR" dirty="0"/>
              <a:t> </a:t>
            </a:r>
            <a:r>
              <a:rPr lang="en-US" dirty="0"/>
              <a:t>an LP’s optimal solution. We begin by analyzing how this change affects the BV tableau. </a:t>
            </a:r>
            <a:endParaRPr lang="tr-TR" dirty="0"/>
          </a:p>
          <a:p>
            <a:r>
              <a:rPr lang="en-US" dirty="0"/>
              <a:t>Because</a:t>
            </a:r>
            <a:r>
              <a:rPr lang="tr-TR" dirty="0"/>
              <a:t> </a:t>
            </a:r>
            <a:r>
              <a:rPr lang="en-US" dirty="0"/>
              <a:t>we are not changing </a:t>
            </a:r>
            <a:r>
              <a:rPr lang="en-US" i="1" dirty="0"/>
              <a:t>B </a:t>
            </a:r>
            <a:r>
              <a:rPr lang="en-US" dirty="0"/>
              <a:t>(or therefore </a:t>
            </a:r>
            <a:r>
              <a:rPr lang="en-US" i="1" dirty="0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dirty="0"/>
              <a:t>) or </a:t>
            </a:r>
            <a:r>
              <a:rPr lang="en-US" b="1" dirty="0"/>
              <a:t>b</a:t>
            </a:r>
            <a:r>
              <a:rPr lang="en-US" dirty="0"/>
              <a:t>, (6) shows that the right-hand side of each</a:t>
            </a:r>
            <a:r>
              <a:rPr lang="tr-TR" dirty="0"/>
              <a:t> </a:t>
            </a:r>
            <a:r>
              <a:rPr lang="en-US" dirty="0"/>
              <a:t>constraint will remain unchanged, and BV will remain feasible.</a:t>
            </a:r>
            <a:endParaRPr lang="tr-TR" dirty="0"/>
          </a:p>
          <a:p>
            <a:r>
              <a:rPr lang="en-US" dirty="0"/>
              <a:t> Because we are changing </a:t>
            </a:r>
            <a:r>
              <a:rPr lang="en-US" b="1" dirty="0"/>
              <a:t>c</a:t>
            </a:r>
            <a:r>
              <a:rPr lang="en-US" baseline="-25000" dirty="0"/>
              <a:t>BV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however, so </a:t>
            </a:r>
            <a:r>
              <a:rPr lang="en-US" b="1" dirty="0" err="1"/>
              <a:t>c</a:t>
            </a:r>
            <a:r>
              <a:rPr lang="en-US" baseline="-25000" dirty="0" err="1"/>
              <a:t>BV</a:t>
            </a:r>
            <a:r>
              <a:rPr lang="en-US" i="1" dirty="0" err="1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dirty="0"/>
              <a:t> will change. </a:t>
            </a:r>
            <a:endParaRPr lang="tr-TR" dirty="0"/>
          </a:p>
          <a:p>
            <a:r>
              <a:rPr lang="en-US" dirty="0"/>
              <a:t>From (10), we see that a change in</a:t>
            </a:r>
            <a:r>
              <a:rPr lang="tr-TR" dirty="0"/>
              <a:t> </a:t>
            </a:r>
            <a:r>
              <a:rPr lang="en-US" b="1" dirty="0" err="1"/>
              <a:t>c</a:t>
            </a:r>
            <a:r>
              <a:rPr lang="en-US" baseline="-25000" dirty="0" err="1"/>
              <a:t>BV</a:t>
            </a:r>
            <a:r>
              <a:rPr lang="en-US" i="1" dirty="0" err="1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dirty="0"/>
              <a:t> may change more</a:t>
            </a:r>
          </a:p>
          <a:p>
            <a:r>
              <a:rPr lang="en-US" dirty="0"/>
              <a:t>than one coefficient in row 0. </a:t>
            </a:r>
            <a:endParaRPr lang="tr-TR" dirty="0"/>
          </a:p>
          <a:p>
            <a:r>
              <a:rPr lang="en-US" dirty="0"/>
              <a:t>To determine whether BV remains optimal, we must use (10)</a:t>
            </a:r>
            <a:r>
              <a:rPr lang="tr-TR" dirty="0"/>
              <a:t> </a:t>
            </a:r>
            <a:r>
              <a:rPr lang="en-US" dirty="0"/>
              <a:t>to </a:t>
            </a:r>
            <a:r>
              <a:rPr lang="en-US" dirty="0" err="1"/>
              <a:t>recompute</a:t>
            </a:r>
            <a:r>
              <a:rPr lang="en-US" dirty="0"/>
              <a:t> row 0 for the BV tableau. </a:t>
            </a:r>
            <a:endParaRPr lang="tr-TR" dirty="0"/>
          </a:p>
          <a:p>
            <a:r>
              <a:rPr lang="en-US" dirty="0"/>
              <a:t>If each variable in row 0 still has a nonnegative coefficient,</a:t>
            </a:r>
            <a:r>
              <a:rPr lang="tr-TR" dirty="0"/>
              <a:t> </a:t>
            </a:r>
            <a:r>
              <a:rPr lang="en-US" dirty="0"/>
              <a:t>BV remains optimal. Otherwise, BV is now suboptimal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Graphical Analysis of the Effect of a Change</a:t>
            </a:r>
            <a:br>
              <a:rPr lang="en-US" sz="3000" b="1" dirty="0"/>
            </a:br>
            <a:r>
              <a:rPr lang="en-US" sz="3000" b="1" dirty="0"/>
              <a:t>in an Objective Function Coefficient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contribution to profit of a soldier were to increase sufficiently, then it would be optimal</a:t>
            </a:r>
            <a:r>
              <a:rPr lang="tr-TR" dirty="0"/>
              <a:t> </a:t>
            </a:r>
            <a:r>
              <a:rPr lang="en-US" dirty="0"/>
              <a:t>for </a:t>
            </a:r>
            <a:r>
              <a:rPr lang="en-US" dirty="0" err="1"/>
              <a:t>Giapetto</a:t>
            </a:r>
            <a:r>
              <a:rPr lang="en-US" dirty="0"/>
              <a:t> to produce more soldiers (</a:t>
            </a:r>
            <a:r>
              <a:rPr lang="en-US" i="1" dirty="0"/>
              <a:t>s</a:t>
            </a:r>
            <a:r>
              <a:rPr lang="en-US" dirty="0"/>
              <a:t>3 would become </a:t>
            </a:r>
            <a:r>
              <a:rPr lang="en-US" dirty="0" err="1"/>
              <a:t>nonbasic</a:t>
            </a:r>
            <a:r>
              <a:rPr lang="en-US" dirty="0"/>
              <a:t>). </a:t>
            </a:r>
            <a:endParaRPr lang="tr-TR" dirty="0"/>
          </a:p>
          <a:p>
            <a:r>
              <a:rPr lang="en-US" dirty="0"/>
              <a:t>Similarly, if the</a:t>
            </a:r>
            <a:r>
              <a:rPr lang="tr-TR" dirty="0"/>
              <a:t> </a:t>
            </a:r>
            <a:r>
              <a:rPr lang="en-US" dirty="0"/>
              <a:t>contribution to profit of a soldier were to decrease sufficiently, it would be optimal for</a:t>
            </a:r>
            <a:r>
              <a:rPr lang="tr-TR" dirty="0"/>
              <a:t> </a:t>
            </a:r>
            <a:r>
              <a:rPr lang="en-US" dirty="0" err="1"/>
              <a:t>Giapetto</a:t>
            </a:r>
            <a:r>
              <a:rPr lang="tr-TR" dirty="0"/>
              <a:t> </a:t>
            </a:r>
            <a:r>
              <a:rPr lang="en-US" dirty="0"/>
              <a:t>to produce only trains (</a:t>
            </a:r>
            <a:r>
              <a:rPr lang="en-US" i="1" dirty="0"/>
              <a:t>x</a:t>
            </a:r>
            <a:r>
              <a:rPr lang="en-US" dirty="0"/>
              <a:t>1 would now be </a:t>
            </a:r>
            <a:r>
              <a:rPr lang="en-US" dirty="0" err="1"/>
              <a:t>nonbasic</a:t>
            </a:r>
            <a:r>
              <a:rPr lang="en-US" dirty="0"/>
              <a:t>). </a:t>
            </a:r>
            <a:endParaRPr lang="tr-TR" dirty="0"/>
          </a:p>
          <a:p>
            <a:r>
              <a:rPr lang="tr-TR" dirty="0" err="1"/>
              <a:t>Let’s</a:t>
            </a:r>
            <a:r>
              <a:rPr lang="en-US" dirty="0"/>
              <a:t> show how to determine</a:t>
            </a:r>
            <a:r>
              <a:rPr lang="tr-TR" dirty="0"/>
              <a:t> </a:t>
            </a:r>
            <a:r>
              <a:rPr lang="en-US" dirty="0"/>
              <a:t>the values of the contribution to profit for soldiers for which the current optimal basis</a:t>
            </a:r>
            <a:r>
              <a:rPr lang="tr-TR" dirty="0"/>
              <a:t> </a:t>
            </a:r>
            <a:r>
              <a:rPr lang="en-US" dirty="0"/>
              <a:t>will remain optimal.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9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301006"/>
          </a:xfrm>
        </p:spPr>
        <p:txBody>
          <a:bodyPr>
            <a:noAutofit/>
          </a:bodyPr>
          <a:lstStyle/>
          <a:p>
            <a:r>
              <a:rPr lang="en-US" sz="3000" b="1" dirty="0"/>
              <a:t>Graphical Analysis of the Effect of a Change in a Right-Hand</a:t>
            </a:r>
            <a:br>
              <a:rPr lang="en-US" sz="3000" b="1" dirty="0"/>
            </a:br>
            <a:r>
              <a:rPr lang="en-US" sz="3000" b="1" dirty="0"/>
              <a:t>Side on the LP’s Optimal Solution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graphical analysis can also be used to determine whether a change in the right-hand</a:t>
            </a:r>
            <a:r>
              <a:rPr lang="tr-TR" dirty="0"/>
              <a:t> </a:t>
            </a:r>
            <a:r>
              <a:rPr lang="en-US" dirty="0"/>
              <a:t>side of a constraint will make the current basis no longer optimal.</a:t>
            </a:r>
            <a:endParaRPr lang="tr-TR" dirty="0"/>
          </a:p>
          <a:p>
            <a:r>
              <a:rPr lang="tr-TR" dirty="0" err="1"/>
              <a:t>Let</a:t>
            </a:r>
            <a:r>
              <a:rPr lang="tr-TR" dirty="0"/>
              <a:t> b1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finishing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. </a:t>
            </a:r>
            <a:r>
              <a:rPr lang="tr-TR" dirty="0" err="1"/>
              <a:t>Currently</a:t>
            </a:r>
            <a:r>
              <a:rPr lang="tr-TR" dirty="0"/>
              <a:t> b1= 100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b1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optimal?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4664"/>
            <a:ext cx="5256584" cy="604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long as the current basis remains optimal, it is a routine matter to determine how</a:t>
            </a:r>
            <a:r>
              <a:rPr lang="tr-TR" dirty="0"/>
              <a:t> </a:t>
            </a:r>
            <a:r>
              <a:rPr lang="en-US" dirty="0"/>
              <a:t>a change in the right-hand side of a constraint changes the values of the decision variables.</a:t>
            </a:r>
          </a:p>
          <a:p>
            <a:r>
              <a:rPr lang="en-US" dirty="0"/>
              <a:t>To illustrate the idea, let </a:t>
            </a:r>
            <a:r>
              <a:rPr lang="en-US" i="1" dirty="0"/>
              <a:t>b</a:t>
            </a:r>
            <a:r>
              <a:rPr lang="en-US" dirty="0"/>
              <a:t>1  number of available finishing hours. </a:t>
            </a:r>
            <a:endParaRPr lang="tr-TR" dirty="0"/>
          </a:p>
          <a:p>
            <a:r>
              <a:rPr lang="en-US" dirty="0"/>
              <a:t>If we change </a:t>
            </a:r>
            <a:r>
              <a:rPr lang="en-US" i="1" dirty="0"/>
              <a:t>b</a:t>
            </a:r>
            <a:r>
              <a:rPr lang="en-US" dirty="0"/>
              <a:t>1</a:t>
            </a:r>
            <a:r>
              <a:rPr lang="tr-TR" dirty="0"/>
              <a:t> </a:t>
            </a:r>
            <a:r>
              <a:rPr lang="en-US" dirty="0"/>
              <a:t>to 100</a:t>
            </a:r>
            <a:r>
              <a:rPr lang="tr-TR" dirty="0"/>
              <a:t>+</a:t>
            </a:r>
            <a:r>
              <a:rPr lang="en-US" dirty="0"/>
              <a:t>∆  , we know that the current basis remains optimal for 20 ≤∆≤   20.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optimal solution to the LP is still the</a:t>
            </a:r>
            <a:r>
              <a:rPr lang="tr-TR" dirty="0"/>
              <a:t> </a:t>
            </a:r>
            <a:r>
              <a:rPr lang="en-US" dirty="0"/>
              <a:t>point where the finishing-hour and carpentry-hour constraints are binding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16591"/>
              </p:ext>
            </p:extLst>
          </p:nvPr>
        </p:nvGraphicFramePr>
        <p:xfrm>
          <a:off x="1187624" y="1700808"/>
          <a:ext cx="604867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Düz Bağlayıcı 6"/>
          <p:cNvCxnSpPr/>
          <p:nvPr/>
        </p:nvCxnSpPr>
        <p:spPr>
          <a:xfrm>
            <a:off x="1115616" y="2492896"/>
            <a:ext cx="2448272" cy="360040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403648" y="1628800"/>
            <a:ext cx="3146750" cy="4644516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515762"/>
              </p:ext>
            </p:extLst>
          </p:nvPr>
        </p:nvGraphicFramePr>
        <p:xfrm>
          <a:off x="1187624" y="1700808"/>
          <a:ext cx="604867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Düz Bağlayıcı 2"/>
          <p:cNvCxnSpPr/>
          <p:nvPr/>
        </p:nvCxnSpPr>
        <p:spPr>
          <a:xfrm>
            <a:off x="1115616" y="3284984"/>
            <a:ext cx="3600400" cy="2664296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1331640" y="2204864"/>
            <a:ext cx="4536504" cy="3528392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2140</Words>
  <Application>Microsoft Office PowerPoint</Application>
  <PresentationFormat>Ekran Gösterisi (4:3)</PresentationFormat>
  <Paragraphs>142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5" baseType="lpstr">
      <vt:lpstr>Arial</vt:lpstr>
      <vt:lpstr>Calibri</vt:lpstr>
      <vt:lpstr>Ofis Teması</vt:lpstr>
      <vt:lpstr>Sensitivity Analysis</vt:lpstr>
      <vt:lpstr>Graphical Introduction To Sensitivity Analysis</vt:lpstr>
      <vt:lpstr>PowerPoint Sunusu</vt:lpstr>
      <vt:lpstr>Graphical Analysis of the Effect of a Change in an Objective Function Coefficient</vt:lpstr>
      <vt:lpstr>Graphical Analysis of the Effect of a Change in a Right-Hand Side on the LP’s Optimal Solution</vt:lpstr>
      <vt:lpstr>PowerPoint Sunusu</vt:lpstr>
      <vt:lpstr>PowerPoint Sunusu</vt:lpstr>
      <vt:lpstr>PowerPoint Sunusu</vt:lpstr>
      <vt:lpstr>PowerPoint Sunusu</vt:lpstr>
      <vt:lpstr>PowerPoint Sunusu</vt:lpstr>
      <vt:lpstr>Shadow Prices</vt:lpstr>
      <vt:lpstr>PowerPoint Sunusu</vt:lpstr>
      <vt:lpstr>Some important formulas</vt:lpstr>
      <vt:lpstr>PowerPoint Sunusu</vt:lpstr>
      <vt:lpstr>PowerPoint Sunusu</vt:lpstr>
      <vt:lpstr>PowerPoint Sunusu</vt:lpstr>
      <vt:lpstr>Expressing the Constraints in Any Tableau in Terms of B-1 and the Original LP</vt:lpstr>
      <vt:lpstr>Determining the Optimal Tableau’s Row 0 in Terms of the Initial LP</vt:lpstr>
      <vt:lpstr>PowerPoint Sunusu</vt:lpstr>
      <vt:lpstr>Simplifying Formula (10) for Slack, Excess, and Artificial Variables</vt:lpstr>
      <vt:lpstr>Example</vt:lpstr>
      <vt:lpstr>Sensitivity Analysis</vt:lpstr>
      <vt:lpstr>PowerPoint Sunusu</vt:lpstr>
      <vt:lpstr>PowerPoint Sunusu</vt:lpstr>
      <vt:lpstr>PowerPoint Sunusu</vt:lpstr>
      <vt:lpstr>PowerPoint Sunusu</vt:lpstr>
      <vt:lpstr>PowerPoint Sunusu</vt:lpstr>
      <vt:lpstr>Changing the Objective Function Coefficient of a Nonbasic Variable</vt:lpstr>
      <vt:lpstr>PowerPoint Sunusu</vt:lpstr>
      <vt:lpstr>PowerPoint Sunusu</vt:lpstr>
      <vt:lpstr>PowerPoint Sunusu</vt:lpstr>
      <vt:lpstr>Changing the Objective Function Coefficient of a Basic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Duality </dc:title>
  <dc:creator>Canan</dc:creator>
  <cp:lastModifiedBy>canan ağlan</cp:lastModifiedBy>
  <cp:revision>34</cp:revision>
  <dcterms:created xsi:type="dcterms:W3CDTF">2015-04-05T16:32:55Z</dcterms:created>
  <dcterms:modified xsi:type="dcterms:W3CDTF">2022-04-02T16:06:11Z</dcterms:modified>
</cp:coreProperties>
</file>