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CC520-BB23-4135-874B-E86194DD97CD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686A0-BB0D-4C31-90B2-84030ED44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8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686A0-BB0D-4C31-90B2-84030ED44B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41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FEDFD-28DE-4ECD-988F-EA44EEC716E2}" type="datetime1">
              <a:rPr lang="en-US" smtClean="0"/>
              <a:t>4/25/2016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56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892C-4530-40CA-85C9-213F92CE32E1}" type="datetime1">
              <a:rPr lang="en-US" smtClean="0"/>
              <a:t>4/25/2016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78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BE77-6230-4213-827E-A2D4D3DCCD6C}" type="datetime1">
              <a:rPr lang="en-US" smtClean="0"/>
              <a:t>4/25/2016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27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3741-5CBE-4447-A15F-E554BB7B8604}" type="datetime1">
              <a:rPr lang="en-US" smtClean="0"/>
              <a:t>4/25/2016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25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070D-EA83-4E16-8FF1-8C4FD0524146}" type="datetime1">
              <a:rPr lang="en-US" smtClean="0"/>
              <a:t>4/25/2016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85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4747-C3B4-4217-9F2E-542F5B3020D1}" type="datetime1">
              <a:rPr lang="en-US" smtClean="0"/>
              <a:t>4/25/2016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44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1A4B6-CEF7-46B2-A574-F44D391DA717}" type="datetime1">
              <a:rPr lang="en-US" smtClean="0"/>
              <a:t>4/25/2016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42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4504-84B9-4B7A-989F-03E5116F11B0}" type="datetime1">
              <a:rPr lang="en-US" smtClean="0"/>
              <a:t>4/25/2016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86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837C-28E9-4861-9D50-2620401A7C48}" type="datetime1">
              <a:rPr lang="en-US" smtClean="0"/>
              <a:t>4/25/2016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76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35BE-53E4-42E4-9AE0-0878E108F967}" type="datetime1">
              <a:rPr lang="en-US" smtClean="0"/>
              <a:t>4/25/2016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72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CE006-ED48-4370-8599-AB4B5E690DBB}" type="datetime1">
              <a:rPr lang="en-US" smtClean="0"/>
              <a:t>4/25/2016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1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9B51C-B2B1-4064-8785-662EE7054FBF}" type="datetime1">
              <a:rPr lang="en-US" smtClean="0"/>
              <a:t>4/25/2016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97E0F-9188-4F36-B19C-C9D1C0D9C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22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 smtClean="0"/>
              <a:t>Transportation</a:t>
            </a:r>
            <a:r>
              <a:rPr lang="tr-TR" dirty="0" smtClean="0"/>
              <a:t>, </a:t>
            </a:r>
            <a:r>
              <a:rPr lang="tr-TR" dirty="0" err="1" smtClean="0"/>
              <a:t>Assignment</a:t>
            </a:r>
            <a:r>
              <a:rPr lang="tr-TR" dirty="0" smtClean="0"/>
              <a:t> and </a:t>
            </a:r>
            <a:r>
              <a:rPr lang="tr-TR" dirty="0" err="1" smtClean="0"/>
              <a:t>Transshipment</a:t>
            </a:r>
            <a:r>
              <a:rPr lang="tr-TR" dirty="0" smtClean="0"/>
              <a:t> </a:t>
            </a:r>
            <a:r>
              <a:rPr lang="tr-TR" dirty="0" err="1" smtClean="0"/>
              <a:t>Problems</a:t>
            </a:r>
            <a:r>
              <a:rPr lang="tr-TR" dirty="0" smtClean="0"/>
              <a:t> </a:t>
            </a:r>
            <a:endParaRPr lang="en-US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11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4896544"/>
          </a:xfrm>
        </p:spPr>
        <p:txBody>
          <a:bodyPr>
            <a:normAutofit fontScale="77500" lnSpcReduction="20000"/>
          </a:bodyPr>
          <a:lstStyle/>
          <a:p>
            <a:r>
              <a:rPr lang="tr-TR" b="1" dirty="0" smtClean="0"/>
              <a:t>Handling </a:t>
            </a:r>
            <a:r>
              <a:rPr lang="tr-TR" b="1" dirty="0" err="1" smtClean="0"/>
              <a:t>Shortages</a:t>
            </a:r>
            <a:endParaRPr lang="tr-TR" b="1" dirty="0" smtClean="0"/>
          </a:p>
          <a:p>
            <a:r>
              <a:rPr lang="en-US" dirty="0"/>
              <a:t>Two reservoirs are available to supply the water needs of three cities. </a:t>
            </a:r>
            <a:endParaRPr lang="tr-TR" dirty="0" smtClean="0"/>
          </a:p>
          <a:p>
            <a:r>
              <a:rPr lang="en-US" dirty="0" smtClean="0"/>
              <a:t>Each </a:t>
            </a:r>
            <a:r>
              <a:rPr lang="en-US" dirty="0"/>
              <a:t>reservoir </a:t>
            </a:r>
            <a:r>
              <a:rPr lang="en-US" dirty="0" smtClean="0"/>
              <a:t>can</a:t>
            </a:r>
            <a:r>
              <a:rPr lang="tr-TR" dirty="0" smtClean="0"/>
              <a:t> </a:t>
            </a:r>
            <a:r>
              <a:rPr lang="en-US" dirty="0" smtClean="0"/>
              <a:t>supply </a:t>
            </a:r>
            <a:r>
              <a:rPr lang="en-US" dirty="0"/>
              <a:t>up to 50 million gallons of water per day. Each city would like to receive 40 </a:t>
            </a:r>
            <a:r>
              <a:rPr lang="en-US" dirty="0" smtClean="0"/>
              <a:t>million</a:t>
            </a:r>
            <a:r>
              <a:rPr lang="tr-TR" dirty="0" smtClean="0"/>
              <a:t> </a:t>
            </a:r>
            <a:r>
              <a:rPr lang="en-US" dirty="0" smtClean="0"/>
              <a:t>gallons </a:t>
            </a:r>
            <a:r>
              <a:rPr lang="en-US" dirty="0"/>
              <a:t>per day. </a:t>
            </a:r>
            <a:endParaRPr lang="tr-TR" dirty="0" smtClean="0"/>
          </a:p>
          <a:p>
            <a:r>
              <a:rPr lang="en-US" dirty="0" smtClean="0"/>
              <a:t>For </a:t>
            </a:r>
            <a:r>
              <a:rPr lang="en-US" dirty="0"/>
              <a:t>each million gallons per day of unmet demand, there is a penalty.</a:t>
            </a:r>
          </a:p>
          <a:p>
            <a:r>
              <a:rPr lang="en-US" dirty="0"/>
              <a:t>At city 1, the penalty is $20; at city 2, the penalty is $22; and at city 3, the penalty is $23.</a:t>
            </a:r>
          </a:p>
          <a:p>
            <a:r>
              <a:rPr lang="en-US" dirty="0"/>
              <a:t>The cost of transporting 1 million gallons of water from each reservoir to each city </a:t>
            </a:r>
            <a:r>
              <a:rPr lang="en-US" dirty="0" smtClean="0"/>
              <a:t>is</a:t>
            </a:r>
            <a:r>
              <a:rPr lang="tr-TR" dirty="0" smtClean="0"/>
              <a:t> </a:t>
            </a:r>
            <a:r>
              <a:rPr lang="en-US" dirty="0" smtClean="0"/>
              <a:t>shown </a:t>
            </a:r>
            <a:r>
              <a:rPr lang="en-US" dirty="0"/>
              <a:t>in </a:t>
            </a:r>
            <a:r>
              <a:rPr lang="en-US" dirty="0" smtClean="0"/>
              <a:t>Table. </a:t>
            </a:r>
            <a:endParaRPr lang="tr-TR" dirty="0" smtClean="0"/>
          </a:p>
          <a:p>
            <a:r>
              <a:rPr lang="en-US" dirty="0" smtClean="0"/>
              <a:t>Formulate </a:t>
            </a:r>
            <a:r>
              <a:rPr lang="en-US" dirty="0"/>
              <a:t>a balanced transportation problem that can be used to </a:t>
            </a:r>
            <a:r>
              <a:rPr lang="en-US" dirty="0" smtClean="0"/>
              <a:t>minimize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sum of shortage and transport costs.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10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628" y="5157192"/>
            <a:ext cx="3057292" cy="1447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566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b="1" dirty="0"/>
              <a:t>Modeling Inventory Problems as Transportation Problems</a:t>
            </a:r>
            <a:endParaRPr lang="en-US" sz="36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Sailco</a:t>
            </a:r>
            <a:r>
              <a:rPr lang="en-US" dirty="0"/>
              <a:t> Corporation must determine how many sailboats should be produced during </a:t>
            </a:r>
            <a:r>
              <a:rPr lang="en-US" dirty="0" smtClean="0"/>
              <a:t>each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the next four quarters (one quarter is three months). Demand is as follows: first </a:t>
            </a:r>
            <a:r>
              <a:rPr lang="en-US" dirty="0" smtClean="0"/>
              <a:t>quarter,</a:t>
            </a:r>
            <a:r>
              <a:rPr lang="tr-TR" dirty="0" smtClean="0"/>
              <a:t> </a:t>
            </a:r>
            <a:r>
              <a:rPr lang="en-US" dirty="0" smtClean="0"/>
              <a:t>40 </a:t>
            </a:r>
            <a:r>
              <a:rPr lang="en-US" dirty="0"/>
              <a:t>sailboats; second quarter, 60 sailboats; third quarter, 75 sailboats; fourth quarter, 25 sailboats.</a:t>
            </a:r>
          </a:p>
          <a:p>
            <a:r>
              <a:rPr lang="en-US" dirty="0" err="1"/>
              <a:t>Sailco</a:t>
            </a:r>
            <a:r>
              <a:rPr lang="en-US" dirty="0"/>
              <a:t> must meet demand on time. At the beginning of the first quarter, </a:t>
            </a:r>
            <a:r>
              <a:rPr lang="en-US" dirty="0" err="1"/>
              <a:t>Sailco</a:t>
            </a:r>
            <a:r>
              <a:rPr lang="en-US" dirty="0"/>
              <a:t> </a:t>
            </a:r>
            <a:r>
              <a:rPr lang="en-US" dirty="0" smtClean="0"/>
              <a:t>has</a:t>
            </a:r>
            <a:r>
              <a:rPr lang="tr-TR" dirty="0" smtClean="0"/>
              <a:t> </a:t>
            </a:r>
            <a:r>
              <a:rPr lang="en-US" dirty="0" smtClean="0"/>
              <a:t>an </a:t>
            </a:r>
            <a:r>
              <a:rPr lang="en-US" dirty="0"/>
              <a:t>inventory of 10 sailboats. </a:t>
            </a:r>
            <a:endParaRPr lang="tr-TR" dirty="0" smtClean="0"/>
          </a:p>
          <a:p>
            <a:r>
              <a:rPr lang="en-US" dirty="0" smtClean="0"/>
              <a:t>At </a:t>
            </a:r>
            <a:r>
              <a:rPr lang="en-US" dirty="0"/>
              <a:t>the beginning of each quarter, </a:t>
            </a:r>
            <a:r>
              <a:rPr lang="en-US" dirty="0" err="1"/>
              <a:t>Sailco</a:t>
            </a:r>
            <a:r>
              <a:rPr lang="en-US" dirty="0"/>
              <a:t> must decide </a:t>
            </a:r>
            <a:r>
              <a:rPr lang="en-US" dirty="0" smtClean="0"/>
              <a:t>how</a:t>
            </a:r>
            <a:r>
              <a:rPr lang="tr-TR" dirty="0" smtClean="0"/>
              <a:t> </a:t>
            </a:r>
            <a:r>
              <a:rPr lang="en-US" dirty="0" smtClean="0"/>
              <a:t>many </a:t>
            </a:r>
            <a:r>
              <a:rPr lang="en-US" dirty="0"/>
              <a:t>sailboats should be produced during the current quarter. </a:t>
            </a:r>
            <a:endParaRPr lang="tr-TR" dirty="0" smtClean="0"/>
          </a:p>
          <a:p>
            <a:r>
              <a:rPr lang="en-US" dirty="0" smtClean="0"/>
              <a:t>For </a:t>
            </a:r>
            <a:r>
              <a:rPr lang="en-US" dirty="0"/>
              <a:t>simplicity, we </a:t>
            </a:r>
            <a:r>
              <a:rPr lang="en-US" dirty="0" smtClean="0"/>
              <a:t>assume</a:t>
            </a:r>
            <a:r>
              <a:rPr lang="tr-TR" dirty="0" smtClean="0"/>
              <a:t> </a:t>
            </a:r>
            <a:r>
              <a:rPr lang="en-US" dirty="0" smtClean="0"/>
              <a:t>that </a:t>
            </a:r>
            <a:r>
              <a:rPr lang="en-US" dirty="0"/>
              <a:t>sailboats manufactured during a quarter </a:t>
            </a:r>
            <a:r>
              <a:rPr lang="en-US" dirty="0" smtClean="0"/>
              <a:t>can</a:t>
            </a:r>
            <a:r>
              <a:rPr lang="tr-TR" dirty="0" smtClean="0"/>
              <a:t> not</a:t>
            </a:r>
            <a:r>
              <a:rPr lang="en-US" dirty="0" smtClean="0"/>
              <a:t> </a:t>
            </a:r>
            <a:r>
              <a:rPr lang="en-US" dirty="0"/>
              <a:t>be used to meet demand for the </a:t>
            </a:r>
            <a:r>
              <a:rPr lang="tr-TR" dirty="0" err="1" smtClean="0"/>
              <a:t>earlier</a:t>
            </a:r>
            <a:r>
              <a:rPr lang="tr-TR" dirty="0" smtClean="0"/>
              <a:t> </a:t>
            </a:r>
            <a:r>
              <a:rPr lang="en-US" dirty="0" smtClean="0"/>
              <a:t>quarter</a:t>
            </a:r>
            <a:r>
              <a:rPr lang="tr-TR" dirty="0" smtClean="0"/>
              <a:t>s</a:t>
            </a:r>
            <a:r>
              <a:rPr lang="en-US" dirty="0" smtClean="0"/>
              <a:t>. </a:t>
            </a:r>
            <a:endParaRPr lang="tr-TR" dirty="0" smtClean="0"/>
          </a:p>
          <a:p>
            <a:r>
              <a:rPr lang="en-US" dirty="0" smtClean="0"/>
              <a:t>During </a:t>
            </a:r>
            <a:r>
              <a:rPr lang="en-US" dirty="0"/>
              <a:t>each quarter, </a:t>
            </a:r>
            <a:r>
              <a:rPr lang="en-US" dirty="0" err="1"/>
              <a:t>Sailco</a:t>
            </a:r>
            <a:r>
              <a:rPr lang="en-US" dirty="0"/>
              <a:t> can produce up to 40 sailboats at a cost of $400 </a:t>
            </a:r>
            <a:r>
              <a:rPr lang="en-US" dirty="0" smtClean="0"/>
              <a:t>per</a:t>
            </a:r>
            <a:r>
              <a:rPr lang="tr-TR" dirty="0" smtClean="0"/>
              <a:t> </a:t>
            </a:r>
            <a:r>
              <a:rPr lang="en-US" dirty="0" smtClean="0"/>
              <a:t>sailboat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smtClean="0"/>
              <a:t>By </a:t>
            </a:r>
            <a:r>
              <a:rPr lang="en-US" dirty="0"/>
              <a:t>having employees work overtime during a quarter, </a:t>
            </a:r>
            <a:r>
              <a:rPr lang="en-US" dirty="0" err="1"/>
              <a:t>Sailco</a:t>
            </a:r>
            <a:r>
              <a:rPr lang="en-US" dirty="0"/>
              <a:t> can produce </a:t>
            </a:r>
            <a:r>
              <a:rPr lang="en-US" dirty="0" smtClean="0"/>
              <a:t>additional</a:t>
            </a:r>
            <a:r>
              <a:rPr lang="tr-TR" dirty="0" smtClean="0"/>
              <a:t> </a:t>
            </a:r>
            <a:r>
              <a:rPr lang="en-US" dirty="0" smtClean="0"/>
              <a:t>sailboats </a:t>
            </a:r>
            <a:r>
              <a:rPr lang="en-US" dirty="0"/>
              <a:t>at a cost of $450 per sailboat. </a:t>
            </a:r>
            <a:endParaRPr lang="tr-TR" dirty="0" smtClean="0"/>
          </a:p>
          <a:p>
            <a:r>
              <a:rPr lang="en-US" dirty="0" smtClean="0"/>
              <a:t>At </a:t>
            </a:r>
            <a:r>
              <a:rPr lang="en-US" dirty="0"/>
              <a:t>the end of each quarter (after </a:t>
            </a:r>
            <a:r>
              <a:rPr lang="en-US" dirty="0" smtClean="0"/>
              <a:t>production</a:t>
            </a:r>
            <a:r>
              <a:rPr lang="tr-TR" dirty="0" smtClean="0"/>
              <a:t> </a:t>
            </a:r>
            <a:r>
              <a:rPr lang="en-US" dirty="0" smtClean="0"/>
              <a:t>has </a:t>
            </a:r>
            <a:r>
              <a:rPr lang="en-US" dirty="0"/>
              <a:t>occurred and the current quarter’s demand has been satisfied), a carrying or </a:t>
            </a:r>
            <a:r>
              <a:rPr lang="en-US" dirty="0" smtClean="0"/>
              <a:t>holding</a:t>
            </a:r>
            <a:r>
              <a:rPr lang="tr-TR" dirty="0" smtClean="0"/>
              <a:t> </a:t>
            </a:r>
            <a:r>
              <a:rPr lang="en-US" dirty="0" smtClean="0"/>
              <a:t>cost </a:t>
            </a:r>
            <a:r>
              <a:rPr lang="en-US" dirty="0"/>
              <a:t>of $20 per sailboat is incurred. </a:t>
            </a:r>
            <a:endParaRPr lang="tr-TR" dirty="0" smtClean="0"/>
          </a:p>
          <a:p>
            <a:r>
              <a:rPr lang="en-US" dirty="0" smtClean="0"/>
              <a:t>Formulate </a:t>
            </a:r>
            <a:r>
              <a:rPr lang="en-US" dirty="0"/>
              <a:t>a balanced transportation problem to </a:t>
            </a:r>
            <a:r>
              <a:rPr lang="en-US" dirty="0" smtClean="0"/>
              <a:t>minimize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sum of production and inventory costs during the next four quarters.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83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Example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shoe company forecasts the following demands </a:t>
            </a:r>
            <a:r>
              <a:rPr lang="en-US" dirty="0" smtClean="0"/>
              <a:t>during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next six months: month 1—200; month 2—260; </a:t>
            </a:r>
            <a:r>
              <a:rPr lang="en-US" dirty="0" smtClean="0"/>
              <a:t>month</a:t>
            </a:r>
            <a:r>
              <a:rPr lang="tr-TR" dirty="0" smtClean="0"/>
              <a:t> </a:t>
            </a:r>
            <a:r>
              <a:rPr lang="en-US" dirty="0" smtClean="0"/>
              <a:t>3—240</a:t>
            </a:r>
            <a:r>
              <a:rPr lang="en-US" dirty="0"/>
              <a:t>; month 4—340; month 5—190; month 6—150. </a:t>
            </a:r>
            <a:endParaRPr lang="tr-TR" dirty="0" smtClean="0"/>
          </a:p>
          <a:p>
            <a:r>
              <a:rPr lang="en-US" dirty="0" smtClean="0"/>
              <a:t>It</a:t>
            </a:r>
            <a:r>
              <a:rPr lang="tr-TR" dirty="0" smtClean="0"/>
              <a:t> </a:t>
            </a:r>
            <a:r>
              <a:rPr lang="en-US" dirty="0" smtClean="0"/>
              <a:t>costs </a:t>
            </a:r>
            <a:r>
              <a:rPr lang="en-US" dirty="0"/>
              <a:t>$7 to produce a pair of shoes with regular-time </a:t>
            </a:r>
            <a:r>
              <a:rPr lang="en-US" dirty="0" smtClean="0"/>
              <a:t>labor</a:t>
            </a:r>
            <a:r>
              <a:rPr lang="tr-TR" dirty="0" smtClean="0"/>
              <a:t> </a:t>
            </a:r>
            <a:r>
              <a:rPr lang="en-US" dirty="0" smtClean="0"/>
              <a:t>(RT</a:t>
            </a:r>
            <a:r>
              <a:rPr lang="en-US" dirty="0"/>
              <a:t>) and $11 with overtime labor (OT). </a:t>
            </a:r>
            <a:endParaRPr lang="tr-TR" dirty="0" smtClean="0"/>
          </a:p>
          <a:p>
            <a:r>
              <a:rPr lang="en-US" dirty="0" smtClean="0"/>
              <a:t>During </a:t>
            </a:r>
            <a:r>
              <a:rPr lang="en-US" dirty="0"/>
              <a:t>each </a:t>
            </a:r>
            <a:r>
              <a:rPr lang="en-US" dirty="0" smtClean="0"/>
              <a:t>month,</a:t>
            </a:r>
            <a:r>
              <a:rPr lang="tr-TR" dirty="0" smtClean="0"/>
              <a:t> </a:t>
            </a:r>
            <a:r>
              <a:rPr lang="en-US" dirty="0" smtClean="0"/>
              <a:t>regular </a:t>
            </a:r>
            <a:r>
              <a:rPr lang="en-US" dirty="0"/>
              <a:t>production is limited to 200 pairs of shoes, </a:t>
            </a:r>
            <a:r>
              <a:rPr lang="en-US" dirty="0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overtime </a:t>
            </a:r>
            <a:r>
              <a:rPr lang="en-US" dirty="0"/>
              <a:t>production is limited to 100 pairs. </a:t>
            </a:r>
            <a:endParaRPr lang="tr-TR" dirty="0" smtClean="0"/>
          </a:p>
          <a:p>
            <a:r>
              <a:rPr lang="en-US" dirty="0" smtClean="0"/>
              <a:t>It </a:t>
            </a:r>
            <a:r>
              <a:rPr lang="en-US" dirty="0"/>
              <a:t>costs $1 </a:t>
            </a:r>
            <a:r>
              <a:rPr lang="en-US" dirty="0" smtClean="0"/>
              <a:t>per</a:t>
            </a:r>
            <a:r>
              <a:rPr lang="tr-TR" dirty="0" smtClean="0"/>
              <a:t> </a:t>
            </a:r>
            <a:r>
              <a:rPr lang="en-US" dirty="0" smtClean="0"/>
              <a:t>month </a:t>
            </a:r>
            <a:r>
              <a:rPr lang="en-US" dirty="0"/>
              <a:t>to hold a pair of shoes in </a:t>
            </a:r>
            <a:r>
              <a:rPr lang="en-US" dirty="0" smtClean="0"/>
              <a:t>inventory.</a:t>
            </a:r>
            <a:endParaRPr lang="tr-TR" dirty="0" smtClean="0"/>
          </a:p>
          <a:p>
            <a:r>
              <a:rPr lang="en-US" dirty="0" smtClean="0"/>
              <a:t>Formulate a</a:t>
            </a:r>
            <a:r>
              <a:rPr lang="tr-TR" dirty="0" smtClean="0"/>
              <a:t> </a:t>
            </a:r>
            <a:r>
              <a:rPr lang="en-US" dirty="0" smtClean="0"/>
              <a:t>balanced </a:t>
            </a:r>
            <a:r>
              <a:rPr lang="en-US" dirty="0"/>
              <a:t>transportation problem to minimize the total </a:t>
            </a:r>
            <a:r>
              <a:rPr lang="en-US" dirty="0" smtClean="0"/>
              <a:t>cost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meeting the next six months of demand on time.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8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/>
          </a:bodyPr>
          <a:lstStyle/>
          <a:p>
            <a:r>
              <a:rPr lang="tr-TR" sz="3800" dirty="0" err="1" smtClean="0"/>
              <a:t>Example</a:t>
            </a:r>
            <a:endParaRPr lang="en-US" sz="38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1256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U.S. government is auctioning off oil leases at </a:t>
            </a:r>
            <a:r>
              <a:rPr lang="en-US" dirty="0" smtClean="0"/>
              <a:t>two</a:t>
            </a:r>
            <a:r>
              <a:rPr lang="tr-TR" dirty="0" smtClean="0"/>
              <a:t> </a:t>
            </a:r>
            <a:r>
              <a:rPr lang="en-US" dirty="0" smtClean="0"/>
              <a:t>sites</a:t>
            </a:r>
            <a:r>
              <a:rPr lang="en-US" dirty="0"/>
              <a:t>: 1 and 2. </a:t>
            </a:r>
            <a:endParaRPr lang="tr-TR" dirty="0" smtClean="0"/>
          </a:p>
          <a:p>
            <a:r>
              <a:rPr lang="en-US" dirty="0" smtClean="0"/>
              <a:t>At </a:t>
            </a:r>
            <a:r>
              <a:rPr lang="en-US" dirty="0"/>
              <a:t>each site, 100,000 acres of land are to </a:t>
            </a:r>
            <a:r>
              <a:rPr lang="en-US" dirty="0" smtClean="0"/>
              <a:t>be</a:t>
            </a:r>
            <a:r>
              <a:rPr lang="tr-TR" dirty="0" smtClean="0"/>
              <a:t> </a:t>
            </a:r>
            <a:r>
              <a:rPr lang="en-US" dirty="0" smtClean="0"/>
              <a:t>auctioned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smtClean="0"/>
              <a:t>Cliff </a:t>
            </a:r>
            <a:r>
              <a:rPr lang="en-US" dirty="0"/>
              <a:t>Ewing, Blake Barnes, and Alexis Pickens </a:t>
            </a:r>
            <a:r>
              <a:rPr lang="en-US" dirty="0" smtClean="0"/>
              <a:t>are</a:t>
            </a:r>
            <a:r>
              <a:rPr lang="tr-TR" dirty="0" smtClean="0"/>
              <a:t> </a:t>
            </a:r>
            <a:r>
              <a:rPr lang="en-US" dirty="0" smtClean="0"/>
              <a:t>bidding </a:t>
            </a:r>
            <a:r>
              <a:rPr lang="en-US" dirty="0"/>
              <a:t>for the oil. </a:t>
            </a:r>
            <a:endParaRPr lang="tr-TR" dirty="0" smtClean="0"/>
          </a:p>
          <a:p>
            <a:r>
              <a:rPr lang="en-US" dirty="0" smtClean="0"/>
              <a:t>Government </a:t>
            </a:r>
            <a:r>
              <a:rPr lang="en-US" dirty="0"/>
              <a:t>rules state that no bidder </a:t>
            </a:r>
            <a:r>
              <a:rPr lang="en-US" dirty="0" smtClean="0"/>
              <a:t>can</a:t>
            </a:r>
            <a:r>
              <a:rPr lang="tr-TR" dirty="0" smtClean="0"/>
              <a:t> </a:t>
            </a:r>
            <a:r>
              <a:rPr lang="en-US" dirty="0" smtClean="0"/>
              <a:t>receive </a:t>
            </a:r>
            <a:r>
              <a:rPr lang="en-US" dirty="0"/>
              <a:t>more than 40% of the land being auctioned. </a:t>
            </a:r>
            <a:endParaRPr lang="tr-TR" dirty="0" smtClean="0"/>
          </a:p>
          <a:p>
            <a:r>
              <a:rPr lang="en-US" dirty="0" smtClean="0"/>
              <a:t>Cliff has</a:t>
            </a:r>
            <a:r>
              <a:rPr lang="tr-TR" dirty="0" smtClean="0"/>
              <a:t> </a:t>
            </a:r>
            <a:r>
              <a:rPr lang="en-US" dirty="0" smtClean="0"/>
              <a:t>bid </a:t>
            </a:r>
            <a:r>
              <a:rPr lang="en-US" dirty="0"/>
              <a:t>$1,000/acre for site 1 land and $2,000/acre for site 2 land.</a:t>
            </a:r>
          </a:p>
          <a:p>
            <a:r>
              <a:rPr lang="en-US" dirty="0"/>
              <a:t>Blake has bid $900/acre for site 1 land and $2,200/acre for </a:t>
            </a:r>
            <a:r>
              <a:rPr lang="en-US" dirty="0" smtClean="0"/>
              <a:t>site</a:t>
            </a:r>
            <a:r>
              <a:rPr lang="tr-TR" dirty="0" smtClean="0"/>
              <a:t> </a:t>
            </a:r>
            <a:r>
              <a:rPr lang="en-US" dirty="0" smtClean="0"/>
              <a:t>2 </a:t>
            </a:r>
            <a:r>
              <a:rPr lang="en-US" dirty="0"/>
              <a:t>land. </a:t>
            </a:r>
            <a:endParaRPr lang="tr-TR" dirty="0" smtClean="0"/>
          </a:p>
          <a:p>
            <a:r>
              <a:rPr lang="en-US" dirty="0" smtClean="0"/>
              <a:t>Alexis </a:t>
            </a:r>
            <a:r>
              <a:rPr lang="en-US" dirty="0"/>
              <a:t>has bid $1,100/acre for site 1 land </a:t>
            </a:r>
            <a:r>
              <a:rPr lang="en-US" dirty="0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$1,900/acre </a:t>
            </a:r>
            <a:r>
              <a:rPr lang="en-US" dirty="0"/>
              <a:t>for site 2 land. </a:t>
            </a:r>
            <a:endParaRPr lang="tr-TR" dirty="0" smtClean="0"/>
          </a:p>
          <a:p>
            <a:r>
              <a:rPr lang="en-US" dirty="0" smtClean="0"/>
              <a:t>Formulate </a:t>
            </a:r>
            <a:r>
              <a:rPr lang="en-US" dirty="0"/>
              <a:t>a balanced </a:t>
            </a:r>
            <a:r>
              <a:rPr lang="en-US" dirty="0" smtClean="0"/>
              <a:t>transportation</a:t>
            </a:r>
            <a:r>
              <a:rPr lang="tr-TR" dirty="0" smtClean="0"/>
              <a:t> </a:t>
            </a:r>
            <a:r>
              <a:rPr lang="en-US" dirty="0" smtClean="0"/>
              <a:t>model </a:t>
            </a:r>
            <a:r>
              <a:rPr lang="en-US" dirty="0"/>
              <a:t>to maximize the government’s revenue.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34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76664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Paperco</a:t>
            </a:r>
            <a:r>
              <a:rPr lang="en-US" dirty="0"/>
              <a:t> recycles newsprint, uncoated paper, </a:t>
            </a:r>
            <a:r>
              <a:rPr lang="en-US" dirty="0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coated </a:t>
            </a:r>
            <a:r>
              <a:rPr lang="en-US" dirty="0"/>
              <a:t>paper into recycled newsprint, recycled </a:t>
            </a:r>
            <a:r>
              <a:rPr lang="en-US" dirty="0" smtClean="0"/>
              <a:t>uncoated</a:t>
            </a:r>
            <a:r>
              <a:rPr lang="tr-TR" dirty="0" smtClean="0"/>
              <a:t> </a:t>
            </a:r>
            <a:r>
              <a:rPr lang="en-US" dirty="0" smtClean="0"/>
              <a:t>paper</a:t>
            </a:r>
            <a:r>
              <a:rPr lang="en-US" dirty="0"/>
              <a:t>, and recycled coated paper. </a:t>
            </a:r>
            <a:endParaRPr lang="tr-TR" dirty="0" smtClean="0"/>
          </a:p>
          <a:p>
            <a:r>
              <a:rPr lang="en-US" dirty="0" smtClean="0"/>
              <a:t>Recycled </a:t>
            </a:r>
            <a:r>
              <a:rPr lang="en-US" dirty="0"/>
              <a:t>newsprint </a:t>
            </a:r>
            <a:r>
              <a:rPr lang="en-US" dirty="0" smtClean="0"/>
              <a:t>can</a:t>
            </a:r>
            <a:r>
              <a:rPr lang="tr-TR" dirty="0" smtClean="0"/>
              <a:t> </a:t>
            </a:r>
            <a:r>
              <a:rPr lang="en-US" dirty="0" smtClean="0"/>
              <a:t>be </a:t>
            </a:r>
            <a:r>
              <a:rPr lang="en-US" dirty="0"/>
              <a:t>produced by processing newsprint or uncoated </a:t>
            </a:r>
            <a:r>
              <a:rPr lang="en-US" dirty="0" smtClean="0"/>
              <a:t>paper.</a:t>
            </a:r>
            <a:r>
              <a:rPr lang="tr-TR" dirty="0" smtClean="0"/>
              <a:t> </a:t>
            </a:r>
          </a:p>
          <a:p>
            <a:r>
              <a:rPr lang="en-US" dirty="0" smtClean="0"/>
              <a:t>Recycled </a:t>
            </a:r>
            <a:r>
              <a:rPr lang="en-US" dirty="0"/>
              <a:t>coated paper can be produced by recycling </a:t>
            </a:r>
            <a:r>
              <a:rPr lang="en-US" dirty="0" smtClean="0"/>
              <a:t>any</a:t>
            </a:r>
            <a:r>
              <a:rPr lang="tr-TR" dirty="0" smtClean="0"/>
              <a:t> </a:t>
            </a:r>
            <a:r>
              <a:rPr lang="en-US" dirty="0" smtClean="0"/>
              <a:t>type </a:t>
            </a:r>
            <a:r>
              <a:rPr lang="en-US" dirty="0"/>
              <a:t>of paper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 smtClean="0"/>
              <a:t> </a:t>
            </a:r>
            <a:r>
              <a:rPr lang="en-US" dirty="0"/>
              <a:t>Recycled uncoated paper can be produced </a:t>
            </a:r>
            <a:r>
              <a:rPr lang="en-US" dirty="0" smtClean="0"/>
              <a:t>by</a:t>
            </a:r>
            <a:r>
              <a:rPr lang="tr-TR" dirty="0" smtClean="0"/>
              <a:t> </a:t>
            </a:r>
            <a:r>
              <a:rPr lang="en-US" dirty="0" smtClean="0"/>
              <a:t>processing </a:t>
            </a:r>
            <a:r>
              <a:rPr lang="en-US" dirty="0"/>
              <a:t>uncoated paper or coated paper. </a:t>
            </a:r>
            <a:endParaRPr lang="tr-TR" dirty="0" smtClean="0"/>
          </a:p>
          <a:p>
            <a:r>
              <a:rPr lang="en-US" dirty="0" smtClean="0"/>
              <a:t>The process</a:t>
            </a:r>
            <a:r>
              <a:rPr lang="tr-TR" dirty="0" smtClean="0"/>
              <a:t> </a:t>
            </a:r>
            <a:r>
              <a:rPr lang="en-US" dirty="0" smtClean="0"/>
              <a:t>used </a:t>
            </a:r>
            <a:r>
              <a:rPr lang="en-US" dirty="0"/>
              <a:t>to produce recycled newsprint removes 20% of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input’s </a:t>
            </a:r>
            <a:r>
              <a:rPr lang="en-US" dirty="0"/>
              <a:t>pulp, leaving 80% of the input’s pulp for </a:t>
            </a:r>
            <a:r>
              <a:rPr lang="en-US" dirty="0" smtClean="0"/>
              <a:t>recycled</a:t>
            </a:r>
            <a:r>
              <a:rPr lang="tr-TR" dirty="0" smtClean="0"/>
              <a:t> </a:t>
            </a:r>
            <a:r>
              <a:rPr lang="en-US" dirty="0" smtClean="0"/>
              <a:t>paper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smtClean="0"/>
              <a:t>The </a:t>
            </a:r>
            <a:r>
              <a:rPr lang="en-US" dirty="0"/>
              <a:t>process used to produce recycled coated </a:t>
            </a:r>
            <a:r>
              <a:rPr lang="en-US" dirty="0" smtClean="0"/>
              <a:t>paper</a:t>
            </a:r>
            <a:r>
              <a:rPr lang="tr-TR" dirty="0" smtClean="0"/>
              <a:t> </a:t>
            </a:r>
            <a:r>
              <a:rPr lang="en-US" dirty="0" smtClean="0"/>
              <a:t>removes </a:t>
            </a:r>
            <a:r>
              <a:rPr lang="en-US" dirty="0"/>
              <a:t>10% of the input’s pulp. </a:t>
            </a:r>
            <a:endParaRPr lang="tr-TR" dirty="0" smtClean="0"/>
          </a:p>
          <a:p>
            <a:r>
              <a:rPr lang="en-US" dirty="0" smtClean="0"/>
              <a:t>The </a:t>
            </a:r>
            <a:r>
              <a:rPr lang="en-US" dirty="0"/>
              <a:t>process used </a:t>
            </a:r>
            <a:r>
              <a:rPr lang="en-US" dirty="0" smtClean="0"/>
              <a:t>to</a:t>
            </a:r>
            <a:r>
              <a:rPr lang="tr-TR" dirty="0" smtClean="0"/>
              <a:t> </a:t>
            </a:r>
            <a:r>
              <a:rPr lang="en-US" dirty="0" smtClean="0"/>
              <a:t>produce </a:t>
            </a:r>
            <a:r>
              <a:rPr lang="en-US" dirty="0"/>
              <a:t>recycled uncoated paper removes 15% of the </a:t>
            </a:r>
            <a:r>
              <a:rPr lang="en-US" dirty="0" smtClean="0"/>
              <a:t>input’s</a:t>
            </a:r>
            <a:r>
              <a:rPr lang="tr-TR" dirty="0" smtClean="0"/>
              <a:t> </a:t>
            </a:r>
            <a:r>
              <a:rPr lang="en-US" dirty="0" smtClean="0"/>
              <a:t>pulp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smtClean="0"/>
              <a:t>The </a:t>
            </a:r>
            <a:r>
              <a:rPr lang="en-US" dirty="0"/>
              <a:t>purchasing costs, processing costs, and </a:t>
            </a:r>
            <a:r>
              <a:rPr lang="en-US" dirty="0" smtClean="0"/>
              <a:t>availability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each type of paper are shown in </a:t>
            </a:r>
            <a:r>
              <a:rPr lang="en-US" dirty="0" smtClean="0"/>
              <a:t>Table. </a:t>
            </a:r>
            <a:endParaRPr lang="tr-TR" dirty="0" smtClean="0"/>
          </a:p>
          <a:p>
            <a:r>
              <a:rPr lang="en-US" dirty="0" smtClean="0"/>
              <a:t>To </a:t>
            </a:r>
            <a:r>
              <a:rPr lang="en-US" dirty="0"/>
              <a:t>meet </a:t>
            </a:r>
            <a:r>
              <a:rPr lang="en-US" dirty="0" smtClean="0"/>
              <a:t>demand</a:t>
            </a:r>
            <a:r>
              <a:rPr lang="tr-TR" dirty="0" smtClean="0"/>
              <a:t> </a:t>
            </a:r>
            <a:r>
              <a:rPr lang="en-US" dirty="0" err="1"/>
              <a:t>Paperco</a:t>
            </a:r>
            <a:r>
              <a:rPr lang="en-US" dirty="0"/>
              <a:t> must produce at least 250 tons of recycled </a:t>
            </a:r>
            <a:r>
              <a:rPr lang="en-US" dirty="0" smtClean="0"/>
              <a:t>newsprint</a:t>
            </a:r>
            <a:r>
              <a:rPr lang="tr-TR" dirty="0" smtClean="0"/>
              <a:t> </a:t>
            </a:r>
            <a:r>
              <a:rPr lang="en-US" dirty="0" smtClean="0"/>
              <a:t>pulp</a:t>
            </a:r>
            <a:r>
              <a:rPr lang="en-US" dirty="0"/>
              <a:t>, at least 300 tons of recycled uncoated paper pulp, </a:t>
            </a:r>
            <a:r>
              <a:rPr lang="en-US" dirty="0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at </a:t>
            </a:r>
            <a:r>
              <a:rPr lang="en-US" dirty="0"/>
              <a:t>least 150 tons of recycled coated paper pulp. </a:t>
            </a:r>
            <a:endParaRPr lang="tr-TR" dirty="0" smtClean="0"/>
          </a:p>
          <a:p>
            <a:r>
              <a:rPr lang="en-US" dirty="0" smtClean="0"/>
              <a:t>Formulate</a:t>
            </a:r>
            <a:r>
              <a:rPr lang="tr-TR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balanced transportation problem that can be used </a:t>
            </a:r>
            <a:r>
              <a:rPr lang="en-US" dirty="0" smtClean="0"/>
              <a:t>to</a:t>
            </a:r>
            <a:r>
              <a:rPr lang="tr-TR" dirty="0" smtClean="0"/>
              <a:t> </a:t>
            </a:r>
            <a:r>
              <a:rPr lang="en-US" dirty="0" smtClean="0"/>
              <a:t>minimize </a:t>
            </a:r>
            <a:r>
              <a:rPr lang="en-US" dirty="0"/>
              <a:t>the cost of meeting </a:t>
            </a:r>
            <a:r>
              <a:rPr lang="en-US" dirty="0" err="1"/>
              <a:t>Paperco’s</a:t>
            </a:r>
            <a:r>
              <a:rPr lang="en-US" dirty="0"/>
              <a:t> demands.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07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15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785" y="908720"/>
            <a:ext cx="5305495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2491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Basic Feasible Solutions for Transportation Problems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Consider a balanced transportation problem with </a:t>
            </a:r>
            <a:r>
              <a:rPr lang="en-US" i="1" dirty="0"/>
              <a:t>m </a:t>
            </a:r>
            <a:r>
              <a:rPr lang="en-US" dirty="0"/>
              <a:t>supply points and </a:t>
            </a:r>
            <a:r>
              <a:rPr lang="en-US" i="1" dirty="0"/>
              <a:t>n </a:t>
            </a:r>
            <a:r>
              <a:rPr lang="en-US" dirty="0"/>
              <a:t>demand points.</a:t>
            </a:r>
          </a:p>
          <a:p>
            <a:r>
              <a:rPr lang="en-US" dirty="0"/>
              <a:t>From (2), we see that such a problem contains </a:t>
            </a:r>
            <a:r>
              <a:rPr lang="en-US" i="1" dirty="0" smtClean="0"/>
              <a:t>m </a:t>
            </a:r>
            <a:r>
              <a:rPr lang="en-US" dirty="0" smtClean="0"/>
              <a:t> </a:t>
            </a:r>
            <a:r>
              <a:rPr lang="tr-TR" dirty="0" smtClean="0"/>
              <a:t>+</a:t>
            </a:r>
            <a:r>
              <a:rPr lang="en-US" i="1" dirty="0" smtClean="0"/>
              <a:t>n </a:t>
            </a:r>
            <a:r>
              <a:rPr lang="en-US" dirty="0"/>
              <a:t>equality constraints. </a:t>
            </a:r>
            <a:endParaRPr lang="tr-TR" dirty="0" smtClean="0"/>
          </a:p>
          <a:p>
            <a:r>
              <a:rPr lang="tr-TR" dirty="0" smtClean="0"/>
              <a:t>T</a:t>
            </a:r>
            <a:r>
              <a:rPr lang="en-US" dirty="0" smtClean="0"/>
              <a:t>he </a:t>
            </a:r>
            <a:r>
              <a:rPr lang="en-US" dirty="0"/>
              <a:t>special </a:t>
            </a:r>
            <a:r>
              <a:rPr lang="en-US" dirty="0" smtClean="0"/>
              <a:t>structure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a </a:t>
            </a:r>
            <a:r>
              <a:rPr lang="en-US" dirty="0" smtClean="0"/>
              <a:t>balanced</a:t>
            </a:r>
            <a:r>
              <a:rPr lang="tr-TR" dirty="0" smtClean="0"/>
              <a:t> </a:t>
            </a:r>
            <a:r>
              <a:rPr lang="en-US" dirty="0" smtClean="0"/>
              <a:t>transportation </a:t>
            </a:r>
            <a:r>
              <a:rPr lang="en-US" dirty="0"/>
              <a:t>problem makes it easy for us to find a </a:t>
            </a:r>
            <a:r>
              <a:rPr lang="en-US" dirty="0" err="1"/>
              <a:t>bfs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/>
              <a:t>Before describing three methods commonly used to find a </a:t>
            </a:r>
            <a:r>
              <a:rPr lang="en-US" dirty="0" err="1"/>
              <a:t>bfs</a:t>
            </a:r>
            <a:r>
              <a:rPr lang="en-US" dirty="0"/>
              <a:t> to a balanced </a:t>
            </a:r>
            <a:r>
              <a:rPr lang="en-US" dirty="0" smtClean="0"/>
              <a:t>transportation</a:t>
            </a:r>
            <a:r>
              <a:rPr lang="tr-TR" dirty="0" smtClean="0"/>
              <a:t> </a:t>
            </a:r>
            <a:r>
              <a:rPr lang="en-US" dirty="0" smtClean="0"/>
              <a:t>problem</a:t>
            </a:r>
            <a:r>
              <a:rPr lang="en-US" dirty="0"/>
              <a:t>, we need to make the following important observation. </a:t>
            </a:r>
            <a:endParaRPr lang="tr-TR" dirty="0" smtClean="0"/>
          </a:p>
          <a:p>
            <a:r>
              <a:rPr lang="en-US" i="1" dirty="0" smtClean="0"/>
              <a:t>If </a:t>
            </a:r>
            <a:r>
              <a:rPr lang="en-US" i="1" dirty="0"/>
              <a:t>a set of </a:t>
            </a:r>
            <a:r>
              <a:rPr lang="en-US" i="1" dirty="0" smtClean="0"/>
              <a:t>values</a:t>
            </a:r>
            <a:r>
              <a:rPr lang="tr-TR" i="1" dirty="0" smtClean="0"/>
              <a:t> </a:t>
            </a:r>
            <a:r>
              <a:rPr lang="en-US" i="1" dirty="0" smtClean="0"/>
              <a:t>for </a:t>
            </a:r>
            <a:r>
              <a:rPr lang="en-US" i="1" dirty="0"/>
              <a:t>the </a:t>
            </a:r>
            <a:r>
              <a:rPr lang="en-US" i="1" dirty="0" err="1"/>
              <a:t>xij’s</a:t>
            </a:r>
            <a:r>
              <a:rPr lang="en-US" i="1" dirty="0"/>
              <a:t> satisfies all but one of the constraints of a balanced transportation </a:t>
            </a:r>
            <a:r>
              <a:rPr lang="en-US" i="1" dirty="0" smtClean="0"/>
              <a:t>problem,</a:t>
            </a:r>
            <a:r>
              <a:rPr lang="tr-TR" i="1" dirty="0" smtClean="0"/>
              <a:t> </a:t>
            </a:r>
            <a:r>
              <a:rPr lang="en-US" i="1" dirty="0" smtClean="0"/>
              <a:t>then </a:t>
            </a:r>
            <a:r>
              <a:rPr lang="en-US" i="1" dirty="0"/>
              <a:t>the values for the </a:t>
            </a:r>
            <a:r>
              <a:rPr lang="en-US" i="1" dirty="0" err="1"/>
              <a:t>xij’s</a:t>
            </a:r>
            <a:r>
              <a:rPr lang="en-US" i="1" dirty="0"/>
              <a:t> will automatically satisfy the </a:t>
            </a:r>
            <a:r>
              <a:rPr lang="en-US" i="1" dirty="0" smtClean="0"/>
              <a:t>other</a:t>
            </a:r>
            <a:r>
              <a:rPr lang="tr-TR" i="1" dirty="0" smtClean="0"/>
              <a:t> </a:t>
            </a:r>
            <a:r>
              <a:rPr lang="en-US" i="1" dirty="0" smtClean="0"/>
              <a:t>constraint</a:t>
            </a:r>
            <a:r>
              <a:rPr lang="tr-TR" i="1" dirty="0" smtClean="0"/>
              <a:t>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75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</a:t>
            </a:r>
            <a:r>
              <a:rPr lang="tr-TR" dirty="0" smtClean="0"/>
              <a:t> </a:t>
            </a:r>
            <a:r>
              <a:rPr lang="en-US" dirty="0" smtClean="0"/>
              <a:t>example</a:t>
            </a:r>
            <a:r>
              <a:rPr lang="en-US" dirty="0"/>
              <a:t>, in the </a:t>
            </a:r>
            <a:r>
              <a:rPr lang="en-US" dirty="0" err="1"/>
              <a:t>Powerco</a:t>
            </a:r>
            <a:r>
              <a:rPr lang="en-US" dirty="0"/>
              <a:t> problem, suppose a set of values for the </a:t>
            </a:r>
            <a:r>
              <a:rPr lang="en-US" i="1" dirty="0" err="1"/>
              <a:t>xij</a:t>
            </a:r>
            <a:r>
              <a:rPr lang="en-US" dirty="0" err="1"/>
              <a:t>’s</a:t>
            </a:r>
            <a:r>
              <a:rPr lang="en-US" dirty="0"/>
              <a:t> is known to </a:t>
            </a:r>
            <a:r>
              <a:rPr lang="en-US" dirty="0" smtClean="0"/>
              <a:t>satisfy</a:t>
            </a:r>
            <a:r>
              <a:rPr lang="tr-TR" dirty="0" smtClean="0"/>
              <a:t> </a:t>
            </a:r>
            <a:r>
              <a:rPr lang="en-US" dirty="0" smtClean="0"/>
              <a:t>all </a:t>
            </a:r>
            <a:r>
              <a:rPr lang="en-US" dirty="0"/>
              <a:t>the constraints with the exception of the first supply constraint. </a:t>
            </a:r>
            <a:endParaRPr lang="tr-TR" dirty="0" smtClean="0"/>
          </a:p>
          <a:p>
            <a:r>
              <a:rPr lang="en-US" dirty="0" smtClean="0"/>
              <a:t>Then </a:t>
            </a:r>
            <a:r>
              <a:rPr lang="en-US" dirty="0"/>
              <a:t>this set of </a:t>
            </a:r>
            <a:r>
              <a:rPr lang="en-US" i="1" dirty="0" err="1" smtClean="0"/>
              <a:t>xij</a:t>
            </a:r>
            <a:r>
              <a:rPr lang="en-US" dirty="0" err="1" smtClean="0"/>
              <a:t>’s</a:t>
            </a:r>
            <a:r>
              <a:rPr lang="tr-TR" dirty="0" smtClean="0"/>
              <a:t> </a:t>
            </a:r>
            <a:r>
              <a:rPr lang="en-US" dirty="0" smtClean="0"/>
              <a:t>must </a:t>
            </a:r>
            <a:r>
              <a:rPr lang="en-US" dirty="0"/>
              <a:t>supply </a:t>
            </a:r>
            <a:r>
              <a:rPr lang="en-US" i="1" dirty="0"/>
              <a:t>d</a:t>
            </a:r>
            <a:r>
              <a:rPr lang="en-US" dirty="0"/>
              <a:t>1 </a:t>
            </a:r>
            <a:r>
              <a:rPr lang="tr-TR" dirty="0" smtClean="0"/>
              <a:t>+</a:t>
            </a:r>
            <a:r>
              <a:rPr lang="en-US" dirty="0" smtClean="0"/>
              <a:t> </a:t>
            </a:r>
            <a:r>
              <a:rPr lang="en-US" i="1" dirty="0" smtClean="0"/>
              <a:t>d</a:t>
            </a:r>
            <a:r>
              <a:rPr lang="en-US" dirty="0" smtClean="0"/>
              <a:t>2</a:t>
            </a:r>
            <a:r>
              <a:rPr lang="tr-TR" dirty="0" smtClean="0"/>
              <a:t> +</a:t>
            </a:r>
            <a:r>
              <a:rPr lang="en-US" dirty="0" smtClean="0"/>
              <a:t> </a:t>
            </a:r>
            <a:r>
              <a:rPr lang="en-US" i="1" dirty="0"/>
              <a:t>d</a:t>
            </a:r>
            <a:r>
              <a:rPr lang="en-US" dirty="0"/>
              <a:t>3 </a:t>
            </a:r>
            <a:r>
              <a:rPr lang="tr-TR" dirty="0" smtClean="0"/>
              <a:t>+</a:t>
            </a:r>
            <a:r>
              <a:rPr lang="en-US" i="1" dirty="0" smtClean="0"/>
              <a:t>d</a:t>
            </a:r>
            <a:r>
              <a:rPr lang="en-US" dirty="0" smtClean="0"/>
              <a:t>4 </a:t>
            </a:r>
            <a:r>
              <a:rPr lang="tr-TR" dirty="0" smtClean="0"/>
              <a:t>=</a:t>
            </a:r>
            <a:r>
              <a:rPr lang="en-US" dirty="0" smtClean="0"/>
              <a:t> </a:t>
            </a:r>
            <a:r>
              <a:rPr lang="en-US" dirty="0"/>
              <a:t>125 million kwh to cities 1–4 and supply </a:t>
            </a:r>
            <a:r>
              <a:rPr lang="en-US" i="1" dirty="0"/>
              <a:t>s</a:t>
            </a:r>
            <a:r>
              <a:rPr lang="en-US" dirty="0"/>
              <a:t>2 </a:t>
            </a:r>
            <a:r>
              <a:rPr lang="tr-TR" dirty="0" smtClean="0"/>
              <a:t>+</a:t>
            </a:r>
            <a:r>
              <a:rPr lang="en-US" dirty="0" smtClean="0"/>
              <a:t> </a:t>
            </a:r>
            <a:r>
              <a:rPr lang="en-US" i="1" dirty="0"/>
              <a:t>s</a:t>
            </a:r>
            <a:r>
              <a:rPr lang="en-US" dirty="0"/>
              <a:t>3 </a:t>
            </a:r>
          </a:p>
          <a:p>
            <a:r>
              <a:rPr lang="en-US" dirty="0"/>
              <a:t>125 </a:t>
            </a:r>
            <a:r>
              <a:rPr lang="tr-TR" dirty="0" smtClean="0"/>
              <a:t>-</a:t>
            </a:r>
            <a:r>
              <a:rPr lang="en-US" dirty="0" smtClean="0"/>
              <a:t> </a:t>
            </a:r>
            <a:r>
              <a:rPr lang="en-US" i="1" dirty="0" smtClean="0"/>
              <a:t>s</a:t>
            </a:r>
            <a:r>
              <a:rPr lang="en-US" dirty="0" smtClean="0"/>
              <a:t>1</a:t>
            </a:r>
            <a:r>
              <a:rPr lang="tr-TR" dirty="0" smtClean="0"/>
              <a:t> =</a:t>
            </a:r>
            <a:r>
              <a:rPr lang="en-US" dirty="0" smtClean="0"/>
              <a:t>  </a:t>
            </a:r>
            <a:r>
              <a:rPr lang="en-US" dirty="0"/>
              <a:t>90 million kwh from plants 2 and </a:t>
            </a:r>
            <a:r>
              <a:rPr lang="en-US" dirty="0" smtClean="0"/>
              <a:t>3</a:t>
            </a:r>
            <a:r>
              <a:rPr lang="tr-TR" dirty="0" smtClean="0"/>
              <a:t>.</a:t>
            </a:r>
          </a:p>
          <a:p>
            <a:r>
              <a:rPr lang="en-US" dirty="0" smtClean="0"/>
              <a:t>Thus</a:t>
            </a:r>
            <a:r>
              <a:rPr lang="en-US" dirty="0"/>
              <a:t>, plant 1 must supply 125 </a:t>
            </a:r>
            <a:r>
              <a:rPr lang="tr-TR" dirty="0" smtClean="0"/>
              <a:t>- </a:t>
            </a:r>
            <a:r>
              <a:rPr lang="en-US" dirty="0" smtClean="0"/>
              <a:t>(125</a:t>
            </a:r>
            <a:r>
              <a:rPr lang="tr-TR" dirty="0" smtClean="0"/>
              <a:t> -</a:t>
            </a:r>
            <a:r>
              <a:rPr lang="en-US" dirty="0" smtClean="0"/>
              <a:t> </a:t>
            </a:r>
            <a:r>
              <a:rPr lang="en-US" i="1" dirty="0" smtClean="0"/>
              <a:t>s</a:t>
            </a:r>
            <a:r>
              <a:rPr lang="en-US" dirty="0" smtClean="0"/>
              <a:t>1</a:t>
            </a:r>
            <a:r>
              <a:rPr lang="en-US" dirty="0"/>
              <a:t>) </a:t>
            </a:r>
            <a:r>
              <a:rPr lang="tr-TR" dirty="0" smtClean="0"/>
              <a:t>=</a:t>
            </a:r>
            <a:r>
              <a:rPr lang="en-US" dirty="0" smtClean="0"/>
              <a:t>35 </a:t>
            </a:r>
            <a:r>
              <a:rPr lang="en-US" dirty="0"/>
              <a:t>million kwh, so the </a:t>
            </a:r>
            <a:r>
              <a:rPr lang="en-US" i="1" dirty="0" err="1"/>
              <a:t>xij</a:t>
            </a:r>
            <a:r>
              <a:rPr lang="en-US" dirty="0" err="1"/>
              <a:t>’s</a:t>
            </a:r>
            <a:r>
              <a:rPr lang="en-US" dirty="0"/>
              <a:t> must also satisfy the first supply constraint.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3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W</a:t>
            </a:r>
            <a:r>
              <a:rPr lang="en-US" dirty="0" smtClean="0"/>
              <a:t>hen </a:t>
            </a:r>
            <a:r>
              <a:rPr lang="en-US" dirty="0"/>
              <a:t>we solve a balanced transportation </a:t>
            </a:r>
            <a:r>
              <a:rPr lang="en-US" dirty="0" smtClean="0"/>
              <a:t>problem,</a:t>
            </a:r>
            <a:r>
              <a:rPr lang="tr-TR" dirty="0" smtClean="0"/>
              <a:t> </a:t>
            </a:r>
            <a:r>
              <a:rPr lang="en-US" dirty="0" smtClean="0"/>
              <a:t>we </a:t>
            </a:r>
            <a:r>
              <a:rPr lang="en-US" dirty="0"/>
              <a:t>may omit from consideration any one of the problem’s constraints and solve an</a:t>
            </a:r>
          </a:p>
          <a:p>
            <a:r>
              <a:rPr lang="en-US" dirty="0"/>
              <a:t>LP having </a:t>
            </a:r>
            <a:r>
              <a:rPr lang="en-US" i="1" dirty="0"/>
              <a:t>m </a:t>
            </a:r>
            <a:r>
              <a:rPr lang="tr-TR" i="1" dirty="0" smtClean="0"/>
              <a:t>+</a:t>
            </a:r>
            <a:r>
              <a:rPr lang="en-US" dirty="0" smtClean="0"/>
              <a:t> </a:t>
            </a:r>
            <a:r>
              <a:rPr lang="en-US" i="1" dirty="0"/>
              <a:t>n </a:t>
            </a:r>
            <a:r>
              <a:rPr lang="tr-TR" i="1" dirty="0" smtClean="0"/>
              <a:t>-</a:t>
            </a:r>
            <a:r>
              <a:rPr lang="en-US" dirty="0" smtClean="0"/>
              <a:t> </a:t>
            </a:r>
            <a:r>
              <a:rPr lang="en-US" dirty="0"/>
              <a:t>1 constraints. We (arbitrarily) assume that the first supply </a:t>
            </a:r>
            <a:r>
              <a:rPr lang="en-US" dirty="0" smtClean="0"/>
              <a:t>constraint</a:t>
            </a:r>
            <a:r>
              <a:rPr lang="tr-TR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omitted from consideration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/>
              <a:t>In trying to find a </a:t>
            </a:r>
            <a:r>
              <a:rPr lang="en-US" dirty="0" err="1"/>
              <a:t>bfs</a:t>
            </a:r>
            <a:r>
              <a:rPr lang="en-US" dirty="0"/>
              <a:t> to the remaining </a:t>
            </a:r>
            <a:r>
              <a:rPr lang="en-US" i="1" dirty="0"/>
              <a:t>m </a:t>
            </a:r>
            <a:r>
              <a:rPr lang="tr-TR" i="1" dirty="0" smtClean="0"/>
              <a:t>+</a:t>
            </a:r>
            <a:r>
              <a:rPr lang="en-US" dirty="0" smtClean="0"/>
              <a:t> </a:t>
            </a:r>
            <a:r>
              <a:rPr lang="en-US" i="1" dirty="0"/>
              <a:t>n </a:t>
            </a:r>
            <a:r>
              <a:rPr lang="tr-TR" i="1" dirty="0" smtClean="0"/>
              <a:t>-</a:t>
            </a:r>
            <a:r>
              <a:rPr lang="en-US" dirty="0" smtClean="0"/>
              <a:t> </a:t>
            </a:r>
            <a:r>
              <a:rPr lang="en-US" dirty="0"/>
              <a:t>1 constraints, you might think that</a:t>
            </a:r>
          </a:p>
          <a:p>
            <a:r>
              <a:rPr lang="en-US" dirty="0"/>
              <a:t>any collection of </a:t>
            </a:r>
            <a:r>
              <a:rPr lang="en-US" i="1" dirty="0"/>
              <a:t>m </a:t>
            </a:r>
            <a:r>
              <a:rPr lang="tr-TR" i="1" dirty="0" smtClean="0"/>
              <a:t>+</a:t>
            </a:r>
            <a:r>
              <a:rPr lang="en-US" dirty="0" smtClean="0"/>
              <a:t> </a:t>
            </a:r>
            <a:r>
              <a:rPr lang="en-US" i="1" dirty="0"/>
              <a:t>n </a:t>
            </a:r>
            <a:r>
              <a:rPr lang="tr-TR" i="1" dirty="0" smtClean="0"/>
              <a:t>-</a:t>
            </a:r>
            <a:r>
              <a:rPr lang="en-US" dirty="0" smtClean="0"/>
              <a:t> </a:t>
            </a:r>
            <a:r>
              <a:rPr lang="en-US" dirty="0"/>
              <a:t>1 variables would yield a basic solution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 smtClean="0"/>
              <a:t> </a:t>
            </a:r>
            <a:r>
              <a:rPr lang="en-US" dirty="0"/>
              <a:t>Unfortunately, this </a:t>
            </a:r>
            <a:r>
              <a:rPr lang="en-US" dirty="0" smtClean="0"/>
              <a:t>is</a:t>
            </a:r>
            <a:r>
              <a:rPr lang="tr-TR" dirty="0" smtClean="0"/>
              <a:t> </a:t>
            </a:r>
            <a:r>
              <a:rPr lang="en-US" dirty="0" smtClean="0"/>
              <a:t>not </a:t>
            </a:r>
            <a:r>
              <a:rPr lang="en-US" dirty="0"/>
              <a:t>the case. </a:t>
            </a:r>
            <a:endParaRPr lang="tr-TR" dirty="0" smtClean="0"/>
          </a:p>
          <a:p>
            <a:r>
              <a:rPr lang="en-US" dirty="0" smtClean="0"/>
              <a:t>For </a:t>
            </a:r>
            <a:r>
              <a:rPr lang="en-US" dirty="0"/>
              <a:t>example, consider (3), a balanced transportation problem. (We omit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costs </a:t>
            </a:r>
            <a:r>
              <a:rPr lang="en-US" dirty="0"/>
              <a:t>because they are not needed to find a </a:t>
            </a:r>
            <a:r>
              <a:rPr lang="en-US" dirty="0" err="1"/>
              <a:t>bfs</a:t>
            </a:r>
            <a:r>
              <a:rPr lang="en-US" dirty="0"/>
              <a:t>.)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18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869159"/>
            <a:ext cx="4536504" cy="133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292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/>
              <a:t>T</a:t>
            </a:r>
            <a:r>
              <a:rPr lang="en-US" dirty="0" smtClean="0"/>
              <a:t>he </a:t>
            </a:r>
            <a:r>
              <a:rPr lang="en-US" dirty="0"/>
              <a:t>simple concept of a loop </a:t>
            </a:r>
            <a:r>
              <a:rPr lang="en-US" dirty="0" smtClean="0"/>
              <a:t>may</a:t>
            </a:r>
            <a:r>
              <a:rPr lang="tr-TR" dirty="0" smtClean="0"/>
              <a:t> </a:t>
            </a:r>
            <a:r>
              <a:rPr lang="en-US" dirty="0" smtClean="0"/>
              <a:t>be </a:t>
            </a:r>
            <a:r>
              <a:rPr lang="en-US" dirty="0"/>
              <a:t>used to determine whether an arbitrary set of </a:t>
            </a:r>
            <a:r>
              <a:rPr lang="en-US" i="1" dirty="0"/>
              <a:t>m </a:t>
            </a:r>
            <a:r>
              <a:rPr lang="tr-TR" i="1" dirty="0" smtClean="0"/>
              <a:t>+</a:t>
            </a:r>
            <a:r>
              <a:rPr lang="en-US" dirty="0" smtClean="0"/>
              <a:t> </a:t>
            </a:r>
            <a:r>
              <a:rPr lang="en-US" i="1" dirty="0"/>
              <a:t>n </a:t>
            </a:r>
            <a:r>
              <a:rPr lang="tr-TR" i="1" dirty="0" smtClean="0"/>
              <a:t>-</a:t>
            </a:r>
            <a:r>
              <a:rPr lang="en-US" dirty="0" smtClean="0"/>
              <a:t> </a:t>
            </a:r>
            <a:r>
              <a:rPr lang="en-US" dirty="0"/>
              <a:t>1 variables yields a basic </a:t>
            </a:r>
            <a:r>
              <a:rPr lang="en-US" dirty="0" smtClean="0"/>
              <a:t>solution</a:t>
            </a:r>
            <a:r>
              <a:rPr lang="tr-TR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a balanced transportation problem</a:t>
            </a:r>
            <a:r>
              <a:rPr lang="en-US" dirty="0" smtClean="0"/>
              <a:t>.</a:t>
            </a:r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r>
              <a:rPr lang="tr-TR" dirty="0" smtClean="0"/>
              <a:t>T</a:t>
            </a:r>
            <a:r>
              <a:rPr lang="en-US" dirty="0" smtClean="0"/>
              <a:t>he loop</a:t>
            </a:r>
            <a:r>
              <a:rPr lang="tr-TR" dirty="0" smtClean="0"/>
              <a:t> </a:t>
            </a:r>
            <a:r>
              <a:rPr lang="en-US" dirty="0" smtClean="0"/>
              <a:t>may </a:t>
            </a:r>
            <a:r>
              <a:rPr lang="en-US" dirty="0"/>
              <a:t>be thought of as a closed path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19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263" y="3356992"/>
            <a:ext cx="7264694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9765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Formulating</a:t>
            </a:r>
            <a:r>
              <a:rPr lang="tr-TR" dirty="0" smtClean="0"/>
              <a:t> </a:t>
            </a:r>
            <a:r>
              <a:rPr lang="tr-TR" dirty="0" err="1" smtClean="0"/>
              <a:t>Transportation</a:t>
            </a:r>
            <a:r>
              <a:rPr lang="tr-TR" dirty="0" smtClean="0"/>
              <a:t> </a:t>
            </a:r>
            <a:r>
              <a:rPr lang="tr-TR" dirty="0" err="1" smtClean="0"/>
              <a:t>Problems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u="sng" dirty="0" smtClean="0"/>
              <a:t>transportation problem</a:t>
            </a:r>
            <a:r>
              <a:rPr lang="en-US" dirty="0" smtClean="0"/>
              <a:t> seeks to minimize the total shipping costs of transporting goods from </a:t>
            </a:r>
            <a:r>
              <a:rPr lang="en-US" i="1" dirty="0" smtClean="0"/>
              <a:t>m</a:t>
            </a:r>
            <a:r>
              <a:rPr lang="en-US" dirty="0" smtClean="0"/>
              <a:t> origins (each with a supply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i</a:t>
            </a:r>
            <a:r>
              <a:rPr lang="en-US" dirty="0" smtClean="0"/>
              <a:t>) to </a:t>
            </a:r>
            <a:r>
              <a:rPr lang="en-US" i="1" dirty="0" smtClean="0"/>
              <a:t>n</a:t>
            </a:r>
            <a:r>
              <a:rPr lang="en-US" dirty="0" smtClean="0"/>
              <a:t> destinations (each with a demand </a:t>
            </a:r>
            <a:r>
              <a:rPr lang="en-US" i="1" dirty="0" err="1" smtClean="0"/>
              <a:t>d</a:t>
            </a:r>
            <a:r>
              <a:rPr lang="en-US" i="1" baseline="-25000" dirty="0" err="1" smtClean="0"/>
              <a:t>j</a:t>
            </a:r>
            <a:r>
              <a:rPr lang="en-US" dirty="0" smtClean="0"/>
              <a:t>), when the unit shipping cost from an origin, </a:t>
            </a:r>
            <a:r>
              <a:rPr lang="en-US" i="1" dirty="0" smtClean="0"/>
              <a:t>i</a:t>
            </a:r>
            <a:r>
              <a:rPr lang="en-US" dirty="0" smtClean="0"/>
              <a:t>, to a destination, </a:t>
            </a:r>
            <a:r>
              <a:rPr lang="en-US" i="1" dirty="0" smtClean="0"/>
              <a:t>j</a:t>
            </a:r>
            <a:r>
              <a:rPr lang="en-US" dirty="0" smtClean="0"/>
              <a:t>, is </a:t>
            </a:r>
            <a:r>
              <a:rPr lang="en-US" i="1" dirty="0" err="1" smtClean="0"/>
              <a:t>c</a:t>
            </a:r>
            <a:r>
              <a:rPr lang="en-US" i="1" baseline="-25000" dirty="0" err="1" smtClean="0"/>
              <a:t>ij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0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tr-TR" dirty="0" err="1" smtClean="0"/>
              <a:t>Examples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20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9" y="980728"/>
            <a:ext cx="2277790" cy="5342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5570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21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00808"/>
            <a:ext cx="6820977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ikdörtgen 4"/>
          <p:cNvSpPr/>
          <p:nvPr/>
        </p:nvSpPr>
        <p:spPr>
          <a:xfrm>
            <a:off x="1763688" y="3429000"/>
            <a:ext cx="63367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Theorem 1 follows from the fact that a set of </a:t>
            </a:r>
            <a:r>
              <a:rPr lang="en-US" i="1" dirty="0"/>
              <a:t>m </a:t>
            </a:r>
            <a:r>
              <a:rPr lang="tr-TR" i="1" dirty="0" smtClean="0"/>
              <a:t>+</a:t>
            </a:r>
            <a:r>
              <a:rPr lang="en-US" dirty="0" smtClean="0"/>
              <a:t> </a:t>
            </a:r>
            <a:r>
              <a:rPr lang="en-US" i="1" dirty="0"/>
              <a:t>n </a:t>
            </a:r>
            <a:r>
              <a:rPr lang="tr-TR" i="1" dirty="0" smtClean="0"/>
              <a:t>-</a:t>
            </a:r>
            <a:r>
              <a:rPr lang="en-US" dirty="0" smtClean="0"/>
              <a:t> </a:t>
            </a:r>
            <a:r>
              <a:rPr lang="en-US" dirty="0"/>
              <a:t>1 cells contains no loop if </a:t>
            </a:r>
            <a:r>
              <a:rPr lang="en-US" dirty="0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only </a:t>
            </a:r>
            <a:r>
              <a:rPr lang="en-US" dirty="0"/>
              <a:t>if the </a:t>
            </a:r>
            <a:r>
              <a:rPr lang="en-US" i="1" dirty="0"/>
              <a:t>m </a:t>
            </a:r>
            <a:r>
              <a:rPr lang="tr-TR" i="1" dirty="0" smtClean="0"/>
              <a:t>+</a:t>
            </a:r>
            <a:r>
              <a:rPr lang="en-US" dirty="0" smtClean="0"/>
              <a:t> </a:t>
            </a:r>
            <a:r>
              <a:rPr lang="en-US" i="1" dirty="0"/>
              <a:t>n </a:t>
            </a:r>
            <a:r>
              <a:rPr lang="tr-TR" i="1" dirty="0" smtClean="0"/>
              <a:t>-</a:t>
            </a:r>
            <a:r>
              <a:rPr lang="en-US" dirty="0" smtClean="0"/>
              <a:t> </a:t>
            </a:r>
            <a:r>
              <a:rPr lang="en-US" dirty="0"/>
              <a:t>1 columns corresponding to these cells are linearly independent.</a:t>
            </a:r>
          </a:p>
        </p:txBody>
      </p:sp>
    </p:spTree>
    <p:extLst>
      <p:ext uri="{BB962C8B-B14F-4D97-AF65-F5344CB8AC3E}">
        <p14:creationId xmlns:p14="http://schemas.microsoft.com/office/powerpoint/2010/main" val="3044917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98178"/>
          </a:xfrm>
        </p:spPr>
        <p:txBody>
          <a:bodyPr/>
          <a:lstStyle/>
          <a:p>
            <a:r>
              <a:rPr lang="tr-TR" dirty="0" err="1" smtClean="0"/>
              <a:t>Methods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find</a:t>
            </a:r>
            <a:r>
              <a:rPr lang="tr-TR" dirty="0" smtClean="0"/>
              <a:t> a </a:t>
            </a:r>
            <a:r>
              <a:rPr lang="tr-TR" dirty="0" err="1" smtClean="0"/>
              <a:t>Bfs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balanced</a:t>
            </a:r>
            <a:r>
              <a:rPr lang="tr-TR" dirty="0" smtClean="0"/>
              <a:t> </a:t>
            </a:r>
            <a:r>
              <a:rPr lang="tr-TR" dirty="0" err="1" smtClean="0"/>
              <a:t>Transportation</a:t>
            </a:r>
            <a:r>
              <a:rPr lang="tr-TR" dirty="0" smtClean="0"/>
              <a:t> Problem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N</a:t>
            </a:r>
            <a:r>
              <a:rPr lang="en-US" dirty="0" err="1" smtClean="0"/>
              <a:t>orthwest</a:t>
            </a:r>
            <a:r>
              <a:rPr lang="en-US" dirty="0" smtClean="0"/>
              <a:t> </a:t>
            </a:r>
            <a:r>
              <a:rPr lang="en-US" dirty="0"/>
              <a:t>corner method</a:t>
            </a:r>
          </a:p>
          <a:p>
            <a:r>
              <a:rPr lang="tr-TR" dirty="0" smtClean="0"/>
              <a:t>M</a:t>
            </a:r>
            <a:r>
              <a:rPr lang="en-US" dirty="0" err="1" smtClean="0"/>
              <a:t>inimum</a:t>
            </a:r>
            <a:r>
              <a:rPr lang="en-US" dirty="0" smtClean="0"/>
              <a:t>-cost </a:t>
            </a:r>
            <a:r>
              <a:rPr lang="en-US" dirty="0"/>
              <a:t>method</a:t>
            </a:r>
          </a:p>
          <a:p>
            <a:r>
              <a:rPr lang="tr-TR" dirty="0" smtClean="0"/>
              <a:t>V</a:t>
            </a:r>
            <a:r>
              <a:rPr lang="en-US" dirty="0" err="1" smtClean="0"/>
              <a:t>ogel’s</a:t>
            </a:r>
            <a:r>
              <a:rPr lang="en-US" dirty="0" smtClean="0"/>
              <a:t> </a:t>
            </a:r>
            <a:r>
              <a:rPr lang="en-US" dirty="0"/>
              <a:t>method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16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Northwest Corner Method for Finding</a:t>
            </a:r>
            <a:br>
              <a:rPr lang="en-US" b="1" dirty="0"/>
            </a:br>
            <a:r>
              <a:rPr lang="en-US" b="1" dirty="0"/>
              <a:t>a Basic Feasible Solution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To find a </a:t>
            </a:r>
            <a:r>
              <a:rPr lang="en-US" dirty="0" err="1"/>
              <a:t>bfs</a:t>
            </a:r>
            <a:r>
              <a:rPr lang="en-US" dirty="0"/>
              <a:t> by the northwest corner method, we begin in the upper left (or </a:t>
            </a:r>
            <a:r>
              <a:rPr lang="en-US" dirty="0" smtClean="0"/>
              <a:t>northwest)</a:t>
            </a:r>
            <a:r>
              <a:rPr lang="tr-TR" dirty="0" smtClean="0"/>
              <a:t> </a:t>
            </a:r>
            <a:r>
              <a:rPr lang="en-US" dirty="0" smtClean="0"/>
              <a:t>corner </a:t>
            </a:r>
            <a:r>
              <a:rPr lang="en-US" dirty="0"/>
              <a:t>of the transportation tableau and set </a:t>
            </a:r>
            <a:r>
              <a:rPr lang="en-US" i="1" dirty="0"/>
              <a:t>x</a:t>
            </a:r>
            <a:r>
              <a:rPr lang="en-US" dirty="0"/>
              <a:t>11 as large as possible. </a:t>
            </a:r>
            <a:endParaRPr lang="tr-TR" dirty="0" smtClean="0"/>
          </a:p>
          <a:p>
            <a:r>
              <a:rPr lang="en-US" dirty="0" smtClean="0"/>
              <a:t>Clearly</a:t>
            </a:r>
            <a:r>
              <a:rPr lang="en-US" dirty="0"/>
              <a:t>, </a:t>
            </a:r>
            <a:r>
              <a:rPr lang="en-US" i="1" dirty="0"/>
              <a:t>x</a:t>
            </a:r>
            <a:r>
              <a:rPr lang="en-US" dirty="0"/>
              <a:t>11 can be </a:t>
            </a:r>
            <a:r>
              <a:rPr lang="en-US" dirty="0" smtClean="0"/>
              <a:t>no</a:t>
            </a:r>
            <a:r>
              <a:rPr lang="tr-TR" dirty="0" smtClean="0"/>
              <a:t> </a:t>
            </a:r>
            <a:r>
              <a:rPr lang="en-US" dirty="0" smtClean="0"/>
              <a:t>larger </a:t>
            </a:r>
            <a:r>
              <a:rPr lang="en-US" dirty="0"/>
              <a:t>than the smaller of </a:t>
            </a:r>
            <a:r>
              <a:rPr lang="en-US" i="1" dirty="0"/>
              <a:t>s</a:t>
            </a:r>
            <a:r>
              <a:rPr lang="en-US" dirty="0"/>
              <a:t>1 and </a:t>
            </a:r>
            <a:r>
              <a:rPr lang="en-US" i="1" dirty="0"/>
              <a:t>d</a:t>
            </a:r>
            <a:r>
              <a:rPr lang="en-US" dirty="0"/>
              <a:t>1. </a:t>
            </a:r>
            <a:endParaRPr lang="tr-TR" dirty="0" smtClean="0"/>
          </a:p>
          <a:p>
            <a:r>
              <a:rPr lang="en-US" dirty="0" smtClean="0"/>
              <a:t>If </a:t>
            </a:r>
            <a:r>
              <a:rPr lang="en-US" i="1" dirty="0"/>
              <a:t>x</a:t>
            </a:r>
            <a:r>
              <a:rPr lang="en-US" dirty="0"/>
              <a:t>11 </a:t>
            </a:r>
            <a:r>
              <a:rPr lang="tr-TR" dirty="0" smtClean="0"/>
              <a:t>=</a:t>
            </a:r>
            <a:r>
              <a:rPr lang="en-US" dirty="0" smtClean="0"/>
              <a:t> </a:t>
            </a:r>
            <a:r>
              <a:rPr lang="en-US" i="1" dirty="0"/>
              <a:t>s</a:t>
            </a:r>
            <a:r>
              <a:rPr lang="en-US" dirty="0"/>
              <a:t>1, cross out the first row of the </a:t>
            </a:r>
            <a:r>
              <a:rPr lang="en-US" dirty="0" smtClean="0"/>
              <a:t>transportation</a:t>
            </a:r>
            <a:r>
              <a:rPr lang="tr-TR" dirty="0" smtClean="0"/>
              <a:t> </a:t>
            </a:r>
            <a:r>
              <a:rPr lang="en-US" dirty="0" smtClean="0"/>
              <a:t>tableau</a:t>
            </a:r>
            <a:r>
              <a:rPr lang="en-US" dirty="0"/>
              <a:t>; this indicates that no more basic variables will come from row 1. </a:t>
            </a:r>
            <a:endParaRPr lang="tr-TR" dirty="0" smtClean="0"/>
          </a:p>
          <a:p>
            <a:r>
              <a:rPr lang="en-US" dirty="0" smtClean="0"/>
              <a:t>Also change</a:t>
            </a:r>
            <a:r>
              <a:rPr lang="tr-TR" dirty="0" smtClean="0"/>
              <a:t> </a:t>
            </a:r>
            <a:r>
              <a:rPr lang="en-US" i="1" dirty="0" smtClean="0"/>
              <a:t>d</a:t>
            </a:r>
            <a:r>
              <a:rPr lang="en-US" dirty="0" smtClean="0"/>
              <a:t>1 </a:t>
            </a:r>
            <a:r>
              <a:rPr lang="en-US" dirty="0"/>
              <a:t>to </a:t>
            </a:r>
            <a:r>
              <a:rPr lang="en-US" i="1" dirty="0"/>
              <a:t>d</a:t>
            </a:r>
            <a:r>
              <a:rPr lang="en-US" dirty="0"/>
              <a:t>1 </a:t>
            </a:r>
            <a:r>
              <a:rPr lang="tr-TR" dirty="0" smtClean="0"/>
              <a:t>-</a:t>
            </a:r>
            <a:r>
              <a:rPr lang="en-US" dirty="0" smtClean="0"/>
              <a:t> </a:t>
            </a:r>
            <a:r>
              <a:rPr lang="en-US" i="1" dirty="0"/>
              <a:t>s</a:t>
            </a:r>
            <a:r>
              <a:rPr lang="en-US" dirty="0"/>
              <a:t>1. </a:t>
            </a:r>
            <a:endParaRPr lang="tr-TR" dirty="0" smtClean="0"/>
          </a:p>
          <a:p>
            <a:r>
              <a:rPr lang="en-US" dirty="0" smtClean="0"/>
              <a:t>If </a:t>
            </a:r>
            <a:r>
              <a:rPr lang="en-US" i="1" dirty="0" smtClean="0"/>
              <a:t>x</a:t>
            </a:r>
            <a:r>
              <a:rPr lang="en-US" dirty="0" smtClean="0"/>
              <a:t>11 </a:t>
            </a:r>
            <a:r>
              <a:rPr lang="tr-TR" dirty="0" smtClean="0"/>
              <a:t>=</a:t>
            </a:r>
            <a:r>
              <a:rPr lang="en-US" dirty="0" smtClean="0"/>
              <a:t> </a:t>
            </a:r>
            <a:r>
              <a:rPr lang="en-US" i="1" dirty="0"/>
              <a:t>d</a:t>
            </a:r>
            <a:r>
              <a:rPr lang="en-US" dirty="0"/>
              <a:t>1, cross out the first column of the transportation tableau; this </a:t>
            </a:r>
            <a:r>
              <a:rPr lang="en-US" dirty="0" smtClean="0"/>
              <a:t>indicates</a:t>
            </a:r>
            <a:r>
              <a:rPr lang="tr-TR" dirty="0" smtClean="0"/>
              <a:t> </a:t>
            </a:r>
            <a:r>
              <a:rPr lang="en-US" dirty="0" smtClean="0"/>
              <a:t>that </a:t>
            </a:r>
            <a:r>
              <a:rPr lang="en-US" dirty="0"/>
              <a:t>no more basic variables will come from column 1. </a:t>
            </a:r>
            <a:endParaRPr lang="tr-TR" dirty="0" smtClean="0"/>
          </a:p>
          <a:p>
            <a:r>
              <a:rPr lang="en-US" dirty="0" smtClean="0"/>
              <a:t>Also </a:t>
            </a:r>
            <a:r>
              <a:rPr lang="en-US" dirty="0"/>
              <a:t>change </a:t>
            </a:r>
            <a:r>
              <a:rPr lang="en-US" i="1" dirty="0"/>
              <a:t>s</a:t>
            </a:r>
            <a:r>
              <a:rPr lang="en-US" dirty="0"/>
              <a:t>1 to </a:t>
            </a:r>
            <a:r>
              <a:rPr lang="en-US" i="1" dirty="0"/>
              <a:t>s</a:t>
            </a:r>
            <a:r>
              <a:rPr lang="en-US" dirty="0"/>
              <a:t>1 </a:t>
            </a:r>
            <a:r>
              <a:rPr lang="tr-TR" dirty="0" smtClean="0"/>
              <a:t>-</a:t>
            </a:r>
            <a:r>
              <a:rPr lang="en-US" dirty="0" smtClean="0"/>
              <a:t> </a:t>
            </a:r>
            <a:r>
              <a:rPr lang="en-US" i="1" dirty="0"/>
              <a:t>d</a:t>
            </a:r>
            <a:r>
              <a:rPr lang="en-US" dirty="0"/>
              <a:t>1.</a:t>
            </a:r>
          </a:p>
          <a:p>
            <a:r>
              <a:rPr lang="en-US" dirty="0"/>
              <a:t>If </a:t>
            </a:r>
            <a:r>
              <a:rPr lang="en-US" i="1" dirty="0"/>
              <a:t>x</a:t>
            </a:r>
            <a:r>
              <a:rPr lang="en-US" dirty="0"/>
              <a:t>11 </a:t>
            </a:r>
            <a:r>
              <a:rPr lang="tr-TR" dirty="0" smtClean="0"/>
              <a:t>=</a:t>
            </a:r>
            <a:r>
              <a:rPr lang="en-US" dirty="0" smtClean="0"/>
              <a:t> </a:t>
            </a:r>
            <a:r>
              <a:rPr lang="en-US" i="1" dirty="0"/>
              <a:t>s</a:t>
            </a:r>
            <a:r>
              <a:rPr lang="en-US" dirty="0"/>
              <a:t>1 </a:t>
            </a:r>
            <a:r>
              <a:rPr lang="tr-TR" dirty="0" smtClean="0"/>
              <a:t>=</a:t>
            </a:r>
            <a:r>
              <a:rPr lang="en-US" dirty="0" smtClean="0"/>
              <a:t> </a:t>
            </a:r>
            <a:r>
              <a:rPr lang="en-US" i="1" dirty="0"/>
              <a:t>d</a:t>
            </a:r>
            <a:r>
              <a:rPr lang="en-US" dirty="0"/>
              <a:t>1, cross out either row 1 or column 1 (but not both). If you cross out </a:t>
            </a:r>
            <a:r>
              <a:rPr lang="en-US" dirty="0" smtClean="0"/>
              <a:t>row</a:t>
            </a:r>
            <a:r>
              <a:rPr lang="tr-TR" dirty="0" smtClean="0"/>
              <a:t> </a:t>
            </a:r>
            <a:r>
              <a:rPr lang="en-US" dirty="0" smtClean="0"/>
              <a:t>1</a:t>
            </a:r>
            <a:r>
              <a:rPr lang="en-US" dirty="0"/>
              <a:t>, change </a:t>
            </a:r>
            <a:r>
              <a:rPr lang="en-US" i="1" dirty="0"/>
              <a:t>d</a:t>
            </a:r>
            <a:r>
              <a:rPr lang="en-US" dirty="0"/>
              <a:t>1 to 0; if you cross out column 1, change </a:t>
            </a:r>
            <a:r>
              <a:rPr lang="en-US" i="1" dirty="0"/>
              <a:t>s</a:t>
            </a:r>
            <a:r>
              <a:rPr lang="en-US" dirty="0"/>
              <a:t>1 to </a:t>
            </a:r>
            <a:r>
              <a:rPr lang="en-US" dirty="0" smtClean="0"/>
              <a:t>0.</a:t>
            </a:r>
            <a:r>
              <a:rPr lang="tr-TR" dirty="0" smtClean="0"/>
              <a:t> </a:t>
            </a:r>
          </a:p>
          <a:p>
            <a:r>
              <a:rPr lang="en-US" dirty="0" smtClean="0"/>
              <a:t>Continue </a:t>
            </a:r>
            <a:r>
              <a:rPr lang="en-US" dirty="0"/>
              <a:t>applying this procedure to the most northwest cell in the tableau that </a:t>
            </a:r>
            <a:r>
              <a:rPr lang="en-US" dirty="0" smtClean="0"/>
              <a:t>does</a:t>
            </a:r>
            <a:r>
              <a:rPr lang="tr-TR" dirty="0" smtClean="0"/>
              <a:t> </a:t>
            </a:r>
            <a:r>
              <a:rPr lang="en-US" dirty="0" smtClean="0"/>
              <a:t>not </a:t>
            </a:r>
            <a:r>
              <a:rPr lang="en-US" dirty="0"/>
              <a:t>lie in a crossed-out row or column. </a:t>
            </a:r>
            <a:endParaRPr lang="tr-TR" dirty="0" smtClean="0"/>
          </a:p>
          <a:p>
            <a:r>
              <a:rPr lang="en-US" dirty="0" smtClean="0"/>
              <a:t>Eventually</a:t>
            </a:r>
            <a:r>
              <a:rPr lang="en-US" dirty="0"/>
              <a:t>, you will come to a point where </a:t>
            </a:r>
            <a:r>
              <a:rPr lang="en-US" dirty="0" smtClean="0"/>
              <a:t>there</a:t>
            </a:r>
            <a:r>
              <a:rPr lang="tr-TR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only one cell that can be assigned a value. </a:t>
            </a:r>
            <a:endParaRPr lang="tr-TR" dirty="0" smtClean="0"/>
          </a:p>
          <a:p>
            <a:r>
              <a:rPr lang="en-US" dirty="0" smtClean="0"/>
              <a:t>Assign </a:t>
            </a:r>
            <a:r>
              <a:rPr lang="en-US" dirty="0"/>
              <a:t>this cell a value equal to its row </a:t>
            </a:r>
            <a:r>
              <a:rPr lang="en-US" dirty="0" smtClean="0"/>
              <a:t>or</a:t>
            </a:r>
            <a:r>
              <a:rPr lang="tr-TR" dirty="0" smtClean="0"/>
              <a:t> </a:t>
            </a:r>
            <a:r>
              <a:rPr lang="en-US" dirty="0" smtClean="0"/>
              <a:t>column </a:t>
            </a:r>
            <a:r>
              <a:rPr lang="en-US" dirty="0"/>
              <a:t>demand, and cross out both the cell’s row and column. </a:t>
            </a:r>
            <a:endParaRPr lang="tr-TR" dirty="0" smtClean="0"/>
          </a:p>
          <a:p>
            <a:r>
              <a:rPr lang="en-US" dirty="0" smtClean="0"/>
              <a:t>A </a:t>
            </a:r>
            <a:r>
              <a:rPr lang="en-US" dirty="0"/>
              <a:t>basic feasible </a:t>
            </a:r>
            <a:r>
              <a:rPr lang="en-US" dirty="0" smtClean="0"/>
              <a:t>solution</a:t>
            </a:r>
            <a:r>
              <a:rPr lang="tr-TR" dirty="0" smtClean="0"/>
              <a:t> </a:t>
            </a:r>
            <a:r>
              <a:rPr lang="en-US" dirty="0" smtClean="0"/>
              <a:t>has </a:t>
            </a:r>
            <a:r>
              <a:rPr lang="en-US" dirty="0"/>
              <a:t>now been obtained.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15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Example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24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24744"/>
            <a:ext cx="4087365" cy="1944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926" y="1268735"/>
            <a:ext cx="394335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09" y="3068959"/>
            <a:ext cx="398145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848" y="3084690"/>
            <a:ext cx="401955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21" y="4869184"/>
            <a:ext cx="3933825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716" y="4869184"/>
            <a:ext cx="4105275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9143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Minimum-Cost Method for Finding a Basic Feasible Solution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The northwest corner method does not utilize shipping costs, so it can yield an initial </a:t>
            </a:r>
            <a:r>
              <a:rPr lang="en-US" dirty="0" err="1" smtClean="0"/>
              <a:t>bfs</a:t>
            </a:r>
            <a:r>
              <a:rPr lang="tr-TR" dirty="0"/>
              <a:t> </a:t>
            </a:r>
            <a:r>
              <a:rPr lang="en-US" dirty="0" smtClean="0"/>
              <a:t>that </a:t>
            </a:r>
            <a:r>
              <a:rPr lang="en-US" dirty="0"/>
              <a:t>has a very high shipping cost. </a:t>
            </a:r>
            <a:endParaRPr lang="tr-TR" dirty="0" smtClean="0"/>
          </a:p>
          <a:p>
            <a:r>
              <a:rPr lang="en-US" dirty="0" smtClean="0"/>
              <a:t>The </a:t>
            </a:r>
            <a:r>
              <a:rPr lang="en-US" dirty="0"/>
              <a:t>minimum-cost method uses the shipping costs in an effort to produce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dirty="0" err="1" smtClean="0"/>
              <a:t>bfs</a:t>
            </a:r>
            <a:r>
              <a:rPr lang="en-US" dirty="0" smtClean="0"/>
              <a:t> </a:t>
            </a:r>
            <a:r>
              <a:rPr lang="en-US" dirty="0"/>
              <a:t>that has a lower total cost. </a:t>
            </a:r>
          </a:p>
          <a:p>
            <a:r>
              <a:rPr lang="en-US" dirty="0"/>
              <a:t>To begin the minimum-cost method, find the variable with the smallest shipping cost (</a:t>
            </a:r>
            <a:r>
              <a:rPr lang="en-US" dirty="0" smtClean="0"/>
              <a:t>call</a:t>
            </a:r>
            <a:r>
              <a:rPr lang="tr-TR" dirty="0" smtClean="0"/>
              <a:t> </a:t>
            </a:r>
            <a:r>
              <a:rPr lang="en-US" dirty="0" smtClean="0"/>
              <a:t>it </a:t>
            </a:r>
            <a:r>
              <a:rPr lang="en-US" i="1" dirty="0" err="1" smtClean="0"/>
              <a:t>xij</a:t>
            </a:r>
            <a:r>
              <a:rPr lang="en-US" dirty="0" smtClean="0"/>
              <a:t>)</a:t>
            </a:r>
            <a:r>
              <a:rPr lang="tr-TR" dirty="0" smtClean="0"/>
              <a:t>.</a:t>
            </a:r>
          </a:p>
          <a:p>
            <a:r>
              <a:rPr lang="en-US" dirty="0" smtClean="0"/>
              <a:t>Then </a:t>
            </a:r>
            <a:r>
              <a:rPr lang="en-US" dirty="0"/>
              <a:t>assign </a:t>
            </a:r>
            <a:r>
              <a:rPr lang="en-US" i="1" dirty="0" err="1"/>
              <a:t>xij</a:t>
            </a:r>
            <a:r>
              <a:rPr lang="en-US" i="1" dirty="0"/>
              <a:t> </a:t>
            </a:r>
            <a:r>
              <a:rPr lang="en-US" dirty="0"/>
              <a:t>its largest possible value, min{</a:t>
            </a:r>
            <a:r>
              <a:rPr lang="en-US" i="1" dirty="0" err="1"/>
              <a:t>si</a:t>
            </a:r>
            <a:r>
              <a:rPr lang="en-US" dirty="0"/>
              <a:t>, </a:t>
            </a:r>
            <a:r>
              <a:rPr lang="en-US" i="1" dirty="0" err="1"/>
              <a:t>dj</a:t>
            </a:r>
            <a:r>
              <a:rPr lang="en-US" dirty="0"/>
              <a:t>}. As in the </a:t>
            </a:r>
            <a:r>
              <a:rPr lang="en-US" dirty="0" smtClean="0"/>
              <a:t>northwest</a:t>
            </a:r>
            <a:r>
              <a:rPr lang="tr-TR" dirty="0" smtClean="0"/>
              <a:t> </a:t>
            </a:r>
            <a:r>
              <a:rPr lang="en-US" dirty="0" smtClean="0"/>
              <a:t>corner </a:t>
            </a:r>
            <a:r>
              <a:rPr lang="en-US" dirty="0"/>
              <a:t>method, cross out row </a:t>
            </a:r>
            <a:r>
              <a:rPr lang="en-US" i="1" dirty="0"/>
              <a:t>i </a:t>
            </a:r>
            <a:r>
              <a:rPr lang="en-US" dirty="0"/>
              <a:t>or column </a:t>
            </a:r>
            <a:r>
              <a:rPr lang="en-US" i="1" dirty="0"/>
              <a:t>j </a:t>
            </a:r>
            <a:r>
              <a:rPr lang="en-US" dirty="0"/>
              <a:t>and reduce the supply or demand of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err="1" smtClean="0"/>
              <a:t>noncrossed</a:t>
            </a:r>
            <a:r>
              <a:rPr lang="en-US" dirty="0" smtClean="0"/>
              <a:t>-out </a:t>
            </a:r>
            <a:r>
              <a:rPr lang="en-US" dirty="0"/>
              <a:t>row or column by the value of </a:t>
            </a:r>
            <a:r>
              <a:rPr lang="en-US" i="1" dirty="0" err="1"/>
              <a:t>xij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smtClean="0"/>
              <a:t>Then </a:t>
            </a:r>
            <a:r>
              <a:rPr lang="en-US" dirty="0"/>
              <a:t>choose from the cells that do not </a:t>
            </a:r>
            <a:r>
              <a:rPr lang="en-US" dirty="0" smtClean="0"/>
              <a:t>lie</a:t>
            </a:r>
            <a:r>
              <a:rPr lang="tr-TR" dirty="0" smtClean="0"/>
              <a:t> </a:t>
            </a:r>
            <a:r>
              <a:rPr lang="en-US" dirty="0" smtClean="0"/>
              <a:t>in </a:t>
            </a:r>
            <a:r>
              <a:rPr lang="en-US" dirty="0"/>
              <a:t>a crossed-out row or column the cell with the minimum shipping cost and repeat the procedure.</a:t>
            </a:r>
          </a:p>
          <a:p>
            <a:r>
              <a:rPr lang="en-US" dirty="0"/>
              <a:t>Continue until there is only one cell that can be chosen. </a:t>
            </a:r>
            <a:endParaRPr lang="tr-TR" dirty="0" smtClean="0"/>
          </a:p>
          <a:p>
            <a:r>
              <a:rPr lang="en-US" dirty="0" smtClean="0"/>
              <a:t>In </a:t>
            </a:r>
            <a:r>
              <a:rPr lang="en-US" dirty="0"/>
              <a:t>this case, cross out </a:t>
            </a:r>
            <a:r>
              <a:rPr lang="en-US" dirty="0" smtClean="0"/>
              <a:t>both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cell’s row and column. </a:t>
            </a:r>
            <a:endParaRPr lang="tr-TR" dirty="0" smtClean="0"/>
          </a:p>
          <a:p>
            <a:r>
              <a:rPr lang="en-US" dirty="0" smtClean="0"/>
              <a:t>Remember </a:t>
            </a:r>
            <a:r>
              <a:rPr lang="en-US" dirty="0"/>
              <a:t>that (with the exception of the last variable) if a </a:t>
            </a:r>
            <a:r>
              <a:rPr lang="en-US" dirty="0" smtClean="0"/>
              <a:t>variable</a:t>
            </a:r>
            <a:r>
              <a:rPr lang="tr-TR" dirty="0" smtClean="0"/>
              <a:t> </a:t>
            </a:r>
            <a:r>
              <a:rPr lang="en-US" dirty="0" smtClean="0"/>
              <a:t>satisfies </a:t>
            </a:r>
            <a:r>
              <a:rPr lang="en-US" dirty="0"/>
              <a:t>both a supply and demand constraint, only cross out a row or column, not both.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050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tr-TR" dirty="0" err="1" smtClean="0"/>
              <a:t>Example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26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52736"/>
            <a:ext cx="3924300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052736"/>
            <a:ext cx="39243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924944"/>
            <a:ext cx="386715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905869"/>
            <a:ext cx="3876675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797152"/>
            <a:ext cx="39433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872" y="4725144"/>
            <a:ext cx="380047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83926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Vogel’s Method for Finding a Basic Feasible Solution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Begin by computing for each row (and column) a “penalty” equal to the difference </a:t>
            </a:r>
            <a:r>
              <a:rPr lang="en-US" dirty="0" smtClean="0"/>
              <a:t>between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two smallest costs in the row (column). </a:t>
            </a:r>
            <a:endParaRPr lang="tr-TR" dirty="0" smtClean="0"/>
          </a:p>
          <a:p>
            <a:r>
              <a:rPr lang="en-US" dirty="0" smtClean="0"/>
              <a:t>Next </a:t>
            </a:r>
            <a:r>
              <a:rPr lang="en-US" dirty="0"/>
              <a:t>find the row or column with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largest </a:t>
            </a:r>
            <a:r>
              <a:rPr lang="en-US" dirty="0"/>
              <a:t>penalty. </a:t>
            </a:r>
            <a:endParaRPr lang="tr-TR" dirty="0" smtClean="0"/>
          </a:p>
          <a:p>
            <a:r>
              <a:rPr lang="en-US" dirty="0" smtClean="0"/>
              <a:t>Choose </a:t>
            </a:r>
            <a:r>
              <a:rPr lang="en-US" dirty="0"/>
              <a:t>as the first basic variable the variable in this row or column </a:t>
            </a:r>
            <a:r>
              <a:rPr lang="en-US" dirty="0" smtClean="0"/>
              <a:t>that</a:t>
            </a:r>
            <a:r>
              <a:rPr lang="tr-TR" dirty="0" smtClean="0"/>
              <a:t> </a:t>
            </a:r>
            <a:r>
              <a:rPr lang="en-US" dirty="0" smtClean="0"/>
              <a:t>has </a:t>
            </a:r>
            <a:r>
              <a:rPr lang="en-US" dirty="0"/>
              <a:t>the smallest shipping cost. </a:t>
            </a:r>
            <a:endParaRPr lang="tr-TR" dirty="0" smtClean="0"/>
          </a:p>
          <a:p>
            <a:r>
              <a:rPr lang="en-US" dirty="0" smtClean="0"/>
              <a:t>As </a:t>
            </a:r>
            <a:r>
              <a:rPr lang="en-US" dirty="0"/>
              <a:t>described in the northwest corner and </a:t>
            </a:r>
            <a:r>
              <a:rPr lang="en-US" dirty="0" smtClean="0"/>
              <a:t>minimum-cost</a:t>
            </a:r>
            <a:r>
              <a:rPr lang="tr-TR" dirty="0" smtClean="0"/>
              <a:t> </a:t>
            </a:r>
            <a:r>
              <a:rPr lang="en-US" dirty="0" smtClean="0"/>
              <a:t>methods</a:t>
            </a:r>
            <a:r>
              <a:rPr lang="en-US" dirty="0"/>
              <a:t>, make this variable as large as possible, cross out a row or column, and </a:t>
            </a:r>
            <a:r>
              <a:rPr lang="en-US" dirty="0" smtClean="0"/>
              <a:t>change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supply or demand associated with the basic variable. </a:t>
            </a:r>
            <a:endParaRPr lang="tr-TR" dirty="0" smtClean="0"/>
          </a:p>
          <a:p>
            <a:r>
              <a:rPr lang="en-US" dirty="0" smtClean="0"/>
              <a:t>Now </a:t>
            </a:r>
            <a:r>
              <a:rPr lang="en-US" dirty="0" err="1"/>
              <a:t>recompute</a:t>
            </a:r>
            <a:r>
              <a:rPr lang="en-US" dirty="0"/>
              <a:t> new </a:t>
            </a:r>
            <a:r>
              <a:rPr lang="en-US" dirty="0" smtClean="0"/>
              <a:t>penalties</a:t>
            </a:r>
            <a:r>
              <a:rPr lang="tr-TR" dirty="0" smtClean="0"/>
              <a:t> </a:t>
            </a:r>
            <a:r>
              <a:rPr lang="en-US" dirty="0" smtClean="0"/>
              <a:t>(using </a:t>
            </a:r>
            <a:r>
              <a:rPr lang="en-US" dirty="0"/>
              <a:t>only cells that do not lie in a crossed-out row or column), and repeat the </a:t>
            </a:r>
            <a:r>
              <a:rPr lang="en-US" dirty="0" smtClean="0"/>
              <a:t>procedure</a:t>
            </a:r>
            <a:r>
              <a:rPr lang="tr-TR" dirty="0" smtClean="0"/>
              <a:t> </a:t>
            </a:r>
            <a:r>
              <a:rPr lang="en-US" dirty="0" smtClean="0"/>
              <a:t>until </a:t>
            </a:r>
            <a:r>
              <a:rPr lang="en-US" dirty="0"/>
              <a:t>only one uncrossed cell remains. </a:t>
            </a:r>
            <a:endParaRPr lang="tr-TR" dirty="0" smtClean="0"/>
          </a:p>
          <a:p>
            <a:r>
              <a:rPr lang="en-US" dirty="0" smtClean="0"/>
              <a:t>Set </a:t>
            </a:r>
            <a:r>
              <a:rPr lang="en-US" dirty="0"/>
              <a:t>this variable equal to the supply or </a:t>
            </a:r>
            <a:r>
              <a:rPr lang="en-US" dirty="0" smtClean="0"/>
              <a:t>demand</a:t>
            </a:r>
            <a:r>
              <a:rPr lang="tr-TR" dirty="0" smtClean="0"/>
              <a:t> </a:t>
            </a:r>
            <a:r>
              <a:rPr lang="en-US" dirty="0" smtClean="0"/>
              <a:t>associated </a:t>
            </a:r>
            <a:r>
              <a:rPr lang="en-US" dirty="0"/>
              <a:t>with the variable, and cross out the variable’s row and column. </a:t>
            </a:r>
            <a:endParaRPr lang="tr-TR" dirty="0" smtClean="0"/>
          </a:p>
          <a:p>
            <a:r>
              <a:rPr lang="en-US" dirty="0" smtClean="0"/>
              <a:t>A </a:t>
            </a:r>
            <a:r>
              <a:rPr lang="en-US" dirty="0" err="1"/>
              <a:t>bfs</a:t>
            </a:r>
            <a:r>
              <a:rPr lang="en-US" dirty="0"/>
              <a:t> </a:t>
            </a:r>
            <a:r>
              <a:rPr lang="en-US" dirty="0" smtClean="0"/>
              <a:t>has</a:t>
            </a:r>
            <a:r>
              <a:rPr lang="tr-TR" dirty="0" smtClean="0"/>
              <a:t> </a:t>
            </a:r>
            <a:r>
              <a:rPr lang="en-US" dirty="0" smtClean="0"/>
              <a:t>now </a:t>
            </a:r>
            <a:r>
              <a:rPr lang="en-US" dirty="0"/>
              <a:t>been obtained.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3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07504" y="-171400"/>
            <a:ext cx="8229600" cy="1143000"/>
          </a:xfrm>
        </p:spPr>
        <p:txBody>
          <a:bodyPr/>
          <a:lstStyle/>
          <a:p>
            <a:r>
              <a:rPr lang="tr-TR" dirty="0" err="1" smtClean="0"/>
              <a:t>Example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28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92696"/>
            <a:ext cx="5276850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708920"/>
            <a:ext cx="5181884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645868"/>
            <a:ext cx="5343525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339" y="4365104"/>
            <a:ext cx="3185117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864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256584"/>
          </a:xfrm>
        </p:spPr>
        <p:txBody>
          <a:bodyPr>
            <a:normAutofit fontScale="77500" lnSpcReduction="20000"/>
          </a:bodyPr>
          <a:lstStyle/>
          <a:p>
            <a:r>
              <a:rPr lang="tr-TR" b="1" dirty="0" err="1" smtClean="0"/>
              <a:t>Example</a:t>
            </a:r>
            <a:r>
              <a:rPr lang="tr-TR" dirty="0" smtClean="0"/>
              <a:t>;</a:t>
            </a:r>
          </a:p>
          <a:p>
            <a:r>
              <a:rPr lang="en-US" dirty="0" err="1"/>
              <a:t>Powerco</a:t>
            </a:r>
            <a:r>
              <a:rPr lang="en-US" dirty="0"/>
              <a:t> has three electric power plants that supply the needs of four </a:t>
            </a:r>
            <a:r>
              <a:rPr lang="en-US" dirty="0" smtClean="0"/>
              <a:t>cities.</a:t>
            </a:r>
            <a:endParaRPr lang="tr-TR" dirty="0" smtClean="0"/>
          </a:p>
          <a:p>
            <a:r>
              <a:rPr lang="en-US" dirty="0" smtClean="0"/>
              <a:t>Each power</a:t>
            </a:r>
            <a:r>
              <a:rPr lang="tr-TR" dirty="0" smtClean="0"/>
              <a:t> </a:t>
            </a:r>
            <a:r>
              <a:rPr lang="en-US" dirty="0" smtClean="0"/>
              <a:t>plant </a:t>
            </a:r>
            <a:r>
              <a:rPr lang="en-US" dirty="0"/>
              <a:t>can supply the following numbers of kilowatt-hours (kwh) of electricity: plant </a:t>
            </a:r>
            <a:r>
              <a:rPr lang="en-US" dirty="0" smtClean="0"/>
              <a:t>1—</a:t>
            </a:r>
            <a:r>
              <a:rPr lang="tr-TR" dirty="0" smtClean="0"/>
              <a:t> </a:t>
            </a:r>
            <a:r>
              <a:rPr lang="en-US" dirty="0" smtClean="0"/>
              <a:t>35 </a:t>
            </a:r>
            <a:r>
              <a:rPr lang="en-US" dirty="0"/>
              <a:t>million; plant 2—50 million; plant 3—40 million (see </a:t>
            </a:r>
            <a:r>
              <a:rPr lang="en-US" dirty="0" smtClean="0"/>
              <a:t>Table). </a:t>
            </a:r>
            <a:endParaRPr lang="tr-TR" dirty="0" smtClean="0"/>
          </a:p>
          <a:p>
            <a:r>
              <a:rPr lang="en-US" dirty="0" smtClean="0"/>
              <a:t>The </a:t>
            </a:r>
            <a:r>
              <a:rPr lang="en-US" dirty="0"/>
              <a:t>peak power </a:t>
            </a:r>
            <a:r>
              <a:rPr lang="en-US" dirty="0" smtClean="0"/>
              <a:t>demands</a:t>
            </a:r>
            <a:r>
              <a:rPr lang="tr-TR" dirty="0" smtClean="0"/>
              <a:t> </a:t>
            </a:r>
            <a:r>
              <a:rPr lang="en-US" dirty="0" smtClean="0"/>
              <a:t>in </a:t>
            </a:r>
            <a:r>
              <a:rPr lang="en-US" dirty="0"/>
              <a:t>these cities, which occur at the same time (2 P.M.), are as follows (in kwh): </a:t>
            </a:r>
            <a:r>
              <a:rPr lang="en-US" dirty="0" smtClean="0"/>
              <a:t>city</a:t>
            </a:r>
            <a:r>
              <a:rPr lang="tr-TR" dirty="0" smtClean="0"/>
              <a:t> </a:t>
            </a:r>
            <a:r>
              <a:rPr lang="en-US" dirty="0" smtClean="0"/>
              <a:t>1—45 </a:t>
            </a:r>
            <a:r>
              <a:rPr lang="en-US" dirty="0"/>
              <a:t>million; city 2—20 million; city 3—30 million; city 4—30 million. </a:t>
            </a:r>
            <a:endParaRPr lang="tr-TR" dirty="0" smtClean="0"/>
          </a:p>
          <a:p>
            <a:r>
              <a:rPr lang="en-US" dirty="0" smtClean="0"/>
              <a:t>The </a:t>
            </a:r>
            <a:r>
              <a:rPr lang="en-US" dirty="0"/>
              <a:t>costs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sending </a:t>
            </a:r>
            <a:r>
              <a:rPr lang="en-US" dirty="0"/>
              <a:t>1 million kwh of electricity from plant to city depend on the distance the </a:t>
            </a:r>
            <a:r>
              <a:rPr lang="en-US" dirty="0" smtClean="0"/>
              <a:t>electricity</a:t>
            </a:r>
            <a:r>
              <a:rPr lang="tr-TR" dirty="0" smtClean="0"/>
              <a:t> </a:t>
            </a:r>
            <a:r>
              <a:rPr lang="en-US" dirty="0" smtClean="0"/>
              <a:t>must </a:t>
            </a:r>
            <a:r>
              <a:rPr lang="en-US" dirty="0"/>
              <a:t>travel. </a:t>
            </a:r>
            <a:endParaRPr lang="tr-TR" dirty="0" smtClean="0"/>
          </a:p>
          <a:p>
            <a:r>
              <a:rPr lang="en-US" dirty="0" smtClean="0"/>
              <a:t>Formulate </a:t>
            </a:r>
            <a:r>
              <a:rPr lang="en-US" dirty="0"/>
              <a:t>an LP to minimize the cost of meeting each city’s </a:t>
            </a:r>
            <a:r>
              <a:rPr lang="en-US" dirty="0" smtClean="0"/>
              <a:t>peak</a:t>
            </a:r>
            <a:r>
              <a:rPr lang="tr-TR" dirty="0" smtClean="0"/>
              <a:t> </a:t>
            </a:r>
            <a:r>
              <a:rPr lang="en-US" dirty="0" smtClean="0"/>
              <a:t>power </a:t>
            </a:r>
            <a:r>
              <a:rPr lang="en-US" dirty="0"/>
              <a:t>demand.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9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5707148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4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08920"/>
            <a:ext cx="615315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593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General </a:t>
            </a:r>
            <a:r>
              <a:rPr lang="tr-TR" dirty="0" err="1" smtClean="0"/>
              <a:t>Description</a:t>
            </a:r>
            <a:r>
              <a:rPr lang="tr-TR" dirty="0" smtClean="0"/>
              <a:t> of a </a:t>
            </a:r>
            <a:r>
              <a:rPr lang="tr-TR" dirty="0" err="1"/>
              <a:t>T</a:t>
            </a:r>
            <a:r>
              <a:rPr lang="tr-TR" dirty="0" err="1" smtClean="0"/>
              <a:t>ransportation</a:t>
            </a:r>
            <a:r>
              <a:rPr lang="tr-TR" dirty="0" smtClean="0"/>
              <a:t> problem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r>
              <a:rPr lang="en-US" dirty="0" smtClean="0"/>
              <a:t>If </a:t>
            </a:r>
            <a:r>
              <a:rPr lang="en-US" dirty="0"/>
              <a:t>a problem has the constraints given in (1) and is a </a:t>
            </a:r>
            <a:r>
              <a:rPr lang="en-US" i="1" dirty="0"/>
              <a:t>maximization </a:t>
            </a:r>
            <a:r>
              <a:rPr lang="en-US" dirty="0"/>
              <a:t>problem, then it is </a:t>
            </a:r>
            <a:r>
              <a:rPr lang="en-US" dirty="0" smtClean="0"/>
              <a:t>still</a:t>
            </a:r>
            <a:r>
              <a:rPr lang="tr-TR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transportation </a:t>
            </a:r>
            <a:r>
              <a:rPr lang="en-US" dirty="0" smtClean="0"/>
              <a:t>problem</a:t>
            </a:r>
            <a:endParaRPr lang="tr-TR" dirty="0"/>
          </a:p>
          <a:p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en-US" dirty="0" smtClean="0"/>
              <a:t>total </a:t>
            </a:r>
            <a:r>
              <a:rPr lang="en-US" dirty="0"/>
              <a:t>supply equals total demand, and the problem is said to be a </a:t>
            </a:r>
            <a:r>
              <a:rPr lang="en-US" b="1" dirty="0"/>
              <a:t>balanced </a:t>
            </a:r>
            <a:r>
              <a:rPr lang="en-US" b="1" dirty="0" smtClean="0"/>
              <a:t>transportation</a:t>
            </a:r>
            <a:r>
              <a:rPr lang="tr-TR" b="1" dirty="0" smtClean="0"/>
              <a:t> </a:t>
            </a:r>
            <a:r>
              <a:rPr lang="en-US" b="1" dirty="0" smtClean="0"/>
              <a:t>problem</a:t>
            </a:r>
            <a:r>
              <a:rPr lang="en-US" b="1" dirty="0"/>
              <a:t>.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endParaRPr lang="tr-TR" dirty="0"/>
          </a:p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268760"/>
            <a:ext cx="1733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72816"/>
            <a:ext cx="541972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5517232"/>
            <a:ext cx="112395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3330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err="1" smtClean="0"/>
              <a:t>Balancing</a:t>
            </a:r>
            <a:r>
              <a:rPr lang="tr-TR" dirty="0" smtClean="0"/>
              <a:t> </a:t>
            </a:r>
            <a:r>
              <a:rPr lang="en-US" b="1" dirty="0"/>
              <a:t>a Transportation Problem</a:t>
            </a:r>
            <a:br>
              <a:rPr lang="en-US" b="1" dirty="0"/>
            </a:br>
            <a:r>
              <a:rPr lang="en-US" b="1" dirty="0"/>
              <a:t>If Total Supply Exceeds Total Demand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total supply exceeds total demand, we can balance a transportation problem by </a:t>
            </a:r>
            <a:r>
              <a:rPr lang="en-US" dirty="0" smtClean="0"/>
              <a:t>creating</a:t>
            </a:r>
            <a:r>
              <a:rPr lang="tr-TR" dirty="0" smtClean="0"/>
              <a:t> </a:t>
            </a:r>
            <a:r>
              <a:rPr lang="en-US" dirty="0" smtClean="0"/>
              <a:t>a </a:t>
            </a:r>
            <a:r>
              <a:rPr lang="en-US" b="1" dirty="0"/>
              <a:t>dummy demand point </a:t>
            </a:r>
            <a:r>
              <a:rPr lang="en-US" dirty="0"/>
              <a:t>that has a demand equal to the amount of excess supply.</a:t>
            </a:r>
          </a:p>
          <a:p>
            <a:r>
              <a:rPr lang="en-US" dirty="0"/>
              <a:t>Because shipments to the dummy demand point are not real shipments, they are </a:t>
            </a:r>
            <a:r>
              <a:rPr lang="en-US" dirty="0" smtClean="0"/>
              <a:t>assigned</a:t>
            </a:r>
            <a:r>
              <a:rPr lang="tr-TR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cost of zero. </a:t>
            </a:r>
            <a:endParaRPr lang="tr-TR" dirty="0" smtClean="0"/>
          </a:p>
          <a:p>
            <a:r>
              <a:rPr lang="en-US" dirty="0" smtClean="0"/>
              <a:t>Shipments </a:t>
            </a:r>
            <a:r>
              <a:rPr lang="en-US" dirty="0"/>
              <a:t>to the dummy demand point indicate unused supply capacity.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119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transportation problem is specified by the supply, the demand, and the </a:t>
            </a:r>
            <a:r>
              <a:rPr lang="en-US" dirty="0" smtClean="0"/>
              <a:t>shipping</a:t>
            </a:r>
            <a:r>
              <a:rPr lang="tr-TR" dirty="0" smtClean="0"/>
              <a:t> </a:t>
            </a:r>
            <a:r>
              <a:rPr lang="en-US" dirty="0" smtClean="0"/>
              <a:t>costs</a:t>
            </a:r>
            <a:r>
              <a:rPr lang="en-US" dirty="0"/>
              <a:t>, so the relevant data can be summarized in a </a:t>
            </a:r>
            <a:r>
              <a:rPr lang="en-US" b="1" dirty="0"/>
              <a:t>transportation </a:t>
            </a:r>
            <a:r>
              <a:rPr lang="en-US" b="1" dirty="0" smtClean="0"/>
              <a:t>tableau</a:t>
            </a:r>
            <a:r>
              <a:rPr lang="tr-TR" b="1" dirty="0" smtClean="0"/>
              <a:t>.</a:t>
            </a:r>
          </a:p>
          <a:p>
            <a:r>
              <a:rPr lang="en-US" dirty="0"/>
              <a:t>The square, or </a:t>
            </a:r>
            <a:r>
              <a:rPr lang="en-US" b="1" dirty="0"/>
              <a:t>cell, </a:t>
            </a:r>
            <a:r>
              <a:rPr lang="en-US" dirty="0"/>
              <a:t>in row </a:t>
            </a:r>
            <a:r>
              <a:rPr lang="en-US" i="1" dirty="0"/>
              <a:t>i </a:t>
            </a:r>
            <a:r>
              <a:rPr lang="en-US" dirty="0"/>
              <a:t>and column </a:t>
            </a:r>
            <a:r>
              <a:rPr lang="en-US" i="1" dirty="0"/>
              <a:t>j </a:t>
            </a:r>
            <a:r>
              <a:rPr lang="en-US" dirty="0"/>
              <a:t>of a transportation tableau corresponds to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/>
              <a:t>variable </a:t>
            </a:r>
            <a:r>
              <a:rPr lang="en-US" i="1" dirty="0" err="1"/>
              <a:t>xij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smtClean="0"/>
              <a:t>If </a:t>
            </a:r>
            <a:r>
              <a:rPr lang="en-US" i="1" dirty="0" err="1"/>
              <a:t>xij</a:t>
            </a:r>
            <a:r>
              <a:rPr lang="en-US" i="1" dirty="0"/>
              <a:t> </a:t>
            </a:r>
            <a:r>
              <a:rPr lang="en-US" dirty="0"/>
              <a:t>is a basic variable, its value is placed in the lower left-hand corner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i="1" dirty="0" err="1"/>
              <a:t>ij</a:t>
            </a:r>
            <a:r>
              <a:rPr lang="en-US" dirty="0" err="1"/>
              <a:t>th</a:t>
            </a:r>
            <a:r>
              <a:rPr lang="en-US" dirty="0"/>
              <a:t> cell of the tableau.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65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133" y="548680"/>
            <a:ext cx="4791075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562697"/>
            <a:ext cx="5381625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89" y="3933056"/>
            <a:ext cx="1413975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0" y="836712"/>
            <a:ext cx="160475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5765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Balancing a Transportation Problem</a:t>
            </a:r>
            <a:br>
              <a:rPr lang="en-US" sz="3600" b="1" dirty="0"/>
            </a:br>
            <a:r>
              <a:rPr lang="en-US" sz="3600" b="1" dirty="0"/>
              <a:t>If Total Supply Is Less Than Total Demand</a:t>
            </a:r>
            <a:endParaRPr lang="en-US" sz="36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a transportation problem has a total supply that is strictly less than total demand, </a:t>
            </a:r>
            <a:r>
              <a:rPr lang="en-US" dirty="0" smtClean="0"/>
              <a:t>then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problem has no feasible solution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/>
              <a:t>When total supply is less than total demand, it is sometimes desirable to allow the </a:t>
            </a:r>
            <a:r>
              <a:rPr lang="en-US" dirty="0" smtClean="0"/>
              <a:t>possibility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leaving some demand unmet. </a:t>
            </a:r>
            <a:endParaRPr lang="tr-TR" dirty="0" smtClean="0"/>
          </a:p>
          <a:p>
            <a:r>
              <a:rPr lang="en-US" dirty="0" smtClean="0"/>
              <a:t>In </a:t>
            </a:r>
            <a:r>
              <a:rPr lang="en-US" dirty="0"/>
              <a:t>such a situation, a penalty is often </a:t>
            </a:r>
            <a:r>
              <a:rPr lang="en-US" dirty="0" smtClean="0"/>
              <a:t>associated</a:t>
            </a:r>
            <a:r>
              <a:rPr lang="tr-TR" dirty="0" smtClean="0"/>
              <a:t> </a:t>
            </a:r>
            <a:r>
              <a:rPr lang="en-US" dirty="0" smtClean="0"/>
              <a:t>with </a:t>
            </a:r>
            <a:r>
              <a:rPr lang="en-US" dirty="0"/>
              <a:t>unmet demand.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3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2310</Words>
  <Application>Microsoft Office PowerPoint</Application>
  <PresentationFormat>Ekran Gösterisi (4:3)</PresentationFormat>
  <Paragraphs>157</Paragraphs>
  <Slides>28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28</vt:i4>
      </vt:variant>
    </vt:vector>
  </HeadingPairs>
  <TitlesOfParts>
    <vt:vector size="29" baseType="lpstr">
      <vt:lpstr>Ofis Teması</vt:lpstr>
      <vt:lpstr>Transportation, Assignment and Transshipment Problems </vt:lpstr>
      <vt:lpstr>Formulating Transportation Problems</vt:lpstr>
      <vt:lpstr>PowerPoint Sunusu</vt:lpstr>
      <vt:lpstr>PowerPoint Sunusu</vt:lpstr>
      <vt:lpstr>General Description of a Transportation problem</vt:lpstr>
      <vt:lpstr>Balancing a Transportation Problem If Total Supply Exceeds Total Demand</vt:lpstr>
      <vt:lpstr>PowerPoint Sunusu</vt:lpstr>
      <vt:lpstr>PowerPoint Sunusu</vt:lpstr>
      <vt:lpstr>Balancing a Transportation Problem If Total Supply Is Less Than Total Demand</vt:lpstr>
      <vt:lpstr>PowerPoint Sunusu</vt:lpstr>
      <vt:lpstr>Modeling Inventory Problems as Transportation Problems</vt:lpstr>
      <vt:lpstr>Example</vt:lpstr>
      <vt:lpstr>Example</vt:lpstr>
      <vt:lpstr>PowerPoint Sunusu</vt:lpstr>
      <vt:lpstr>PowerPoint Sunusu</vt:lpstr>
      <vt:lpstr>Finding Basic Feasible Solutions for Transportation Problems</vt:lpstr>
      <vt:lpstr>PowerPoint Sunusu</vt:lpstr>
      <vt:lpstr>PowerPoint Sunusu</vt:lpstr>
      <vt:lpstr>PowerPoint Sunusu</vt:lpstr>
      <vt:lpstr>Examples</vt:lpstr>
      <vt:lpstr>PowerPoint Sunusu</vt:lpstr>
      <vt:lpstr>Methods to find a Bfs for balanced Transportation Problem</vt:lpstr>
      <vt:lpstr>Northwest Corner Method for Finding a Basic Feasible Solution</vt:lpstr>
      <vt:lpstr>Example</vt:lpstr>
      <vt:lpstr>Minimum-Cost Method for Finding a Basic Feasible Solution</vt:lpstr>
      <vt:lpstr>Example</vt:lpstr>
      <vt:lpstr>Vogel’s Method for Finding a Basic Feasible Solution</vt:lpstr>
      <vt:lpstr>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Transportation, Assignment and Transshipment Problems</dc:title>
  <dc:creator>Canan</dc:creator>
  <cp:lastModifiedBy>Canan</cp:lastModifiedBy>
  <cp:revision>24</cp:revision>
  <dcterms:created xsi:type="dcterms:W3CDTF">2015-04-29T15:30:12Z</dcterms:created>
  <dcterms:modified xsi:type="dcterms:W3CDTF">2016-04-25T19:49:45Z</dcterms:modified>
</cp:coreProperties>
</file>