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CC520-BB23-4135-874B-E86194DD97C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686A0-BB0D-4C31-90B2-84030ED4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8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EDFD-28DE-4ECD-988F-EA44EEC716E2}" type="datetime1">
              <a:rPr lang="en-US" smtClean="0"/>
              <a:t>5/9/2016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892C-4530-40CA-85C9-213F92CE32E1}" type="datetime1">
              <a:rPr lang="en-US" smtClean="0"/>
              <a:t>5/9/2016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7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BE77-6230-4213-827E-A2D4D3DCCD6C}" type="datetime1">
              <a:rPr lang="en-US" smtClean="0"/>
              <a:t>5/9/2016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2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3741-5CBE-4447-A15F-E554BB7B8604}" type="datetime1">
              <a:rPr lang="en-US" smtClean="0"/>
              <a:t>5/9/2016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070D-EA83-4E16-8FF1-8C4FD0524146}" type="datetime1">
              <a:rPr lang="en-US" smtClean="0"/>
              <a:t>5/9/2016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8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4747-C3B4-4217-9F2E-542F5B3020D1}" type="datetime1">
              <a:rPr lang="en-US" smtClean="0"/>
              <a:t>5/9/2016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4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A4B6-CEF7-46B2-A574-F44D391DA717}" type="datetime1">
              <a:rPr lang="en-US" smtClean="0"/>
              <a:t>5/9/2016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4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4504-84B9-4B7A-989F-03E5116F11B0}" type="datetime1">
              <a:rPr lang="en-US" smtClean="0"/>
              <a:t>5/9/2016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8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7C-28E9-4861-9D50-2620401A7C48}" type="datetime1">
              <a:rPr lang="en-US" smtClean="0"/>
              <a:t>5/9/2016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7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35BE-53E4-42E4-9AE0-0878E108F967}" type="datetime1">
              <a:rPr lang="en-US" smtClean="0"/>
              <a:t>5/9/2016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E006-ED48-4370-8599-AB4B5E690DBB}" type="datetime1">
              <a:rPr lang="en-US" smtClean="0"/>
              <a:t>5/9/2016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9B51C-B2B1-4064-8785-662EE7054FBF}" type="datetime1">
              <a:rPr lang="en-US" smtClean="0"/>
              <a:t>5/9/2016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2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Transportation</a:t>
            </a:r>
            <a:r>
              <a:rPr lang="tr-TR" dirty="0" smtClean="0"/>
              <a:t>, </a:t>
            </a:r>
            <a:r>
              <a:rPr lang="tr-TR" dirty="0" err="1" smtClean="0"/>
              <a:t>Assignment</a:t>
            </a:r>
            <a:r>
              <a:rPr lang="tr-TR" dirty="0" smtClean="0"/>
              <a:t> and </a:t>
            </a:r>
            <a:r>
              <a:rPr lang="tr-TR" dirty="0" err="1" smtClean="0"/>
              <a:t>Transshipment</a:t>
            </a:r>
            <a:r>
              <a:rPr lang="tr-TR" dirty="0" smtClean="0"/>
              <a:t> </a:t>
            </a:r>
            <a:r>
              <a:rPr lang="tr-TR" dirty="0" err="1" smtClean="0"/>
              <a:t>Problems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1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determine </a:t>
            </a:r>
            <a:r>
              <a:rPr lang="tr-TR" b="1" dirty="0"/>
              <a:t> </a:t>
            </a:r>
            <a:r>
              <a:rPr lang="tr-TR" b="1" dirty="0" smtClean="0"/>
              <a:t>        </a:t>
            </a:r>
            <a:r>
              <a:rPr lang="en-US" dirty="0" smtClean="0"/>
              <a:t>, </a:t>
            </a:r>
            <a:r>
              <a:rPr lang="en-US" dirty="0"/>
              <a:t>we use the fact that in any tableau, each basic variable </a:t>
            </a:r>
            <a:r>
              <a:rPr lang="en-US" i="1" dirty="0"/>
              <a:t>x</a:t>
            </a:r>
            <a:r>
              <a:rPr lang="en-US" i="1" baseline="-25000" dirty="0"/>
              <a:t>ij</a:t>
            </a:r>
            <a:r>
              <a:rPr lang="en-US" i="1" dirty="0"/>
              <a:t> </a:t>
            </a:r>
            <a:r>
              <a:rPr lang="en-US" dirty="0" smtClean="0"/>
              <a:t>must</a:t>
            </a:r>
            <a:r>
              <a:rPr lang="tr-TR" dirty="0" smtClean="0"/>
              <a:t> </a:t>
            </a:r>
            <a:r>
              <a:rPr lang="en-US" dirty="0" smtClean="0"/>
              <a:t>have</a:t>
            </a:r>
            <a:r>
              <a:rPr lang="tr-TR" dirty="0" smtClean="0"/>
              <a:t>    =</a:t>
            </a:r>
            <a:r>
              <a:rPr lang="en-US" dirty="0" smtClean="0"/>
              <a:t> </a:t>
            </a:r>
            <a:r>
              <a:rPr lang="tr-TR" dirty="0" smtClean="0"/>
              <a:t>     </a:t>
            </a:r>
            <a:r>
              <a:rPr lang="en-US" i="1" dirty="0" smtClean="0"/>
              <a:t> </a:t>
            </a:r>
            <a:r>
              <a:rPr lang="en-US" dirty="0" smtClean="0"/>
              <a:t> </a:t>
            </a:r>
            <a:r>
              <a:rPr lang="en-US" dirty="0"/>
              <a:t>0. </a:t>
            </a:r>
            <a:endParaRPr lang="tr-TR" dirty="0" smtClean="0"/>
          </a:p>
          <a:p>
            <a:r>
              <a:rPr lang="en-US" dirty="0" smtClean="0"/>
              <a:t>Thus</a:t>
            </a:r>
            <a:r>
              <a:rPr lang="en-US" dirty="0"/>
              <a:t>, for each of the </a:t>
            </a:r>
            <a:r>
              <a:rPr lang="en-US" i="1" dirty="0"/>
              <a:t>m </a:t>
            </a:r>
            <a:r>
              <a:rPr lang="tr-TR" i="1" dirty="0" smtClean="0"/>
              <a:t>+</a:t>
            </a:r>
            <a:r>
              <a:rPr lang="en-US" dirty="0" smtClean="0"/>
              <a:t> </a:t>
            </a:r>
            <a:r>
              <a:rPr lang="en-US" i="1" dirty="0"/>
              <a:t>n </a:t>
            </a:r>
            <a:r>
              <a:rPr lang="tr-TR" i="1" dirty="0" smtClean="0"/>
              <a:t>-</a:t>
            </a:r>
            <a:r>
              <a:rPr lang="en-US" dirty="0" smtClean="0"/>
              <a:t> </a:t>
            </a:r>
            <a:r>
              <a:rPr lang="en-US" dirty="0"/>
              <a:t>1 variables in BV</a:t>
            </a:r>
            <a:r>
              <a:rPr lang="en-US" dirty="0" smtClean="0"/>
              <a:t>,</a:t>
            </a:r>
            <a:endParaRPr lang="tr-TR" dirty="0" smtClean="0"/>
          </a:p>
          <a:p>
            <a:endParaRPr lang="tr-TR" dirty="0"/>
          </a:p>
          <a:p>
            <a:r>
              <a:rPr lang="en-US" dirty="0"/>
              <a:t>For a transportation problem, the equations in (4) are very easy to solve. </a:t>
            </a:r>
            <a:endParaRPr lang="tr-TR" dirty="0" smtClean="0"/>
          </a:p>
          <a:p>
            <a:r>
              <a:rPr lang="en-US" dirty="0" smtClean="0"/>
              <a:t>To </a:t>
            </a:r>
            <a:r>
              <a:rPr lang="en-US" dirty="0"/>
              <a:t>illustrate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solution </a:t>
            </a:r>
            <a:r>
              <a:rPr lang="en-US" dirty="0"/>
              <a:t>of (4</a:t>
            </a:r>
            <a:r>
              <a:rPr lang="en-US" dirty="0" smtClean="0"/>
              <a:t>),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Powerco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653" y="1736998"/>
            <a:ext cx="6762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276872"/>
            <a:ext cx="2857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89040"/>
            <a:ext cx="46196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50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</a:t>
            </a:r>
            <a:r>
              <a:rPr lang="en-US" dirty="0" err="1"/>
              <a:t>nonbasic</a:t>
            </a:r>
            <a:r>
              <a:rPr lang="en-US" dirty="0"/>
              <a:t> variable, we now </a:t>
            </a:r>
            <a:r>
              <a:rPr lang="en-US" dirty="0" smtClean="0"/>
              <a:t>compute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Since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NBV’s</a:t>
            </a:r>
            <a:r>
              <a:rPr lang="tr-TR" dirty="0" smtClean="0"/>
              <a:t> </a:t>
            </a:r>
            <a:r>
              <a:rPr lang="tr-TR" dirty="0" err="1" smtClean="0"/>
              <a:t>Row</a:t>
            </a:r>
            <a:r>
              <a:rPr lang="tr-TR" dirty="0" smtClean="0"/>
              <a:t> 0 </a:t>
            </a:r>
            <a:r>
              <a:rPr lang="tr-TR" dirty="0" err="1" smtClean="0"/>
              <a:t>coefficients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≤ 0 (since </a:t>
            </a:r>
            <a:r>
              <a:rPr lang="tr-TR" dirty="0" err="1" smtClean="0"/>
              <a:t>this</a:t>
            </a:r>
            <a:r>
              <a:rPr lang="tr-TR" dirty="0" smtClean="0"/>
              <a:t> is a </a:t>
            </a:r>
            <a:r>
              <a:rPr lang="tr-TR" dirty="0" err="1" smtClean="0"/>
              <a:t>minimization</a:t>
            </a:r>
            <a:r>
              <a:rPr lang="tr-TR" dirty="0" smtClean="0"/>
              <a:t> problem)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choose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most</a:t>
            </a:r>
            <a:r>
              <a:rPr lang="tr-TR" dirty="0" smtClean="0"/>
              <a:t> </a:t>
            </a:r>
            <a:r>
              <a:rPr lang="tr-TR" dirty="0" err="1" smtClean="0"/>
              <a:t>positive</a:t>
            </a:r>
            <a:r>
              <a:rPr lang="tr-TR" dirty="0" smtClean="0"/>
              <a:t>     as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entering</a:t>
            </a:r>
            <a:r>
              <a:rPr lang="tr-TR" dirty="0" smtClean="0"/>
              <a:t> </a:t>
            </a:r>
            <a:r>
              <a:rPr lang="tr-TR" dirty="0" err="1" smtClean="0"/>
              <a:t>variable</a:t>
            </a:r>
            <a:r>
              <a:rPr lang="tr-TR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2420888"/>
            <a:ext cx="24770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521"/>
          <a:stretch/>
        </p:blipFill>
        <p:spPr bwMode="auto">
          <a:xfrm>
            <a:off x="6516216" y="3933056"/>
            <a:ext cx="286366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52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Since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entering</a:t>
            </a:r>
            <a:r>
              <a:rPr lang="tr-TR" dirty="0" smtClean="0"/>
              <a:t> </a:t>
            </a:r>
            <a:r>
              <a:rPr lang="tr-TR" dirty="0" err="1" smtClean="0"/>
              <a:t>variable</a:t>
            </a:r>
            <a:r>
              <a:rPr lang="tr-TR" dirty="0" smtClean="0"/>
              <a:t> is x32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result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iteration</a:t>
            </a:r>
            <a:r>
              <a:rPr lang="tr-TR" dirty="0" smtClean="0"/>
              <a:t> is;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77641"/>
            <a:ext cx="54102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9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Since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entering</a:t>
            </a:r>
            <a:r>
              <a:rPr lang="tr-TR" dirty="0" smtClean="0"/>
              <a:t> </a:t>
            </a:r>
            <a:r>
              <a:rPr lang="tr-TR" dirty="0" err="1" smtClean="0"/>
              <a:t>variable</a:t>
            </a:r>
            <a:r>
              <a:rPr lang="tr-TR" dirty="0" smtClean="0"/>
              <a:t> is x12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result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iteration</a:t>
            </a:r>
            <a:r>
              <a:rPr lang="tr-TR" dirty="0" smtClean="0"/>
              <a:t> is;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31740"/>
            <a:ext cx="62579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88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Since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entering</a:t>
            </a:r>
            <a:r>
              <a:rPr lang="tr-TR" dirty="0" smtClean="0"/>
              <a:t> </a:t>
            </a:r>
            <a:r>
              <a:rPr lang="tr-TR" dirty="0" err="1" smtClean="0"/>
              <a:t>variable</a:t>
            </a:r>
            <a:r>
              <a:rPr lang="tr-TR" dirty="0" smtClean="0"/>
              <a:t> is x13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result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iteration</a:t>
            </a:r>
            <a:r>
              <a:rPr lang="tr-TR" dirty="0" smtClean="0"/>
              <a:t> is;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60483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41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866900"/>
            <a:ext cx="62103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77" y="5157192"/>
            <a:ext cx="5781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68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tr-TR" dirty="0" err="1" smtClean="0"/>
              <a:t>Example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bank has two sites at which checks are processed. </a:t>
            </a:r>
            <a:endParaRPr lang="tr-TR" dirty="0" smtClean="0"/>
          </a:p>
          <a:p>
            <a:r>
              <a:rPr lang="en-US" dirty="0" smtClean="0"/>
              <a:t>Site</a:t>
            </a:r>
            <a:r>
              <a:rPr lang="tr-TR" dirty="0"/>
              <a:t> </a:t>
            </a:r>
            <a:r>
              <a:rPr lang="en-US" dirty="0" smtClean="0"/>
              <a:t>1 </a:t>
            </a:r>
            <a:r>
              <a:rPr lang="en-US" dirty="0"/>
              <a:t>can process 10,000 checks per day, and site 2 can </a:t>
            </a:r>
            <a:r>
              <a:rPr lang="en-US" dirty="0" smtClean="0"/>
              <a:t>process</a:t>
            </a:r>
            <a:r>
              <a:rPr lang="tr-TR" dirty="0" smtClean="0"/>
              <a:t> </a:t>
            </a:r>
            <a:r>
              <a:rPr lang="en-US" dirty="0" smtClean="0"/>
              <a:t>6,000 </a:t>
            </a:r>
            <a:r>
              <a:rPr lang="en-US" dirty="0"/>
              <a:t>checks per day.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bank processes three types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checks</a:t>
            </a:r>
            <a:r>
              <a:rPr lang="en-US" dirty="0"/>
              <a:t>: vendor, salary, and personal.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processing </a:t>
            </a:r>
            <a:r>
              <a:rPr lang="en-US" dirty="0" smtClean="0"/>
              <a:t>cost</a:t>
            </a:r>
            <a:r>
              <a:rPr lang="tr-TR" dirty="0" smtClean="0"/>
              <a:t> </a:t>
            </a:r>
            <a:r>
              <a:rPr lang="en-US" dirty="0" smtClean="0"/>
              <a:t>per </a:t>
            </a:r>
            <a:r>
              <a:rPr lang="en-US" dirty="0"/>
              <a:t>check depends on the site (see </a:t>
            </a:r>
            <a:r>
              <a:rPr lang="en-US" dirty="0" smtClean="0"/>
              <a:t>Table). </a:t>
            </a:r>
            <a:endParaRPr lang="tr-TR" dirty="0" smtClean="0"/>
          </a:p>
          <a:p>
            <a:r>
              <a:rPr lang="en-US" dirty="0" smtClean="0"/>
              <a:t>Each day,</a:t>
            </a:r>
            <a:r>
              <a:rPr lang="tr-TR" dirty="0" smtClean="0"/>
              <a:t> </a:t>
            </a:r>
            <a:r>
              <a:rPr lang="en-US" dirty="0" smtClean="0"/>
              <a:t>5,000 </a:t>
            </a:r>
            <a:r>
              <a:rPr lang="en-US" dirty="0"/>
              <a:t>checks of each type must be </a:t>
            </a:r>
            <a:r>
              <a:rPr lang="en-US" dirty="0" smtClean="0"/>
              <a:t>processed.</a:t>
            </a:r>
            <a:endParaRPr lang="tr-TR" dirty="0" smtClean="0"/>
          </a:p>
          <a:p>
            <a:r>
              <a:rPr lang="en-US" dirty="0" smtClean="0"/>
              <a:t>Formulate </a:t>
            </a:r>
            <a:r>
              <a:rPr lang="tr-TR" dirty="0" smtClean="0"/>
              <a:t> and </a:t>
            </a:r>
            <a:r>
              <a:rPr lang="tr-TR" dirty="0" err="1" smtClean="0"/>
              <a:t>solve</a:t>
            </a:r>
            <a:r>
              <a:rPr lang="tr-TR" dirty="0" smtClean="0"/>
              <a:t>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balanced </a:t>
            </a:r>
            <a:r>
              <a:rPr lang="en-US" dirty="0"/>
              <a:t>transportation problem to minimize the daily </a:t>
            </a:r>
            <a:r>
              <a:rPr lang="en-US" dirty="0" smtClean="0"/>
              <a:t>cost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processing checks</a:t>
            </a:r>
            <a:r>
              <a:rPr lang="en-US" dirty="0" smtClean="0"/>
              <a:t>.</a:t>
            </a:r>
            <a:r>
              <a:rPr lang="tr-TR" dirty="0" smtClean="0"/>
              <a:t> (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smtClean="0"/>
              <a:t>North </a:t>
            </a:r>
            <a:r>
              <a:rPr lang="tr-TR" dirty="0" err="1" smtClean="0"/>
              <a:t>Westmethod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bfs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222701"/>
            <a:ext cx="246697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086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Sensitivity</a:t>
            </a:r>
            <a:r>
              <a:rPr lang="tr-TR" dirty="0" smtClean="0"/>
              <a:t> Analysis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Transportation</a:t>
            </a:r>
            <a:r>
              <a:rPr lang="tr-TR" dirty="0" smtClean="0"/>
              <a:t> </a:t>
            </a:r>
            <a:r>
              <a:rPr lang="tr-TR" dirty="0" err="1" smtClean="0"/>
              <a:t>Problems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Change 1 </a:t>
            </a:r>
            <a:r>
              <a:rPr lang="en-US" dirty="0"/>
              <a:t>Changing the objective function coefficient of a </a:t>
            </a:r>
            <a:r>
              <a:rPr lang="en-US" dirty="0" err="1"/>
              <a:t>nonbasic</a:t>
            </a:r>
            <a:r>
              <a:rPr lang="en-US" dirty="0"/>
              <a:t> variable.</a:t>
            </a:r>
          </a:p>
          <a:p>
            <a:r>
              <a:rPr lang="en-US" b="1" dirty="0"/>
              <a:t>Change 2 </a:t>
            </a:r>
            <a:r>
              <a:rPr lang="en-US" dirty="0"/>
              <a:t>Changing the objective function coefficient of a basic variable.</a:t>
            </a:r>
          </a:p>
          <a:p>
            <a:r>
              <a:rPr lang="en-US" b="1" dirty="0"/>
              <a:t>Change 3 </a:t>
            </a:r>
            <a:r>
              <a:rPr lang="en-US" dirty="0"/>
              <a:t>Increasing a single supply by </a:t>
            </a:r>
            <a:r>
              <a:rPr lang="en-US" dirty="0" smtClean="0"/>
              <a:t>∆ </a:t>
            </a:r>
            <a:r>
              <a:rPr lang="en-US" dirty="0"/>
              <a:t>and a single demand by ∆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4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Change</a:t>
            </a:r>
            <a:r>
              <a:rPr lang="tr-TR" dirty="0" smtClean="0"/>
              <a:t> 1: </a:t>
            </a:r>
            <a:r>
              <a:rPr lang="tr-TR" dirty="0" err="1" smtClean="0"/>
              <a:t>Objective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coefficient</a:t>
            </a:r>
            <a:r>
              <a:rPr lang="tr-TR" dirty="0" smtClean="0"/>
              <a:t> of a NBV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not changing </a:t>
            </a:r>
            <a:r>
              <a:rPr lang="en-US" b="1" dirty="0" err="1" smtClean="0"/>
              <a:t>c</a:t>
            </a:r>
            <a:r>
              <a:rPr lang="en-US" baseline="-25000" dirty="0" err="1" smtClean="0"/>
              <a:t>BV</a:t>
            </a:r>
            <a:r>
              <a:rPr lang="en-US" i="1" dirty="0" err="1" smtClean="0"/>
              <a:t>B</a:t>
            </a:r>
            <a:r>
              <a:rPr lang="tr-TR" i="1" baseline="30000" dirty="0" smtClean="0"/>
              <a:t>-</a:t>
            </a:r>
            <a:r>
              <a:rPr lang="en-US" baseline="30000" dirty="0" smtClean="0"/>
              <a:t>1</a:t>
            </a:r>
            <a:r>
              <a:rPr lang="en-US" dirty="0"/>
              <a:t>, so the </a:t>
            </a:r>
            <a:r>
              <a:rPr lang="en-US" i="1" dirty="0" err="1"/>
              <a:t>ui</a:t>
            </a:r>
            <a:r>
              <a:rPr lang="en-US" dirty="0" err="1"/>
              <a:t>’s</a:t>
            </a:r>
            <a:r>
              <a:rPr lang="en-US" dirty="0"/>
              <a:t> and </a:t>
            </a:r>
            <a:r>
              <a:rPr lang="en-US" i="1" dirty="0" err="1"/>
              <a:t>vj</a:t>
            </a:r>
            <a:r>
              <a:rPr lang="en-US" dirty="0" err="1"/>
              <a:t>’s</a:t>
            </a:r>
            <a:r>
              <a:rPr lang="en-US" dirty="0"/>
              <a:t> remain unchanged.</a:t>
            </a:r>
          </a:p>
          <a:p>
            <a:r>
              <a:rPr lang="en-US" dirty="0"/>
              <a:t>In row 0, only the coefficient of </a:t>
            </a:r>
            <a:r>
              <a:rPr lang="en-US" i="1" dirty="0"/>
              <a:t>xij </a:t>
            </a:r>
            <a:r>
              <a:rPr lang="en-US" dirty="0"/>
              <a:t>will change. Thus, as long as the coefficient of </a:t>
            </a:r>
            <a:r>
              <a:rPr lang="en-US" i="1" dirty="0"/>
              <a:t>xij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optimal row 0 is </a:t>
            </a:r>
            <a:r>
              <a:rPr lang="en-US" dirty="0" err="1"/>
              <a:t>nonpositive</a:t>
            </a:r>
            <a:r>
              <a:rPr lang="en-US" dirty="0"/>
              <a:t>, the current basis remains optimal.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5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Change</a:t>
            </a:r>
            <a:r>
              <a:rPr lang="tr-TR" dirty="0" smtClean="0"/>
              <a:t> 2: </a:t>
            </a:r>
            <a:r>
              <a:rPr lang="tr-TR" dirty="0" err="1" smtClean="0"/>
              <a:t>Changing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objective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coefficient</a:t>
            </a:r>
            <a:r>
              <a:rPr lang="tr-TR" dirty="0" smtClean="0"/>
              <a:t> of a BV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Because we are changing </a:t>
            </a:r>
            <a:r>
              <a:rPr lang="en-US" b="1" dirty="0" err="1" smtClean="0"/>
              <a:t>c</a:t>
            </a:r>
            <a:r>
              <a:rPr lang="en-US" baseline="-25000" dirty="0" err="1" smtClean="0"/>
              <a:t>BV</a:t>
            </a:r>
            <a:r>
              <a:rPr lang="en-US" i="1" dirty="0" err="1" smtClean="0"/>
              <a:t>B</a:t>
            </a:r>
            <a:r>
              <a:rPr lang="tr-TR" i="1" baseline="30000" dirty="0" smtClean="0"/>
              <a:t>-</a:t>
            </a:r>
            <a:r>
              <a:rPr lang="en-US" baseline="30000" dirty="0" smtClean="0"/>
              <a:t>1</a:t>
            </a:r>
            <a:r>
              <a:rPr lang="en-US" dirty="0"/>
              <a:t>, the coefficient of each </a:t>
            </a:r>
            <a:r>
              <a:rPr lang="en-US" dirty="0" err="1"/>
              <a:t>nonbasic</a:t>
            </a:r>
            <a:r>
              <a:rPr lang="en-US" dirty="0"/>
              <a:t> variable in row 0 </a:t>
            </a:r>
            <a:r>
              <a:rPr lang="en-US" dirty="0" smtClean="0"/>
              <a:t>may</a:t>
            </a:r>
            <a:r>
              <a:rPr lang="tr-TR" dirty="0" smtClean="0"/>
              <a:t> </a:t>
            </a:r>
            <a:r>
              <a:rPr lang="en-US" dirty="0" smtClean="0"/>
              <a:t>change</a:t>
            </a:r>
            <a:r>
              <a:rPr lang="en-US" dirty="0"/>
              <a:t>, and to determine whether the current basis remains optimal, we must find the </a:t>
            </a:r>
            <a:r>
              <a:rPr lang="en-US" dirty="0" smtClean="0"/>
              <a:t>new</a:t>
            </a:r>
            <a:r>
              <a:rPr lang="tr-TR" dirty="0" smtClean="0"/>
              <a:t> </a:t>
            </a:r>
            <a:r>
              <a:rPr lang="en-US" i="1" dirty="0" err="1" smtClean="0"/>
              <a:t>ui</a:t>
            </a:r>
            <a:r>
              <a:rPr lang="en-US" dirty="0" err="1" smtClean="0"/>
              <a:t>’s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err="1"/>
              <a:t>vj</a:t>
            </a:r>
            <a:r>
              <a:rPr lang="en-US" dirty="0" err="1"/>
              <a:t>’s</a:t>
            </a:r>
            <a:r>
              <a:rPr lang="en-US" dirty="0"/>
              <a:t> and use these values to price out all </a:t>
            </a:r>
            <a:r>
              <a:rPr lang="en-US" dirty="0" err="1"/>
              <a:t>nonbasic</a:t>
            </a:r>
            <a:r>
              <a:rPr lang="en-US" dirty="0"/>
              <a:t> variables.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current basis </a:t>
            </a:r>
            <a:r>
              <a:rPr lang="en-US" dirty="0" smtClean="0"/>
              <a:t>remains</a:t>
            </a:r>
            <a:r>
              <a:rPr lang="tr-TR" dirty="0" smtClean="0"/>
              <a:t> </a:t>
            </a:r>
            <a:r>
              <a:rPr lang="en-US" dirty="0" smtClean="0"/>
              <a:t>optimal </a:t>
            </a:r>
            <a:r>
              <a:rPr lang="en-US" dirty="0"/>
              <a:t>as long as all </a:t>
            </a:r>
            <a:r>
              <a:rPr lang="en-US" dirty="0" err="1"/>
              <a:t>nonbasic</a:t>
            </a:r>
            <a:r>
              <a:rPr lang="en-US" dirty="0"/>
              <a:t> variables price out </a:t>
            </a:r>
            <a:r>
              <a:rPr lang="en-US" dirty="0" err="1"/>
              <a:t>nonpositive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Vogel’s Method for Finding a Basic Feasible Solution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Begin by computing for each row (and column) a “penalty” equal to the difference </a:t>
            </a:r>
            <a:r>
              <a:rPr lang="en-US" dirty="0" smtClean="0"/>
              <a:t>between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two smallest costs in the row (column). </a:t>
            </a:r>
            <a:endParaRPr lang="tr-TR" dirty="0" smtClean="0"/>
          </a:p>
          <a:p>
            <a:r>
              <a:rPr lang="en-US" dirty="0" smtClean="0"/>
              <a:t>Next </a:t>
            </a:r>
            <a:r>
              <a:rPr lang="en-US" dirty="0"/>
              <a:t>find the row or column with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largest </a:t>
            </a:r>
            <a:r>
              <a:rPr lang="en-US" dirty="0"/>
              <a:t>penalty. </a:t>
            </a:r>
            <a:endParaRPr lang="tr-TR" dirty="0" smtClean="0"/>
          </a:p>
          <a:p>
            <a:r>
              <a:rPr lang="en-US" dirty="0" smtClean="0"/>
              <a:t>Choose </a:t>
            </a:r>
            <a:r>
              <a:rPr lang="en-US" dirty="0"/>
              <a:t>as the first basic variable the variable in this row or column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the smallest shipping cost. </a:t>
            </a:r>
            <a:endParaRPr lang="tr-TR" dirty="0" smtClean="0"/>
          </a:p>
          <a:p>
            <a:r>
              <a:rPr lang="en-US" dirty="0" smtClean="0"/>
              <a:t>As </a:t>
            </a:r>
            <a:r>
              <a:rPr lang="en-US" dirty="0"/>
              <a:t>described in the northwest corner and </a:t>
            </a:r>
            <a:r>
              <a:rPr lang="en-US" dirty="0" smtClean="0"/>
              <a:t>minimum-cost</a:t>
            </a:r>
            <a:r>
              <a:rPr lang="tr-TR" dirty="0" smtClean="0"/>
              <a:t> </a:t>
            </a:r>
            <a:r>
              <a:rPr lang="en-US" dirty="0" smtClean="0"/>
              <a:t>methods</a:t>
            </a:r>
            <a:r>
              <a:rPr lang="en-US" dirty="0"/>
              <a:t>, make this variable as large as possible, cross out a row or column, and </a:t>
            </a:r>
            <a:r>
              <a:rPr lang="en-US" dirty="0" smtClean="0"/>
              <a:t>change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supply or demand associated with the basic variable. </a:t>
            </a:r>
            <a:endParaRPr lang="tr-TR" dirty="0" smtClean="0"/>
          </a:p>
          <a:p>
            <a:r>
              <a:rPr lang="en-US" dirty="0" smtClean="0"/>
              <a:t>Now </a:t>
            </a:r>
            <a:r>
              <a:rPr lang="en-US" dirty="0" err="1"/>
              <a:t>recompute</a:t>
            </a:r>
            <a:r>
              <a:rPr lang="en-US" dirty="0"/>
              <a:t> new </a:t>
            </a:r>
            <a:r>
              <a:rPr lang="en-US" dirty="0" smtClean="0"/>
              <a:t>penalties</a:t>
            </a:r>
            <a:r>
              <a:rPr lang="tr-TR" dirty="0" smtClean="0"/>
              <a:t> </a:t>
            </a:r>
            <a:r>
              <a:rPr lang="en-US" dirty="0" smtClean="0"/>
              <a:t>(using </a:t>
            </a:r>
            <a:r>
              <a:rPr lang="en-US" dirty="0"/>
              <a:t>only cells that do not lie in a crossed-out row or column), and repeat the </a:t>
            </a:r>
            <a:r>
              <a:rPr lang="en-US" dirty="0" smtClean="0"/>
              <a:t>procedure</a:t>
            </a:r>
            <a:r>
              <a:rPr lang="tr-TR" dirty="0" smtClean="0"/>
              <a:t> </a:t>
            </a:r>
            <a:r>
              <a:rPr lang="en-US" dirty="0" smtClean="0"/>
              <a:t>until </a:t>
            </a:r>
            <a:r>
              <a:rPr lang="en-US" dirty="0"/>
              <a:t>only one uncrossed cell remains. </a:t>
            </a:r>
            <a:endParaRPr lang="tr-TR" dirty="0" smtClean="0"/>
          </a:p>
          <a:p>
            <a:r>
              <a:rPr lang="en-US" dirty="0" smtClean="0"/>
              <a:t>Set </a:t>
            </a:r>
            <a:r>
              <a:rPr lang="en-US" dirty="0"/>
              <a:t>this variable equal to the supply or </a:t>
            </a:r>
            <a:r>
              <a:rPr lang="en-US" dirty="0" smtClean="0"/>
              <a:t>demand</a:t>
            </a:r>
            <a:r>
              <a:rPr lang="tr-TR" dirty="0" smtClean="0"/>
              <a:t> </a:t>
            </a:r>
            <a:r>
              <a:rPr lang="en-US" dirty="0" smtClean="0"/>
              <a:t>associated </a:t>
            </a:r>
            <a:r>
              <a:rPr lang="en-US" dirty="0"/>
              <a:t>with the variable, and cross out the variable’s row and column. </a:t>
            </a:r>
            <a:endParaRPr lang="tr-TR" dirty="0" smtClean="0"/>
          </a:p>
          <a:p>
            <a:r>
              <a:rPr lang="en-US" dirty="0" smtClean="0"/>
              <a:t>A </a:t>
            </a:r>
            <a:r>
              <a:rPr lang="en-US" dirty="0" err="1"/>
              <a:t>bfs</a:t>
            </a:r>
            <a:r>
              <a:rPr lang="en-US" dirty="0"/>
              <a:t> </a:t>
            </a:r>
            <a:r>
              <a:rPr lang="en-US" dirty="0" smtClean="0"/>
              <a:t>has</a:t>
            </a:r>
            <a:r>
              <a:rPr lang="tr-TR" dirty="0" smtClean="0"/>
              <a:t> </a:t>
            </a:r>
            <a:r>
              <a:rPr lang="en-US" dirty="0" smtClean="0"/>
              <a:t>now </a:t>
            </a:r>
            <a:r>
              <a:rPr lang="en-US" dirty="0"/>
              <a:t>been obtained.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Change</a:t>
            </a:r>
            <a:r>
              <a:rPr lang="tr-TR" dirty="0" smtClean="0"/>
              <a:t> 3: </a:t>
            </a:r>
            <a:r>
              <a:rPr lang="tr-TR" dirty="0" err="1" smtClean="0"/>
              <a:t>Increasing</a:t>
            </a:r>
            <a:r>
              <a:rPr lang="tr-TR" dirty="0" smtClean="0"/>
              <a:t> </a:t>
            </a:r>
            <a:r>
              <a:rPr lang="tr-TR" dirty="0" err="1" smtClean="0"/>
              <a:t>both</a:t>
            </a:r>
            <a:r>
              <a:rPr lang="tr-TR" dirty="0" smtClean="0"/>
              <a:t> </a:t>
            </a:r>
            <a:r>
              <a:rPr lang="tr-TR" dirty="0" err="1" smtClean="0"/>
              <a:t>supply</a:t>
            </a:r>
            <a:r>
              <a:rPr lang="tr-TR" dirty="0" smtClean="0"/>
              <a:t> and </a:t>
            </a:r>
            <a:r>
              <a:rPr lang="tr-TR" dirty="0" err="1" smtClean="0"/>
              <a:t>Demand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∆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 that this change maintains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balanced </a:t>
            </a:r>
            <a:r>
              <a:rPr lang="en-US" dirty="0"/>
              <a:t>transportation problem. </a:t>
            </a:r>
            <a:endParaRPr lang="tr-TR" dirty="0" smtClean="0"/>
          </a:p>
          <a:p>
            <a:r>
              <a:rPr lang="en-US" dirty="0" smtClean="0"/>
              <a:t>Because </a:t>
            </a:r>
            <a:r>
              <a:rPr lang="en-US" dirty="0"/>
              <a:t>the </a:t>
            </a:r>
            <a:r>
              <a:rPr lang="en-US" i="1" dirty="0" err="1" smtClean="0"/>
              <a:t>ui</a:t>
            </a:r>
            <a:r>
              <a:rPr lang="en-US" dirty="0" err="1" smtClean="0"/>
              <a:t>’s</a:t>
            </a:r>
            <a:r>
              <a:rPr lang="tr-TR" dirty="0"/>
              <a:t> </a:t>
            </a:r>
            <a:r>
              <a:rPr lang="en-US" dirty="0" smtClean="0"/>
              <a:t>and </a:t>
            </a:r>
            <a:r>
              <a:rPr lang="en-US" i="1" dirty="0" err="1"/>
              <a:t>vj</a:t>
            </a:r>
            <a:r>
              <a:rPr lang="en-US" dirty="0" err="1"/>
              <a:t>’s</a:t>
            </a:r>
            <a:r>
              <a:rPr lang="en-US" dirty="0"/>
              <a:t> may be thought of as the negative of each constraint’s shadow prices, </a:t>
            </a:r>
            <a:endParaRPr lang="tr-TR" dirty="0" smtClean="0"/>
          </a:p>
          <a:p>
            <a:r>
              <a:rPr lang="en-US" dirty="0" smtClean="0"/>
              <a:t>we know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if the current basis remains optimal,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20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301208"/>
            <a:ext cx="439248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71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may also find the new values of the decision variables as follows:</a:t>
            </a:r>
          </a:p>
          <a:p>
            <a:pPr marL="0" indent="0">
              <a:buNone/>
            </a:pPr>
            <a:r>
              <a:rPr lang="en-US" b="1" dirty="0" smtClean="0"/>
              <a:t>1</a:t>
            </a:r>
            <a:r>
              <a:rPr lang="tr-TR" b="1" dirty="0" smtClean="0"/>
              <a:t>) </a:t>
            </a:r>
            <a:r>
              <a:rPr lang="en-US" b="1" dirty="0" smtClean="0"/>
              <a:t> </a:t>
            </a:r>
            <a:r>
              <a:rPr lang="en-US" dirty="0"/>
              <a:t>If </a:t>
            </a:r>
            <a:r>
              <a:rPr lang="en-US" i="1" dirty="0"/>
              <a:t>xij </a:t>
            </a:r>
            <a:r>
              <a:rPr lang="en-US" dirty="0"/>
              <a:t>is a basic variable in the optimal solution, then increase </a:t>
            </a:r>
            <a:r>
              <a:rPr lang="en-US" i="1" dirty="0"/>
              <a:t>xij </a:t>
            </a:r>
            <a:r>
              <a:rPr lang="en-US" dirty="0" smtClean="0"/>
              <a:t>by</a:t>
            </a:r>
            <a:r>
              <a:rPr lang="tr-TR" dirty="0" smtClean="0"/>
              <a:t> ∆</a:t>
            </a:r>
            <a:r>
              <a:rPr lang="en-US" dirty="0" smtClean="0"/>
              <a:t> 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2</a:t>
            </a:r>
            <a:r>
              <a:rPr lang="tr-TR" b="1" dirty="0" smtClean="0"/>
              <a:t>) </a:t>
            </a:r>
            <a:r>
              <a:rPr lang="en-US" dirty="0" smtClean="0"/>
              <a:t>If </a:t>
            </a:r>
            <a:r>
              <a:rPr lang="en-US" i="1" dirty="0"/>
              <a:t>xij </a:t>
            </a:r>
            <a:r>
              <a:rPr lang="en-US" dirty="0"/>
              <a:t>is a </a:t>
            </a:r>
            <a:r>
              <a:rPr lang="en-US" dirty="0" err="1"/>
              <a:t>nonbasic</a:t>
            </a:r>
            <a:r>
              <a:rPr lang="en-US" dirty="0"/>
              <a:t> variable in the optimal solution, then find the loop involving </a:t>
            </a:r>
            <a:r>
              <a:rPr lang="en-US" i="1" dirty="0"/>
              <a:t>xij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some </a:t>
            </a:r>
            <a:r>
              <a:rPr lang="en-US" dirty="0"/>
              <a:t>of the basic variables.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an odd cell in the loop that is in row </a:t>
            </a:r>
            <a:r>
              <a:rPr lang="en-US" i="1" dirty="0"/>
              <a:t>i</a:t>
            </a:r>
            <a:r>
              <a:rPr lang="en-US" dirty="0"/>
              <a:t>. Increase the </a:t>
            </a:r>
            <a:r>
              <a:rPr lang="en-US" dirty="0" smtClean="0"/>
              <a:t>value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this odd cell </a:t>
            </a:r>
            <a:r>
              <a:rPr lang="en-US" dirty="0" smtClean="0"/>
              <a:t>by</a:t>
            </a:r>
            <a:r>
              <a:rPr lang="tr-TR" dirty="0" smtClean="0"/>
              <a:t> ∆</a:t>
            </a:r>
            <a:r>
              <a:rPr lang="en-US" dirty="0" smtClean="0"/>
              <a:t>  </a:t>
            </a:r>
            <a:r>
              <a:rPr lang="en-US" dirty="0"/>
              <a:t>and go around the loop, alternately increasing and then </a:t>
            </a:r>
            <a:r>
              <a:rPr lang="en-US" dirty="0" smtClean="0"/>
              <a:t>decreasing</a:t>
            </a:r>
            <a:r>
              <a:rPr lang="tr-TR" dirty="0" smtClean="0"/>
              <a:t> </a:t>
            </a:r>
            <a:r>
              <a:rPr lang="en-US" dirty="0" smtClean="0"/>
              <a:t>current </a:t>
            </a:r>
            <a:r>
              <a:rPr lang="en-US" dirty="0"/>
              <a:t>basic variables in the loop </a:t>
            </a:r>
            <a:r>
              <a:rPr lang="en-US" dirty="0" smtClean="0"/>
              <a:t>by</a:t>
            </a:r>
            <a:r>
              <a:rPr lang="tr-TR" dirty="0" smtClean="0"/>
              <a:t> ∆</a:t>
            </a:r>
            <a:r>
              <a:rPr lang="en-US" dirty="0" smtClean="0"/>
              <a:t> 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91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tr-TR" dirty="0" err="1"/>
              <a:t>E</a:t>
            </a:r>
            <a:r>
              <a:rPr lang="tr-TR" dirty="0" err="1" smtClean="0"/>
              <a:t>xample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tr-TR" dirty="0" err="1" smtClean="0"/>
              <a:t>Consider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/>
              <a:t> </a:t>
            </a:r>
            <a:r>
              <a:rPr lang="tr-TR" dirty="0" err="1" smtClean="0"/>
              <a:t>balanced</a:t>
            </a:r>
            <a:r>
              <a:rPr lang="tr-TR" dirty="0" smtClean="0"/>
              <a:t> </a:t>
            </a:r>
            <a:r>
              <a:rPr lang="tr-TR" dirty="0" err="1" smtClean="0"/>
              <a:t>transportaton</a:t>
            </a:r>
            <a:r>
              <a:rPr lang="tr-TR" dirty="0" smtClean="0"/>
              <a:t> problem </a:t>
            </a:r>
            <a:r>
              <a:rPr lang="tr-TR" dirty="0" err="1" smtClean="0"/>
              <a:t>given</a:t>
            </a:r>
            <a:r>
              <a:rPr lang="tr-TR" dirty="0" smtClean="0"/>
              <a:t> in </a:t>
            </a:r>
            <a:r>
              <a:rPr lang="tr-TR" dirty="0" err="1" smtClean="0"/>
              <a:t>table</a:t>
            </a:r>
            <a:r>
              <a:rPr lang="tr-TR" dirty="0" smtClean="0"/>
              <a:t>.</a:t>
            </a:r>
          </a:p>
          <a:p>
            <a:r>
              <a:rPr lang="tr-TR" dirty="0" smtClean="0"/>
              <a:t>a) </a:t>
            </a: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optimal </a:t>
            </a:r>
            <a:r>
              <a:rPr lang="tr-TR" dirty="0" err="1" smtClean="0"/>
              <a:t>solution</a:t>
            </a:r>
            <a:r>
              <a:rPr lang="tr-TR" dirty="0" smtClean="0"/>
              <a:t> (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Northwest</a:t>
            </a:r>
            <a:r>
              <a:rPr lang="tr-TR" dirty="0" smtClean="0"/>
              <a:t> </a:t>
            </a:r>
            <a:r>
              <a:rPr lang="tr-TR" dirty="0" err="1" smtClean="0"/>
              <a:t>Corner</a:t>
            </a:r>
            <a:r>
              <a:rPr lang="tr-TR" dirty="0" smtClean="0"/>
              <a:t> as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bfs</a:t>
            </a:r>
            <a:r>
              <a:rPr lang="tr-TR" dirty="0" smtClean="0"/>
              <a:t>)</a:t>
            </a:r>
          </a:p>
          <a:p>
            <a:r>
              <a:rPr lang="tr-TR" dirty="0" smtClean="0"/>
              <a:t>b)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r>
              <a:rPr lang="tr-TR" dirty="0" smtClean="0"/>
              <a:t> of c12 and c21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current</a:t>
            </a:r>
            <a:r>
              <a:rPr lang="tr-TR" dirty="0" smtClean="0"/>
              <a:t> </a:t>
            </a:r>
            <a:r>
              <a:rPr lang="tr-TR" dirty="0" err="1" smtClean="0"/>
              <a:t>basis</a:t>
            </a:r>
            <a:r>
              <a:rPr lang="tr-TR" dirty="0" smtClean="0"/>
              <a:t> </a:t>
            </a:r>
            <a:r>
              <a:rPr lang="tr-TR" dirty="0" err="1" smtClean="0"/>
              <a:t>remain</a:t>
            </a:r>
            <a:r>
              <a:rPr lang="tr-TR" dirty="0" smtClean="0"/>
              <a:t> optimal?</a:t>
            </a:r>
          </a:p>
          <a:p>
            <a:r>
              <a:rPr lang="tr-TR" dirty="0" smtClean="0"/>
              <a:t>c) </a:t>
            </a:r>
            <a:r>
              <a:rPr lang="tr-TR" dirty="0" err="1" smtClean="0"/>
              <a:t>if</a:t>
            </a:r>
            <a:r>
              <a:rPr lang="tr-TR" dirty="0" smtClean="0"/>
              <a:t> s1 and d1 is </a:t>
            </a:r>
            <a:r>
              <a:rPr lang="tr-TR" dirty="0" err="1" smtClean="0"/>
              <a:t>increased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2 </a:t>
            </a:r>
            <a:r>
              <a:rPr lang="tr-TR" dirty="0" err="1" smtClean="0"/>
              <a:t>units</a:t>
            </a:r>
            <a:r>
              <a:rPr lang="tr-TR" dirty="0" smtClean="0"/>
              <a:t> </a:t>
            </a: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 optimal </a:t>
            </a:r>
            <a:r>
              <a:rPr lang="tr-TR" dirty="0" err="1" smtClean="0"/>
              <a:t>solution</a:t>
            </a:r>
            <a:r>
              <a:rPr lang="tr-TR" dirty="0" smtClean="0"/>
              <a:t>?</a:t>
            </a:r>
          </a:p>
          <a:p>
            <a:r>
              <a:rPr lang="tr-TR" dirty="0" smtClean="0"/>
              <a:t>d) </a:t>
            </a:r>
            <a:r>
              <a:rPr lang="tr-TR" dirty="0" err="1" smtClean="0"/>
              <a:t>if</a:t>
            </a:r>
            <a:r>
              <a:rPr lang="tr-TR" dirty="0" smtClean="0"/>
              <a:t> s1 And d3 </a:t>
            </a:r>
            <a:r>
              <a:rPr lang="tr-TR" dirty="0"/>
              <a:t>i</a:t>
            </a:r>
            <a:r>
              <a:rPr lang="tr-TR" dirty="0" smtClean="0"/>
              <a:t>s </a:t>
            </a:r>
            <a:r>
              <a:rPr lang="tr-TR" dirty="0" err="1" smtClean="0"/>
              <a:t>increased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1 </a:t>
            </a:r>
            <a:r>
              <a:rPr lang="tr-TR" dirty="0" err="1" smtClean="0"/>
              <a:t>units</a:t>
            </a:r>
            <a:r>
              <a:rPr lang="tr-TR" dirty="0" smtClean="0"/>
              <a:t> </a:t>
            </a: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  optimal </a:t>
            </a:r>
            <a:r>
              <a:rPr lang="tr-TR" dirty="0" err="1" smtClean="0"/>
              <a:t>solution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22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13176"/>
            <a:ext cx="3863142" cy="170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487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Problems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Machineco</a:t>
            </a:r>
            <a:r>
              <a:rPr lang="en-US" dirty="0"/>
              <a:t> has four machines and four jobs to be completed. </a:t>
            </a:r>
            <a:endParaRPr lang="tr-TR" dirty="0" smtClean="0"/>
          </a:p>
          <a:p>
            <a:r>
              <a:rPr lang="en-US" dirty="0" smtClean="0"/>
              <a:t>Each </a:t>
            </a:r>
            <a:r>
              <a:rPr lang="en-US" dirty="0"/>
              <a:t>machine must be </a:t>
            </a:r>
            <a:r>
              <a:rPr lang="en-US" dirty="0" smtClean="0"/>
              <a:t>assigned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complete one job. The time required to set up each machine for completing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job </a:t>
            </a:r>
            <a:r>
              <a:rPr lang="en-US" dirty="0"/>
              <a:t>is shown in </a:t>
            </a:r>
            <a:r>
              <a:rPr lang="en-US" dirty="0" smtClean="0"/>
              <a:t>Table. </a:t>
            </a:r>
            <a:endParaRPr lang="tr-TR" dirty="0" smtClean="0"/>
          </a:p>
          <a:p>
            <a:r>
              <a:rPr lang="en-US" dirty="0" err="1" smtClean="0"/>
              <a:t>Machineco</a:t>
            </a:r>
            <a:r>
              <a:rPr lang="en-US" dirty="0" smtClean="0"/>
              <a:t> </a:t>
            </a:r>
            <a:r>
              <a:rPr lang="en-US" dirty="0"/>
              <a:t>wants to minimize the total setup time needed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complete </a:t>
            </a:r>
            <a:r>
              <a:rPr lang="en-US" dirty="0"/>
              <a:t>the four jobs. </a:t>
            </a:r>
            <a:endParaRPr lang="tr-TR" dirty="0" smtClean="0"/>
          </a:p>
          <a:p>
            <a:r>
              <a:rPr lang="en-US" dirty="0" smtClean="0"/>
              <a:t>Use </a:t>
            </a:r>
            <a:r>
              <a:rPr lang="en-US" dirty="0"/>
              <a:t>linear programming to solve this problem.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11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24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55348"/>
            <a:ext cx="5695178" cy="291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062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Ignoring for the moment the </a:t>
            </a:r>
            <a:r>
              <a:rPr lang="en-US" i="1" dirty="0" smtClean="0"/>
              <a:t>xij</a:t>
            </a:r>
            <a:r>
              <a:rPr lang="tr-TR" i="1" dirty="0" smtClean="0"/>
              <a:t>=</a:t>
            </a:r>
            <a:r>
              <a:rPr lang="en-US" i="1" dirty="0" smtClean="0"/>
              <a:t> </a:t>
            </a:r>
            <a:r>
              <a:rPr lang="en-US" dirty="0" smtClean="0"/>
              <a:t>0 </a:t>
            </a:r>
            <a:r>
              <a:rPr lang="en-US" dirty="0"/>
              <a:t>or </a:t>
            </a:r>
            <a:r>
              <a:rPr lang="en-US" i="1" dirty="0"/>
              <a:t>xij </a:t>
            </a:r>
            <a:r>
              <a:rPr lang="tr-TR" i="1" dirty="0" smtClean="0"/>
              <a:t>=</a:t>
            </a:r>
            <a:r>
              <a:rPr lang="en-US" dirty="0" smtClean="0"/>
              <a:t> </a:t>
            </a:r>
            <a:r>
              <a:rPr lang="en-US" dirty="0"/>
              <a:t>1 restrictions, we see that </a:t>
            </a:r>
            <a:r>
              <a:rPr lang="en-US" dirty="0" err="1"/>
              <a:t>Machineco</a:t>
            </a:r>
            <a:r>
              <a:rPr lang="en-US" dirty="0"/>
              <a:t> </a:t>
            </a:r>
            <a:r>
              <a:rPr lang="en-US" dirty="0" smtClean="0"/>
              <a:t>faces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balanced transportation problem in which each supply point has a supply of 1 and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/>
              <a:t>demand point has a demand of 1. </a:t>
            </a:r>
            <a:endParaRPr lang="tr-TR" dirty="0" smtClean="0"/>
          </a:p>
          <a:p>
            <a:r>
              <a:rPr lang="en-US" dirty="0" smtClean="0"/>
              <a:t>In </a:t>
            </a:r>
            <a:r>
              <a:rPr lang="en-US" dirty="0"/>
              <a:t>general, an </a:t>
            </a:r>
            <a:r>
              <a:rPr lang="en-US" b="1" dirty="0"/>
              <a:t>assignment problem </a:t>
            </a:r>
            <a:r>
              <a:rPr lang="en-US" dirty="0"/>
              <a:t>is a balanced </a:t>
            </a:r>
            <a:r>
              <a:rPr lang="en-US" dirty="0" smtClean="0"/>
              <a:t>transportation</a:t>
            </a:r>
            <a:r>
              <a:rPr lang="tr-TR" dirty="0" smtClean="0"/>
              <a:t> </a:t>
            </a:r>
            <a:r>
              <a:rPr lang="en-US" dirty="0" smtClean="0"/>
              <a:t>problem </a:t>
            </a:r>
            <a:r>
              <a:rPr lang="en-US" dirty="0"/>
              <a:t>in which all supplies and demands are equal to 1. </a:t>
            </a:r>
            <a:endParaRPr lang="tr-TR" dirty="0" smtClean="0"/>
          </a:p>
          <a:p>
            <a:r>
              <a:rPr lang="en-US" dirty="0" smtClean="0"/>
              <a:t>Thus</a:t>
            </a:r>
            <a:r>
              <a:rPr lang="en-US" dirty="0"/>
              <a:t>, an </a:t>
            </a:r>
            <a:r>
              <a:rPr lang="en-US" dirty="0" smtClean="0"/>
              <a:t>assignment</a:t>
            </a:r>
            <a:r>
              <a:rPr lang="tr-TR" dirty="0" smtClean="0"/>
              <a:t> </a:t>
            </a:r>
            <a:r>
              <a:rPr lang="en-US" dirty="0" smtClean="0"/>
              <a:t>problem </a:t>
            </a:r>
            <a:r>
              <a:rPr lang="en-US" dirty="0"/>
              <a:t>is characterized by knowledge of the cost of assigning each supply point to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demand </a:t>
            </a:r>
            <a:r>
              <a:rPr lang="en-US" dirty="0"/>
              <a:t>point.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assignment problem’s matrix of costs is its </a:t>
            </a:r>
            <a:r>
              <a:rPr lang="en-US" b="1" dirty="0"/>
              <a:t>cost matrix</a:t>
            </a:r>
            <a:r>
              <a:rPr lang="en-US" b="1" dirty="0" smtClean="0"/>
              <a:t>.</a:t>
            </a:r>
            <a:endParaRPr lang="tr-TR" b="1" dirty="0" smtClean="0"/>
          </a:p>
          <a:p>
            <a:r>
              <a:rPr lang="en-US" dirty="0"/>
              <a:t>Because the right-hand side of each </a:t>
            </a:r>
            <a:r>
              <a:rPr lang="en-US" dirty="0" smtClean="0"/>
              <a:t>constraint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equal to 1, each </a:t>
            </a:r>
            <a:r>
              <a:rPr lang="en-US" i="1" dirty="0"/>
              <a:t>xij </a:t>
            </a:r>
            <a:r>
              <a:rPr lang="en-US" dirty="0"/>
              <a:t>must be a nonnegative integer that is no larger than 1, </a:t>
            </a:r>
            <a:r>
              <a:rPr lang="en-US" dirty="0" smtClean="0"/>
              <a:t>so</a:t>
            </a:r>
            <a:r>
              <a:rPr lang="tr-TR" dirty="0" smtClean="0"/>
              <a:t> </a:t>
            </a:r>
            <a:r>
              <a:rPr lang="en-US" dirty="0" smtClean="0"/>
              <a:t>each </a:t>
            </a:r>
            <a:r>
              <a:rPr lang="en-US" i="1" dirty="0"/>
              <a:t>xij </a:t>
            </a:r>
            <a:r>
              <a:rPr lang="en-US" dirty="0"/>
              <a:t>must equal 0 or 1. </a:t>
            </a:r>
            <a:endParaRPr lang="tr-TR" dirty="0" smtClean="0"/>
          </a:p>
          <a:p>
            <a:r>
              <a:rPr lang="en-US" dirty="0" smtClean="0"/>
              <a:t>This </a:t>
            </a:r>
            <a:r>
              <a:rPr lang="en-US" dirty="0"/>
              <a:t>means that we can ignore the restrictions that </a:t>
            </a:r>
            <a:r>
              <a:rPr lang="en-US" i="1" dirty="0"/>
              <a:t>xij </a:t>
            </a:r>
            <a:r>
              <a:rPr lang="en-US" dirty="0"/>
              <a:t> 0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20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26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595438"/>
            <a:ext cx="66389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957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Hungarian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Looking back at our initial </a:t>
            </a:r>
            <a:r>
              <a:rPr lang="en-US" dirty="0" err="1"/>
              <a:t>bfs</a:t>
            </a:r>
            <a:r>
              <a:rPr lang="en-US" dirty="0"/>
              <a:t>, we see that it was an optimal solution. </a:t>
            </a:r>
            <a:endParaRPr lang="tr-TR" dirty="0" smtClean="0"/>
          </a:p>
          <a:p>
            <a:r>
              <a:rPr lang="en-US" dirty="0" smtClean="0"/>
              <a:t>We </a:t>
            </a:r>
            <a:r>
              <a:rPr lang="en-US" dirty="0"/>
              <a:t>did not </a:t>
            </a:r>
            <a:r>
              <a:rPr lang="en-US" dirty="0" smtClean="0"/>
              <a:t>know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it was optimal, however, until performing one iteration of the transportation simplex.</a:t>
            </a:r>
          </a:p>
          <a:p>
            <a:r>
              <a:rPr lang="en-US" dirty="0"/>
              <a:t>This suggests that the high degree of degeneracy in an assignment problem may cause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transportation </a:t>
            </a:r>
            <a:r>
              <a:rPr lang="en-US" dirty="0"/>
              <a:t>simplex to be an inefficient way of solving assignment problems. </a:t>
            </a:r>
            <a:endParaRPr lang="tr-TR" dirty="0" smtClean="0"/>
          </a:p>
          <a:p>
            <a:r>
              <a:rPr lang="en-US" dirty="0" smtClean="0"/>
              <a:t>For this</a:t>
            </a:r>
            <a:r>
              <a:rPr lang="tr-TR" dirty="0" smtClean="0"/>
              <a:t> </a:t>
            </a:r>
            <a:r>
              <a:rPr lang="en-US" dirty="0" smtClean="0"/>
              <a:t>reason </a:t>
            </a:r>
            <a:r>
              <a:rPr lang="en-US" dirty="0"/>
              <a:t>(and the fact that the algorithm is even simpler than the transportation simplex</a:t>
            </a:r>
            <a:r>
              <a:rPr lang="en-US" dirty="0" smtClean="0"/>
              <a:t>),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Hungarian method is usually used to solve assignment (min) problems: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6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1662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Step 1 </a:t>
            </a:r>
            <a:r>
              <a:rPr lang="en-US" dirty="0"/>
              <a:t>Find the minimum element in each row of the </a:t>
            </a:r>
            <a:r>
              <a:rPr lang="en-US" i="1" dirty="0"/>
              <a:t>m </a:t>
            </a:r>
            <a:r>
              <a:rPr lang="tr-TR" i="1" dirty="0" smtClean="0"/>
              <a:t>X</a:t>
            </a:r>
            <a:r>
              <a:rPr lang="en-US" dirty="0" smtClean="0"/>
              <a:t> </a:t>
            </a:r>
            <a:r>
              <a:rPr lang="en-US" i="1" dirty="0"/>
              <a:t>m </a:t>
            </a:r>
            <a:r>
              <a:rPr lang="en-US" dirty="0"/>
              <a:t>cost </a:t>
            </a:r>
            <a:r>
              <a:rPr lang="en-US" dirty="0" smtClean="0"/>
              <a:t>matrix.</a:t>
            </a:r>
            <a:r>
              <a:rPr lang="tr-TR" dirty="0" smtClean="0"/>
              <a:t> </a:t>
            </a:r>
            <a:r>
              <a:rPr lang="en-US" dirty="0" smtClean="0"/>
              <a:t>Construct a</a:t>
            </a:r>
            <a:r>
              <a:rPr lang="tr-TR" dirty="0" smtClean="0"/>
              <a:t> </a:t>
            </a:r>
            <a:r>
              <a:rPr lang="en-US" dirty="0" smtClean="0"/>
              <a:t>new </a:t>
            </a:r>
            <a:r>
              <a:rPr lang="en-US" dirty="0"/>
              <a:t>matrix by subtracting from each cost the minimum cost in its row. For this new </a:t>
            </a:r>
            <a:r>
              <a:rPr lang="en-US" dirty="0" smtClean="0"/>
              <a:t>matrix,</a:t>
            </a:r>
            <a:r>
              <a:rPr lang="tr-TR" dirty="0" smtClean="0"/>
              <a:t> </a:t>
            </a:r>
            <a:r>
              <a:rPr lang="en-US" dirty="0" smtClean="0"/>
              <a:t>find </a:t>
            </a:r>
            <a:r>
              <a:rPr lang="en-US" dirty="0"/>
              <a:t>the minimum cost in each column. Construct a new matrix (called the </a:t>
            </a:r>
            <a:r>
              <a:rPr lang="en-US" dirty="0" smtClean="0"/>
              <a:t>reduced</a:t>
            </a:r>
            <a:r>
              <a:rPr lang="tr-TR" dirty="0" smtClean="0"/>
              <a:t> </a:t>
            </a:r>
            <a:r>
              <a:rPr lang="en-US" dirty="0" smtClean="0"/>
              <a:t>cost </a:t>
            </a:r>
            <a:r>
              <a:rPr lang="en-US" dirty="0"/>
              <a:t>matrix) by subtracting from each cost the minimum cost in its column.</a:t>
            </a:r>
          </a:p>
          <a:p>
            <a:r>
              <a:rPr lang="en-US" b="1" dirty="0"/>
              <a:t>Step 2 </a:t>
            </a:r>
            <a:r>
              <a:rPr lang="en-US" dirty="0"/>
              <a:t>Draw the minimum number of lines (horizontal, vertical, or both) that are </a:t>
            </a:r>
            <a:r>
              <a:rPr lang="en-US" dirty="0" smtClean="0"/>
              <a:t>needed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cover all the zeros in the reduced cost matrix. If </a:t>
            </a:r>
            <a:r>
              <a:rPr lang="en-US" i="1" dirty="0"/>
              <a:t>m </a:t>
            </a:r>
            <a:r>
              <a:rPr lang="en-US" dirty="0"/>
              <a:t>lines are required, then an </a:t>
            </a:r>
            <a:r>
              <a:rPr lang="en-US" dirty="0" smtClean="0"/>
              <a:t>optimal</a:t>
            </a:r>
            <a:r>
              <a:rPr lang="tr-TR" dirty="0" smtClean="0"/>
              <a:t> </a:t>
            </a:r>
            <a:r>
              <a:rPr lang="en-US" dirty="0" smtClean="0"/>
              <a:t>solution </a:t>
            </a:r>
            <a:r>
              <a:rPr lang="en-US" dirty="0"/>
              <a:t>is available among the covered zeros in the matrix. If fewer than </a:t>
            </a:r>
            <a:r>
              <a:rPr lang="en-US" i="1" dirty="0"/>
              <a:t>m </a:t>
            </a:r>
            <a:r>
              <a:rPr lang="en-US" dirty="0"/>
              <a:t>lines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needed</a:t>
            </a:r>
            <a:r>
              <a:rPr lang="en-US" dirty="0"/>
              <a:t>, then proceed to step 3.</a:t>
            </a:r>
          </a:p>
          <a:p>
            <a:r>
              <a:rPr lang="en-US" b="1" dirty="0"/>
              <a:t>Step 3 </a:t>
            </a:r>
            <a:r>
              <a:rPr lang="en-US" dirty="0"/>
              <a:t>Find the smallest nonzero element (call its value </a:t>
            </a:r>
            <a:r>
              <a:rPr lang="en-US" i="1" dirty="0"/>
              <a:t>k</a:t>
            </a:r>
            <a:r>
              <a:rPr lang="en-US" dirty="0"/>
              <a:t>) in the reduced cost </a:t>
            </a:r>
            <a:r>
              <a:rPr lang="en-US" dirty="0" smtClean="0"/>
              <a:t>matrix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is uncovered by the lines drawn in step 2. Now subtract </a:t>
            </a:r>
            <a:r>
              <a:rPr lang="en-US" i="1" dirty="0"/>
              <a:t>k </a:t>
            </a:r>
            <a:r>
              <a:rPr lang="en-US" dirty="0"/>
              <a:t>from each uncovered </a:t>
            </a:r>
            <a:r>
              <a:rPr lang="en-US" dirty="0" smtClean="0"/>
              <a:t>element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reduced cost matrix and add </a:t>
            </a:r>
            <a:r>
              <a:rPr lang="en-US" i="1" dirty="0"/>
              <a:t>k </a:t>
            </a:r>
            <a:r>
              <a:rPr lang="en-US" dirty="0"/>
              <a:t>to each element that is covered by two </a:t>
            </a:r>
            <a:r>
              <a:rPr lang="en-US" dirty="0" smtClean="0"/>
              <a:t>lines.</a:t>
            </a:r>
            <a:r>
              <a:rPr lang="tr-TR" dirty="0" smtClean="0"/>
              <a:t> </a:t>
            </a:r>
            <a:r>
              <a:rPr lang="en-US" dirty="0" smtClean="0"/>
              <a:t>Return </a:t>
            </a:r>
            <a:r>
              <a:rPr lang="en-US" dirty="0"/>
              <a:t>to step 2.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9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7504" y="-171400"/>
            <a:ext cx="8229600" cy="1143000"/>
          </a:xfrm>
        </p:spPr>
        <p:txBody>
          <a:bodyPr/>
          <a:lstStyle/>
          <a:p>
            <a:r>
              <a:rPr lang="tr-TR" dirty="0" err="1" smtClean="0"/>
              <a:t>Example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52768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518188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45868"/>
            <a:ext cx="53435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39" y="4365104"/>
            <a:ext cx="3185117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64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Transportation Simplex Method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this section, we show how the simplex algorithm simplifies when a transportation </a:t>
            </a:r>
            <a:r>
              <a:rPr lang="en-US" dirty="0" smtClean="0"/>
              <a:t>problem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solved. </a:t>
            </a:r>
            <a:endParaRPr lang="tr-TR" dirty="0" smtClean="0"/>
          </a:p>
          <a:p>
            <a:r>
              <a:rPr lang="en-US" dirty="0" smtClean="0"/>
              <a:t>We </a:t>
            </a:r>
            <a:r>
              <a:rPr lang="en-US" dirty="0"/>
              <a:t>begin by discussing the pivoting procedure for a transportation problem.</a:t>
            </a:r>
          </a:p>
          <a:p>
            <a:r>
              <a:rPr lang="en-US" dirty="0"/>
              <a:t>Recall that when the pivot row was used to eliminate the entering basic variable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other </a:t>
            </a:r>
            <a:r>
              <a:rPr lang="en-US" dirty="0"/>
              <a:t>constraints and row 0, many multiplications were usually required. </a:t>
            </a:r>
            <a:endParaRPr lang="tr-TR" dirty="0" smtClean="0"/>
          </a:p>
          <a:p>
            <a:r>
              <a:rPr lang="en-US" dirty="0" smtClean="0"/>
              <a:t>In </a:t>
            </a:r>
            <a:r>
              <a:rPr lang="en-US" dirty="0"/>
              <a:t>solving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transportation </a:t>
            </a:r>
            <a:r>
              <a:rPr lang="en-US" dirty="0"/>
              <a:t>problem, however, </a:t>
            </a:r>
            <a:r>
              <a:rPr lang="en-US" i="1" dirty="0"/>
              <a:t>pivots require only additions and subtractions.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4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Pivot in a Transportation Problem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By using the following procedure, the pivots for a transportation problem may be </a:t>
            </a:r>
            <a:r>
              <a:rPr lang="en-US" dirty="0" smtClean="0"/>
              <a:t>performed</a:t>
            </a:r>
            <a:r>
              <a:rPr lang="tr-TR" dirty="0" smtClean="0"/>
              <a:t> </a:t>
            </a:r>
            <a:r>
              <a:rPr lang="en-US" dirty="0" smtClean="0"/>
              <a:t>within </a:t>
            </a:r>
            <a:r>
              <a:rPr lang="en-US" dirty="0"/>
              <a:t>the confines of the transportation tableau:</a:t>
            </a:r>
          </a:p>
          <a:p>
            <a:r>
              <a:rPr lang="en-US" b="1" dirty="0"/>
              <a:t>Step 1 </a:t>
            </a:r>
            <a:r>
              <a:rPr lang="en-US" dirty="0"/>
              <a:t>Determine (by a criterion to be developed shortly) the variable that should </a:t>
            </a:r>
            <a:r>
              <a:rPr lang="en-US" dirty="0" smtClean="0"/>
              <a:t>enter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basis.</a:t>
            </a:r>
          </a:p>
          <a:p>
            <a:r>
              <a:rPr lang="en-US" b="1" dirty="0"/>
              <a:t>Step 2 </a:t>
            </a:r>
            <a:r>
              <a:rPr lang="en-US" dirty="0"/>
              <a:t>Find the loop (it can be shown that there is only one loop) involving the </a:t>
            </a:r>
            <a:r>
              <a:rPr lang="en-US" dirty="0" smtClean="0"/>
              <a:t>entering</a:t>
            </a:r>
            <a:r>
              <a:rPr lang="tr-TR" dirty="0" smtClean="0"/>
              <a:t> </a:t>
            </a:r>
            <a:r>
              <a:rPr lang="en-US" dirty="0" smtClean="0"/>
              <a:t>variable </a:t>
            </a:r>
            <a:r>
              <a:rPr lang="en-US" dirty="0"/>
              <a:t>and some of the basic variables.</a:t>
            </a:r>
          </a:p>
          <a:p>
            <a:r>
              <a:rPr lang="en-US" b="1" dirty="0"/>
              <a:t>Step 3 </a:t>
            </a:r>
            <a:r>
              <a:rPr lang="en-US" dirty="0"/>
              <a:t>Counting </a:t>
            </a:r>
            <a:r>
              <a:rPr lang="en-US" i="1" dirty="0"/>
              <a:t>only cells in the loop, </a:t>
            </a:r>
            <a:r>
              <a:rPr lang="en-US" dirty="0"/>
              <a:t>label those found in step 2 that are an even number</a:t>
            </a:r>
          </a:p>
          <a:p>
            <a:r>
              <a:rPr lang="en-US" dirty="0"/>
              <a:t>(0, 2, 4, and so on) of cells away from the entering variable as </a:t>
            </a:r>
            <a:r>
              <a:rPr lang="en-US" i="1" dirty="0"/>
              <a:t>even </a:t>
            </a:r>
            <a:r>
              <a:rPr lang="en-US" dirty="0"/>
              <a:t>cells. </a:t>
            </a:r>
            <a:endParaRPr lang="tr-TR" dirty="0" smtClean="0"/>
          </a:p>
          <a:p>
            <a:r>
              <a:rPr lang="en-US" dirty="0" smtClean="0"/>
              <a:t>Also label</a:t>
            </a:r>
            <a:r>
              <a:rPr lang="tr-TR" dirty="0" smtClean="0"/>
              <a:t> </a:t>
            </a:r>
            <a:r>
              <a:rPr lang="en-US" dirty="0" smtClean="0"/>
              <a:t>those </a:t>
            </a:r>
            <a:r>
              <a:rPr lang="en-US" dirty="0"/>
              <a:t>that are an odd number of cells away from the entering variable as </a:t>
            </a:r>
            <a:r>
              <a:rPr lang="en-US" i="1" dirty="0"/>
              <a:t>odd </a:t>
            </a:r>
            <a:r>
              <a:rPr lang="en-US" dirty="0"/>
              <a:t>cells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0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400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Step 4 </a:t>
            </a:r>
            <a:r>
              <a:rPr lang="en-US" dirty="0"/>
              <a:t>Find the odd cell whose variable assumes the smallest value. Call this </a:t>
            </a:r>
            <a:r>
              <a:rPr lang="en-US" dirty="0" smtClean="0"/>
              <a:t>value</a:t>
            </a:r>
            <a:r>
              <a:rPr lang="tr-TR" dirty="0" smtClean="0"/>
              <a:t> </a:t>
            </a:r>
            <a:r>
              <a:rPr lang="el-GR" dirty="0" smtClean="0"/>
              <a:t>θ</a:t>
            </a:r>
            <a:r>
              <a:rPr lang="en-US" dirty="0" smtClean="0"/>
              <a:t> </a:t>
            </a:r>
            <a:r>
              <a:rPr lang="en-US" dirty="0"/>
              <a:t>.</a:t>
            </a:r>
          </a:p>
          <a:p>
            <a:r>
              <a:rPr lang="en-US" dirty="0"/>
              <a:t>The variable corresponding to this odd cell will leave the basis. </a:t>
            </a:r>
            <a:endParaRPr lang="tr-TR" dirty="0" smtClean="0"/>
          </a:p>
          <a:p>
            <a:r>
              <a:rPr lang="en-US" dirty="0" smtClean="0"/>
              <a:t>To </a:t>
            </a:r>
            <a:r>
              <a:rPr lang="en-US" dirty="0"/>
              <a:t>perform the pivot, </a:t>
            </a:r>
            <a:r>
              <a:rPr lang="en-US" dirty="0" smtClean="0"/>
              <a:t>decrease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value of each odd cell by </a:t>
            </a:r>
            <a:r>
              <a:rPr lang="el-GR" dirty="0"/>
              <a:t>θ</a:t>
            </a:r>
            <a:r>
              <a:rPr lang="en-US" dirty="0" smtClean="0"/>
              <a:t> </a:t>
            </a:r>
            <a:r>
              <a:rPr lang="en-US" dirty="0"/>
              <a:t>and increase the value of each even cell </a:t>
            </a:r>
            <a:r>
              <a:rPr lang="en-US" dirty="0" smtClean="0"/>
              <a:t>by</a:t>
            </a:r>
            <a:r>
              <a:rPr lang="tr-TR" dirty="0" smtClean="0"/>
              <a:t> </a:t>
            </a:r>
            <a:r>
              <a:rPr lang="el-GR" dirty="0"/>
              <a:t>θ</a:t>
            </a:r>
            <a:r>
              <a:rPr lang="en-US" dirty="0" smtClean="0"/>
              <a:t> 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values </a:t>
            </a:r>
            <a:r>
              <a:rPr lang="en-US" dirty="0"/>
              <a:t>of variables not in the loop remain unchanged.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pivot is now complete. </a:t>
            </a:r>
            <a:endParaRPr lang="tr-TR" dirty="0" smtClean="0"/>
          </a:p>
          <a:p>
            <a:r>
              <a:rPr lang="en-US" dirty="0" smtClean="0"/>
              <a:t>If </a:t>
            </a:r>
            <a:r>
              <a:rPr lang="el-GR" dirty="0"/>
              <a:t>θ </a:t>
            </a:r>
            <a:r>
              <a:rPr lang="tr-TR" dirty="0" smtClean="0"/>
              <a:t>=</a:t>
            </a:r>
            <a:r>
              <a:rPr lang="en-US" dirty="0" smtClean="0"/>
              <a:t>0</a:t>
            </a:r>
            <a:r>
              <a:rPr lang="en-US" dirty="0"/>
              <a:t>, then the entering variable will equal 0, and an odd variable that has a current value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0 </a:t>
            </a:r>
            <a:r>
              <a:rPr lang="en-US" dirty="0"/>
              <a:t>will leave the basis. </a:t>
            </a:r>
            <a:endParaRPr lang="tr-TR" dirty="0" smtClean="0"/>
          </a:p>
          <a:p>
            <a:r>
              <a:rPr lang="en-US" dirty="0" smtClean="0"/>
              <a:t>In </a:t>
            </a:r>
            <a:r>
              <a:rPr lang="en-US" dirty="0"/>
              <a:t>this case, a degenerate </a:t>
            </a:r>
            <a:r>
              <a:rPr lang="en-US" dirty="0" err="1"/>
              <a:t>bfs</a:t>
            </a:r>
            <a:r>
              <a:rPr lang="en-US" dirty="0"/>
              <a:t> existed before and will result after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pivot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If </a:t>
            </a:r>
            <a:r>
              <a:rPr lang="en-US" dirty="0"/>
              <a:t>more than one odd cell in the loop </a:t>
            </a:r>
            <a:r>
              <a:rPr lang="en-US" dirty="0" smtClean="0"/>
              <a:t>equals</a:t>
            </a:r>
            <a:r>
              <a:rPr lang="tr-TR" dirty="0" smtClean="0"/>
              <a:t> </a:t>
            </a:r>
            <a:r>
              <a:rPr lang="el-GR" dirty="0"/>
              <a:t>θ</a:t>
            </a:r>
            <a:r>
              <a:rPr lang="en-US" dirty="0" smtClean="0"/>
              <a:t> </a:t>
            </a:r>
            <a:r>
              <a:rPr lang="en-US" dirty="0"/>
              <a:t>, you may arbitrarily choose one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these </a:t>
            </a:r>
            <a:r>
              <a:rPr lang="en-US" dirty="0"/>
              <a:t>odd cells to leave the basis; again, </a:t>
            </a:r>
            <a:r>
              <a:rPr lang="tr-TR" dirty="0"/>
              <a:t> </a:t>
            </a:r>
            <a:r>
              <a:rPr lang="en-US" dirty="0" smtClean="0"/>
              <a:t>degenerate </a:t>
            </a:r>
            <a:r>
              <a:rPr lang="en-US" dirty="0" err="1"/>
              <a:t>bfs</a:t>
            </a:r>
            <a:r>
              <a:rPr lang="en-US" dirty="0"/>
              <a:t> will result.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Let’s</a:t>
            </a:r>
            <a:r>
              <a:rPr lang="tr-TR" dirty="0" smtClean="0"/>
              <a:t> </a:t>
            </a:r>
            <a:r>
              <a:rPr lang="tr-TR" dirty="0" err="1" smtClean="0"/>
              <a:t>illustrate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situation</a:t>
            </a:r>
            <a:r>
              <a:rPr lang="tr-TR" dirty="0" smtClean="0"/>
              <a:t> in </a:t>
            </a:r>
            <a:r>
              <a:rPr lang="tr-TR" dirty="0" err="1" smtClean="0"/>
              <a:t>Powerco</a:t>
            </a:r>
            <a:r>
              <a:rPr lang="tr-TR" dirty="0" smtClean="0"/>
              <a:t> Problem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bfs</a:t>
            </a:r>
            <a:r>
              <a:rPr lang="tr-TR" dirty="0" smtClean="0"/>
              <a:t> is </a:t>
            </a:r>
            <a:r>
              <a:rPr lang="tr-TR" dirty="0" err="1" smtClean="0"/>
              <a:t>found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Northwest</a:t>
            </a:r>
            <a:r>
              <a:rPr lang="tr-TR" dirty="0" smtClean="0"/>
              <a:t> </a:t>
            </a:r>
            <a:r>
              <a:rPr lang="tr-TR" dirty="0" err="1" smtClean="0"/>
              <a:t>Corner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1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Pricing Out </a:t>
            </a:r>
            <a:r>
              <a:rPr lang="en-US" b="1" dirty="0" err="1"/>
              <a:t>Nonbasic</a:t>
            </a:r>
            <a:r>
              <a:rPr lang="en-US" b="1" dirty="0"/>
              <a:t> Variables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complete our discussion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transportation </a:t>
            </a:r>
            <a:r>
              <a:rPr lang="en-US" dirty="0"/>
              <a:t>simplex, we now show how to </a:t>
            </a:r>
            <a:r>
              <a:rPr lang="en-US" dirty="0" smtClean="0"/>
              <a:t>compute</a:t>
            </a:r>
            <a:r>
              <a:rPr lang="tr-TR" dirty="0" smtClean="0"/>
              <a:t> </a:t>
            </a:r>
            <a:r>
              <a:rPr lang="en-US" dirty="0" smtClean="0"/>
              <a:t>row </a:t>
            </a:r>
            <a:r>
              <a:rPr lang="en-US" dirty="0"/>
              <a:t>0 for any </a:t>
            </a:r>
            <a:r>
              <a:rPr lang="en-US" dirty="0" err="1" smtClean="0"/>
              <a:t>bfs</a:t>
            </a:r>
            <a:endParaRPr lang="tr-TR" dirty="0" smtClean="0"/>
          </a:p>
          <a:p>
            <a:r>
              <a:rPr lang="en-US" dirty="0"/>
              <a:t>we know that for a </a:t>
            </a:r>
            <a:r>
              <a:rPr lang="en-US" dirty="0" err="1"/>
              <a:t>bfs</a:t>
            </a:r>
            <a:r>
              <a:rPr lang="en-US" dirty="0"/>
              <a:t> in which the set of basic </a:t>
            </a:r>
            <a:r>
              <a:rPr lang="en-US" dirty="0" smtClean="0"/>
              <a:t>variables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BV, the coefficient of the variable </a:t>
            </a:r>
            <a:r>
              <a:rPr lang="en-US" i="1" dirty="0"/>
              <a:t>x</a:t>
            </a:r>
            <a:r>
              <a:rPr lang="en-US" i="1" baseline="-25000" dirty="0"/>
              <a:t>ij</a:t>
            </a:r>
            <a:r>
              <a:rPr lang="en-US" i="1" dirty="0"/>
              <a:t> </a:t>
            </a:r>
            <a:r>
              <a:rPr lang="en-US" dirty="0"/>
              <a:t>(call it </a:t>
            </a:r>
            <a:r>
              <a:rPr lang="tr-TR" dirty="0" smtClean="0"/>
              <a:t>   </a:t>
            </a:r>
            <a:r>
              <a:rPr lang="en-US" dirty="0" smtClean="0"/>
              <a:t>) </a:t>
            </a:r>
            <a:r>
              <a:rPr lang="en-US" dirty="0"/>
              <a:t>in the tableau’s row 0 is given </a:t>
            </a:r>
            <a:r>
              <a:rPr lang="en-US" dirty="0" smtClean="0"/>
              <a:t>by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where </a:t>
            </a:r>
            <a:r>
              <a:rPr lang="en-US" i="1" dirty="0"/>
              <a:t>c</a:t>
            </a:r>
            <a:r>
              <a:rPr lang="en-US" i="1" baseline="-25000" dirty="0"/>
              <a:t>ij</a:t>
            </a:r>
            <a:r>
              <a:rPr lang="en-US" i="1" dirty="0"/>
              <a:t> </a:t>
            </a:r>
            <a:r>
              <a:rPr lang="en-US" dirty="0"/>
              <a:t>is the objective function coefficient for </a:t>
            </a:r>
            <a:r>
              <a:rPr lang="en-US" i="1" dirty="0"/>
              <a:t>x</a:t>
            </a:r>
            <a:r>
              <a:rPr lang="en-US" i="1" baseline="-25000" dirty="0"/>
              <a:t>ij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dirty="0"/>
              <a:t>a</a:t>
            </a:r>
            <a:r>
              <a:rPr lang="en-US" i="1" baseline="-25000" dirty="0"/>
              <a:t>ij</a:t>
            </a:r>
            <a:r>
              <a:rPr lang="en-US" i="1" dirty="0"/>
              <a:t> </a:t>
            </a:r>
            <a:r>
              <a:rPr lang="en-US" dirty="0"/>
              <a:t>is the column for </a:t>
            </a:r>
            <a:r>
              <a:rPr lang="en-US" i="1" dirty="0"/>
              <a:t>x</a:t>
            </a:r>
            <a:r>
              <a:rPr lang="en-US" i="1" baseline="-25000" dirty="0"/>
              <a:t>ij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original </a:t>
            </a:r>
            <a:r>
              <a:rPr lang="en-US" dirty="0"/>
              <a:t>LP (we are assuming that the first supply constraint has been dropped).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14653"/>
            <a:ext cx="20193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67113"/>
            <a:ext cx="2476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07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Because we are solving a minimization problem, the current </a:t>
            </a:r>
            <a:r>
              <a:rPr lang="en-US" dirty="0" err="1"/>
              <a:t>bfs</a:t>
            </a:r>
            <a:r>
              <a:rPr lang="en-US" dirty="0"/>
              <a:t> will be optimal if </a:t>
            </a:r>
            <a:r>
              <a:rPr lang="en-US" dirty="0" smtClean="0"/>
              <a:t>all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  <a:r>
              <a:rPr lang="tr-TR" dirty="0" smtClean="0"/>
              <a:t>  </a:t>
            </a:r>
            <a:r>
              <a:rPr lang="en-US" dirty="0" smtClean="0"/>
              <a:t> ’s </a:t>
            </a:r>
            <a:r>
              <a:rPr lang="en-US" dirty="0"/>
              <a:t>are </a:t>
            </a:r>
            <a:r>
              <a:rPr lang="en-US" dirty="0" err="1"/>
              <a:t>nonpositive</a:t>
            </a:r>
            <a:r>
              <a:rPr lang="en-US" dirty="0"/>
              <a:t>; otherwise, we enter into the basis the variable with the most </a:t>
            </a:r>
            <a:r>
              <a:rPr lang="en-US" dirty="0" smtClean="0"/>
              <a:t>positive</a:t>
            </a:r>
            <a:r>
              <a:rPr lang="tr-TR" dirty="0" smtClean="0"/>
              <a:t>   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After </a:t>
            </a:r>
            <a:r>
              <a:rPr lang="en-US" dirty="0" smtClean="0"/>
              <a:t>determining</a:t>
            </a:r>
            <a:r>
              <a:rPr lang="tr-TR" dirty="0" smtClean="0"/>
              <a:t>        </a:t>
            </a:r>
            <a:r>
              <a:rPr lang="en-US" dirty="0" smtClean="0"/>
              <a:t>, </a:t>
            </a:r>
            <a:r>
              <a:rPr lang="en-US" dirty="0"/>
              <a:t>we can easily </a:t>
            </a:r>
            <a:r>
              <a:rPr lang="en-US" dirty="0" smtClean="0"/>
              <a:t>determine</a:t>
            </a:r>
            <a:r>
              <a:rPr lang="tr-TR" dirty="0" smtClean="0"/>
              <a:t>   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en-US" dirty="0" smtClean="0"/>
              <a:t>Because </a:t>
            </a:r>
            <a:r>
              <a:rPr lang="en-US" dirty="0"/>
              <a:t>the first constraint </a:t>
            </a:r>
            <a:r>
              <a:rPr lang="en-US" dirty="0" smtClean="0"/>
              <a:t>has</a:t>
            </a:r>
            <a:r>
              <a:rPr lang="tr-TR" dirty="0" smtClean="0"/>
              <a:t> </a:t>
            </a:r>
            <a:r>
              <a:rPr lang="en-US" dirty="0" smtClean="0"/>
              <a:t>been </a:t>
            </a:r>
            <a:r>
              <a:rPr lang="en-US" dirty="0"/>
              <a:t>dropped</a:t>
            </a:r>
            <a:r>
              <a:rPr lang="en-US" dirty="0" smtClean="0"/>
              <a:t>,</a:t>
            </a:r>
            <a:r>
              <a:rPr lang="tr-TR" dirty="0" smtClean="0"/>
              <a:t>  </a:t>
            </a:r>
            <a:r>
              <a:rPr lang="en-US" dirty="0" smtClean="0"/>
              <a:t> </a:t>
            </a:r>
            <a:r>
              <a:rPr lang="tr-TR" dirty="0" smtClean="0"/>
              <a:t>                                                                                                      </a:t>
            </a:r>
            <a:r>
              <a:rPr lang="en-US" dirty="0" smtClean="0"/>
              <a:t>will </a:t>
            </a:r>
            <a:r>
              <a:rPr lang="en-US" dirty="0"/>
              <a:t>have </a:t>
            </a:r>
            <a:r>
              <a:rPr lang="en-US" i="1" dirty="0"/>
              <a:t>m </a:t>
            </a:r>
            <a:r>
              <a:rPr lang="tr-TR" i="1" dirty="0" smtClean="0"/>
              <a:t>+</a:t>
            </a:r>
            <a:r>
              <a:rPr lang="en-US" dirty="0" smtClean="0"/>
              <a:t> </a:t>
            </a:r>
            <a:r>
              <a:rPr lang="en-US" i="1" dirty="0"/>
              <a:t>n </a:t>
            </a:r>
            <a:r>
              <a:rPr lang="tr-TR" i="1" dirty="0" smtClean="0"/>
              <a:t>-</a:t>
            </a:r>
            <a:r>
              <a:rPr lang="en-US" dirty="0" smtClean="0"/>
              <a:t> </a:t>
            </a:r>
            <a:r>
              <a:rPr lang="en-US" dirty="0"/>
              <a:t>1 elements. We write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743" y="2492896"/>
            <a:ext cx="2476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30" y="1484784"/>
            <a:ext cx="2476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068960"/>
            <a:ext cx="6381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158" y="3501008"/>
            <a:ext cx="2476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53136"/>
            <a:ext cx="6381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990" y="5301208"/>
            <a:ext cx="43338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99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1878</Words>
  <Application>Microsoft Office PowerPoint</Application>
  <PresentationFormat>Ekran Gösterisi (4:3)</PresentationFormat>
  <Paragraphs>128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29" baseType="lpstr">
      <vt:lpstr>Ofis Teması</vt:lpstr>
      <vt:lpstr>Transportation, Assignment and Transshipment Problems </vt:lpstr>
      <vt:lpstr>Vogel’s Method for Finding a Basic Feasible Solution</vt:lpstr>
      <vt:lpstr>Example</vt:lpstr>
      <vt:lpstr>The Transportation Simplex Method</vt:lpstr>
      <vt:lpstr>How to Pivot in a Transportation Problem</vt:lpstr>
      <vt:lpstr>PowerPoint Sunusu</vt:lpstr>
      <vt:lpstr>PowerPoint Sunusu</vt:lpstr>
      <vt:lpstr>Pricing Out Nonbasic Variables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Example</vt:lpstr>
      <vt:lpstr>Sensitivity Analysis for Transportation Problems</vt:lpstr>
      <vt:lpstr>Change 1: Objective function coefficient of a NBV</vt:lpstr>
      <vt:lpstr>Change 2: Changing the objective function coefficient of a BV</vt:lpstr>
      <vt:lpstr>Change 3: Increasing both supply and Demand by ∆</vt:lpstr>
      <vt:lpstr>PowerPoint Sunusu</vt:lpstr>
      <vt:lpstr>Example</vt:lpstr>
      <vt:lpstr>Assignment Problems</vt:lpstr>
      <vt:lpstr>PowerPoint Sunusu</vt:lpstr>
      <vt:lpstr>PowerPoint Sunusu</vt:lpstr>
      <vt:lpstr>PowerPoint Sunusu</vt:lpstr>
      <vt:lpstr>Hungarian Method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Transportation, Assignment and Transshipment Problems</dc:title>
  <dc:creator>Canan</dc:creator>
  <cp:lastModifiedBy>Canan</cp:lastModifiedBy>
  <cp:revision>46</cp:revision>
  <dcterms:created xsi:type="dcterms:W3CDTF">2015-04-29T15:30:12Z</dcterms:created>
  <dcterms:modified xsi:type="dcterms:W3CDTF">2016-05-09T08:49:09Z</dcterms:modified>
</cp:coreProperties>
</file>