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8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3" r:id="rId26"/>
    <p:sldId id="284" r:id="rId27"/>
    <p:sldId id="286" r:id="rId28"/>
    <p:sldId id="287" r:id="rId29"/>
    <p:sldId id="288" r:id="rId30"/>
    <p:sldId id="289" r:id="rId31"/>
    <p:sldId id="292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3"/>
    <p:restoredTop sz="94630"/>
  </p:normalViewPr>
  <p:slideViewPr>
    <p:cSldViewPr snapToGrid="0" snapToObjects="1">
      <p:cViewPr varScale="1">
        <p:scale>
          <a:sx n="99" d="100"/>
          <a:sy n="99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6288-5E28-0C42-BBE0-E7E6FF76B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444C1-C0F4-2743-A8BA-CCF06E1D5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DBE0-DCE8-4B48-9DC6-5D01DF9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1D608-B6AD-1640-A85E-3515CA09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83C2D-C8CF-0A40-AF93-A424086D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4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DBA9-3C50-784C-AC46-D858521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242B4-63B6-2347-BB66-9B88F94E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897C-5AF8-C048-9B30-6955A7C1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A9E9-EDE0-0748-B900-796E21BC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2B3E-20E6-004E-9745-2ED19D18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9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AD5B2-374E-5042-8619-FC7DCD0FA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F9B45-C8CC-DC4B-AD26-28E69E350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19B0-E343-294E-9DE4-441554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8210-7166-6C4E-8383-4C9FDF8D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3A9FE-346D-FA48-A910-B92EB07F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9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8011-8E88-794F-984D-EC6AD1CA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BFFF-9CBD-5E42-A7CB-92ACD339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DEC2-AE75-7E43-B7F0-AADC4DE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6025-1061-9F42-93AA-EE630F8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1B90-2BB9-A247-A24A-25EFDFDE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60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E643-7A92-3044-8873-07959517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F841A-3428-1D41-A7D4-627E114B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B59E-8A86-E247-BC4B-08B6F2A0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FF9A-8159-8E4C-A4C7-A97A5748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0CC0-E6FC-5245-855C-73CB9087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74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803E-B0B4-FF42-BC19-CFD7A678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0DBE-2BA9-654F-818D-176248E0F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DBF2F-7B36-5F4C-B6F4-2B1ABF905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A3703-75AE-B247-86B6-673C68F8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7A2CE-35CE-4042-938F-1CAA457D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63C31-F2C3-EA45-B2D9-3F53F052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151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D5F4-D6C0-4749-9804-127513BF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550A1-F2DC-A34C-B7C3-ACB0FC648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0644F-8637-FB42-B98F-7F14221BA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62CB0-DCD2-C842-A469-C9225347F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6C87A-5BFF-5C4C-A9D2-025586B74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E410-32A2-4541-AB46-26660D8D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ECAD9-413B-7F45-90C4-6D3944A5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83A2D-10F7-9842-89F3-20696290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101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E1EA-B16F-3E45-92BD-216AC0D6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321EE-3FD9-BA4F-8FCC-36A7CF10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6352C-D970-7F4F-9B10-0277B13E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315C5-2950-0C4F-94CD-884D98B5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60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4D69F-2927-A643-8444-60CEF645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8686F-147A-8148-80DD-F3A93D6E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933D4-90CD-5649-802C-68194AE2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86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0D09-681D-0145-8916-025BA2A4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C641-6574-CE42-A264-864D31C2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46312-DA62-0845-ADEF-898CA71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E6D4A-C81F-934F-A628-C7B8EDDA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5B17A-4752-A64B-A5F3-F7530205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570A-2121-FA40-A561-5EB5B855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6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9A23-3543-BC4C-8217-B116C555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43613-F82B-824A-8D11-12E0A4BFE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E28FD-B8B9-2642-A8C7-8E822E12F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9F93A-FDD1-854C-8362-81D19A4D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51A66-2B49-1D4E-984D-2FC99B5C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336A3-31D8-F345-A100-87AE7214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449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08E4C-4B09-6D4C-BC9B-A6ACA33A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0733-47F6-FA47-AEA1-A3C8A10A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8327-2315-164B-AC68-9861D7BBC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53AE-8190-5D46-BFA3-4CEDCF0B2EA9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6710-A3F1-B341-B8E3-842AD7B4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D580-97B7-5E43-8EF4-D72BD4BB4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58D3-B816-324D-B698-F0E1CC075F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31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6EA0-0BCC-E545-A574-083616298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Roots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48220-A9AD-6E4E-A6A0-A8E51BEEE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354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034D-E35C-E543-B4DC-373BE452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Roots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8225-8EC0-2541-83F8-DB524F00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Bracketing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Always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tr-TR" dirty="0"/>
          </a:p>
          <a:p>
            <a:pPr lvl="1"/>
            <a:r>
              <a:rPr lang="tr-TR" dirty="0" err="1"/>
              <a:t>Converge</a:t>
            </a:r>
            <a:r>
              <a:rPr lang="tr-TR" dirty="0"/>
              <a:t> </a:t>
            </a:r>
            <a:r>
              <a:rPr lang="tr-TR" dirty="0" err="1"/>
              <a:t>slowly</a:t>
            </a:r>
            <a:endParaRPr lang="tr-TR" dirty="0"/>
          </a:p>
          <a:p>
            <a:r>
              <a:rPr lang="tr-TR" dirty="0"/>
              <a:t>Open </a:t>
            </a:r>
            <a:r>
              <a:rPr lang="tr-TR" dirty="0" err="1"/>
              <a:t>Methods</a:t>
            </a:r>
            <a:endParaRPr lang="tr-TR" dirty="0"/>
          </a:p>
          <a:p>
            <a:pPr lvl="1"/>
            <a:r>
              <a:rPr lang="tr-TR" dirty="0"/>
              <a:t>Do not </a:t>
            </a:r>
            <a:r>
              <a:rPr lang="tr-TR" dirty="0" err="1"/>
              <a:t>always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(can </a:t>
            </a:r>
            <a:r>
              <a:rPr lang="tr-TR" dirty="0" err="1"/>
              <a:t>diverge</a:t>
            </a:r>
            <a:r>
              <a:rPr lang="tr-TR" dirty="0"/>
              <a:t>) </a:t>
            </a:r>
          </a:p>
          <a:p>
            <a:pPr lvl="1"/>
            <a:r>
              <a:rPr lang="tr-TR" dirty="0" err="1"/>
              <a:t>Converge</a:t>
            </a:r>
            <a:r>
              <a:rPr lang="tr-TR" dirty="0"/>
              <a:t> </a:t>
            </a:r>
            <a:r>
              <a:rPr lang="tr-TR" dirty="0" err="1"/>
              <a:t>quicker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689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24D2-D13F-DA49-9662-04FC1D0D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Incremental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ACA3-ED84-BB47-99E9-3A0DE11D9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guesses</a:t>
            </a:r>
            <a:r>
              <a:rPr lang="tr-TR" dirty="0"/>
              <a:t> </a:t>
            </a:r>
          </a:p>
          <a:p>
            <a:r>
              <a:rPr lang="en-US" altLang="tr-TR" dirty="0"/>
              <a:t>The </a:t>
            </a:r>
            <a:r>
              <a:rPr lang="en-US" altLang="tr-TR" i="1" dirty="0"/>
              <a:t>incremental search</a:t>
            </a:r>
            <a:r>
              <a:rPr lang="en-US" altLang="tr-TR" dirty="0"/>
              <a:t> method tests the value of the function at evenly spaced intervals and finds brackets by identifying function sign changes between neighboring points.</a:t>
            </a:r>
            <a:endParaRPr lang="tr-TR" altLang="tr-TR" dirty="0"/>
          </a:p>
          <a:p>
            <a:r>
              <a:rPr lang="tr-TR" altLang="tr-TR" dirty="0" err="1"/>
              <a:t>If</a:t>
            </a:r>
            <a:r>
              <a:rPr lang="tr-TR" altLang="tr-TR" dirty="0"/>
              <a:t> </a:t>
            </a:r>
            <a:endParaRPr lang="en-US" alt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48FB2-D522-5842-A9B1-2AD65D27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53" y="3623042"/>
            <a:ext cx="6793543" cy="12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6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F61F-397F-B94D-A3AF-E6F19038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Incremental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Hazards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1D3B-0037-7D4F-947D-3B581757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37548" cy="4625279"/>
          </a:xfrm>
        </p:spPr>
        <p:txBody>
          <a:bodyPr/>
          <a:lstStyle/>
          <a:p>
            <a:r>
              <a:rPr lang="en-US" altLang="tr-TR" dirty="0"/>
              <a:t>If the spacing between the points of an incremental search are too far apart, brackets may be missed due to capturing an even number of roots within two points.</a:t>
            </a:r>
          </a:p>
          <a:p>
            <a:r>
              <a:rPr lang="en-US" altLang="tr-TR" dirty="0"/>
              <a:t>Incremental searches cannot find brackets containing even-multiplicity roots regardless of spacing.</a:t>
            </a:r>
          </a:p>
          <a:p>
            <a:endParaRPr lang="tr-TR" dirty="0"/>
          </a:p>
        </p:txBody>
      </p:sp>
      <p:pic>
        <p:nvPicPr>
          <p:cNvPr id="4" name="Picture 4" descr="fig0503">
            <a:extLst>
              <a:ext uri="{FF2B5EF4-FFF2-40B4-BE49-F238E27FC236}">
                <a16:creationId xmlns:a16="http://schemas.microsoft.com/office/drawing/2014/main" id="{F87AED8F-B530-D641-B7AB-DBCA724C1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48" y="2747874"/>
            <a:ext cx="5168455" cy="278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089E0-EA5B-6044-80E9-E4A6ED42B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992" y="5609180"/>
            <a:ext cx="9311014" cy="8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6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3552C-EA50-9F43-AAF0-AD7F9C84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41" y="0"/>
            <a:ext cx="7159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6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7817-ED57-F14B-BDB2-D2C696E2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FA361-DA09-C645-A646-20C5A7E3C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1666"/>
            <a:ext cx="10007600" cy="1206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C693F-4B18-7E48-8BB2-34D4CFBF3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3362"/>
            <a:ext cx="6972300" cy="306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4CE1F-D2BA-674D-929B-C6DF832C4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886" y="2353153"/>
            <a:ext cx="4550114" cy="3670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BCED60-BF48-014E-A974-B4BEFCDA0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178" y="6090508"/>
            <a:ext cx="4572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3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F52-AB9A-884C-AD16-40220738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7A49-1150-2C4A-AAEF-569B0D55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Run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subintervals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A542E-39E8-A344-98CB-961566A4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203450"/>
            <a:ext cx="74168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232C8-678A-9747-BB73-2C573DA8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4586288"/>
            <a:ext cx="2819400" cy="1968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AAB4DE-D856-1A4F-B8A6-395E0ED35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184" y="2781300"/>
            <a:ext cx="4894365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D67-B122-BD40-9FE9-DF7BAC9D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Bisection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A099-EDFE-7C4A-90AC-3AA9BA9CA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013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A026-3A06-B64A-B754-EC43B780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Bisection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C51B-1D2E-1449-8988-1DF1C5DD5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6913" cy="4546600"/>
          </a:xfrm>
        </p:spPr>
        <p:txBody>
          <a:bodyPr>
            <a:normAutofit fontScale="92500" lnSpcReduction="20000"/>
          </a:bodyPr>
          <a:lstStyle/>
          <a:p>
            <a:r>
              <a:rPr lang="en-US" altLang="tr-TR" dirty="0"/>
              <a:t>The </a:t>
            </a:r>
            <a:r>
              <a:rPr lang="en-US" altLang="tr-TR" i="1" dirty="0"/>
              <a:t>bisection method</a:t>
            </a:r>
            <a:r>
              <a:rPr lang="en-US" altLang="tr-TR" dirty="0"/>
              <a:t> is a variation of the incremental search method in which the interval is always divided in half.</a:t>
            </a:r>
          </a:p>
          <a:p>
            <a:r>
              <a:rPr lang="en-US" altLang="tr-TR" dirty="0"/>
              <a:t>If a function changes sign over an interval, the function value at the midpoint is evaluated.</a:t>
            </a:r>
          </a:p>
          <a:p>
            <a:r>
              <a:rPr lang="en-US" altLang="tr-TR" dirty="0"/>
              <a:t>The location of the root is then determined as lying within the subinterval where the sign change occurs.</a:t>
            </a:r>
          </a:p>
          <a:p>
            <a:r>
              <a:rPr lang="en-US" altLang="tr-TR" dirty="0"/>
              <a:t>The absolute error is reduced by a factor of 2 for each iteration.</a:t>
            </a:r>
          </a:p>
          <a:p>
            <a:endParaRPr lang="tr-TR" dirty="0"/>
          </a:p>
        </p:txBody>
      </p:sp>
      <p:pic>
        <p:nvPicPr>
          <p:cNvPr id="4" name="Picture 4" descr="fig0505">
            <a:extLst>
              <a:ext uri="{FF2B5EF4-FFF2-40B4-BE49-F238E27FC236}">
                <a16:creationId xmlns:a16="http://schemas.microsoft.com/office/drawing/2014/main" id="{509190FC-4A24-DE4E-94C3-490A981D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82" y="365125"/>
            <a:ext cx="5358455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8768F-1E5E-854B-84EE-2F99CB19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4675187"/>
            <a:ext cx="5753100" cy="41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9DB88-8F85-B742-93E6-627348CB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75" y="5005386"/>
            <a:ext cx="2984500" cy="97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73F125-9617-664F-B50B-896C8505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388" y="5284786"/>
            <a:ext cx="2387600" cy="419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CE9DB9-64BD-7842-84A0-A743A74FF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525" y="5938835"/>
            <a:ext cx="2921000" cy="749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E2CC57-0F53-4A42-91C5-2106462E7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695" y="365125"/>
            <a:ext cx="38735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2B4A89-C481-6048-AD59-72663E26A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4437" y="6000750"/>
            <a:ext cx="1625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0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B23B-E5E5-124E-B257-D875126E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Bisection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</p:txBody>
      </p:sp>
      <p:pic>
        <p:nvPicPr>
          <p:cNvPr id="4" name="Picture 4" descr="fig0505">
            <a:extLst>
              <a:ext uri="{FF2B5EF4-FFF2-40B4-BE49-F238E27FC236}">
                <a16:creationId xmlns:a16="http://schemas.microsoft.com/office/drawing/2014/main" id="{517B6EC6-46CF-3D45-B59A-2208078A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4" y="2052637"/>
            <a:ext cx="5358455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49465-03DB-C34D-81ED-F8C4538C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56" y="365125"/>
            <a:ext cx="57531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E9FBD-17A0-4548-AEB1-A96A8E62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706" y="695324"/>
            <a:ext cx="2984500" cy="97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226B4-FBFF-A54F-AA63-1F4E8C01D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019" y="974724"/>
            <a:ext cx="23876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6B30B0-D8D6-2449-AC3A-E2C86EB93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475" y="2830505"/>
            <a:ext cx="2921000" cy="74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F0EDED-36E3-9A4E-9003-A6B6A7EB5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075" y="1406525"/>
            <a:ext cx="3873500" cy="41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B92D7-F7CA-3449-BF2F-5374D4DEEF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19" y="2989255"/>
            <a:ext cx="1625600" cy="43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96BA5A-DAF9-944F-9AC8-DE52B6A8C4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648615"/>
            <a:ext cx="5143500" cy="106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08DAAB-03CF-CF44-9EBD-D28AD2DA2C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3475" y="3763168"/>
            <a:ext cx="1612900" cy="444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36CB32-D28A-5343-94B6-4CA3245D5C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3475" y="4391031"/>
            <a:ext cx="3352800" cy="81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288E23-32B4-2C4F-B7DA-F0521F203B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9675" y="5640399"/>
            <a:ext cx="1460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58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64D8-D30A-8642-BC15-EA1AD363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Bisection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FDC7-70B1-DB4B-B5B0-6A2EAF0F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Iterate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is </a:t>
            </a:r>
            <a:r>
              <a:rPr lang="tr-TR" dirty="0" err="1"/>
              <a:t>accurate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. </a:t>
            </a:r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an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estimate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require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knowledge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. </a:t>
            </a:r>
          </a:p>
          <a:p>
            <a:r>
              <a:rPr lang="tr-TR" dirty="0"/>
              <a:t>Stop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approximate</a:t>
            </a:r>
            <a:r>
              <a:rPr lang="tr-TR" dirty="0"/>
              <a:t> </a:t>
            </a:r>
            <a:r>
              <a:rPr lang="tr-TR" dirty="0" err="1"/>
              <a:t>relative</a:t>
            </a:r>
            <a:r>
              <a:rPr lang="tr-TR" dirty="0"/>
              <a:t>  </a:t>
            </a:r>
            <a:r>
              <a:rPr lang="tr-TR" dirty="0" err="1"/>
              <a:t>percent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is </a:t>
            </a:r>
            <a:r>
              <a:rPr lang="tr-TR" dirty="0" err="1"/>
              <a:t>below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eps</a:t>
            </a:r>
            <a:r>
              <a:rPr lang="tr-TR" dirty="0"/>
              <a:t>. </a:t>
            </a:r>
          </a:p>
          <a:p>
            <a:r>
              <a:rPr lang="tr-TR" dirty="0" err="1"/>
              <a:t>Approximate</a:t>
            </a:r>
            <a:r>
              <a:rPr lang="tr-TR" dirty="0"/>
              <a:t> </a:t>
            </a:r>
            <a:r>
              <a:rPr lang="tr-TR" dirty="0" err="1"/>
              <a:t>relative</a:t>
            </a:r>
            <a:r>
              <a:rPr lang="tr-TR" dirty="0"/>
              <a:t>  </a:t>
            </a:r>
            <a:r>
              <a:rPr lang="tr-TR" dirty="0" err="1"/>
              <a:t>percent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: 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E0FEB-05B8-A34B-86F1-2E0C37A9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12" y="4651376"/>
            <a:ext cx="3812674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3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65BD-DC39-7145-A117-E72F1F6F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F2997-D2C9-0E41-8C0F-9F9656A5A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617" y="1825625"/>
            <a:ext cx="8540765" cy="4351338"/>
          </a:xfrm>
        </p:spPr>
      </p:pic>
    </p:spTree>
    <p:extLst>
      <p:ext uri="{BB962C8B-B14F-4D97-AF65-F5344CB8AC3E}">
        <p14:creationId xmlns:p14="http://schemas.microsoft.com/office/powerpoint/2010/main" val="3720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4E1A-563C-5342-9C59-88DD6E4D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Bisection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1AD6D-FF5C-E749-9236-0F896A823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63" y="1690688"/>
            <a:ext cx="9563100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F48B3-9845-2C4E-A3A0-87B6170AD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5337175"/>
            <a:ext cx="9956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2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6BA7-71C7-384D-9556-22EC11D4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Bisection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299D6-E528-9747-8D65-DE2BF451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1414463"/>
            <a:ext cx="6582801" cy="43005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274FB-EF69-1247-99B5-8138170F3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3" y="5385594"/>
            <a:ext cx="33909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1D18D-41D1-494B-A774-DE468D43C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94387"/>
            <a:ext cx="9880600" cy="698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7D85E9-4B16-4745-BE7B-2E33174E7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126" y="1950244"/>
            <a:ext cx="3812674" cy="116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4ECB97-CEB2-3148-B0D7-008C7B4BF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8300" y="3208337"/>
            <a:ext cx="4635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0C49-BDF2-1442-BABD-0C2E2E15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Bisection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084C-FDAE-AC47-A105-D1043B93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iterations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attain</a:t>
            </a:r>
            <a:r>
              <a:rPr lang="tr-TR" dirty="0"/>
              <a:t> an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can be </a:t>
            </a:r>
            <a:r>
              <a:rPr lang="tr-TR" dirty="0" err="1"/>
              <a:t>computed</a:t>
            </a:r>
            <a:r>
              <a:rPr lang="tr-TR" dirty="0"/>
              <a:t> a </a:t>
            </a:r>
            <a:r>
              <a:rPr lang="tr-TR" dirty="0" err="1"/>
              <a:t>priori</a:t>
            </a:r>
            <a:r>
              <a:rPr lang="tr-TR" dirty="0"/>
              <a:t> (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iterations</a:t>
            </a:r>
            <a:r>
              <a:rPr lang="tr-TR" dirty="0"/>
              <a:t>). </a:t>
            </a:r>
          </a:p>
          <a:p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is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:</a:t>
            </a:r>
          </a:p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iteration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is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/>
              <a:t>Since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iteration</a:t>
            </a:r>
            <a:r>
              <a:rPr lang="tr-TR" dirty="0"/>
              <a:t> </a:t>
            </a:r>
            <a:r>
              <a:rPr lang="tr-TR" dirty="0" err="1"/>
              <a:t>halves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, a general </a:t>
            </a:r>
            <a:r>
              <a:rPr lang="tr-TR" dirty="0" err="1"/>
              <a:t>formula</a:t>
            </a:r>
            <a:r>
              <a:rPr lang="tr-TR" dirty="0"/>
              <a:t> </a:t>
            </a:r>
            <a:r>
              <a:rPr lang="tr-TR" dirty="0" err="1"/>
              <a:t>relating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iterations</a:t>
            </a:r>
            <a:r>
              <a:rPr lang="tr-TR" dirty="0"/>
              <a:t> is: 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C84A3-386E-D349-9426-0AAD03BB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49" y="2706356"/>
            <a:ext cx="26924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8EF8A-FDE9-1443-83F8-74D4CDAF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49" y="3138820"/>
            <a:ext cx="1493838" cy="809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1B7BF-39C4-2340-ABB1-579A2FDC1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525" y="4789488"/>
            <a:ext cx="1473200" cy="85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46CF8E-2910-F343-9BA4-C94A3DF68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525" y="5571730"/>
            <a:ext cx="4318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1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AECB920-C581-8149-8F54-FA2FDD2D7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0"/>
            <a:ext cx="499504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9952DA-1DFF-D24B-9705-75A3DB13E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2444750"/>
            <a:ext cx="32385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06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A3DA-A7FE-8E43-9D56-15FE318E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Bisection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25A4-662B-BA43-AB4B-62BAE3CA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of 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F64DC-4CAE-0242-9C8E-D0C3534B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1519238"/>
            <a:ext cx="529590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B975E-0015-1741-884B-314CCF548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3" y="2563813"/>
            <a:ext cx="9436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AD9C-CD40-7346-BAD7-9641560A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2006-80F7-8940-8C89-7E6B6F99B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133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961E-49A2-FE4C-9A0D-7CA07469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FC79-2F09-9044-8C4B-88ADCAB3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6863" cy="4618038"/>
          </a:xfrm>
        </p:spPr>
        <p:txBody>
          <a:bodyPr>
            <a:normAutofit fontScale="92500" lnSpcReduction="10000"/>
          </a:bodyPr>
          <a:lstStyle/>
          <a:p>
            <a:r>
              <a:rPr lang="en-US" altLang="tr-TR" dirty="0"/>
              <a:t>The </a:t>
            </a:r>
            <a:r>
              <a:rPr lang="en-US" altLang="tr-TR" i="1" dirty="0"/>
              <a:t>false position</a:t>
            </a:r>
            <a:r>
              <a:rPr lang="en-US" altLang="tr-TR" dirty="0"/>
              <a:t> method is another bracketing method.</a:t>
            </a:r>
          </a:p>
          <a:p>
            <a:r>
              <a:rPr lang="en-US" altLang="tr-TR" dirty="0"/>
              <a:t>It determines the next guess not by splitting the bracket in half but by connecting the endpoints with a straight line and determining the location of the intercept of the straight line (</a:t>
            </a:r>
            <a:r>
              <a:rPr lang="en-US" altLang="tr-TR" i="1" dirty="0" err="1"/>
              <a:t>x</a:t>
            </a:r>
            <a:r>
              <a:rPr lang="en-US" altLang="tr-TR" i="1" baseline="-25000" dirty="0" err="1"/>
              <a:t>r</a:t>
            </a:r>
            <a:r>
              <a:rPr lang="en-US" altLang="tr-TR" dirty="0"/>
              <a:t>).</a:t>
            </a:r>
          </a:p>
          <a:p>
            <a:r>
              <a:rPr lang="en-US" altLang="tr-TR" dirty="0"/>
              <a:t>The value of </a:t>
            </a:r>
            <a:r>
              <a:rPr lang="en-US" altLang="tr-TR" i="1" dirty="0" err="1"/>
              <a:t>x</a:t>
            </a:r>
            <a:r>
              <a:rPr lang="en-US" altLang="tr-TR" i="1" baseline="-25000" dirty="0" err="1"/>
              <a:t>r</a:t>
            </a:r>
            <a:r>
              <a:rPr lang="en-US" altLang="tr-TR" dirty="0"/>
              <a:t> then replaces whichever of the two initial guesses yields a function value with the same sign as </a:t>
            </a:r>
            <a:r>
              <a:rPr lang="en-US" altLang="tr-TR" i="1" dirty="0"/>
              <a:t>f</a:t>
            </a:r>
            <a:r>
              <a:rPr lang="en-US" altLang="tr-TR" dirty="0"/>
              <a:t>(</a:t>
            </a:r>
            <a:r>
              <a:rPr lang="en-US" altLang="tr-TR" i="1" dirty="0" err="1"/>
              <a:t>x</a:t>
            </a:r>
            <a:r>
              <a:rPr lang="en-US" altLang="tr-TR" i="1" baseline="-25000" dirty="0" err="1"/>
              <a:t>r</a:t>
            </a:r>
            <a:r>
              <a:rPr lang="en-US" altLang="tr-TR" dirty="0"/>
              <a:t>).</a:t>
            </a:r>
          </a:p>
          <a:p>
            <a:r>
              <a:rPr lang="en-US" altLang="tr-TR" dirty="0"/>
              <a:t>False position formula </a:t>
            </a:r>
          </a:p>
          <a:p>
            <a:endParaRPr lang="tr-TR" dirty="0"/>
          </a:p>
        </p:txBody>
      </p:sp>
      <p:pic>
        <p:nvPicPr>
          <p:cNvPr id="4" name="Picture 4" descr="fig0508">
            <a:extLst>
              <a:ext uri="{FF2B5EF4-FFF2-40B4-BE49-F238E27FC236}">
                <a16:creationId xmlns:a16="http://schemas.microsoft.com/office/drawing/2014/main" id="{461654D3-7C93-6C47-A6AA-BA9C3644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3237" y="514350"/>
            <a:ext cx="5005388" cy="4724400"/>
          </a:xfrm>
          <a:prstGeom prst="rect">
            <a:avLst/>
          </a:prstGeom>
          <a:noFill/>
        </p:spPr>
      </p:pic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BB40675-FB54-BE41-ABC8-7DD4B66AB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23056"/>
              </p:ext>
            </p:extLst>
          </p:nvPr>
        </p:nvGraphicFramePr>
        <p:xfrm>
          <a:off x="4652963" y="5832475"/>
          <a:ext cx="3124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4" imgW="8559800" imgH="2336800" progId="Equation.3">
                  <p:embed/>
                </p:oleObj>
              </mc:Choice>
              <mc:Fallback>
                <p:oleObj name="Equation" r:id="rId4" imgW="8559800" imgH="2336800" progId="Equation.3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17ADE283-13C7-A444-805F-44A170B37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5832475"/>
                        <a:ext cx="31242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46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50721405-4FFD-FE40-A094-BE84533AA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Bisection vs. False Position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F3FA1FC-B68B-934C-A207-9EE18AC23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Bisection does not take into account the shape of the function; this can be good or bad depending on the function!</a:t>
            </a:r>
          </a:p>
          <a:p>
            <a:pPr eaLnBrk="1" hangingPunct="1"/>
            <a:r>
              <a:rPr lang="en-US" altLang="tr-TR" dirty="0"/>
              <a:t>Slow convergence:</a:t>
            </a:r>
          </a:p>
        </p:txBody>
      </p:sp>
      <p:pic>
        <p:nvPicPr>
          <p:cNvPr id="3077" name="Picture 4" descr="fig0509">
            <a:extLst>
              <a:ext uri="{FF2B5EF4-FFF2-40B4-BE49-F238E27FC236}">
                <a16:creationId xmlns:a16="http://schemas.microsoft.com/office/drawing/2014/main" id="{A86FFF49-8391-684F-9EA8-B72BF4D9B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22875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FC489683-CDD8-B54B-BD00-03447E94E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49887"/>
              </p:ext>
            </p:extLst>
          </p:nvPr>
        </p:nvGraphicFramePr>
        <p:xfrm>
          <a:off x="3002280" y="4357687"/>
          <a:ext cx="1828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4826000" imgH="1168400" progId="Equation.3">
                  <p:embed/>
                </p:oleObj>
              </mc:Choice>
              <mc:Fallback>
                <p:oleObj name="Equation" r:id="rId4" imgW="4826000" imgH="1168400" progId="Equation.3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FC489683-CDD8-B54B-BD00-03447E94E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280" y="4357687"/>
                        <a:ext cx="1828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231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D3EB-D4DE-3A43-BB91-84194DFF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3EFD0-F8D1-1142-AB53-C98CC898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21700" cy="1460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8589F-8F3A-BF4D-9608-41A9055F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78" y="2654300"/>
            <a:ext cx="10325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2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DF03-1F20-E14F-8703-B934D1CA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3E34A-7E40-D949-BB76-A742C4EC6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896" y="1690688"/>
            <a:ext cx="10147300" cy="3098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93E04-E709-D847-9A8F-15095B0EB5E7}"/>
              </a:ext>
            </a:extLst>
          </p:cNvPr>
          <p:cNvSpPr txBox="1"/>
          <p:nvPr/>
        </p:nvSpPr>
        <p:spPr>
          <a:xfrm>
            <a:off x="691896" y="4901184"/>
            <a:ext cx="1039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violates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assumption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f(</a:t>
            </a:r>
            <a:r>
              <a:rPr lang="tr-TR" dirty="0" err="1"/>
              <a:t>x_l</a:t>
            </a:r>
            <a:r>
              <a:rPr lang="tr-TR" dirty="0"/>
              <a:t>) is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closer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zero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f(</a:t>
            </a:r>
            <a:r>
              <a:rPr lang="tr-TR" dirty="0" err="1"/>
              <a:t>x_u</a:t>
            </a:r>
            <a:r>
              <a:rPr lang="tr-TR" dirty="0"/>
              <a:t>),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</a:p>
          <a:p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closer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 </a:t>
            </a:r>
            <a:r>
              <a:rPr lang="tr-TR" dirty="0" err="1"/>
              <a:t>x_l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x_r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72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E2EB-F2B2-6845-A30F-AA57B454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Overview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AFD1-C211-E14A-822D-B6ECC2FDE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145" y="1453018"/>
                <a:ext cx="10802655" cy="4622105"/>
              </a:xfrm>
            </p:spPr>
            <p:txBody>
              <a:bodyPr>
                <a:normAutofit/>
              </a:bodyPr>
              <a:lstStyle/>
              <a:p>
                <a:r>
                  <a:rPr lang="tr-TR" dirty="0"/>
                  <a:t>Roots</a:t>
                </a:r>
              </a:p>
              <a:p>
                <a:pPr lvl="1"/>
                <a:r>
                  <a:rPr lang="tr-TR" dirty="0" err="1"/>
                  <a:t>Points</a:t>
                </a:r>
                <a:r>
                  <a:rPr lang="tr-TR" dirty="0"/>
                  <a:t> of a </a:t>
                </a:r>
                <a:r>
                  <a:rPr lang="tr-TR" dirty="0" err="1"/>
                  <a:t>nonlinear</a:t>
                </a:r>
                <a:r>
                  <a:rPr lang="tr-TR" dirty="0"/>
                  <a:t> </a:t>
                </a:r>
                <a:r>
                  <a:rPr lang="tr-TR" dirty="0" err="1"/>
                  <a:t>equation</a:t>
                </a:r>
                <a:r>
                  <a:rPr lang="tr-TR" dirty="0"/>
                  <a:t> </a:t>
                </a:r>
                <a:r>
                  <a:rPr lang="tr-TR" dirty="0" err="1"/>
                  <a:t>where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r-TR" b="0" dirty="0"/>
              </a:p>
              <a:p>
                <a:pPr lvl="1"/>
                <a:r>
                  <a:rPr lang="tr-TR" b="1" dirty="0" err="1"/>
                  <a:t>Bracketing</a:t>
                </a:r>
                <a:r>
                  <a:rPr lang="tr-TR" b="1" dirty="0"/>
                  <a:t> </a:t>
                </a:r>
                <a:r>
                  <a:rPr lang="tr-TR" b="1" dirty="0" err="1"/>
                  <a:t>methods</a:t>
                </a:r>
                <a:r>
                  <a:rPr lang="tr-TR" dirty="0"/>
                  <a:t>: start </a:t>
                </a:r>
                <a:r>
                  <a:rPr lang="tr-TR" dirty="0" err="1"/>
                  <a:t>with</a:t>
                </a:r>
                <a:r>
                  <a:rPr lang="tr-TR" dirty="0"/>
                  <a:t> a </a:t>
                </a:r>
                <a:r>
                  <a:rPr lang="tr-TR" dirty="0" err="1"/>
                  <a:t>guess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a </a:t>
                </a:r>
                <a:r>
                  <a:rPr lang="tr-TR" dirty="0" err="1"/>
                  <a:t>range</a:t>
                </a:r>
                <a:r>
                  <a:rPr lang="tr-TR" dirty="0"/>
                  <a:t> </a:t>
                </a:r>
                <a:r>
                  <a:rPr lang="tr-TR" dirty="0" err="1"/>
                  <a:t>containing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root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reduce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width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bracket</a:t>
                </a:r>
                <a:r>
                  <a:rPr lang="tr-TR" dirty="0"/>
                  <a:t> </a:t>
                </a:r>
                <a:r>
                  <a:rPr lang="tr-TR" dirty="0" err="1"/>
                  <a:t>iteratively</a:t>
                </a:r>
                <a:r>
                  <a:rPr lang="tr-TR" dirty="0"/>
                  <a:t>. (</a:t>
                </a:r>
                <a:r>
                  <a:rPr lang="tr-TR" dirty="0" err="1"/>
                  <a:t>reliable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b="0" dirty="0" err="1"/>
                  <a:t>Bisecti</a:t>
                </a:r>
                <a:r>
                  <a:rPr lang="tr-TR" dirty="0" err="1"/>
                  <a:t>on</a:t>
                </a:r>
                <a:r>
                  <a:rPr lang="tr-TR" dirty="0"/>
                  <a:t> </a:t>
                </a:r>
                <a:r>
                  <a:rPr lang="tr-TR" dirty="0" err="1"/>
                  <a:t>method</a:t>
                </a:r>
                <a:endParaRPr lang="tr-TR" dirty="0"/>
              </a:p>
              <a:p>
                <a:pPr lvl="2"/>
                <a:r>
                  <a:rPr lang="tr-TR" b="0" dirty="0" err="1"/>
                  <a:t>False</a:t>
                </a:r>
                <a:r>
                  <a:rPr lang="tr-TR" b="0" dirty="0"/>
                  <a:t> </a:t>
                </a:r>
                <a:r>
                  <a:rPr lang="tr-TR" b="0" dirty="0" err="1"/>
                  <a:t>position</a:t>
                </a:r>
                <a:r>
                  <a:rPr lang="tr-TR" b="0" dirty="0"/>
                  <a:t> </a:t>
                </a:r>
                <a:r>
                  <a:rPr lang="tr-TR" b="0" dirty="0" err="1"/>
                  <a:t>method</a:t>
                </a:r>
                <a:endParaRPr lang="tr-TR" dirty="0"/>
              </a:p>
              <a:p>
                <a:pPr lvl="1"/>
                <a:r>
                  <a:rPr lang="tr-TR" b="1" dirty="0"/>
                  <a:t>Open </a:t>
                </a:r>
                <a:r>
                  <a:rPr lang="tr-TR" b="1" dirty="0" err="1"/>
                  <a:t>Methods</a:t>
                </a:r>
                <a:r>
                  <a:rPr lang="tr-TR" b="1" dirty="0"/>
                  <a:t> </a:t>
                </a:r>
                <a:r>
                  <a:rPr lang="tr-TR" dirty="0"/>
                  <a:t>(</a:t>
                </a:r>
                <a:r>
                  <a:rPr lang="tr-TR" dirty="0" err="1"/>
                  <a:t>fast</a:t>
                </a:r>
                <a:r>
                  <a:rPr lang="tr-TR" dirty="0"/>
                  <a:t>) </a:t>
                </a:r>
              </a:p>
              <a:p>
                <a:pPr lvl="2"/>
                <a:r>
                  <a:rPr lang="tr-TR" dirty="0" err="1"/>
                  <a:t>Fixed-point</a:t>
                </a:r>
                <a:r>
                  <a:rPr lang="tr-TR" dirty="0"/>
                  <a:t> </a:t>
                </a:r>
                <a:r>
                  <a:rPr lang="tr-TR" dirty="0" err="1"/>
                  <a:t>iteration</a:t>
                </a:r>
                <a:endParaRPr lang="tr-TR" dirty="0"/>
              </a:p>
              <a:p>
                <a:pPr lvl="2"/>
                <a:r>
                  <a:rPr lang="tr-TR" dirty="0"/>
                  <a:t>Newton-</a:t>
                </a:r>
                <a:r>
                  <a:rPr lang="tr-TR" dirty="0" err="1"/>
                  <a:t>Raphson</a:t>
                </a:r>
                <a:endParaRPr lang="tr-TR" dirty="0"/>
              </a:p>
              <a:p>
                <a:pPr lvl="2"/>
                <a:r>
                  <a:rPr lang="tr-TR" dirty="0" err="1"/>
                  <a:t>Secant</a:t>
                </a:r>
                <a:r>
                  <a:rPr lang="tr-TR" dirty="0"/>
                  <a:t> </a:t>
                </a:r>
                <a:r>
                  <a:rPr lang="tr-TR" dirty="0" err="1"/>
                  <a:t>methods</a:t>
                </a:r>
                <a:endParaRPr lang="tr-TR" dirty="0"/>
              </a:p>
              <a:p>
                <a:pPr lvl="1"/>
                <a:r>
                  <a:rPr lang="tr-TR" dirty="0" err="1"/>
                  <a:t>Hybrid</a:t>
                </a:r>
                <a:r>
                  <a:rPr lang="tr-TR" dirty="0"/>
                  <a:t> </a:t>
                </a:r>
                <a:r>
                  <a:rPr lang="tr-TR" dirty="0" err="1"/>
                  <a:t>Methods</a:t>
                </a:r>
                <a:r>
                  <a:rPr lang="tr-TR" dirty="0"/>
                  <a:t>: </a:t>
                </a:r>
                <a:r>
                  <a:rPr lang="tr-TR" dirty="0" err="1"/>
                  <a:t>Brent’s</a:t>
                </a:r>
                <a:r>
                  <a:rPr lang="tr-TR" dirty="0"/>
                  <a:t> </a:t>
                </a:r>
                <a:r>
                  <a:rPr lang="tr-TR" dirty="0" err="1"/>
                  <a:t>root</a:t>
                </a:r>
                <a:r>
                  <a:rPr lang="tr-TR" dirty="0"/>
                  <a:t> </a:t>
                </a:r>
                <a:r>
                  <a:rPr lang="tr-TR" dirty="0" err="1"/>
                  <a:t>finding</a:t>
                </a:r>
                <a:r>
                  <a:rPr lang="tr-TR" dirty="0"/>
                  <a:t> </a:t>
                </a:r>
                <a:r>
                  <a:rPr lang="tr-TR" dirty="0" err="1"/>
                  <a:t>method</a:t>
                </a:r>
                <a:r>
                  <a:rPr lang="tr-TR" dirty="0"/>
                  <a:t> (</a:t>
                </a:r>
                <a:r>
                  <a:rPr lang="tr-TR" dirty="0" err="1"/>
                  <a:t>Fast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reliable</a:t>
                </a:r>
                <a:r>
                  <a:rPr lang="tr-TR" dirty="0"/>
                  <a:t>) </a:t>
                </a:r>
              </a:p>
              <a:p>
                <a:pPr lvl="1"/>
                <a:r>
                  <a:rPr lang="tr-TR" dirty="0"/>
                  <a:t>MATLAB: </a:t>
                </a:r>
                <a:r>
                  <a:rPr lang="tr-TR" dirty="0" err="1"/>
                  <a:t>fzero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AFD1-C211-E14A-822D-B6ECC2FDE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145" y="1453018"/>
                <a:ext cx="10802655" cy="4622105"/>
              </a:xfrm>
              <a:blipFill>
                <a:blip r:embed="rId2"/>
                <a:stretch>
                  <a:fillRect l="-822" t="-19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66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DF71-A8A6-0C4D-8C84-C1FCDD12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Summary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9955-F3EF-C54A-B96A-96B40017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Although</a:t>
            </a:r>
            <a:r>
              <a:rPr lang="tr-TR" dirty="0"/>
              <a:t> </a:t>
            </a:r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is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superior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bisection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is not </a:t>
            </a:r>
            <a:r>
              <a:rPr lang="tr-TR" dirty="0" err="1"/>
              <a:t>true</a:t>
            </a:r>
            <a:r>
              <a:rPr lang="tr-TR" dirty="0"/>
              <a:t>. </a:t>
            </a:r>
          </a:p>
          <a:p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is </a:t>
            </a:r>
            <a:r>
              <a:rPr lang="tr-TR" dirty="0" err="1"/>
              <a:t>one-sided</a:t>
            </a:r>
            <a:r>
              <a:rPr lang="tr-TR" dirty="0"/>
              <a:t>: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bracketing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stay</a:t>
            </a:r>
            <a:r>
              <a:rPr lang="tr-TR" dirty="0"/>
              <a:t> </a:t>
            </a:r>
            <a:r>
              <a:rPr lang="tr-TR" dirty="0" err="1"/>
              <a:t>fixed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can </a:t>
            </a:r>
            <a:r>
              <a:rPr lang="tr-TR" dirty="0" err="1"/>
              <a:t>lead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poor</a:t>
            </a:r>
            <a:r>
              <a:rPr lang="tr-TR" dirty="0"/>
              <a:t> </a:t>
            </a:r>
            <a:r>
              <a:rPr lang="tr-TR" dirty="0" err="1"/>
              <a:t>convergence</a:t>
            </a:r>
            <a:r>
              <a:rPr lang="tr-TR"/>
              <a:t>. 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always</a:t>
            </a:r>
            <a:r>
              <a:rPr lang="tr-TR" dirty="0"/>
              <a:t> be </a:t>
            </a:r>
            <a:r>
              <a:rPr lang="tr-TR" dirty="0" err="1"/>
              <a:t>checked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substituting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estimate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original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confirming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is </a:t>
            </a: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zero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3296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E2EB-F2B2-6845-A30F-AA57B454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Overview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AFD1-C211-E14A-822D-B6ECC2FDE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145" y="1453018"/>
                <a:ext cx="10802655" cy="4622105"/>
              </a:xfrm>
            </p:spPr>
            <p:txBody>
              <a:bodyPr>
                <a:normAutofit/>
              </a:bodyPr>
              <a:lstStyle/>
              <a:p>
                <a:r>
                  <a:rPr lang="tr-TR" dirty="0"/>
                  <a:t>Roots</a:t>
                </a:r>
              </a:p>
              <a:p>
                <a:pPr lvl="1"/>
                <a:r>
                  <a:rPr lang="tr-TR" dirty="0" err="1"/>
                  <a:t>Points</a:t>
                </a:r>
                <a:r>
                  <a:rPr lang="tr-TR" dirty="0"/>
                  <a:t> of a </a:t>
                </a:r>
                <a:r>
                  <a:rPr lang="tr-TR" dirty="0" err="1"/>
                  <a:t>nonlinear</a:t>
                </a:r>
                <a:r>
                  <a:rPr lang="tr-TR" dirty="0"/>
                  <a:t> </a:t>
                </a:r>
                <a:r>
                  <a:rPr lang="tr-TR" dirty="0" err="1"/>
                  <a:t>equation</a:t>
                </a:r>
                <a:r>
                  <a:rPr lang="tr-TR" dirty="0"/>
                  <a:t> </a:t>
                </a:r>
                <a:r>
                  <a:rPr lang="tr-TR" dirty="0" err="1"/>
                  <a:t>where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r-TR" b="0" dirty="0"/>
              </a:p>
              <a:p>
                <a:pPr lvl="1"/>
                <a:r>
                  <a:rPr lang="tr-TR" b="1" dirty="0" err="1"/>
                  <a:t>Bracketing</a:t>
                </a:r>
                <a:r>
                  <a:rPr lang="tr-TR" b="1" dirty="0"/>
                  <a:t> </a:t>
                </a:r>
                <a:r>
                  <a:rPr lang="tr-TR" b="1" dirty="0" err="1"/>
                  <a:t>methods</a:t>
                </a:r>
                <a:r>
                  <a:rPr lang="tr-TR" dirty="0"/>
                  <a:t>: start </a:t>
                </a:r>
                <a:r>
                  <a:rPr lang="tr-TR" dirty="0" err="1"/>
                  <a:t>with</a:t>
                </a:r>
                <a:r>
                  <a:rPr lang="tr-TR" dirty="0"/>
                  <a:t> a </a:t>
                </a:r>
                <a:r>
                  <a:rPr lang="tr-TR" dirty="0" err="1"/>
                  <a:t>guess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a </a:t>
                </a:r>
                <a:r>
                  <a:rPr lang="tr-TR" dirty="0" err="1"/>
                  <a:t>range</a:t>
                </a:r>
                <a:r>
                  <a:rPr lang="tr-TR" dirty="0"/>
                  <a:t> </a:t>
                </a:r>
                <a:r>
                  <a:rPr lang="tr-TR" dirty="0" err="1"/>
                  <a:t>containing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root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reduce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width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bracket</a:t>
                </a:r>
                <a:r>
                  <a:rPr lang="tr-TR" dirty="0"/>
                  <a:t> </a:t>
                </a:r>
                <a:r>
                  <a:rPr lang="tr-TR" dirty="0" err="1"/>
                  <a:t>iteratively</a:t>
                </a:r>
                <a:r>
                  <a:rPr lang="tr-TR" dirty="0"/>
                  <a:t>. (</a:t>
                </a:r>
                <a:r>
                  <a:rPr lang="tr-TR" dirty="0" err="1"/>
                  <a:t>reliable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b="0" dirty="0" err="1"/>
                  <a:t>Bisecti</a:t>
                </a:r>
                <a:r>
                  <a:rPr lang="tr-TR" dirty="0" err="1"/>
                  <a:t>on</a:t>
                </a:r>
                <a:r>
                  <a:rPr lang="tr-TR" dirty="0"/>
                  <a:t> </a:t>
                </a:r>
                <a:r>
                  <a:rPr lang="tr-TR" dirty="0" err="1"/>
                  <a:t>method</a:t>
                </a:r>
                <a:endParaRPr lang="tr-TR" dirty="0"/>
              </a:p>
              <a:p>
                <a:pPr lvl="2"/>
                <a:r>
                  <a:rPr lang="tr-TR" b="0" dirty="0" err="1"/>
                  <a:t>False</a:t>
                </a:r>
                <a:r>
                  <a:rPr lang="tr-TR" b="0" dirty="0"/>
                  <a:t> </a:t>
                </a:r>
                <a:r>
                  <a:rPr lang="tr-TR" b="0" dirty="0" err="1"/>
                  <a:t>position</a:t>
                </a:r>
                <a:r>
                  <a:rPr lang="tr-TR" b="0" dirty="0"/>
                  <a:t> </a:t>
                </a:r>
                <a:r>
                  <a:rPr lang="tr-TR" b="0" dirty="0" err="1"/>
                  <a:t>method</a:t>
                </a:r>
                <a:endParaRPr lang="tr-TR" dirty="0"/>
              </a:p>
              <a:p>
                <a:pPr lvl="1"/>
                <a:r>
                  <a:rPr lang="tr-TR" b="1" dirty="0"/>
                  <a:t>Open </a:t>
                </a:r>
                <a:r>
                  <a:rPr lang="tr-TR" b="1" dirty="0" err="1"/>
                  <a:t>Methods</a:t>
                </a:r>
                <a:r>
                  <a:rPr lang="tr-TR" b="1" dirty="0"/>
                  <a:t> </a:t>
                </a:r>
                <a:r>
                  <a:rPr lang="tr-TR" dirty="0"/>
                  <a:t>(</a:t>
                </a:r>
                <a:r>
                  <a:rPr lang="tr-TR" dirty="0" err="1"/>
                  <a:t>fast</a:t>
                </a:r>
                <a:r>
                  <a:rPr lang="tr-TR" dirty="0"/>
                  <a:t>) </a:t>
                </a:r>
              </a:p>
              <a:p>
                <a:pPr lvl="2"/>
                <a:r>
                  <a:rPr lang="tr-TR" dirty="0" err="1"/>
                  <a:t>Fixed-point</a:t>
                </a:r>
                <a:r>
                  <a:rPr lang="tr-TR" dirty="0"/>
                  <a:t> </a:t>
                </a:r>
                <a:r>
                  <a:rPr lang="tr-TR" dirty="0" err="1"/>
                  <a:t>iteration</a:t>
                </a:r>
                <a:endParaRPr lang="tr-TR" dirty="0"/>
              </a:p>
              <a:p>
                <a:pPr lvl="2"/>
                <a:r>
                  <a:rPr lang="tr-TR" dirty="0"/>
                  <a:t>Newton-</a:t>
                </a:r>
                <a:r>
                  <a:rPr lang="tr-TR" dirty="0" err="1"/>
                  <a:t>Raphson</a:t>
                </a:r>
                <a:endParaRPr lang="tr-TR" dirty="0"/>
              </a:p>
              <a:p>
                <a:pPr lvl="2"/>
                <a:r>
                  <a:rPr lang="tr-TR" dirty="0" err="1"/>
                  <a:t>Secant</a:t>
                </a:r>
                <a:r>
                  <a:rPr lang="tr-TR" dirty="0"/>
                  <a:t> </a:t>
                </a:r>
                <a:r>
                  <a:rPr lang="tr-TR" dirty="0" err="1"/>
                  <a:t>methods</a:t>
                </a:r>
                <a:endParaRPr lang="tr-TR" dirty="0"/>
              </a:p>
              <a:p>
                <a:pPr lvl="1"/>
                <a:r>
                  <a:rPr lang="tr-TR" dirty="0" err="1"/>
                  <a:t>Hybrid</a:t>
                </a:r>
                <a:r>
                  <a:rPr lang="tr-TR" dirty="0"/>
                  <a:t> </a:t>
                </a:r>
                <a:r>
                  <a:rPr lang="tr-TR" dirty="0" err="1"/>
                  <a:t>Methods</a:t>
                </a:r>
                <a:r>
                  <a:rPr lang="tr-TR" dirty="0"/>
                  <a:t>: </a:t>
                </a:r>
                <a:r>
                  <a:rPr lang="tr-TR" dirty="0" err="1"/>
                  <a:t>Brent’s</a:t>
                </a:r>
                <a:r>
                  <a:rPr lang="tr-TR" dirty="0"/>
                  <a:t> </a:t>
                </a:r>
                <a:r>
                  <a:rPr lang="tr-TR" dirty="0" err="1"/>
                  <a:t>root</a:t>
                </a:r>
                <a:r>
                  <a:rPr lang="tr-TR" dirty="0"/>
                  <a:t> </a:t>
                </a:r>
                <a:r>
                  <a:rPr lang="tr-TR" dirty="0" err="1"/>
                  <a:t>finding</a:t>
                </a:r>
                <a:r>
                  <a:rPr lang="tr-TR" dirty="0"/>
                  <a:t> </a:t>
                </a:r>
                <a:r>
                  <a:rPr lang="tr-TR" dirty="0" err="1"/>
                  <a:t>method</a:t>
                </a:r>
                <a:r>
                  <a:rPr lang="tr-TR" dirty="0"/>
                  <a:t> (</a:t>
                </a:r>
                <a:r>
                  <a:rPr lang="tr-TR" dirty="0" err="1"/>
                  <a:t>Fast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reliable</a:t>
                </a:r>
                <a:r>
                  <a:rPr lang="tr-TR" dirty="0"/>
                  <a:t>) </a:t>
                </a:r>
              </a:p>
              <a:p>
                <a:pPr lvl="1"/>
                <a:r>
                  <a:rPr lang="tr-TR" dirty="0"/>
                  <a:t>MATLAB: </a:t>
                </a:r>
                <a:r>
                  <a:rPr lang="tr-TR" dirty="0" err="1"/>
                  <a:t>fzero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AFD1-C211-E14A-822D-B6ECC2FDE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145" y="1453018"/>
                <a:ext cx="10802655" cy="4622105"/>
              </a:xfrm>
              <a:blipFill>
                <a:blip r:embed="rId2"/>
                <a:stretch>
                  <a:fillRect l="-822" t="-19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BABD678-F600-CD4A-A0C8-6A92FF8E850A}"/>
              </a:ext>
            </a:extLst>
          </p:cNvPr>
          <p:cNvSpPr/>
          <p:nvPr/>
        </p:nvSpPr>
        <p:spPr>
          <a:xfrm>
            <a:off x="327377" y="3747439"/>
            <a:ext cx="677334" cy="27093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627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D371-1B33-DA44-8BAC-A8CB433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Overview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2C57-3403-DD48-8C09-3FF97A56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endParaRPr lang="tr-TR" dirty="0"/>
          </a:p>
          <a:p>
            <a:pPr lvl="1"/>
            <a:r>
              <a:rPr lang="tr-TR" dirty="0" err="1"/>
              <a:t>Determining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minimum </a:t>
            </a:r>
            <a:r>
              <a:rPr lang="tr-TR" dirty="0" err="1"/>
              <a:t>values</a:t>
            </a:r>
            <a:r>
              <a:rPr lang="tr-TR" dirty="0"/>
              <a:t> of f(x)</a:t>
            </a:r>
          </a:p>
          <a:p>
            <a:pPr lvl="1"/>
            <a:r>
              <a:rPr lang="tr-TR" dirty="0" err="1"/>
              <a:t>Bracketing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:</a:t>
            </a:r>
          </a:p>
          <a:p>
            <a:pPr lvl="2"/>
            <a:r>
              <a:rPr lang="tr-TR" dirty="0"/>
              <a:t>Golden-</a:t>
            </a:r>
            <a:r>
              <a:rPr lang="tr-TR" dirty="0" err="1"/>
              <a:t>section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  <a:p>
            <a:pPr lvl="2"/>
            <a:r>
              <a:rPr lang="tr-TR" dirty="0" err="1"/>
              <a:t>Parabolic</a:t>
            </a:r>
            <a:r>
              <a:rPr lang="tr-TR" dirty="0"/>
              <a:t> </a:t>
            </a:r>
            <a:r>
              <a:rPr lang="tr-TR" dirty="0" err="1"/>
              <a:t>interpolation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Hybrid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: </a:t>
            </a:r>
            <a:r>
              <a:rPr lang="tr-TR" dirty="0" err="1"/>
              <a:t>combine</a:t>
            </a:r>
            <a:r>
              <a:rPr lang="tr-TR" dirty="0"/>
              <a:t> golden-</a:t>
            </a:r>
            <a:r>
              <a:rPr lang="tr-TR" dirty="0" err="1"/>
              <a:t>section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quadratic</a:t>
            </a:r>
            <a:r>
              <a:rPr lang="tr-TR" dirty="0"/>
              <a:t> </a:t>
            </a:r>
            <a:r>
              <a:rPr lang="tr-TR" dirty="0" err="1"/>
              <a:t>interpolation</a:t>
            </a:r>
            <a:endParaRPr lang="tr-TR" dirty="0"/>
          </a:p>
          <a:p>
            <a:pPr lvl="1"/>
            <a:r>
              <a:rPr lang="tr-TR" dirty="0"/>
              <a:t>MATLAB: </a:t>
            </a:r>
            <a:r>
              <a:rPr lang="tr-TR" dirty="0" err="1"/>
              <a:t>fminbnd</a:t>
            </a:r>
            <a:endParaRPr lang="tr-TR" dirty="0"/>
          </a:p>
          <a:p>
            <a:pPr lvl="1"/>
            <a:r>
              <a:rPr lang="tr-TR" dirty="0" err="1"/>
              <a:t>Multidimensional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endParaRPr lang="tr-TR" dirty="0"/>
          </a:p>
          <a:p>
            <a:pPr lvl="2"/>
            <a:r>
              <a:rPr lang="tr-TR" dirty="0"/>
              <a:t>MATLAB: </a:t>
            </a:r>
            <a:r>
              <a:rPr lang="tr-TR" dirty="0" err="1"/>
              <a:t>fminsearch</a:t>
            </a:r>
            <a:r>
              <a:rPr lang="tr-TR" dirty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0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8731-5A70-354E-9668-9F7B4B83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Roots</a:t>
            </a:r>
            <a:r>
              <a:rPr lang="tr-TR" dirty="0"/>
              <a:t>: </a:t>
            </a:r>
            <a:r>
              <a:rPr lang="tr-TR" dirty="0" err="1"/>
              <a:t>Bracketing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0D3DB-4795-5B45-89B3-5D1AC3B34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67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524A-D4E8-424C-B8DD-63399DB9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Chapter</a:t>
            </a:r>
            <a:r>
              <a:rPr lang="tr-TR" dirty="0"/>
              <a:t> </a:t>
            </a:r>
            <a:r>
              <a:rPr lang="tr-TR" dirty="0" err="1"/>
              <a:t>Objectives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993C-0F6A-244D-A952-74123B62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Understanding what roots problems are and where they occur in engineering and science.</a:t>
            </a:r>
          </a:p>
          <a:p>
            <a:r>
              <a:rPr lang="en-US" altLang="tr-TR" dirty="0"/>
              <a:t>Knowing how to determine a root graphically.</a:t>
            </a:r>
          </a:p>
          <a:p>
            <a:r>
              <a:rPr lang="en-US" altLang="tr-TR" dirty="0"/>
              <a:t>Understanding the incremental search method and its shortcomings.</a:t>
            </a:r>
          </a:p>
          <a:p>
            <a:r>
              <a:rPr lang="en-US" altLang="tr-TR" dirty="0"/>
              <a:t>Knowing how to solve a roots problem with the bisection method.</a:t>
            </a:r>
          </a:p>
          <a:p>
            <a:r>
              <a:rPr lang="en-US" altLang="tr-TR" dirty="0"/>
              <a:t>Knowing how to estimate the error of bisection and why it differs from error estimates for other types of root location algorithms.</a:t>
            </a:r>
          </a:p>
          <a:p>
            <a:r>
              <a:rPr lang="en-US" altLang="tr-TR" dirty="0"/>
              <a:t>Understanding false position and how it differs from bisection.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10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5840-3B9A-C14E-A4EE-CF61192C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Graphical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37F3-4948-0B4F-91CB-1E42E280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79" y="1825624"/>
            <a:ext cx="7452987" cy="4412337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en-US" altLang="tr-TR" dirty="0"/>
              <a:t>A simple method for obtaining the estimate of the root of the equation </a:t>
            </a:r>
            <a:r>
              <a:rPr lang="en-US" altLang="tr-TR" i="1" dirty="0"/>
              <a:t>f(x)</a:t>
            </a:r>
            <a:r>
              <a:rPr lang="en-US" altLang="tr-TR" dirty="0"/>
              <a:t>=0 is to make a plot of the function and observe where it crosses the </a:t>
            </a:r>
            <a:r>
              <a:rPr lang="en-US" altLang="tr-TR" i="1" dirty="0"/>
              <a:t>x</a:t>
            </a:r>
            <a:r>
              <a:rPr lang="en-US" altLang="tr-TR" dirty="0"/>
              <a:t>-axis.</a:t>
            </a:r>
          </a:p>
          <a:p>
            <a:pPr marL="609600" indent="-609600"/>
            <a:r>
              <a:rPr lang="en-US" altLang="tr-TR" dirty="0"/>
              <a:t>Graphing the function can also indicate where roots may be and where some root-finding methods may fail:</a:t>
            </a:r>
          </a:p>
          <a:p>
            <a:pPr marL="990600" lvl="1" indent="-533400">
              <a:buFontTx/>
              <a:buAutoNum type="alphaLcParenR"/>
            </a:pPr>
            <a:r>
              <a:rPr lang="en-US" altLang="tr-TR" dirty="0"/>
              <a:t>Same sign, no roots</a:t>
            </a:r>
          </a:p>
          <a:p>
            <a:pPr marL="990600" lvl="1" indent="-533400">
              <a:buFontTx/>
              <a:buAutoNum type="alphaLcParenR"/>
            </a:pPr>
            <a:r>
              <a:rPr lang="en-US" altLang="tr-TR" dirty="0"/>
              <a:t>Different sign, one root</a:t>
            </a:r>
          </a:p>
          <a:p>
            <a:pPr marL="990600" lvl="1" indent="-533400">
              <a:buFontTx/>
              <a:buAutoNum type="alphaLcParenR"/>
            </a:pPr>
            <a:r>
              <a:rPr lang="en-US" altLang="tr-TR" dirty="0"/>
              <a:t>Same sign, two roots (even number of roots)</a:t>
            </a:r>
          </a:p>
          <a:p>
            <a:pPr marL="990600" lvl="1" indent="-533400">
              <a:buFontTx/>
              <a:buAutoNum type="alphaLcParenR"/>
            </a:pPr>
            <a:r>
              <a:rPr lang="en-US" altLang="tr-TR" dirty="0"/>
              <a:t>Different sign, three roots (odd number of roots)</a:t>
            </a:r>
            <a:endParaRPr lang="tr-TR" dirty="0"/>
          </a:p>
        </p:txBody>
      </p:sp>
      <p:pic>
        <p:nvPicPr>
          <p:cNvPr id="4" name="Picture 4" descr="fig0501">
            <a:extLst>
              <a:ext uri="{FF2B5EF4-FFF2-40B4-BE49-F238E27FC236}">
                <a16:creationId xmlns:a16="http://schemas.microsoft.com/office/drawing/2014/main" id="{210F2EB3-B8C7-0A48-A76A-AC49610E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90" y="365125"/>
            <a:ext cx="1519920" cy="614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20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3B1E-C6CE-B74F-9ED6-939EEAB2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Exceptions</a:t>
            </a:r>
            <a:endParaRPr lang="tr-T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853FC-96F9-714A-AD39-F305B131C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429" y="365125"/>
            <a:ext cx="2412886" cy="6340843"/>
          </a:xfrm>
        </p:spPr>
      </p:pic>
    </p:spTree>
    <p:extLst>
      <p:ext uri="{BB962C8B-B14F-4D97-AF65-F5344CB8AC3E}">
        <p14:creationId xmlns:p14="http://schemas.microsoft.com/office/powerpoint/2010/main" val="122034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35B44-15C9-3142-8D8B-60CF1C38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946"/>
            <a:ext cx="12192000" cy="26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861</Words>
  <Application>Microsoft Macintosh PowerPoint</Application>
  <PresentationFormat>Widescreen</PresentationFormat>
  <Paragraphs>107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Equation</vt:lpstr>
      <vt:lpstr>Roots and Optimization </vt:lpstr>
      <vt:lpstr>PowerPoint Presentation</vt:lpstr>
      <vt:lpstr>Overview</vt:lpstr>
      <vt:lpstr>Overview</vt:lpstr>
      <vt:lpstr>Roots: Bracketing Methods</vt:lpstr>
      <vt:lpstr>Chapter Objectives</vt:lpstr>
      <vt:lpstr>Graphical Methods </vt:lpstr>
      <vt:lpstr>Exceptions</vt:lpstr>
      <vt:lpstr>PowerPoint Presentation</vt:lpstr>
      <vt:lpstr>Roots </vt:lpstr>
      <vt:lpstr>Incremental search</vt:lpstr>
      <vt:lpstr>Incremental Search Hazards</vt:lpstr>
      <vt:lpstr>PowerPoint Presentation</vt:lpstr>
      <vt:lpstr>Example</vt:lpstr>
      <vt:lpstr>Example</vt:lpstr>
      <vt:lpstr>Bisection Method </vt:lpstr>
      <vt:lpstr>Bisection Method</vt:lpstr>
      <vt:lpstr>Bisection Method</vt:lpstr>
      <vt:lpstr>Bisection Method</vt:lpstr>
      <vt:lpstr>Bisection Method </vt:lpstr>
      <vt:lpstr>Bisection Method </vt:lpstr>
      <vt:lpstr>Bisection Method </vt:lpstr>
      <vt:lpstr>PowerPoint Presentation</vt:lpstr>
      <vt:lpstr>Bisection Method</vt:lpstr>
      <vt:lpstr>False Position Method</vt:lpstr>
      <vt:lpstr>False Position Method</vt:lpstr>
      <vt:lpstr>Bisection vs. False Position</vt:lpstr>
      <vt:lpstr>Example </vt:lpstr>
      <vt:lpstr>Example </vt:lpstr>
      <vt:lpstr>Summary </vt:lpstr>
      <vt:lpstr>Overview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Roots and Optimization </dc:title>
  <dc:creator>Cigdem Eroglu Erdem</dc:creator>
  <cp:lastModifiedBy>Cigdem Eroglu Erdem</cp:lastModifiedBy>
  <cp:revision>26</cp:revision>
  <dcterms:created xsi:type="dcterms:W3CDTF">2018-03-03T07:50:51Z</dcterms:created>
  <dcterms:modified xsi:type="dcterms:W3CDTF">2018-03-06T17:38:49Z</dcterms:modified>
</cp:coreProperties>
</file>