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781" r:id="rId2"/>
    <p:sldId id="782" r:id="rId3"/>
    <p:sldId id="784" r:id="rId4"/>
    <p:sldId id="785" r:id="rId5"/>
    <p:sldId id="783" r:id="rId6"/>
    <p:sldId id="786" r:id="rId7"/>
    <p:sldId id="787" r:id="rId8"/>
    <p:sldId id="788" r:id="rId9"/>
    <p:sldId id="789" r:id="rId10"/>
    <p:sldId id="790" r:id="rId11"/>
    <p:sldId id="792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/>
    <p:restoredTop sz="94623"/>
  </p:normalViewPr>
  <p:slideViewPr>
    <p:cSldViewPr snapToGrid="0" snapToObjects="1">
      <p:cViewPr varScale="1">
        <p:scale>
          <a:sx n="183" d="100"/>
          <a:sy n="183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98"/>
            <a:ext cx="6858000" cy="238744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1879"/>
            <a:ext cx="6858000" cy="1655921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4271275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54580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2285" y="45720"/>
            <a:ext cx="2268855" cy="678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" y="45720"/>
            <a:ext cx="6669405" cy="678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22341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8160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64" y="1710214"/>
            <a:ext cx="7886700" cy="285178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364" y="4589145"/>
            <a:ext cx="7886700" cy="1500188"/>
          </a:xfrm>
        </p:spPr>
        <p:txBody>
          <a:bodyPr/>
          <a:lstStyle>
            <a:lvl1pPr marL="0" indent="0">
              <a:buNone/>
              <a:defRPr sz="2160"/>
            </a:lvl1pPr>
            <a:lvl2pPr marL="411480" indent="0">
              <a:buNone/>
              <a:defRPr sz="1800"/>
            </a:lvl2pPr>
            <a:lvl3pPr marL="822960" indent="0">
              <a:buNone/>
              <a:defRPr sz="1620"/>
            </a:lvl3pPr>
            <a:lvl4pPr marL="1234440" indent="0">
              <a:buNone/>
              <a:defRPr sz="1440"/>
            </a:lvl4pPr>
            <a:lvl5pPr marL="1645920" indent="0">
              <a:buNone/>
              <a:defRPr sz="1440"/>
            </a:lvl5pPr>
            <a:lvl6pPr marL="2057400" indent="0">
              <a:buNone/>
              <a:defRPr sz="1440"/>
            </a:lvl6pPr>
            <a:lvl7pPr marL="2468880" indent="0">
              <a:buNone/>
              <a:defRPr sz="1440"/>
            </a:lvl7pPr>
            <a:lvl8pPr marL="2880360" indent="0">
              <a:buNone/>
              <a:defRPr sz="1440"/>
            </a:lvl8pPr>
            <a:lvl9pPr marL="329184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1626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" y="1943100"/>
            <a:ext cx="4469130" cy="4892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010" y="1943100"/>
            <a:ext cx="4469130" cy="4892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6564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9" y="365760"/>
            <a:ext cx="7886700" cy="13244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1681639"/>
            <a:ext cx="3867626" cy="822960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79" y="2504599"/>
            <a:ext cx="3867626" cy="368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639"/>
            <a:ext cx="3887629" cy="822960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4599"/>
            <a:ext cx="3887629" cy="368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84912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9126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5600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9" y="457200"/>
            <a:ext cx="294894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29" y="987267"/>
            <a:ext cx="4629150" cy="4873466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2057400"/>
            <a:ext cx="2948940" cy="3811905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9790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9" y="457200"/>
            <a:ext cx="294894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629" y="987267"/>
            <a:ext cx="4629150" cy="4873466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2057400"/>
            <a:ext cx="2948940" cy="3811905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72632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" y="45720"/>
            <a:ext cx="9075420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" y="1943100"/>
            <a:ext cx="9075420" cy="489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52" y="-47149"/>
            <a:ext cx="1044416" cy="161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98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576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76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76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76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76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11480" algn="l" rtl="0" fontAlgn="base">
        <a:spcBef>
          <a:spcPct val="0"/>
        </a:spcBef>
        <a:spcAft>
          <a:spcPct val="0"/>
        </a:spcAft>
        <a:defRPr sz="576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822960" algn="l" rtl="0" fontAlgn="base">
        <a:spcBef>
          <a:spcPct val="0"/>
        </a:spcBef>
        <a:spcAft>
          <a:spcPct val="0"/>
        </a:spcAft>
        <a:defRPr sz="576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234440" algn="l" rtl="0" fontAlgn="base">
        <a:spcBef>
          <a:spcPct val="0"/>
        </a:spcBef>
        <a:spcAft>
          <a:spcPct val="0"/>
        </a:spcAft>
        <a:defRPr sz="576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645920" algn="l" rtl="0" fontAlgn="base">
        <a:spcBef>
          <a:spcPct val="0"/>
        </a:spcBef>
        <a:spcAft>
          <a:spcPct val="0"/>
        </a:spcAft>
        <a:defRPr sz="576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94360" indent="-400050" algn="l" rtl="0" eaLnBrk="0" fontAlgn="base" hangingPunct="0">
        <a:spcBef>
          <a:spcPts val="1620"/>
        </a:spcBef>
        <a:spcAft>
          <a:spcPct val="0"/>
        </a:spcAft>
        <a:buSzPct val="171000"/>
        <a:buFont typeface="Gill Sans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2970" indent="-400050" algn="l" rtl="0" eaLnBrk="0" fontAlgn="base" hangingPunct="0">
        <a:spcBef>
          <a:spcPts val="1620"/>
        </a:spcBef>
        <a:spcAft>
          <a:spcPct val="0"/>
        </a:spcAft>
        <a:buSzPct val="171000"/>
        <a:buFont typeface="Gill Sans" charset="0"/>
        <a:buChar char="•"/>
        <a:defRPr sz="2880" kern="1200">
          <a:solidFill>
            <a:srgbClr val="86133E"/>
          </a:solidFill>
          <a:latin typeface="+mn-lt"/>
          <a:ea typeface="+mn-ea"/>
          <a:cs typeface="+mn-cs"/>
          <a:sym typeface="Gill Sans" charset="0"/>
        </a:defRPr>
      </a:lvl2pPr>
      <a:lvl3pPr marL="1211580" indent="-400050" algn="l" rtl="0" eaLnBrk="0" fontAlgn="base" hangingPunct="0">
        <a:spcBef>
          <a:spcPts val="1620"/>
        </a:spcBef>
        <a:spcAft>
          <a:spcPct val="0"/>
        </a:spcAft>
        <a:buSzPct val="171000"/>
        <a:buFont typeface="Gill Sans" charset="0"/>
        <a:buChar char="•"/>
        <a:defRPr sz="2880" kern="1200">
          <a:solidFill>
            <a:srgbClr val="005A7C"/>
          </a:solidFill>
          <a:latin typeface="+mn-lt"/>
          <a:ea typeface="+mn-ea"/>
          <a:cs typeface="+mn-cs"/>
          <a:sym typeface="Gill Sans" charset="0"/>
        </a:defRPr>
      </a:lvl3pPr>
      <a:lvl4pPr marL="1531620" indent="-400050" algn="l" rtl="0" eaLnBrk="0" fontAlgn="base" hangingPunct="0">
        <a:spcBef>
          <a:spcPts val="1620"/>
        </a:spcBef>
        <a:spcAft>
          <a:spcPct val="0"/>
        </a:spcAft>
        <a:buSzPct val="171000"/>
        <a:buFont typeface="Gill Sans" charset="0"/>
        <a:buChar char="•"/>
        <a:defRPr sz="2880" kern="1200">
          <a:solidFill>
            <a:srgbClr val="FCBD00"/>
          </a:solidFill>
          <a:latin typeface="+mn-lt"/>
          <a:ea typeface="+mn-ea"/>
          <a:cs typeface="+mn-cs"/>
          <a:sym typeface="Gill Sans" charset="0"/>
        </a:defRPr>
      </a:lvl4pPr>
      <a:lvl5pPr marL="1840230" indent="-400050" algn="l" rtl="0" eaLnBrk="0" fontAlgn="base" hangingPunct="0">
        <a:spcBef>
          <a:spcPts val="1620"/>
        </a:spcBef>
        <a:spcAft>
          <a:spcPct val="0"/>
        </a:spcAft>
        <a:buSzPct val="171000"/>
        <a:buFont typeface="Gill Sans" charset="0"/>
        <a:buChar char="•"/>
        <a:defRPr sz="2880" kern="1200">
          <a:solidFill>
            <a:srgbClr val="86CD4D"/>
          </a:solidFill>
          <a:latin typeface="+mn-lt"/>
          <a:ea typeface="+mn-ea"/>
          <a:cs typeface="+mn-cs"/>
          <a:sym typeface="Gill Sans" charset="0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conquerstheuniverse.wordpress.com/2011/08/29/lambda_tutorial/" TargetMode="External"/><Relationship Id="rId2" Type="http://schemas.openxmlformats.org/officeDocument/2006/relationships/hyperlink" Target="https://www.python-course.eu/lambda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760" b="1" dirty="0">
                <a:solidFill>
                  <a:srgbClr val="92D050"/>
                </a:solidFill>
              </a:rPr>
              <a:t>Lambda</a:t>
            </a:r>
            <a:r>
              <a:rPr lang="en-US" dirty="0"/>
              <a:t> </a:t>
            </a:r>
            <a:r>
              <a:rPr lang="en-US" sz="5760" b="1" dirty="0">
                <a:solidFill>
                  <a:srgbClr val="92D050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27303613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744013"/>
            <a:ext cx="9075420" cy="4892040"/>
          </a:xfrm>
        </p:spPr>
        <p:txBody>
          <a:bodyPr anchor="t"/>
          <a:lstStyle/>
          <a:p>
            <a:pPr marL="194310" indent="0">
              <a:buNone/>
            </a:pP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reduce(lambda </a:t>
            </a:r>
            <a:r>
              <a:rPr lang="en-US" sz="25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5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, [47,11,42,13])</a:t>
            </a:r>
          </a:p>
          <a:p>
            <a:pPr marL="502920" lvl="1" indent="0">
              <a:buNone/>
            </a:pPr>
            <a:r>
              <a:rPr lang="en-US" sz="2520" b="1" dirty="0">
                <a:solidFill>
                  <a:schemeClr val="bg1">
                    <a:lumMod val="50000"/>
                  </a:schemeClr>
                </a:solidFill>
              </a:rPr>
              <a:t>113</a:t>
            </a:r>
          </a:p>
          <a:p>
            <a:pPr marL="502920" lvl="1" indent="0">
              <a:buNone/>
            </a:pPr>
            <a:endParaRPr lang="en-US" sz="2520" dirty="0"/>
          </a:p>
        </p:txBody>
      </p:sp>
      <p:pic>
        <p:nvPicPr>
          <p:cNvPr id="3074" name="Picture 2" descr="Veranschulichung von 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97" y="3397757"/>
            <a:ext cx="5078617" cy="275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4848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Lambda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744013"/>
            <a:ext cx="9075420" cy="4892040"/>
          </a:xfrm>
        </p:spPr>
        <p:txBody>
          <a:bodyPr anchor="t"/>
          <a:lstStyle/>
          <a:p>
            <a:pPr marL="194310" indent="0">
              <a:buNone/>
            </a:pPr>
            <a:r>
              <a:rPr lang="en-US" sz="2520" b="1" dirty="0"/>
              <a:t>References:</a:t>
            </a:r>
          </a:p>
          <a:p>
            <a:pPr lvl="1"/>
            <a:r>
              <a:rPr lang="en-US" sz="2520" dirty="0">
                <a:hlinkClick r:id="rId2"/>
              </a:rPr>
              <a:t>https://www.python-course.eu/lambda.php</a:t>
            </a:r>
            <a:endParaRPr lang="en-US" sz="2520" dirty="0"/>
          </a:p>
          <a:p>
            <a:pPr lvl="1"/>
            <a:r>
              <a:rPr lang="en-US" sz="2520" dirty="0">
                <a:hlinkClick r:id="rId3"/>
              </a:rPr>
              <a:t>https://pythonconquerstheuniverse.wordpress.com/2011/08/29/lambda_tutorial/</a:t>
            </a:r>
            <a:endParaRPr lang="en-US" sz="2520" dirty="0"/>
          </a:p>
        </p:txBody>
      </p:sp>
    </p:spTree>
    <p:extLst>
      <p:ext uri="{BB962C8B-B14F-4D97-AF65-F5344CB8AC3E}">
        <p14:creationId xmlns:p14="http://schemas.microsoft.com/office/powerpoint/2010/main" val="29238492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4290" tIns="34290" rIns="34290" bIns="3429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Lambda Functions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3104964"/>
            <a:ext cx="3727823" cy="31755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964" y="3104964"/>
            <a:ext cx="4787906" cy="2179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4" name="Curved Down Arrow 13"/>
          <p:cNvSpPr/>
          <p:nvPr/>
        </p:nvSpPr>
        <p:spPr bwMode="auto">
          <a:xfrm>
            <a:off x="3405470" y="2392085"/>
            <a:ext cx="1296144" cy="583265"/>
          </a:xfrm>
          <a:prstGeom prst="curved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fontAlgn="base">
              <a:spcBef>
                <a:spcPct val="0"/>
              </a:spcBef>
              <a:spcAft>
                <a:spcPct val="0"/>
              </a:spcAft>
            </a:pPr>
            <a:endParaRPr lang="en-US" sz="288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7784" y="1644188"/>
            <a:ext cx="298113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60" b="1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Much easier and clearer to code</a:t>
            </a:r>
          </a:p>
        </p:txBody>
      </p:sp>
    </p:spTree>
    <p:extLst>
      <p:ext uri="{BB962C8B-B14F-4D97-AF65-F5344CB8AC3E}">
        <p14:creationId xmlns:p14="http://schemas.microsoft.com/office/powerpoint/2010/main" val="513040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Lambda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614398"/>
            <a:ext cx="9075420" cy="4892040"/>
          </a:xfrm>
        </p:spPr>
        <p:txBody>
          <a:bodyPr anchor="t"/>
          <a:lstStyle/>
          <a:p>
            <a:r>
              <a:rPr lang="en-US" sz="2520" dirty="0"/>
              <a:t>Syntax:</a:t>
            </a:r>
          </a:p>
          <a:p>
            <a:pPr marL="502920" lvl="1" indent="0">
              <a:buNone/>
            </a:pPr>
            <a:r>
              <a:rPr lang="en-US" sz="25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 [</a:t>
            </a:r>
            <a:r>
              <a:rPr lang="en-US" sz="252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52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: expression</a:t>
            </a:r>
            <a:r>
              <a:rPr lang="en-US" sz="252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520" dirty="0"/>
              <a:t>Examples:</a:t>
            </a:r>
          </a:p>
          <a:p>
            <a:pPr marL="502920" lvl="1" indent="0">
              <a:spcBef>
                <a:spcPts val="1080"/>
              </a:spcBef>
              <a:buNone/>
            </a:pPr>
            <a:r>
              <a:rPr lang="en-US" sz="25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60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 x, y: x + y</a:t>
            </a:r>
          </a:p>
          <a:p>
            <a:pPr marL="502920" lvl="1" indent="0">
              <a:spcBef>
                <a:spcPts val="1080"/>
              </a:spcBef>
              <a:buNone/>
            </a:pPr>
            <a:r>
              <a:rPr lang="en-US" sz="216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lambda </a:t>
            </a:r>
            <a:r>
              <a:rPr lang="en-US" sz="216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US" sz="2160" b="1" dirty="0">
                <a:latin typeface="Courier New" panose="02070309020205020404" pitchFamily="49" charset="0"/>
                <a:cs typeface="Courier New" panose="02070309020205020404" pitchFamily="49" charset="0"/>
              </a:rPr>
              <a:t>: [(key, 1) for key in </a:t>
            </a:r>
            <a:r>
              <a:rPr lang="en-US" sz="216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US" sz="216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502920" lvl="1" indent="0">
              <a:spcBef>
                <a:spcPts val="1080"/>
              </a:spcBef>
              <a:buNone/>
            </a:pPr>
            <a:r>
              <a:rPr lang="en-US" sz="216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lambda x: </a:t>
            </a:r>
            <a:r>
              <a:rPr lang="en-US" sz="216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16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502920" lvl="1" indent="0">
              <a:spcBef>
                <a:spcPts val="1080"/>
              </a:spcBef>
              <a:buNone/>
            </a:pPr>
            <a:r>
              <a:rPr lang="en-US" sz="216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lambda x: ‘big’ if x &gt; 100 else ‘small’</a:t>
            </a:r>
          </a:p>
          <a:p>
            <a:pPr marL="502920" lvl="1" indent="0">
              <a:spcBef>
                <a:spcPts val="1080"/>
              </a:spcBef>
              <a:buNone/>
            </a:pPr>
            <a:r>
              <a:rPr lang="en-US" sz="25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6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x, y: x = y    </a:t>
            </a:r>
            <a:r>
              <a:rPr lang="en-US" sz="216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[invalid]</a:t>
            </a:r>
          </a:p>
          <a:p>
            <a:pPr marL="502920" lvl="1" indent="0">
              <a:spcBef>
                <a:spcPts val="1080"/>
              </a:spcBef>
              <a:buNone/>
            </a:pPr>
            <a:r>
              <a:rPr lang="en-US" sz="252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6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x: print x/2</a:t>
            </a:r>
            <a:r>
              <a:rPr lang="en-US" sz="216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[invalid]</a:t>
            </a:r>
            <a:endParaRPr lang="en-US" sz="216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2920" lvl="1" indent="0">
              <a:buNone/>
            </a:pPr>
            <a:r>
              <a:rPr lang="en-US" sz="252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6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x: return x/2  </a:t>
            </a:r>
            <a:r>
              <a:rPr lang="en-US" sz="216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[invalid]</a:t>
            </a:r>
            <a:endParaRPr lang="en-US" sz="216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2920" lvl="1" indent="0">
              <a:buNone/>
            </a:pPr>
            <a:endParaRPr lang="en-US" sz="216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2920" lvl="1" indent="0">
              <a:buNone/>
            </a:pPr>
            <a:endParaRPr lang="en-US" sz="216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2920" lvl="1" indent="0">
              <a:buNone/>
            </a:pPr>
            <a:endParaRPr lang="en-US" sz="2520" dirty="0"/>
          </a:p>
          <a:p>
            <a:pPr marL="502920" lvl="1" indent="0">
              <a:buNone/>
            </a:pPr>
            <a:endParaRPr lang="en-US" sz="252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727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Lambda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614398"/>
            <a:ext cx="9075420" cy="4892040"/>
          </a:xfrm>
        </p:spPr>
        <p:txBody>
          <a:bodyPr anchor="t"/>
          <a:lstStyle/>
          <a:p>
            <a:r>
              <a:rPr lang="en-US" sz="2520" dirty="0"/>
              <a:t>Syntax:</a:t>
            </a:r>
          </a:p>
          <a:p>
            <a:pPr marL="502920" lvl="1" indent="0">
              <a:buNone/>
            </a:pPr>
            <a:r>
              <a:rPr lang="en-US" sz="25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 [</a:t>
            </a:r>
            <a:r>
              <a:rPr lang="en-US" sz="252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52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: expression</a:t>
            </a:r>
            <a:r>
              <a:rPr lang="en-US" sz="252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520" dirty="0"/>
              <a:t>Some remarks:</a:t>
            </a:r>
          </a:p>
          <a:p>
            <a:pPr lvl="1"/>
            <a:r>
              <a:rPr lang="en-US" sz="2520" dirty="0"/>
              <a:t>Lambda accepts a </a:t>
            </a:r>
            <a:r>
              <a:rPr lang="en-US" sz="2520" u="sng" dirty="0"/>
              <a:t>single</a:t>
            </a:r>
            <a:r>
              <a:rPr lang="en-US" sz="2520" dirty="0"/>
              <a:t> expression</a:t>
            </a:r>
          </a:p>
          <a:p>
            <a:pPr lvl="1"/>
            <a:r>
              <a:rPr lang="en-US" sz="2520" dirty="0"/>
              <a:t>Expression should return a value (returning None is OK!)</a:t>
            </a:r>
          </a:p>
          <a:p>
            <a:pPr lvl="1"/>
            <a:r>
              <a:rPr lang="en-US" sz="2520" dirty="0"/>
              <a:t>Assignment statements cannot be used (they don’t return anything, not even None).</a:t>
            </a:r>
          </a:p>
          <a:p>
            <a:pPr lvl="1"/>
            <a:r>
              <a:rPr lang="en-US" sz="2520" dirty="0"/>
              <a:t>Simple things such as mathematical operations, string operations, list comprehensions, etc. are OK.</a:t>
            </a:r>
          </a:p>
          <a:p>
            <a:pPr lvl="1"/>
            <a:r>
              <a:rPr lang="en-US" sz="2520" dirty="0"/>
              <a:t>Function calls are expressions. Hence, they are OK.</a:t>
            </a:r>
            <a:endParaRPr lang="en-US" sz="216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2920" lvl="1" indent="0">
              <a:buNone/>
            </a:pPr>
            <a:endParaRPr lang="en-US" sz="2520" dirty="0"/>
          </a:p>
          <a:p>
            <a:pPr marL="502920" lvl="1" indent="0">
              <a:buNone/>
            </a:pPr>
            <a:endParaRPr lang="en-US" sz="252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619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Lambda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744013"/>
            <a:ext cx="9075420" cy="4892040"/>
          </a:xfrm>
        </p:spPr>
        <p:txBody>
          <a:bodyPr anchor="t"/>
          <a:lstStyle/>
          <a:p>
            <a:pPr marL="194310" indent="0">
              <a:buNone/>
            </a:pPr>
            <a:r>
              <a:rPr lang="en-US" sz="2520" b="1" dirty="0"/>
              <a:t>Where is it useful?</a:t>
            </a:r>
          </a:p>
          <a:p>
            <a:pPr lvl="1"/>
            <a:r>
              <a:rPr lang="en-US" sz="2520" dirty="0"/>
              <a:t>Need to create a function:</a:t>
            </a:r>
          </a:p>
          <a:p>
            <a:pPr marL="1441609" lvl="2"/>
            <a:r>
              <a:rPr lang="en-US" sz="2520" dirty="0"/>
              <a:t>used only once</a:t>
            </a:r>
          </a:p>
          <a:p>
            <a:pPr marL="1441609" lvl="2"/>
            <a:r>
              <a:rPr lang="en-US" sz="2520" dirty="0"/>
              <a:t>called from </a:t>
            </a:r>
            <a:r>
              <a:rPr lang="en-US" sz="2520" i="1" dirty="0"/>
              <a:t>only one</a:t>
            </a:r>
            <a:r>
              <a:rPr lang="en-US" sz="2520" dirty="0"/>
              <a:t> place in your application</a:t>
            </a:r>
          </a:p>
          <a:p>
            <a:pPr lvl="1"/>
            <a:r>
              <a:rPr lang="en-US" sz="2520" dirty="0"/>
              <a:t>Then, you do not need to:</a:t>
            </a:r>
          </a:p>
          <a:p>
            <a:pPr marL="1441609" lvl="2"/>
            <a:r>
              <a:rPr lang="en-US" sz="2520" dirty="0"/>
              <a:t>define a function separately</a:t>
            </a:r>
          </a:p>
          <a:p>
            <a:pPr marL="1441609" lvl="2"/>
            <a:r>
              <a:rPr lang="en-US" sz="2520" dirty="0"/>
              <a:t>give a name to it (anonymous function)</a:t>
            </a:r>
            <a:endParaRPr lang="en-US" sz="252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520" dirty="0"/>
              <a:t>Do what then?</a:t>
            </a:r>
          </a:p>
          <a:p>
            <a:pPr marL="1441609" lvl="2"/>
            <a:r>
              <a:rPr lang="en-US" sz="2520" dirty="0"/>
              <a:t>define it right in the place you want to use it!</a:t>
            </a:r>
          </a:p>
          <a:p>
            <a:endParaRPr lang="en-US" sz="2520" dirty="0"/>
          </a:p>
        </p:txBody>
      </p:sp>
    </p:spTree>
    <p:extLst>
      <p:ext uri="{BB962C8B-B14F-4D97-AF65-F5344CB8AC3E}">
        <p14:creationId xmlns:p14="http://schemas.microsoft.com/office/powerpoint/2010/main" val="27630263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Lambda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744013"/>
            <a:ext cx="9075420" cy="4892040"/>
          </a:xfrm>
        </p:spPr>
        <p:txBody>
          <a:bodyPr anchor="t"/>
          <a:lstStyle/>
          <a:p>
            <a:pPr marL="194310" indent="0">
              <a:buNone/>
            </a:pPr>
            <a:r>
              <a:rPr lang="en-US" sz="2520" b="1" dirty="0"/>
              <a:t>Practical Use Cases</a:t>
            </a:r>
          </a:p>
          <a:p>
            <a:pPr lvl="1"/>
            <a:r>
              <a:rPr lang="en-US" sz="2520" dirty="0"/>
              <a:t>Event handlers in GUI (see the earlier example!).</a:t>
            </a:r>
          </a:p>
          <a:p>
            <a:pPr lvl="1"/>
            <a:r>
              <a:rPr lang="en-US" sz="2520" dirty="0"/>
              <a:t>Some built-in functions require a function as input:</a:t>
            </a:r>
          </a:p>
          <a:p>
            <a:pPr marL="1441609" lvl="2"/>
            <a:r>
              <a:rPr lang="en-US" sz="2520" dirty="0"/>
              <a:t>map</a:t>
            </a:r>
          </a:p>
          <a:p>
            <a:pPr marL="1441609" lvl="2"/>
            <a:r>
              <a:rPr lang="en-US" sz="2520" dirty="0"/>
              <a:t>filter</a:t>
            </a:r>
          </a:p>
          <a:p>
            <a:pPr marL="1441609" lvl="2"/>
            <a:r>
              <a:rPr lang="en-US" sz="2520" dirty="0"/>
              <a:t>reduce</a:t>
            </a:r>
          </a:p>
          <a:p>
            <a:pPr marL="194310" indent="0">
              <a:buNone/>
            </a:pPr>
            <a:endParaRPr lang="en-US" sz="2520" dirty="0"/>
          </a:p>
        </p:txBody>
      </p:sp>
    </p:spTree>
    <p:extLst>
      <p:ext uri="{BB962C8B-B14F-4D97-AF65-F5344CB8AC3E}">
        <p14:creationId xmlns:p14="http://schemas.microsoft.com/office/powerpoint/2010/main" val="39983351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744013"/>
            <a:ext cx="9075420" cy="4892040"/>
          </a:xfrm>
        </p:spPr>
        <p:txBody>
          <a:bodyPr anchor="t"/>
          <a:lstStyle/>
          <a:p>
            <a:pPr marL="194310" indent="0">
              <a:buNone/>
            </a:pP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map(</a:t>
            </a:r>
            <a:r>
              <a:rPr lang="en-US" sz="25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5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520" dirty="0"/>
              <a:t>applies the function </a:t>
            </a:r>
            <a:r>
              <a:rPr lang="en-US" sz="2520" dirty="0" err="1"/>
              <a:t>func</a:t>
            </a:r>
            <a:r>
              <a:rPr lang="en-US" sz="2520" dirty="0"/>
              <a:t> to all the elements of the sequence seq. </a:t>
            </a:r>
          </a:p>
          <a:p>
            <a:pPr lvl="1"/>
            <a:r>
              <a:rPr lang="en-US" sz="2520" dirty="0"/>
              <a:t>returns a new list with the elements changed by </a:t>
            </a:r>
            <a:r>
              <a:rPr lang="en-US" sz="2520" dirty="0" err="1"/>
              <a:t>func</a:t>
            </a:r>
            <a:r>
              <a:rPr lang="en-US" sz="2520" dirty="0"/>
              <a:t>.</a:t>
            </a:r>
          </a:p>
          <a:p>
            <a:pPr marL="502920" lvl="1" indent="0">
              <a:spcBef>
                <a:spcPts val="108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marL="502920" lvl="1" indent="0">
              <a:spcBef>
                <a:spcPts val="1080"/>
              </a:spcBef>
              <a:buNone/>
            </a:pP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 squared = map(lambda x: pow(x, 2), </a:t>
            </a:r>
            <a:r>
              <a:rPr lang="en-US" sz="25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02920" lvl="1" indent="0">
              <a:spcBef>
                <a:spcPts val="1080"/>
              </a:spcBef>
              <a:buNone/>
            </a:pPr>
            <a:r>
              <a:rPr lang="en-US" sz="252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[1, 4, 9]</a:t>
            </a:r>
          </a:p>
          <a:p>
            <a:pPr marL="502920" lvl="1" indent="0">
              <a:spcBef>
                <a:spcPts val="1080"/>
              </a:spcBef>
              <a:buNone/>
            </a:pP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[3, 5, 7]</a:t>
            </a:r>
          </a:p>
          <a:p>
            <a:pPr marL="502920" lvl="1" indent="0">
              <a:spcBef>
                <a:spcPts val="1080"/>
              </a:spcBef>
              <a:buNone/>
            </a:pP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sums = map(lambda x, y: </a:t>
            </a:r>
            <a:r>
              <a:rPr lang="en-US" sz="25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5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pPr marL="502920" lvl="1" indent="0">
              <a:spcBef>
                <a:spcPts val="1080"/>
              </a:spcBef>
              <a:buNone/>
            </a:pPr>
            <a:r>
              <a:rPr lang="en-US" sz="252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[4, 7, 10]</a:t>
            </a:r>
          </a:p>
          <a:p>
            <a:pPr marL="502920" lvl="1" indent="0">
              <a:buNone/>
            </a:pPr>
            <a:endParaRPr lang="en-US" sz="252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2920" lvl="1" indent="0">
              <a:buNone/>
            </a:pPr>
            <a:endParaRPr lang="en-US" sz="2520" dirty="0"/>
          </a:p>
          <a:p>
            <a:pPr marL="502920" lvl="1" indent="0">
              <a:buNone/>
            </a:pPr>
            <a:endParaRPr lang="en-US" sz="252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266833" y="4854758"/>
            <a:ext cx="259229" cy="25922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1266833" y="6376824"/>
            <a:ext cx="259229" cy="25922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556667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744013"/>
            <a:ext cx="9075420" cy="4892040"/>
          </a:xfrm>
        </p:spPr>
        <p:txBody>
          <a:bodyPr anchor="t"/>
          <a:lstStyle/>
          <a:p>
            <a:pPr marL="194310" indent="0">
              <a:buNone/>
            </a:pP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filter(</a:t>
            </a:r>
            <a:r>
              <a:rPr lang="en-US" sz="25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5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520" dirty="0" err="1"/>
              <a:t>func</a:t>
            </a:r>
            <a:r>
              <a:rPr lang="en-US" sz="2520" dirty="0"/>
              <a:t> returns a Boolean value. </a:t>
            </a:r>
          </a:p>
          <a:p>
            <a:pPr lvl="1"/>
            <a:r>
              <a:rPr lang="en-US" sz="2520" dirty="0" err="1"/>
              <a:t>func</a:t>
            </a:r>
            <a:r>
              <a:rPr lang="en-US" sz="2520" dirty="0"/>
              <a:t> will be applied to every element of seq. </a:t>
            </a:r>
          </a:p>
          <a:p>
            <a:pPr lvl="2"/>
            <a:r>
              <a:rPr lang="en-US" sz="2520" dirty="0"/>
              <a:t>only if f returns True will the element of the list be included in the result list, r/ </a:t>
            </a:r>
          </a:p>
          <a:p>
            <a:pPr marL="502920" lvl="1" indent="0">
              <a:buNone/>
            </a:pP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fib = [0,1,2,3,5,8]</a:t>
            </a:r>
          </a:p>
          <a:p>
            <a:pPr marL="502920" lvl="1" indent="0">
              <a:buNone/>
            </a:pP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filter(lambda x: x % 2 == 0, fib)</a:t>
            </a:r>
          </a:p>
          <a:p>
            <a:pPr marL="502920" lvl="1" indent="0">
              <a:buNone/>
            </a:pP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52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2, 8]</a:t>
            </a:r>
          </a:p>
          <a:p>
            <a:pPr marL="502920" lvl="1" indent="0">
              <a:spcBef>
                <a:spcPts val="1080"/>
              </a:spcBef>
              <a:buNone/>
            </a:pP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02920" lvl="1" indent="0">
              <a:buNone/>
            </a:pPr>
            <a:endParaRPr lang="en-US" sz="2520" dirty="0"/>
          </a:p>
          <a:p>
            <a:pPr marL="502920" lvl="1" indent="0">
              <a:buNone/>
            </a:pPr>
            <a:endParaRPr lang="en-US" sz="252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266833" y="5502830"/>
            <a:ext cx="259229" cy="25922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593453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744013"/>
            <a:ext cx="9075420" cy="4892040"/>
          </a:xfrm>
        </p:spPr>
        <p:txBody>
          <a:bodyPr anchor="t"/>
          <a:lstStyle/>
          <a:p>
            <a:pPr marL="194310" indent="0">
              <a:buNone/>
            </a:pP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reduce(</a:t>
            </a:r>
            <a:r>
              <a:rPr lang="en-US" sz="25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5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252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520" dirty="0"/>
          </a:p>
          <a:p>
            <a:pPr lvl="1"/>
            <a:r>
              <a:rPr lang="en-US" sz="2160" dirty="0"/>
              <a:t>Assume </a:t>
            </a:r>
            <a:r>
              <a:rPr lang="en-US" sz="2160" dirty="0" err="1"/>
              <a:t>seq</a:t>
            </a:r>
            <a:r>
              <a:rPr lang="en-US" sz="2160" dirty="0"/>
              <a:t> = [ s1, s2, s3, ... , </a:t>
            </a:r>
            <a:r>
              <a:rPr lang="en-US" sz="2160" dirty="0" err="1"/>
              <a:t>sn</a:t>
            </a:r>
            <a:r>
              <a:rPr lang="en-US" sz="2160" dirty="0"/>
              <a:t> ]</a:t>
            </a:r>
          </a:p>
          <a:p>
            <a:pPr lvl="1"/>
            <a:r>
              <a:rPr lang="en-US" sz="2160" dirty="0"/>
              <a:t>At first, </a:t>
            </a:r>
            <a:r>
              <a:rPr lang="en-US" sz="2160" dirty="0" err="1"/>
              <a:t>func</a:t>
            </a:r>
            <a:r>
              <a:rPr lang="en-US" sz="2160" dirty="0"/>
              <a:t> will be applied to the first two elements of </a:t>
            </a:r>
            <a:r>
              <a:rPr lang="en-US" sz="2160" dirty="0" err="1"/>
              <a:t>seq</a:t>
            </a:r>
            <a:r>
              <a:rPr lang="en-US" sz="2160" dirty="0"/>
              <a:t>, i.e. </a:t>
            </a:r>
            <a:r>
              <a:rPr lang="en-US" sz="2160" dirty="0" err="1"/>
              <a:t>func</a:t>
            </a:r>
            <a:r>
              <a:rPr lang="en-US" sz="2160" dirty="0"/>
              <a:t>(s1,s2) </a:t>
            </a:r>
          </a:p>
          <a:p>
            <a:pPr marL="1491615" lvl="2"/>
            <a:r>
              <a:rPr lang="en-US" sz="2160" dirty="0"/>
              <a:t>The list on which reduce() works looks now like this: [ </a:t>
            </a:r>
            <a:r>
              <a:rPr lang="en-US" sz="2160" dirty="0" err="1"/>
              <a:t>func</a:t>
            </a:r>
            <a:r>
              <a:rPr lang="en-US" sz="2160" dirty="0"/>
              <a:t>(s1, s2), s3, ... , </a:t>
            </a:r>
            <a:r>
              <a:rPr lang="en-US" sz="2160" dirty="0" err="1"/>
              <a:t>sn</a:t>
            </a:r>
            <a:r>
              <a:rPr lang="en-US" sz="2160" dirty="0"/>
              <a:t> ]</a:t>
            </a:r>
          </a:p>
          <a:p>
            <a:pPr lvl="1"/>
            <a:r>
              <a:rPr lang="en-US" sz="2160" dirty="0"/>
              <a:t>Next, </a:t>
            </a:r>
            <a:r>
              <a:rPr lang="en-US" sz="2160" dirty="0" err="1"/>
              <a:t>func</a:t>
            </a:r>
            <a:r>
              <a:rPr lang="en-US" sz="2160" dirty="0"/>
              <a:t> will be applied on the previous result and the third element of the list, i.e. </a:t>
            </a:r>
            <a:r>
              <a:rPr lang="en-US" sz="2160" dirty="0" err="1"/>
              <a:t>func</a:t>
            </a:r>
            <a:r>
              <a:rPr lang="en-US" sz="2160" dirty="0"/>
              <a:t>(</a:t>
            </a:r>
            <a:r>
              <a:rPr lang="en-US" sz="2160" dirty="0" err="1"/>
              <a:t>func</a:t>
            </a:r>
            <a:r>
              <a:rPr lang="en-US" sz="2160" dirty="0"/>
              <a:t>(s1, s2),s3)</a:t>
            </a:r>
          </a:p>
          <a:p>
            <a:pPr marL="1491615" lvl="2"/>
            <a:r>
              <a:rPr lang="en-US" sz="2160" dirty="0"/>
              <a:t>The list looks like this now: [ </a:t>
            </a:r>
            <a:r>
              <a:rPr lang="en-US" sz="2160" dirty="0" err="1"/>
              <a:t>func</a:t>
            </a:r>
            <a:r>
              <a:rPr lang="en-US" sz="2160" dirty="0"/>
              <a:t>(</a:t>
            </a:r>
            <a:r>
              <a:rPr lang="en-US" sz="2160" dirty="0" err="1"/>
              <a:t>func</a:t>
            </a:r>
            <a:r>
              <a:rPr lang="en-US" sz="2160" dirty="0"/>
              <a:t>(s1, s2),s3), ... , </a:t>
            </a:r>
            <a:r>
              <a:rPr lang="en-US" sz="2160" dirty="0" err="1"/>
              <a:t>sn</a:t>
            </a:r>
            <a:r>
              <a:rPr lang="en-US" sz="2160" dirty="0"/>
              <a:t> ]</a:t>
            </a:r>
          </a:p>
          <a:p>
            <a:pPr lvl="1"/>
            <a:r>
              <a:rPr lang="en-US" sz="2160" dirty="0"/>
              <a:t>Continue like this until just one element is left and return this element as the result of reduce()</a:t>
            </a:r>
            <a:r>
              <a:rPr lang="en-US" sz="216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502920" lvl="1" indent="0">
              <a:buNone/>
            </a:pPr>
            <a:endParaRPr lang="en-US" sz="2520" dirty="0"/>
          </a:p>
          <a:p>
            <a:pPr marL="502920" lvl="1" indent="0">
              <a:buNone/>
            </a:pPr>
            <a:endParaRPr lang="en-US" sz="2520" dirty="0"/>
          </a:p>
        </p:txBody>
      </p:sp>
    </p:spTree>
    <p:extLst>
      <p:ext uri="{BB962C8B-B14F-4D97-AF65-F5344CB8AC3E}">
        <p14:creationId xmlns:p14="http://schemas.microsoft.com/office/powerpoint/2010/main" val="240107245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6133E"/>
      </a:accent1>
      <a:accent2>
        <a:srgbClr val="333399"/>
      </a:accent2>
      <a:accent3>
        <a:srgbClr val="FFFFFF"/>
      </a:accent3>
      <a:accent4>
        <a:srgbClr val="000000"/>
      </a:accent4>
      <a:accent5>
        <a:srgbClr val="C3AAA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593</Words>
  <Application>Microsoft Macintosh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ヒラギノ角ゴ ProN W3</vt:lpstr>
      <vt:lpstr>Arial</vt:lpstr>
      <vt:lpstr>Courier New</vt:lpstr>
      <vt:lpstr>Gill Sans</vt:lpstr>
      <vt:lpstr>Title &amp; Bullets</vt:lpstr>
      <vt:lpstr>Lambda Functions</vt:lpstr>
      <vt:lpstr>Lambda Functions</vt:lpstr>
      <vt:lpstr>Lambda Functions</vt:lpstr>
      <vt:lpstr>Lambda Functions</vt:lpstr>
      <vt:lpstr>Lambda Functions</vt:lpstr>
      <vt:lpstr>Lambda Functions</vt:lpstr>
      <vt:lpstr>Map</vt:lpstr>
      <vt:lpstr>Filter</vt:lpstr>
      <vt:lpstr>Reduce</vt:lpstr>
      <vt:lpstr>Reduce</vt:lpstr>
      <vt:lpstr>Lambda Functions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Functions</dc:title>
  <dc:creator>Ali Cakmak</dc:creator>
  <cp:lastModifiedBy>Ali Cakmak</cp:lastModifiedBy>
  <cp:revision>1</cp:revision>
  <dcterms:created xsi:type="dcterms:W3CDTF">2019-05-02T10:42:22Z</dcterms:created>
  <dcterms:modified xsi:type="dcterms:W3CDTF">2019-05-02T10:43:26Z</dcterms:modified>
</cp:coreProperties>
</file>