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9767" r:id="rId1"/>
    <p:sldMasterId id="2147489791" r:id="rId2"/>
    <p:sldMasterId id="2147489804" r:id="rId3"/>
    <p:sldMasterId id="2147489816" r:id="rId4"/>
    <p:sldMasterId id="2147489829" r:id="rId5"/>
    <p:sldMasterId id="2147489841" r:id="rId6"/>
  </p:sldMasterIdLst>
  <p:notesMasterIdLst>
    <p:notesMasterId r:id="rId50"/>
  </p:notesMasterIdLst>
  <p:handoutMasterIdLst>
    <p:handoutMasterId r:id="rId51"/>
  </p:handoutMasterIdLst>
  <p:sldIdLst>
    <p:sldId id="686" r:id="rId7"/>
    <p:sldId id="689" r:id="rId8"/>
    <p:sldId id="671" r:id="rId9"/>
    <p:sldId id="675" r:id="rId10"/>
    <p:sldId id="687" r:id="rId11"/>
    <p:sldId id="688" r:id="rId12"/>
    <p:sldId id="633" r:id="rId13"/>
    <p:sldId id="634" r:id="rId14"/>
    <p:sldId id="635" r:id="rId15"/>
    <p:sldId id="636" r:id="rId16"/>
    <p:sldId id="637" r:id="rId17"/>
    <p:sldId id="638" r:id="rId18"/>
    <p:sldId id="642" r:id="rId19"/>
    <p:sldId id="643" r:id="rId20"/>
    <p:sldId id="644" r:id="rId21"/>
    <p:sldId id="645" r:id="rId22"/>
    <p:sldId id="646" r:id="rId23"/>
    <p:sldId id="647" r:id="rId24"/>
    <p:sldId id="648" r:id="rId25"/>
    <p:sldId id="649" r:id="rId26"/>
    <p:sldId id="650" r:id="rId27"/>
    <p:sldId id="651" r:id="rId28"/>
    <p:sldId id="653" r:id="rId29"/>
    <p:sldId id="654" r:id="rId30"/>
    <p:sldId id="655" r:id="rId31"/>
    <p:sldId id="656" r:id="rId32"/>
    <p:sldId id="657" r:id="rId33"/>
    <p:sldId id="658" r:id="rId34"/>
    <p:sldId id="659" r:id="rId35"/>
    <p:sldId id="660" r:id="rId36"/>
    <p:sldId id="661" r:id="rId37"/>
    <p:sldId id="662" r:id="rId38"/>
    <p:sldId id="663" r:id="rId39"/>
    <p:sldId id="664" r:id="rId40"/>
    <p:sldId id="665" r:id="rId41"/>
    <p:sldId id="666" r:id="rId42"/>
    <p:sldId id="667" r:id="rId43"/>
    <p:sldId id="668" r:id="rId44"/>
    <p:sldId id="669" r:id="rId45"/>
    <p:sldId id="670" r:id="rId46"/>
    <p:sldId id="672" r:id="rId47"/>
    <p:sldId id="673" r:id="rId48"/>
    <p:sldId id="674" r:id="rId49"/>
  </p:sldIdLst>
  <p:sldSz cx="9144000" cy="6858000" type="screen4x3"/>
  <p:notesSz cx="9429750" cy="7086600"/>
  <p:custDataLst>
    <p:tags r:id="rId5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FBE8"/>
    <a:srgbClr val="3366FF"/>
    <a:srgbClr val="C30075"/>
    <a:srgbClr val="BDBEC1"/>
    <a:srgbClr val="8282BE"/>
    <a:srgbClr val="575EAA"/>
    <a:srgbClr val="AAA468"/>
    <a:srgbClr val="B3C2A8"/>
    <a:srgbClr val="C0B64C"/>
    <a:srgbClr val="C1C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526" autoAdjust="0"/>
    <p:restoredTop sz="94653" autoAdjust="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tags" Target="tags/tag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tableStyles" Target="tableStyles.xml"/><Relationship Id="rId8" Type="http://schemas.openxmlformats.org/officeDocument/2006/relationships/slide" Target="slides/slide2.xml"/><Relationship Id="rId51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85380" cy="35433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42259" y="0"/>
            <a:ext cx="4085380" cy="35433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EC643B-1860-47F7-8234-FB0172CAB77E}" type="datetimeFigureOut">
              <a:rPr lang="en-US" smtClean="0"/>
              <a:pPr/>
              <a:t>3/1/2019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731077"/>
            <a:ext cx="4085380" cy="3543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42259" y="6731077"/>
            <a:ext cx="4085380" cy="3543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80E0A-65E3-4467-B119-8D4B7B98A4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9009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86225" cy="354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41938" y="0"/>
            <a:ext cx="4086225" cy="354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953DB-1A5D-4FB3-9952-8CD5038D5157}" type="datetimeFigureOut">
              <a:rPr lang="en-US" smtClean="0"/>
              <a:pPr/>
              <a:t>3/1/2019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43225" y="531813"/>
            <a:ext cx="3543300" cy="2657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42975" y="3365500"/>
            <a:ext cx="7543800" cy="318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31000"/>
            <a:ext cx="4086225" cy="354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41938" y="6731000"/>
            <a:ext cx="4086225" cy="354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E64C79-EF60-448E-B926-A58E85799C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0C369-C098-43C7-86DC-BBC1D015719F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1.03.2019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69CB0-535C-471D-9849-88F4A41273CE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797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0C369-C098-43C7-86DC-BBC1D015719F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1.03.2019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69CB0-535C-471D-9849-88F4A41273CE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784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0C369-C098-43C7-86DC-BBC1D015719F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1.03.2019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69CB0-535C-471D-9849-88F4A41273CE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178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9237E2-FA56-4453-A846-7998A8A8AA1B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15469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2F4590-EC70-4CA8-B8DA-7F0B783402C7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39128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2DC176-B98D-49DC-87AB-A822790D8643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80102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13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6613" y="1981200"/>
            <a:ext cx="3810000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DAF075-0F89-414C-9AF8-9C6E0C5474B7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714493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757FB-3174-48CC-A1A4-BB4B0301F29D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268948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301856-0E0A-4DB3-ADCB-610B9100EED5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51759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F32105-8694-423E-8E9A-33E50B6DC774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603153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1BB885-D075-421E-8CA7-93AA4AFF70ED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64794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0C369-C098-43C7-86DC-BBC1D015719F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1.03.2019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69CB0-535C-471D-9849-88F4A41273CE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8075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B7E6E8-0E35-4E8F-B0F2-186B4C008A9F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61896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C46546-F0ED-49A8-A073-FC4CE1FA21DD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006231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515100" y="463550"/>
            <a:ext cx="1941513" cy="5630863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685800" y="463550"/>
            <a:ext cx="5676900" cy="5630863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55B41F-FEE7-429C-81DE-2A07C75D94DF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28479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Özel Dü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5800" y="463550"/>
            <a:ext cx="7770813" cy="143351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F496B1-2633-4CA7-819E-661F08B9F01F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440331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441301-097D-459A-8CEE-A13E18A3319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1794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20CB03-1C71-4492-9530-FFFBFABF990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5903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563141-8198-4355-9689-AD04772EBDA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2056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050774-5BE9-4D94-96AF-21DAC09D4F6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7140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252A97-510A-4E28-8F3D-E2B259B4CC4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3179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F40E01-0365-40FF-B513-5A34EA68392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621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0C369-C098-43C7-86DC-BBC1D015719F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1.03.2019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69CB0-535C-471D-9849-88F4A41273CE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9856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FA26F0-9ADF-478C-968D-7F77ECEFEF2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7763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EBF4F8-4D66-401C-979E-5B3922DA29F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601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697DF1-542A-4611-80E0-C141BDEEDD4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1979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C3AB36-DD56-41AB-BAFF-5A9B9DC2BE0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0498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C193A-B9EA-4A1B-B0AC-70D0B21B3C1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9925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 defTabSz="449263">
              <a:defRPr/>
            </a:lvl1pPr>
          </a:lstStyle>
          <a:p>
            <a:pPr>
              <a:defRPr/>
            </a:pPr>
            <a:fld id="{44EA9491-41A7-4885-B2AD-B19280484F46}" type="slidenum">
              <a:rPr lang="tr-TR" altLang="tr-TR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14198336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 defTabSz="449263">
              <a:defRPr/>
            </a:lvl1pPr>
          </a:lstStyle>
          <a:p>
            <a:pPr>
              <a:defRPr/>
            </a:pPr>
            <a:fld id="{25CBCA85-1DD2-432F-83FE-E541FA5CC632}" type="slidenum">
              <a:rPr lang="tr-TR" altLang="tr-TR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27364394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 defTabSz="449263">
              <a:defRPr/>
            </a:lvl1pPr>
          </a:lstStyle>
          <a:p>
            <a:pPr>
              <a:defRPr/>
            </a:pPr>
            <a:fld id="{F199289D-5674-40A8-94CD-C6A8F4F0F903}" type="slidenum">
              <a:rPr lang="tr-TR" altLang="tr-TR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132940726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13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6613" y="1981200"/>
            <a:ext cx="3808412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 defTabSz="449263">
              <a:defRPr/>
            </a:lvl1pPr>
          </a:lstStyle>
          <a:p>
            <a:pPr>
              <a:defRPr/>
            </a:pPr>
            <a:fld id="{F3ED4306-F32F-4100-BA77-3366386823AB}" type="slidenum">
              <a:rPr lang="tr-TR" altLang="tr-TR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41324472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 defTabSz="449263">
              <a:defRPr/>
            </a:lvl1pPr>
          </a:lstStyle>
          <a:p>
            <a:pPr>
              <a:defRPr/>
            </a:pPr>
            <a:fld id="{FC2C5429-A9D5-4112-9B92-CA6C03E14540}" type="slidenum">
              <a:rPr lang="tr-TR" altLang="tr-TR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544557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0C369-C098-43C7-86DC-BBC1D015719F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1.03.2019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69CB0-535C-471D-9849-88F4A41273CE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37114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 defTabSz="449263">
              <a:defRPr/>
            </a:lvl1pPr>
          </a:lstStyle>
          <a:p>
            <a:pPr>
              <a:defRPr/>
            </a:pPr>
            <a:fld id="{DEF4BEC1-3F58-4E58-B9B2-408B2539281A}" type="slidenum">
              <a:rPr lang="tr-TR" altLang="tr-TR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98964931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 defTabSz="449263">
              <a:defRPr/>
            </a:lvl1pPr>
          </a:lstStyle>
          <a:p>
            <a:pPr>
              <a:defRPr/>
            </a:pPr>
            <a:fld id="{49752DFF-1D36-46DE-99E1-EA8B7A8E6F44}" type="slidenum">
              <a:rPr lang="tr-TR" altLang="tr-TR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16742648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 defTabSz="449263">
              <a:defRPr/>
            </a:lvl1pPr>
          </a:lstStyle>
          <a:p>
            <a:pPr>
              <a:defRPr/>
            </a:pPr>
            <a:fld id="{5FC477BD-4F0D-469D-A54C-3472F1F80792}" type="slidenum">
              <a:rPr lang="tr-TR" altLang="tr-TR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86912232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 defTabSz="449263">
              <a:defRPr/>
            </a:lvl1pPr>
          </a:lstStyle>
          <a:p>
            <a:pPr>
              <a:defRPr/>
            </a:pPr>
            <a:fld id="{56E74581-0A06-461A-A2E7-96A46F6E5D83}" type="slidenum">
              <a:rPr lang="tr-TR" altLang="tr-TR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418105577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 defTabSz="449263">
              <a:defRPr/>
            </a:lvl1pPr>
          </a:lstStyle>
          <a:p>
            <a:pPr>
              <a:defRPr/>
            </a:pPr>
            <a:fld id="{EB9A70F1-5609-4C1D-B09A-1B2D2DA7AB36}" type="slidenum">
              <a:rPr lang="tr-TR" altLang="tr-TR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21718166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513513" y="463550"/>
            <a:ext cx="1941512" cy="562927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685800" y="463550"/>
            <a:ext cx="5675313" cy="562927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 defTabSz="449263">
              <a:defRPr/>
            </a:lvl1pPr>
          </a:lstStyle>
          <a:p>
            <a:pPr>
              <a:defRPr/>
            </a:pPr>
            <a:fld id="{4C310A9D-C571-47A9-81A8-F290D525897D}" type="slidenum">
              <a:rPr lang="tr-TR" altLang="tr-TR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16720516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Özel Dü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5800" y="463550"/>
            <a:ext cx="7769225" cy="14319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 defTabSz="449263">
              <a:defRPr/>
            </a:lvl1pPr>
          </a:lstStyle>
          <a:p>
            <a:pPr>
              <a:defRPr/>
            </a:pPr>
            <a:fld id="{3BD603B9-BDF3-4300-9464-423536566EDA}" type="slidenum">
              <a:rPr lang="tr-TR" altLang="tr-TR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154714968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fld id="{5677C87F-A499-436F-8C0E-CCE54D15DE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6082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fld id="{3BCD6D70-4A06-49E4-AA94-6E6873C785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8313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fld id="{A10223F2-5120-47AF-84CB-696794148F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06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0C369-C098-43C7-86DC-BBC1D015719F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1.03.2019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69CB0-535C-471D-9849-88F4A41273CE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8181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6913" y="1203325"/>
            <a:ext cx="3810000" cy="4892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1203325"/>
            <a:ext cx="3810000" cy="4892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fld id="{E0F80F7E-DB97-4525-9F97-88611F6A87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6640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fld id="{1BE961F5-1354-4898-BA7F-6721EC5053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2003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fld id="{A20E4086-4B6D-4D53-B2C4-43119644EB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59947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fld id="{5E7370D3-3940-4BE8-A5B5-D7FAEBB118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3555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fld id="{DAB04F33-1D4B-4E6D-AF90-4155440D97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94167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fld id="{F4D313F0-70D7-4272-BBD0-5A60F88B00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4123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fld id="{1C548EFB-34D7-45AB-88B1-AE63640C6D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6630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4625" y="381000"/>
            <a:ext cx="1944688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86425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fld id="{38DBFB67-E14C-40FC-940F-2C01159660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1083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1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425D2D-7E22-4ACB-870E-F0A83B386C7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E648F2-94C8-4E2C-A483-2A892C764E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06349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425D2D-7E22-4ACB-870E-F0A83B386C7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E648F2-94C8-4E2C-A483-2A892C764E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491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0C369-C098-43C7-86DC-BBC1D015719F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1.03.2019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69CB0-535C-471D-9849-88F4A41273CE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03493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5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5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1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425D2D-7E22-4ACB-870E-F0A83B386C7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E648F2-94C8-4E2C-A483-2A892C764E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46855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425D2D-7E22-4ACB-870E-F0A83B386C7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E648F2-94C8-4E2C-A483-2A892C764E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66264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3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3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425D2D-7E22-4ACB-870E-F0A83B386C7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E648F2-94C8-4E2C-A483-2A892C764E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33422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425D2D-7E22-4ACB-870E-F0A83B386C7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E648F2-94C8-4E2C-A483-2A892C764E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84221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425D2D-7E22-4ACB-870E-F0A83B386C7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E648F2-94C8-4E2C-A483-2A892C764E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08878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1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53" indent="0">
              <a:buNone/>
              <a:defRPr sz="1200"/>
            </a:lvl2pPr>
            <a:lvl3pPr marL="914305" indent="0">
              <a:buNone/>
              <a:defRPr sz="1000"/>
            </a:lvl3pPr>
            <a:lvl4pPr marL="1371458" indent="0">
              <a:buNone/>
              <a:defRPr sz="900"/>
            </a:lvl4pPr>
            <a:lvl5pPr marL="1828610" indent="0">
              <a:buNone/>
              <a:defRPr sz="900"/>
            </a:lvl5pPr>
            <a:lvl6pPr marL="2285763" indent="0">
              <a:buNone/>
              <a:defRPr sz="900"/>
            </a:lvl6pPr>
            <a:lvl7pPr marL="2742915" indent="0">
              <a:buNone/>
              <a:defRPr sz="900"/>
            </a:lvl7pPr>
            <a:lvl8pPr marL="3200068" indent="0">
              <a:buNone/>
              <a:defRPr sz="900"/>
            </a:lvl8pPr>
            <a:lvl9pPr marL="365722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425D2D-7E22-4ACB-870E-F0A83B386C7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E648F2-94C8-4E2C-A483-2A892C764E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75841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53" indent="0">
              <a:buNone/>
              <a:defRPr sz="2800"/>
            </a:lvl2pPr>
            <a:lvl3pPr marL="914305" indent="0">
              <a:buNone/>
              <a:defRPr sz="2400"/>
            </a:lvl3pPr>
            <a:lvl4pPr marL="1371458" indent="0">
              <a:buNone/>
              <a:defRPr sz="2000"/>
            </a:lvl4pPr>
            <a:lvl5pPr marL="1828610" indent="0">
              <a:buNone/>
              <a:defRPr sz="2000"/>
            </a:lvl5pPr>
            <a:lvl6pPr marL="2285763" indent="0">
              <a:buNone/>
              <a:defRPr sz="2000"/>
            </a:lvl6pPr>
            <a:lvl7pPr marL="2742915" indent="0">
              <a:buNone/>
              <a:defRPr sz="2000"/>
            </a:lvl7pPr>
            <a:lvl8pPr marL="3200068" indent="0">
              <a:buNone/>
              <a:defRPr sz="2000"/>
            </a:lvl8pPr>
            <a:lvl9pPr marL="365722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53" indent="0">
              <a:buNone/>
              <a:defRPr sz="1200"/>
            </a:lvl2pPr>
            <a:lvl3pPr marL="914305" indent="0">
              <a:buNone/>
              <a:defRPr sz="1000"/>
            </a:lvl3pPr>
            <a:lvl4pPr marL="1371458" indent="0">
              <a:buNone/>
              <a:defRPr sz="900"/>
            </a:lvl4pPr>
            <a:lvl5pPr marL="1828610" indent="0">
              <a:buNone/>
              <a:defRPr sz="900"/>
            </a:lvl5pPr>
            <a:lvl6pPr marL="2285763" indent="0">
              <a:buNone/>
              <a:defRPr sz="900"/>
            </a:lvl6pPr>
            <a:lvl7pPr marL="2742915" indent="0">
              <a:buNone/>
              <a:defRPr sz="900"/>
            </a:lvl7pPr>
            <a:lvl8pPr marL="3200068" indent="0">
              <a:buNone/>
              <a:defRPr sz="900"/>
            </a:lvl8pPr>
            <a:lvl9pPr marL="365722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425D2D-7E22-4ACB-870E-F0A83B386C7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E648F2-94C8-4E2C-A483-2A892C764E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55172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425D2D-7E22-4ACB-870E-F0A83B386C7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E648F2-94C8-4E2C-A483-2A892C764E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69897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1" y="274639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425D2D-7E22-4ACB-870E-F0A83B386C7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E648F2-94C8-4E2C-A483-2A892C764E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294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0C369-C098-43C7-86DC-BBC1D015719F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1.03.2019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69CB0-535C-471D-9849-88F4A41273CE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291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0C369-C098-43C7-86DC-BBC1D015719F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1.03.2019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69CB0-535C-471D-9849-88F4A41273CE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557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0C369-C098-43C7-86DC-BBC1D015719F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1.03.2019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69CB0-535C-471D-9849-88F4A41273CE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350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0C369-C098-43C7-86DC-BBC1D015719F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1.03.2019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69CB0-535C-471D-9849-88F4A41273CE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594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9768" r:id="rId1"/>
    <p:sldLayoutId id="2147489769" r:id="rId2"/>
    <p:sldLayoutId id="2147489770" r:id="rId3"/>
    <p:sldLayoutId id="2147489771" r:id="rId4"/>
    <p:sldLayoutId id="2147489772" r:id="rId5"/>
    <p:sldLayoutId id="2147489773" r:id="rId6"/>
    <p:sldLayoutId id="2147489774" r:id="rId7"/>
    <p:sldLayoutId id="2147489775" r:id="rId8"/>
    <p:sldLayoutId id="2147489776" r:id="rId9"/>
    <p:sldLayoutId id="2147489777" r:id="rId10"/>
    <p:sldLayoutId id="214748977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63550"/>
            <a:ext cx="7770813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tr-TR" smtClean="0"/>
              <a:t>Ana başlık metnini düzenlemek için tıklayın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0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tr-TR" smtClean="0"/>
              <a:t>Anahat metninin biçimini düzenlemek için tıklayın</a:t>
            </a:r>
          </a:p>
          <a:p>
            <a:pPr lvl="1"/>
            <a:r>
              <a:rPr lang="en-GB" altLang="tr-TR" smtClean="0"/>
              <a:t>İkinci Anahat Düzeyi</a:t>
            </a:r>
          </a:p>
          <a:p>
            <a:pPr lvl="2"/>
            <a:r>
              <a:rPr lang="en-GB" altLang="tr-TR" smtClean="0"/>
              <a:t>Üçüncü Anahat Düzeyi</a:t>
            </a:r>
          </a:p>
          <a:p>
            <a:pPr lvl="3"/>
            <a:r>
              <a:rPr lang="en-GB" altLang="tr-TR" smtClean="0"/>
              <a:t>Dördüncü Anahat Düzeyi</a:t>
            </a:r>
          </a:p>
          <a:p>
            <a:pPr lvl="4"/>
            <a:r>
              <a:rPr lang="en-GB" altLang="tr-TR" smtClean="0"/>
              <a:t>Beşinci Anahat Düzeyi</a:t>
            </a:r>
          </a:p>
          <a:p>
            <a:pPr lvl="4"/>
            <a:r>
              <a:rPr lang="en-GB" altLang="tr-TR" smtClean="0"/>
              <a:t>Altıncı Anahat Düzeyi</a:t>
            </a:r>
          </a:p>
          <a:p>
            <a:pPr lvl="4"/>
            <a:r>
              <a:rPr lang="en-GB" altLang="tr-TR" smtClean="0"/>
              <a:t>Yedinci Anahat Düzeyi</a:t>
            </a:r>
          </a:p>
          <a:p>
            <a:pPr lvl="4"/>
            <a:r>
              <a:rPr lang="en-GB" altLang="tr-TR" smtClean="0"/>
              <a:t>Sekizinci Anahat Düzeyi</a:t>
            </a:r>
          </a:p>
          <a:p>
            <a:pPr lvl="4"/>
            <a:r>
              <a:rPr lang="en-GB" altLang="tr-TR" smtClean="0"/>
              <a:t>Dokuzuncu Anahat Düzeyi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685800" y="6248400"/>
            <a:ext cx="19034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defRPr>
            </a:lvl1pPr>
          </a:lstStyle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endParaRPr lang="tr-TR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defRPr>
            </a:lvl1pPr>
          </a:lstStyle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endParaRPr lang="tr-T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19034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defRPr>
            </a:lvl1pPr>
          </a:lstStyle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fld id="{D4DA803C-CA07-42BB-951D-8D1D4A686175}" type="slidenum">
              <a:rPr lang="tr-TR"/>
              <a:pPr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9975671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9792" r:id="rId1"/>
    <p:sldLayoutId id="2147489793" r:id="rId2"/>
    <p:sldLayoutId id="2147489794" r:id="rId3"/>
    <p:sldLayoutId id="2147489795" r:id="rId4"/>
    <p:sldLayoutId id="2147489796" r:id="rId5"/>
    <p:sldLayoutId id="2147489797" r:id="rId6"/>
    <p:sldLayoutId id="2147489798" r:id="rId7"/>
    <p:sldLayoutId id="2147489799" r:id="rId8"/>
    <p:sldLayoutId id="2147489800" r:id="rId9"/>
    <p:sldLayoutId id="2147489801" r:id="rId10"/>
    <p:sldLayoutId id="2147489802" r:id="rId11"/>
    <p:sldLayoutId id="2147489803" r:id="rId12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pitchFamily="16" charset="0"/>
          <a:ea typeface="DejaVu Sans" charset="0"/>
          <a:cs typeface="DejaVu Sans" charset="0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pitchFamily="16" charset="0"/>
          <a:ea typeface="DejaVu Sans" charset="0"/>
          <a:cs typeface="DejaVu Sans" charset="0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pitchFamily="16" charset="0"/>
          <a:ea typeface="DejaVu Sans" charset="0"/>
          <a:cs typeface="DejaVu Sans" charset="0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pitchFamily="16" charset="0"/>
          <a:ea typeface="DejaVu Sans" charset="0"/>
          <a:cs typeface="DejaVu Sans" charset="0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DejaVu Sans" charset="0"/>
          <a:cs typeface="DejaVu Sans" charset="0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DejaVu Sans" charset="0"/>
          <a:cs typeface="DejaVu Sans" charset="0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DejaVu Sans" charset="0"/>
          <a:cs typeface="DejaVu Sans" charset="0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DejaVu Sans" charset="0"/>
          <a:cs typeface="DejaVu Sans" charset="0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 smtClean="0"/>
              <a:t>Click to edit Master text styles</a:t>
            </a:r>
          </a:p>
          <a:p>
            <a:pPr lvl="1"/>
            <a:r>
              <a:rPr lang="en-US" altLang="tr-TR" smtClean="0"/>
              <a:t>Second level</a:t>
            </a:r>
          </a:p>
          <a:p>
            <a:pPr lvl="2"/>
            <a:r>
              <a:rPr lang="en-US" altLang="tr-TR" smtClean="0"/>
              <a:t>Third level</a:t>
            </a:r>
          </a:p>
          <a:p>
            <a:pPr lvl="3"/>
            <a:r>
              <a:rPr lang="en-US" altLang="tr-TR" smtClean="0"/>
              <a:t>Fourth level</a:t>
            </a:r>
          </a:p>
          <a:p>
            <a:pPr lvl="4"/>
            <a:r>
              <a:rPr lang="en-US" altLang="tr-TR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C71E777A-79C7-4D33-912B-2470F73BE971}" type="slidenum">
              <a:rPr 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499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9805" r:id="rId1"/>
    <p:sldLayoutId id="2147489806" r:id="rId2"/>
    <p:sldLayoutId id="2147489807" r:id="rId3"/>
    <p:sldLayoutId id="2147489808" r:id="rId4"/>
    <p:sldLayoutId id="2147489809" r:id="rId5"/>
    <p:sldLayoutId id="2147489810" r:id="rId6"/>
    <p:sldLayoutId id="2147489811" r:id="rId7"/>
    <p:sldLayoutId id="2147489812" r:id="rId8"/>
    <p:sldLayoutId id="2147489813" r:id="rId9"/>
    <p:sldLayoutId id="2147489814" r:id="rId10"/>
    <p:sldLayoutId id="214748981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63550"/>
            <a:ext cx="7769225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tr-TR" smtClean="0"/>
              <a:t>Click to edit the title text format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692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tr-TR" smtClean="0"/>
              <a:t>Click to edit the outline text format</a:t>
            </a:r>
          </a:p>
          <a:p>
            <a:pPr lvl="1"/>
            <a:r>
              <a:rPr lang="en-GB" altLang="tr-TR" smtClean="0"/>
              <a:t>Second Outline Level</a:t>
            </a:r>
          </a:p>
          <a:p>
            <a:pPr lvl="2"/>
            <a:r>
              <a:rPr lang="en-GB" altLang="tr-TR" smtClean="0"/>
              <a:t>Third Outline Level</a:t>
            </a:r>
          </a:p>
          <a:p>
            <a:pPr lvl="3"/>
            <a:r>
              <a:rPr lang="en-GB" altLang="tr-TR" smtClean="0"/>
              <a:t>Fourth Outline Level</a:t>
            </a:r>
          </a:p>
          <a:p>
            <a:pPr lvl="4"/>
            <a:r>
              <a:rPr lang="en-GB" altLang="tr-TR" smtClean="0"/>
              <a:t>Fifth Outline Level</a:t>
            </a:r>
          </a:p>
          <a:p>
            <a:pPr lvl="4"/>
            <a:r>
              <a:rPr lang="en-GB" altLang="tr-TR" smtClean="0"/>
              <a:t>Sixth Outline Level</a:t>
            </a:r>
          </a:p>
          <a:p>
            <a:pPr lvl="4"/>
            <a:r>
              <a:rPr lang="en-GB" altLang="tr-TR" smtClean="0"/>
              <a:t>Seventh Outline Level</a:t>
            </a:r>
          </a:p>
          <a:p>
            <a:pPr lvl="4"/>
            <a:r>
              <a:rPr lang="en-GB" altLang="tr-TR" smtClean="0"/>
              <a:t>Eighth Outline Level</a:t>
            </a:r>
          </a:p>
          <a:p>
            <a:pPr lvl="4"/>
            <a:r>
              <a:rPr lang="en-GB" altLang="tr-TR" smtClean="0"/>
              <a:t>Ninth Outline Level</a:t>
            </a: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685800" y="6248400"/>
            <a:ext cx="19034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457200"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1pPr>
            <a:lvl2pPr defTabSz="457200"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2pPr>
            <a:lvl3pPr defTabSz="457200"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3pPr>
            <a:lvl4pPr defTabSz="457200"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4pPr>
            <a:lvl5pPr defTabSz="457200"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tr-TR" altLang="tr-TR" smtClean="0">
              <a:solidFill>
                <a:srgbClr val="FFFFFF"/>
              </a:solidFill>
            </a:endParaRPr>
          </a:p>
        </p:txBody>
      </p:sp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3124200" y="6248400"/>
            <a:ext cx="28940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457200"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1pPr>
            <a:lvl2pPr defTabSz="457200"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2pPr>
            <a:lvl3pPr defTabSz="457200"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3pPr>
            <a:lvl4pPr defTabSz="457200"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4pPr>
            <a:lvl5pPr defTabSz="457200"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tr-TR" altLang="tr-TR" smtClean="0">
              <a:solidFill>
                <a:srgbClr val="FFFFFF"/>
              </a:solidFill>
            </a:endParaRPr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1901825" cy="4587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defTabSz="457200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Times New Roman" pitchFamily="16" charset="0"/>
                <a:ea typeface="+mn-ea"/>
                <a:cs typeface="+mn-cs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/>
            </a:pPr>
            <a:fld id="{36626184-46AA-4A82-8E13-0F41281C75A7}" type="slidenum">
              <a:rPr lang="tr-TR" altLang="tr-TR" sz="2400"/>
              <a:pPr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defRPr/>
              </a:pPr>
              <a:t>‹#›</a:t>
            </a:fld>
            <a:endParaRPr lang="tr-TR" altLang="tr-TR" sz="2400"/>
          </a:p>
        </p:txBody>
      </p:sp>
    </p:spTree>
    <p:extLst>
      <p:ext uri="{BB962C8B-B14F-4D97-AF65-F5344CB8AC3E}">
        <p14:creationId xmlns:p14="http://schemas.microsoft.com/office/powerpoint/2010/main" val="424840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9817" r:id="rId1"/>
    <p:sldLayoutId id="2147489818" r:id="rId2"/>
    <p:sldLayoutId id="2147489819" r:id="rId3"/>
    <p:sldLayoutId id="2147489820" r:id="rId4"/>
    <p:sldLayoutId id="2147489821" r:id="rId5"/>
    <p:sldLayoutId id="2147489822" r:id="rId6"/>
    <p:sldLayoutId id="2147489823" r:id="rId7"/>
    <p:sldLayoutId id="2147489824" r:id="rId8"/>
    <p:sldLayoutId id="2147489825" r:id="rId9"/>
    <p:sldLayoutId id="2147489826" r:id="rId10"/>
    <p:sldLayoutId id="2147489827" r:id="rId11"/>
    <p:sldLayoutId id="2147489828" r:id="rId1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pitchFamily="16" charset="0"/>
          <a:ea typeface="DejaVu Sans" charset="0"/>
          <a:cs typeface="DejaVu Sans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pitchFamily="16" charset="0"/>
          <a:ea typeface="DejaVu Sans" charset="0"/>
          <a:cs typeface="DejaVu Sans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pitchFamily="16" charset="0"/>
          <a:ea typeface="DejaVu Sans" charset="0"/>
          <a:cs typeface="DejaVu Sans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pitchFamily="16" charset="0"/>
          <a:ea typeface="DejaVu Sans" charset="0"/>
          <a:cs typeface="DejaVu Sans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DejaVu Sans" charset="0"/>
          <a:cs typeface="DejaVu Sans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DejaVu Sans" charset="0"/>
          <a:cs typeface="DejaVu Sans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DejaVu Sans" charset="0"/>
          <a:cs typeface="DejaVu Sans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DejaVu Sans" charset="0"/>
          <a:cs typeface="DejaVu Sans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6913" y="1203325"/>
            <a:ext cx="7772400" cy="489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00"/>
                </a:solidFill>
                <a:latin typeface="Times" pitchFamily="18" charset="0"/>
                <a:ea typeface="+mn-ea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  <a:latin typeface="Times" pitchFamily="18" charset="0"/>
                <a:ea typeface="+mn-ea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800" y="6172200"/>
            <a:ext cx="431800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7221538" y="6400800"/>
            <a:ext cx="10287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Chapter 17 -</a:t>
            </a:r>
          </a:p>
        </p:txBody>
      </p:sp>
      <p:sp>
        <p:nvSpPr>
          <p:cNvPr id="4916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70800" y="6403975"/>
            <a:ext cx="11811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647D632C-06DA-40C9-9955-8C1A4A26AB4B}" type="slidenum">
              <a:rPr lang="en-US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378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9830" r:id="rId1"/>
    <p:sldLayoutId id="2147489831" r:id="rId2"/>
    <p:sldLayoutId id="2147489832" r:id="rId3"/>
    <p:sldLayoutId id="2147489833" r:id="rId4"/>
    <p:sldLayoutId id="2147489834" r:id="rId5"/>
    <p:sldLayoutId id="2147489835" r:id="rId6"/>
    <p:sldLayoutId id="2147489836" r:id="rId7"/>
    <p:sldLayoutId id="2147489837" r:id="rId8"/>
    <p:sldLayoutId id="2147489838" r:id="rId9"/>
    <p:sldLayoutId id="2147489839" r:id="rId10"/>
    <p:sldLayoutId id="214748984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30" tIns="45715" rIns="91430" bIns="45715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30" tIns="45715" rIns="91430" bIns="45715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05">
              <a:defRPr/>
            </a:pPr>
            <a:fld id="{D9425D2D-7E22-4ACB-870E-F0A83B386C7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305">
                <a:defRPr/>
              </a:pPr>
              <a:t>3/1/2019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05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05">
              <a:defRPr/>
            </a:pPr>
            <a:fld id="{E6E648F2-94C8-4E2C-A483-2A892C764E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305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687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9842" r:id="rId1"/>
    <p:sldLayoutId id="2147489843" r:id="rId2"/>
    <p:sldLayoutId id="2147489844" r:id="rId3"/>
    <p:sldLayoutId id="2147489845" r:id="rId4"/>
    <p:sldLayoutId id="2147489846" r:id="rId5"/>
    <p:sldLayoutId id="2147489847" r:id="rId6"/>
    <p:sldLayoutId id="2147489848" r:id="rId7"/>
    <p:sldLayoutId id="2147489849" r:id="rId8"/>
    <p:sldLayoutId id="2147489850" r:id="rId9"/>
    <p:sldLayoutId id="2147489851" r:id="rId10"/>
    <p:sldLayoutId id="2147489852" r:id="rId11"/>
  </p:sldLayoutIdLst>
  <p:txStyles>
    <p:titleStyle>
      <a:lvl1pPr algn="ctr" defTabSz="91430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5" indent="-342865" algn="l" defTabSz="914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73" indent="-285720" algn="l" defTabSz="91430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2" indent="-228577" algn="l" defTabSz="914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34" indent="-228577" algn="l" defTabSz="91430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87" indent="-228577" algn="l" defTabSz="91430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0" indent="-228577" algn="l" defTabSz="914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92" indent="-228577" algn="l" defTabSz="914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45" indent="-228577" algn="l" defTabSz="914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97" indent="-228577" algn="l" defTabSz="914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3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5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8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3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5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68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themeOverride" Target="../theme/themeOverr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ikdörtgen 1"/>
          <p:cNvSpPr>
            <a:spLocks noChangeArrowheads="1"/>
          </p:cNvSpPr>
          <p:nvPr/>
        </p:nvSpPr>
        <p:spPr bwMode="auto">
          <a:xfrm>
            <a:off x="107950" y="583823"/>
            <a:ext cx="8856663" cy="5816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tr-TR" altLang="tr-TR" sz="2400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tr-TR" altLang="tr-TR" sz="2400" dirty="0" err="1" smtClean="0">
                <a:solidFill>
                  <a:srgbClr val="0000FF"/>
                </a:solidFill>
                <a:latin typeface="Comic Sans MS" pitchFamily="66" charset="0"/>
              </a:rPr>
              <a:t>stanbul</a:t>
            </a:r>
            <a:r>
              <a:rPr lang="tr-TR" altLang="tr-TR" sz="2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tr-TR" altLang="tr-TR" sz="2400" dirty="0" err="1" smtClean="0">
                <a:solidFill>
                  <a:srgbClr val="0000FF"/>
                </a:solidFill>
                <a:latin typeface="Comic Sans MS" pitchFamily="66" charset="0"/>
              </a:rPr>
              <a:t>Sehir</a:t>
            </a:r>
            <a:r>
              <a:rPr lang="tr-TR" altLang="tr-TR" sz="2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tr-TR" altLang="tr-TR" sz="2400" dirty="0" err="1" smtClean="0">
                <a:solidFill>
                  <a:srgbClr val="0000FF"/>
                </a:solidFill>
                <a:latin typeface="Comic Sans MS" pitchFamily="66" charset="0"/>
              </a:rPr>
              <a:t>University</a:t>
            </a:r>
            <a:endParaRPr lang="tr-TR" altLang="tr-TR" sz="240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tr-TR" altLang="tr-TR" sz="2400" dirty="0" err="1" smtClean="0">
                <a:solidFill>
                  <a:srgbClr val="0000FF"/>
                </a:solidFill>
                <a:latin typeface="Comic Sans MS" pitchFamily="66" charset="0"/>
              </a:rPr>
              <a:t>College</a:t>
            </a:r>
            <a:r>
              <a:rPr lang="tr-TR" altLang="tr-TR" sz="2400" dirty="0" smtClean="0">
                <a:solidFill>
                  <a:srgbClr val="0000FF"/>
                </a:solidFill>
                <a:latin typeface="Comic Sans MS" pitchFamily="66" charset="0"/>
              </a:rPr>
              <a:t> of </a:t>
            </a:r>
            <a:r>
              <a:rPr lang="tr-TR" altLang="tr-TR" sz="2400" dirty="0" err="1" smtClean="0">
                <a:solidFill>
                  <a:srgbClr val="0000FF"/>
                </a:solidFill>
                <a:latin typeface="Comic Sans MS" pitchFamily="66" charset="0"/>
              </a:rPr>
              <a:t>Engineering</a:t>
            </a:r>
            <a:r>
              <a:rPr lang="tr-TR" altLang="tr-TR" sz="2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tr-TR" altLang="tr-TR" sz="2400" dirty="0" err="1" smtClean="0">
                <a:solidFill>
                  <a:srgbClr val="0000FF"/>
                </a:solidFill>
                <a:latin typeface="Comic Sans MS" pitchFamily="66" charset="0"/>
              </a:rPr>
              <a:t>and</a:t>
            </a:r>
            <a:r>
              <a:rPr lang="tr-TR" altLang="tr-TR" sz="2400" dirty="0" smtClean="0">
                <a:solidFill>
                  <a:srgbClr val="0000FF"/>
                </a:solidFill>
                <a:latin typeface="Comic Sans MS" pitchFamily="66" charset="0"/>
              </a:rPr>
              <a:t> Natural </a:t>
            </a:r>
            <a:r>
              <a:rPr lang="tr-TR" altLang="tr-TR" sz="2400" dirty="0" err="1" smtClean="0">
                <a:solidFill>
                  <a:srgbClr val="0000FF"/>
                </a:solidFill>
                <a:latin typeface="Comic Sans MS" pitchFamily="66" charset="0"/>
              </a:rPr>
              <a:t>Sciences</a:t>
            </a:r>
            <a:endParaRPr lang="tr-TR" altLang="tr-TR" sz="240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tr-TR" altLang="tr-TR" sz="240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tr-TR" sz="2400" dirty="0" smtClean="0">
                <a:solidFill>
                  <a:srgbClr val="0000FF"/>
                </a:solidFill>
                <a:latin typeface="Comic Sans MS" pitchFamily="66" charset="0"/>
              </a:rPr>
              <a:t>ENGR 105</a:t>
            </a:r>
            <a:br>
              <a:rPr lang="en-US" altLang="tr-TR" sz="2400" dirty="0" smtClean="0">
                <a:solidFill>
                  <a:srgbClr val="0000FF"/>
                </a:solidFill>
                <a:latin typeface="Comic Sans MS" pitchFamily="66" charset="0"/>
              </a:rPr>
            </a:br>
            <a:r>
              <a:rPr lang="en-US" altLang="tr-TR" sz="3600" dirty="0" smtClean="0">
                <a:solidFill>
                  <a:srgbClr val="0000FF"/>
                </a:solidFill>
                <a:latin typeface="Comic Sans MS" pitchFamily="66" charset="0"/>
              </a:rPr>
              <a:t>Introduction to Engineering</a:t>
            </a:r>
            <a:endParaRPr lang="tr-TR" altLang="tr-TR" sz="360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tr-TR" altLang="tr-TR" sz="240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tr-TR" altLang="tr-TR" sz="240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tr-TR" altLang="tr-TR" sz="2400" dirty="0" err="1" smtClean="0">
                <a:solidFill>
                  <a:srgbClr val="0000FF"/>
                </a:solidFill>
                <a:latin typeface="Comic Sans MS" pitchFamily="66" charset="0"/>
              </a:rPr>
              <a:t>Lecture</a:t>
            </a:r>
            <a:endParaRPr lang="tr-TR" altLang="tr-TR" sz="240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 lvl="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tr-TR" altLang="tr-TR" sz="3600" dirty="0" smtClean="0">
                <a:solidFill>
                  <a:srgbClr val="0000FF"/>
                </a:solidFill>
                <a:latin typeface="Comic Sans MS" pitchFamily="66" charset="0"/>
              </a:rPr>
              <a:t>Information </a:t>
            </a:r>
            <a:r>
              <a:rPr lang="tr-TR" altLang="tr-TR" sz="3600" dirty="0">
                <a:solidFill>
                  <a:srgbClr val="0000FF"/>
                </a:solidFill>
                <a:latin typeface="Comic Sans MS" pitchFamily="66" charset="0"/>
              </a:rPr>
              <a:t>Research</a:t>
            </a:r>
          </a:p>
          <a:p>
            <a:pPr lvl="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tr-TR" altLang="tr-TR" sz="3600" dirty="0">
                <a:solidFill>
                  <a:srgbClr val="0000FF"/>
                </a:solidFill>
                <a:latin typeface="Comic Sans MS" pitchFamily="66" charset="0"/>
              </a:rPr>
              <a:t>Technical </a:t>
            </a:r>
            <a:r>
              <a:rPr lang="tr-TR" altLang="tr-TR" sz="3600" dirty="0" smtClean="0">
                <a:solidFill>
                  <a:srgbClr val="0000FF"/>
                </a:solidFill>
                <a:latin typeface="Comic Sans MS" pitchFamily="66" charset="0"/>
              </a:rPr>
              <a:t>Writing</a:t>
            </a:r>
            <a:endParaRPr lang="tr-TR" altLang="tr-TR" sz="3600" dirty="0">
              <a:solidFill>
                <a:srgbClr val="0000FF"/>
              </a:solidFill>
              <a:latin typeface="Comic Sans MS" pitchFamily="66" charset="0"/>
            </a:endParaRPr>
          </a:p>
          <a:p>
            <a:pPr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tr-TR" altLang="tr-TR" sz="2400" dirty="0">
              <a:solidFill>
                <a:srgbClr val="0000FF"/>
              </a:solidFill>
              <a:latin typeface="Comic Sans MS" pitchFamily="66" charset="0"/>
            </a:endParaRPr>
          </a:p>
          <a:p>
            <a:pPr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tr-TR" altLang="tr-TR" sz="240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tr-TR" sz="2400" dirty="0" smtClean="0">
                <a:solidFill>
                  <a:srgbClr val="0000FF"/>
                </a:solidFill>
                <a:latin typeface="Comic Sans MS" pitchFamily="66" charset="0"/>
              </a:rPr>
              <a:t/>
            </a:r>
            <a:br>
              <a:rPr lang="en-US" altLang="tr-TR" sz="2400" dirty="0" smtClean="0">
                <a:solidFill>
                  <a:srgbClr val="0000FF"/>
                </a:solidFill>
                <a:latin typeface="Comic Sans MS" pitchFamily="66" charset="0"/>
              </a:rPr>
            </a:br>
            <a:r>
              <a:rPr lang="tr-TR" altLang="tr-TR" sz="2400" dirty="0" smtClean="0">
                <a:solidFill>
                  <a:srgbClr val="0000FF"/>
                </a:solidFill>
                <a:latin typeface="Comic Sans MS" pitchFamily="66" charset="0"/>
              </a:rPr>
              <a:t>Prof. Dr.</a:t>
            </a:r>
            <a:r>
              <a:rPr lang="en-US" altLang="tr-TR" sz="2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altLang="tr-TR" sz="2400" dirty="0" err="1" smtClean="0">
                <a:solidFill>
                  <a:srgbClr val="0000FF"/>
                </a:solidFill>
                <a:latin typeface="Comic Sans MS" pitchFamily="66" charset="0"/>
              </a:rPr>
              <a:t>Ömer</a:t>
            </a:r>
            <a:r>
              <a:rPr lang="en-US" altLang="tr-TR" sz="2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altLang="tr-TR" sz="2400" dirty="0" err="1" smtClean="0">
                <a:solidFill>
                  <a:srgbClr val="0000FF"/>
                </a:solidFill>
                <a:latin typeface="Comic Sans MS" pitchFamily="66" charset="0"/>
              </a:rPr>
              <a:t>Cebeci</a:t>
            </a:r>
            <a:endParaRPr lang="tr-TR" altLang="tr-TR" sz="2400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91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222913" y="138165"/>
            <a:ext cx="892108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prstClr val="black"/>
                </a:solidFill>
                <a:latin typeface="Comic Sans MS"/>
                <a:ea typeface="Times New Roman"/>
              </a:rPr>
              <a:t>Writing and reading, </a:t>
            </a:r>
            <a:r>
              <a:rPr lang="en-US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and</a:t>
            </a:r>
            <a:endParaRPr lang="tr-TR" sz="3600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algn="ctr"/>
            <a:r>
              <a:rPr lang="en-US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talking </a:t>
            </a:r>
            <a:r>
              <a:rPr lang="en-US" sz="3600" dirty="0">
                <a:solidFill>
                  <a:prstClr val="black"/>
                </a:solidFill>
                <a:latin typeface="Comic Sans MS"/>
                <a:ea typeface="Times New Roman"/>
              </a:rPr>
              <a:t>and listening </a:t>
            </a:r>
            <a:r>
              <a:rPr lang="en-US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are</a:t>
            </a:r>
            <a:endParaRPr lang="tr-TR" sz="3600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algn="ctr"/>
            <a:r>
              <a:rPr lang="en-US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the </a:t>
            </a:r>
            <a:r>
              <a:rPr lang="en-US" sz="3600" dirty="0">
                <a:solidFill>
                  <a:prstClr val="black"/>
                </a:solidFill>
                <a:latin typeface="Comic Sans MS"/>
                <a:ea typeface="Times New Roman"/>
              </a:rPr>
              <a:t>basic </a:t>
            </a:r>
            <a:r>
              <a:rPr lang="en-US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methods</a:t>
            </a:r>
            <a:endParaRPr lang="tr-TR" sz="3600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algn="ctr"/>
            <a:r>
              <a:rPr lang="en-US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of communication</a:t>
            </a:r>
            <a:endParaRPr lang="tr-TR" sz="3600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endParaRPr lang="tr-TR" sz="3600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r>
              <a:rPr lang="en-US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In </a:t>
            </a:r>
            <a:r>
              <a:rPr lang="en-US" sz="3600" dirty="0">
                <a:solidFill>
                  <a:prstClr val="black"/>
                </a:solidFill>
                <a:latin typeface="Comic Sans MS"/>
                <a:ea typeface="Times New Roman"/>
              </a:rPr>
              <a:t>business environment you will also be </a:t>
            </a:r>
            <a:endParaRPr lang="tr-TR" sz="3600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engaged </a:t>
            </a:r>
            <a:r>
              <a:rPr lang="en-US" sz="3600" dirty="0">
                <a:solidFill>
                  <a:prstClr val="black"/>
                </a:solidFill>
                <a:latin typeface="Comic Sans MS"/>
                <a:ea typeface="Times New Roman"/>
              </a:rPr>
              <a:t>in casual </a:t>
            </a:r>
            <a:r>
              <a:rPr lang="en-US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conversation,</a:t>
            </a:r>
            <a:endParaRPr lang="tr-TR" sz="3600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group </a:t>
            </a:r>
            <a:r>
              <a:rPr lang="en-US" sz="3600" dirty="0">
                <a:solidFill>
                  <a:prstClr val="black"/>
                </a:solidFill>
                <a:latin typeface="Comic Sans MS"/>
                <a:ea typeface="Times New Roman"/>
              </a:rPr>
              <a:t>work and </a:t>
            </a:r>
            <a:r>
              <a:rPr lang="en-US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discussions,</a:t>
            </a:r>
            <a:endParaRPr lang="tr-TR" sz="3600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interviews</a:t>
            </a:r>
            <a:r>
              <a:rPr lang="en-US" sz="3600" dirty="0">
                <a:solidFill>
                  <a:prstClr val="black"/>
                </a:solidFill>
                <a:latin typeface="Comic Sans MS"/>
                <a:ea typeface="Times New Roman"/>
              </a:rPr>
              <a:t>, </a:t>
            </a:r>
            <a:r>
              <a:rPr lang="en-US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meetings,</a:t>
            </a:r>
            <a:endParaRPr lang="tr-TR" sz="3600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delivering </a:t>
            </a:r>
            <a:r>
              <a:rPr lang="en-US" sz="3600" dirty="0">
                <a:solidFill>
                  <a:prstClr val="black"/>
                </a:solidFill>
                <a:latin typeface="Comic Sans MS"/>
                <a:ea typeface="Times New Roman"/>
              </a:rPr>
              <a:t>speeches </a:t>
            </a:r>
            <a:r>
              <a:rPr lang="tr-TR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&amp; </a:t>
            </a:r>
            <a:r>
              <a:rPr lang="en-US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presentations</a:t>
            </a:r>
            <a:r>
              <a:rPr lang="en-US" sz="3600" dirty="0">
                <a:solidFill>
                  <a:prstClr val="black"/>
                </a:solidFill>
                <a:latin typeface="Comic Sans MS"/>
                <a:ea typeface="Times New Roman"/>
              </a:rPr>
              <a:t>, </a:t>
            </a:r>
            <a:endParaRPr lang="tr-TR" sz="3600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attending </a:t>
            </a:r>
            <a:r>
              <a:rPr lang="en-US" sz="3600" dirty="0">
                <a:solidFill>
                  <a:prstClr val="black"/>
                </a:solidFill>
                <a:latin typeface="Comic Sans MS"/>
                <a:ea typeface="Times New Roman"/>
              </a:rPr>
              <a:t>seminars and </a:t>
            </a:r>
            <a:r>
              <a:rPr lang="en-US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conferences </a:t>
            </a:r>
            <a:endParaRPr lang="tr-TR" sz="3600" dirty="0">
              <a:solidFill>
                <a:prstClr val="black"/>
              </a:solidFill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8818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381000" y="1066800"/>
            <a:ext cx="8686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Effective </a:t>
            </a:r>
            <a:r>
              <a:rPr lang="en-US" sz="3600" dirty="0">
                <a:solidFill>
                  <a:prstClr val="black"/>
                </a:solidFill>
                <a:latin typeface="Comic Sans MS"/>
                <a:ea typeface="Times New Roman"/>
              </a:rPr>
              <a:t>communicators </a:t>
            </a:r>
            <a:r>
              <a:rPr lang="en-US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use</a:t>
            </a:r>
            <a:endParaRPr lang="tr-TR" sz="3600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r>
              <a:rPr lang="en-US" sz="3600" b="1" dirty="0" smtClean="0">
                <a:solidFill>
                  <a:prstClr val="black"/>
                </a:solidFill>
                <a:latin typeface="Comic Sans MS"/>
                <a:ea typeface="Times New Roman"/>
              </a:rPr>
              <a:t>both </a:t>
            </a:r>
            <a:r>
              <a:rPr lang="en-US" sz="3600" b="1" dirty="0">
                <a:solidFill>
                  <a:prstClr val="black"/>
                </a:solidFill>
                <a:latin typeface="Comic Sans MS"/>
                <a:ea typeface="Times New Roman"/>
              </a:rPr>
              <a:t>verbal and nonverbal </a:t>
            </a:r>
            <a:r>
              <a:rPr lang="en-US" sz="3600" b="1" dirty="0" smtClean="0">
                <a:solidFill>
                  <a:prstClr val="black"/>
                </a:solidFill>
                <a:latin typeface="Comic Sans MS"/>
                <a:ea typeface="Times New Roman"/>
              </a:rPr>
              <a:t>signals</a:t>
            </a:r>
            <a:endParaRPr lang="tr-TR" sz="3600" b="1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r>
              <a:rPr lang="en-US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to </a:t>
            </a:r>
            <a:r>
              <a:rPr lang="en-US" sz="3600" dirty="0">
                <a:solidFill>
                  <a:prstClr val="black"/>
                </a:solidFill>
                <a:latin typeface="Comic Sans MS"/>
                <a:ea typeface="Times New Roman"/>
              </a:rPr>
              <a:t>get their messages </a:t>
            </a:r>
            <a:r>
              <a:rPr lang="en-US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across </a:t>
            </a:r>
            <a:endParaRPr lang="tr-TR" sz="3600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endParaRPr lang="tr-TR" sz="3600" dirty="0">
              <a:solidFill>
                <a:prstClr val="black"/>
              </a:solidFill>
              <a:latin typeface="Comic Sans MS"/>
              <a:ea typeface="Times New Roman"/>
            </a:endParaRPr>
          </a:p>
          <a:p>
            <a:r>
              <a:rPr lang="en-US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Moreover</a:t>
            </a:r>
            <a:r>
              <a:rPr lang="en-US" sz="3600" dirty="0">
                <a:solidFill>
                  <a:prstClr val="black"/>
                </a:solidFill>
                <a:latin typeface="Comic Sans MS"/>
                <a:ea typeface="Times New Roman"/>
              </a:rPr>
              <a:t>, they pay as much attention to </a:t>
            </a:r>
            <a:r>
              <a:rPr lang="en-US" sz="3600" b="1" dirty="0">
                <a:solidFill>
                  <a:prstClr val="black"/>
                </a:solidFill>
                <a:latin typeface="Comic Sans MS"/>
                <a:ea typeface="Times New Roman"/>
              </a:rPr>
              <a:t>receiving information </a:t>
            </a:r>
            <a:r>
              <a:rPr lang="en-US" sz="3600" dirty="0">
                <a:solidFill>
                  <a:prstClr val="black"/>
                </a:solidFill>
                <a:latin typeface="Comic Sans MS"/>
                <a:ea typeface="Times New Roman"/>
              </a:rPr>
              <a:t>as they </a:t>
            </a:r>
            <a:r>
              <a:rPr lang="en-US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do</a:t>
            </a:r>
            <a:endParaRPr lang="tr-TR" sz="3600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r>
              <a:rPr lang="en-US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to </a:t>
            </a:r>
            <a:r>
              <a:rPr lang="en-US" sz="3600" dirty="0">
                <a:solidFill>
                  <a:prstClr val="black"/>
                </a:solidFill>
                <a:latin typeface="Comic Sans MS"/>
                <a:ea typeface="Times New Roman"/>
              </a:rPr>
              <a:t>transmitting </a:t>
            </a:r>
            <a:r>
              <a:rPr lang="en-US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it</a:t>
            </a:r>
            <a:endParaRPr lang="tr-TR" sz="3600" dirty="0">
              <a:solidFill>
                <a:prstClr val="black"/>
              </a:solidFill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7408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533400" y="98751"/>
            <a:ext cx="86106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prstClr val="black"/>
                </a:solidFill>
                <a:latin typeface="Comic Sans MS"/>
                <a:ea typeface="Times New Roman"/>
              </a:rPr>
              <a:t>In this part of the </a:t>
            </a:r>
            <a:r>
              <a:rPr lang="en-US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course,</a:t>
            </a:r>
            <a:endParaRPr lang="tr-TR" sz="3600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r>
              <a:rPr lang="en-US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we </a:t>
            </a:r>
            <a:r>
              <a:rPr lang="en-US" sz="3600" dirty="0">
                <a:solidFill>
                  <a:prstClr val="black"/>
                </a:solidFill>
                <a:latin typeface="Comic Sans MS"/>
                <a:ea typeface="Times New Roman"/>
              </a:rPr>
              <a:t>will discuss technical </a:t>
            </a:r>
            <a:r>
              <a:rPr lang="en-US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writing</a:t>
            </a:r>
            <a:endParaRPr lang="tr-TR" sz="3600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endParaRPr lang="tr-TR" sz="3600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r>
              <a:rPr lang="en-US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From </a:t>
            </a:r>
            <a:r>
              <a:rPr lang="en-US" sz="3600" dirty="0">
                <a:solidFill>
                  <a:prstClr val="black"/>
                </a:solidFill>
                <a:latin typeface="Comic Sans MS"/>
                <a:ea typeface="Times New Roman"/>
              </a:rPr>
              <a:t>a well written document you can prepare a good executive summary or an oral presentation </a:t>
            </a:r>
            <a:r>
              <a:rPr lang="tr-TR" sz="3600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or</a:t>
            </a:r>
            <a:r>
              <a:rPr lang="tr-TR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en-US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other communications</a:t>
            </a:r>
            <a:endParaRPr lang="tr-TR" sz="3600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endParaRPr lang="tr-TR" sz="3600" dirty="0">
              <a:solidFill>
                <a:prstClr val="black"/>
              </a:solidFill>
              <a:latin typeface="Comic Sans MS"/>
              <a:ea typeface="Times New Roman"/>
            </a:endParaRPr>
          </a:p>
          <a:p>
            <a:r>
              <a:rPr lang="en-US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Information </a:t>
            </a:r>
            <a:r>
              <a:rPr lang="en-US" sz="3600" dirty="0">
                <a:solidFill>
                  <a:prstClr val="black"/>
                </a:solidFill>
                <a:latin typeface="Comic Sans MS"/>
                <a:ea typeface="Times New Roman"/>
              </a:rPr>
              <a:t>research, or gathering technical information is an essential preliminary process in organizing and writing an effective </a:t>
            </a:r>
            <a:r>
              <a:rPr lang="en-US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communication</a:t>
            </a:r>
            <a:endParaRPr lang="tr-TR" sz="3600" dirty="0">
              <a:solidFill>
                <a:prstClr val="black"/>
              </a:solidFill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3302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533400" y="152400"/>
            <a:ext cx="838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The following are the common types of technical documents:</a:t>
            </a:r>
            <a:endParaRPr lang="tr-TR" sz="3600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endParaRPr lang="tr-TR" sz="3600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r>
              <a:rPr lang="en-US" sz="3600" dirty="0">
                <a:solidFill>
                  <a:prstClr val="black"/>
                </a:solidFill>
                <a:latin typeface="Comic Sans MS"/>
                <a:ea typeface="Times New Roman"/>
              </a:rPr>
              <a:t>Reports – Lab, Project, Research, Feasibility, Investigation, </a:t>
            </a:r>
            <a:r>
              <a:rPr lang="en-US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Evaluation</a:t>
            </a:r>
            <a:endParaRPr lang="tr-TR" sz="360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r>
              <a:rPr lang="en-US" sz="3600" dirty="0">
                <a:solidFill>
                  <a:prstClr val="black"/>
                </a:solidFill>
                <a:latin typeface="Comic Sans MS"/>
                <a:ea typeface="Times New Roman"/>
              </a:rPr>
              <a:t>Abstract, Summary </a:t>
            </a:r>
            <a:endParaRPr lang="tr-TR" sz="360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r>
              <a:rPr lang="en-US" sz="3600" dirty="0">
                <a:solidFill>
                  <a:prstClr val="black"/>
                </a:solidFill>
                <a:latin typeface="Comic Sans MS"/>
                <a:ea typeface="Times New Roman"/>
              </a:rPr>
              <a:t>Term paper, Thesis, Dissertation, </a:t>
            </a:r>
            <a:r>
              <a:rPr lang="en-US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Article</a:t>
            </a:r>
            <a:r>
              <a:rPr lang="tr-TR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, </a:t>
            </a:r>
            <a:r>
              <a:rPr lang="tr-TR" sz="3600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Review</a:t>
            </a:r>
            <a:r>
              <a:rPr lang="tr-TR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tr-TR" sz="3600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Paper</a:t>
            </a:r>
            <a:r>
              <a:rPr lang="en-US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endParaRPr lang="tr-TR" sz="360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r>
              <a:rPr lang="en-US" sz="3600" dirty="0">
                <a:solidFill>
                  <a:prstClr val="black"/>
                </a:solidFill>
                <a:latin typeface="Comic Sans MS"/>
                <a:ea typeface="Times New Roman"/>
              </a:rPr>
              <a:t>Instructions, </a:t>
            </a:r>
            <a:r>
              <a:rPr lang="en-US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Procedures, </a:t>
            </a:r>
            <a:r>
              <a:rPr lang="en-US" sz="3600" dirty="0">
                <a:solidFill>
                  <a:prstClr val="black"/>
                </a:solidFill>
                <a:latin typeface="Comic Sans MS"/>
                <a:ea typeface="Times New Roman"/>
              </a:rPr>
              <a:t>Manuals</a:t>
            </a:r>
            <a:endParaRPr lang="tr-TR" sz="360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r>
              <a:rPr lang="en-US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CV</a:t>
            </a:r>
            <a:r>
              <a:rPr lang="tr-TR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,</a:t>
            </a:r>
            <a:r>
              <a:rPr lang="en-US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 Resume</a:t>
            </a:r>
            <a:r>
              <a:rPr lang="tr-TR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,</a:t>
            </a:r>
            <a:r>
              <a:rPr lang="en-US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 Application </a:t>
            </a:r>
            <a:r>
              <a:rPr lang="en-US" sz="3600" dirty="0">
                <a:solidFill>
                  <a:prstClr val="black"/>
                </a:solidFill>
                <a:latin typeface="Comic Sans MS"/>
                <a:ea typeface="Times New Roman"/>
              </a:rPr>
              <a:t>Letters</a:t>
            </a:r>
            <a:endParaRPr lang="tr-TR" sz="360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r>
              <a:rPr lang="en-US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Memo/Notes </a:t>
            </a:r>
            <a:endParaRPr lang="tr-TR" sz="360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r>
              <a:rPr lang="en-US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Discussions</a:t>
            </a:r>
            <a:endParaRPr lang="tr-TR" sz="3600" dirty="0">
              <a:solidFill>
                <a:prstClr val="black"/>
              </a:solidFill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7099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609600" y="1600200"/>
            <a:ext cx="7924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ctr"/>
            <a:r>
              <a:rPr lang="en-US" sz="3600" dirty="0">
                <a:solidFill>
                  <a:prstClr val="black"/>
                </a:solidFill>
                <a:latin typeface="Comic Sans MS"/>
                <a:ea typeface="Times New Roman"/>
              </a:rPr>
              <a:t>Technical writing is the communication of specific technical information to an identified reader, so that </a:t>
            </a:r>
            <a:r>
              <a:rPr lang="en-US" sz="3600" b="1" dirty="0">
                <a:solidFill>
                  <a:prstClr val="black"/>
                </a:solidFill>
                <a:latin typeface="Comic Sans MS"/>
                <a:ea typeface="Times New Roman"/>
              </a:rPr>
              <a:t>the reader’s understanding matches the writer’s </a:t>
            </a:r>
            <a:r>
              <a:rPr lang="en-US" sz="3600" b="1" dirty="0" smtClean="0">
                <a:solidFill>
                  <a:prstClr val="black"/>
                </a:solidFill>
                <a:latin typeface="Comic Sans MS"/>
                <a:ea typeface="Times New Roman"/>
              </a:rPr>
              <a:t>intention</a:t>
            </a:r>
            <a:endParaRPr lang="tr-TR" sz="3600" b="1" dirty="0">
              <a:solidFill>
                <a:prstClr val="black"/>
              </a:solidFill>
              <a:latin typeface="Times New Roman"/>
              <a:ea typeface="Times New Roman"/>
            </a:endParaRPr>
          </a:p>
        </p:txBody>
      </p:sp>
      <p:sp>
        <p:nvSpPr>
          <p:cNvPr id="3" name="Dikdörtgen 2"/>
          <p:cNvSpPr/>
          <p:nvPr/>
        </p:nvSpPr>
        <p:spPr bwMode="auto">
          <a:xfrm>
            <a:off x="152400" y="152400"/>
            <a:ext cx="8752115" cy="6515970"/>
          </a:xfrm>
          <a:prstGeom prst="rect">
            <a:avLst/>
          </a:pr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67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52399" y="381000"/>
            <a:ext cx="8800531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/>
            <a:r>
              <a:rPr lang="en-US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The </a:t>
            </a:r>
            <a:r>
              <a:rPr lang="en-US" sz="3600" b="1" dirty="0">
                <a:solidFill>
                  <a:prstClr val="black"/>
                </a:solidFill>
                <a:latin typeface="Comic Sans MS"/>
                <a:ea typeface="Times New Roman"/>
              </a:rPr>
              <a:t>writer’s responsibility </a:t>
            </a:r>
            <a:r>
              <a:rPr lang="en-US" sz="3600" dirty="0">
                <a:solidFill>
                  <a:prstClr val="black"/>
                </a:solidFill>
                <a:latin typeface="Comic Sans MS"/>
                <a:ea typeface="Times New Roman"/>
              </a:rPr>
              <a:t>is </a:t>
            </a:r>
            <a:endParaRPr lang="tr-TR" sz="3600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indent="228600"/>
            <a:r>
              <a:rPr lang="en-US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to </a:t>
            </a:r>
            <a:r>
              <a:rPr lang="en-US" sz="3600" dirty="0">
                <a:solidFill>
                  <a:prstClr val="black"/>
                </a:solidFill>
                <a:latin typeface="Comic Sans MS"/>
                <a:ea typeface="Times New Roman"/>
              </a:rPr>
              <a:t>make the </a:t>
            </a:r>
            <a:r>
              <a:rPr lang="en-US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communication:</a:t>
            </a:r>
            <a:endParaRPr lang="tr-TR" sz="3600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indent="228600"/>
            <a:endParaRPr lang="tr-TR" sz="360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marL="342900" indent="-342900">
              <a:buFont typeface="+mj-lt"/>
              <a:buAutoNum type="arabicPeriod"/>
            </a:pPr>
            <a:r>
              <a:rPr lang="tr-TR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en-US" sz="3600" b="1" dirty="0" smtClean="0">
                <a:solidFill>
                  <a:prstClr val="black"/>
                </a:solidFill>
                <a:latin typeface="Comic Sans MS"/>
                <a:ea typeface="Times New Roman"/>
              </a:rPr>
              <a:t>Accurate</a:t>
            </a:r>
            <a:r>
              <a:rPr lang="en-US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en-US" sz="3600" dirty="0">
                <a:solidFill>
                  <a:prstClr val="black"/>
                </a:solidFill>
                <a:latin typeface="Comic Sans MS"/>
                <a:ea typeface="Times New Roman"/>
              </a:rPr>
              <a:t>- supported &amp; verified</a:t>
            </a:r>
            <a:endParaRPr lang="tr-TR" sz="360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marL="342900" indent="-342900">
              <a:buFont typeface="+mj-lt"/>
              <a:buAutoNum type="arabicPeriod"/>
            </a:pPr>
            <a:r>
              <a:rPr lang="tr-TR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en-US" sz="3600" b="1" dirty="0" smtClean="0">
                <a:solidFill>
                  <a:prstClr val="black"/>
                </a:solidFill>
                <a:latin typeface="Comic Sans MS"/>
                <a:ea typeface="Times New Roman"/>
              </a:rPr>
              <a:t>Clear</a:t>
            </a:r>
            <a:r>
              <a:rPr lang="en-US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 - having </a:t>
            </a:r>
            <a:r>
              <a:rPr lang="en-US" sz="3600" dirty="0">
                <a:solidFill>
                  <a:prstClr val="black"/>
                </a:solidFill>
                <a:latin typeface="Comic Sans MS"/>
                <a:ea typeface="Times New Roman"/>
              </a:rPr>
              <a:t>only one meaning for </a:t>
            </a:r>
            <a:r>
              <a:rPr lang="tr-TR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        	</a:t>
            </a:r>
            <a:r>
              <a:rPr lang="en-US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the </a:t>
            </a:r>
            <a:r>
              <a:rPr lang="en-US" sz="3600" dirty="0">
                <a:solidFill>
                  <a:prstClr val="black"/>
                </a:solidFill>
                <a:latin typeface="Comic Sans MS"/>
                <a:ea typeface="Times New Roman"/>
              </a:rPr>
              <a:t>reader </a:t>
            </a:r>
            <a:endParaRPr lang="tr-TR" sz="360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marL="342900" indent="-342900">
              <a:buFont typeface="+mj-lt"/>
              <a:buAutoNum type="arabicPeriod"/>
            </a:pPr>
            <a:r>
              <a:rPr lang="tr-TR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en-US" sz="3600" b="1" dirty="0" smtClean="0">
                <a:solidFill>
                  <a:prstClr val="black"/>
                </a:solidFill>
                <a:latin typeface="Comic Sans MS"/>
                <a:ea typeface="Times New Roman"/>
              </a:rPr>
              <a:t>Complete </a:t>
            </a:r>
            <a:r>
              <a:rPr lang="en-US" sz="3600" b="1" dirty="0">
                <a:solidFill>
                  <a:prstClr val="black"/>
                </a:solidFill>
                <a:latin typeface="Comic Sans MS"/>
                <a:ea typeface="Times New Roman"/>
              </a:rPr>
              <a:t>&amp; concise </a:t>
            </a:r>
            <a:r>
              <a:rPr lang="en-US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- </a:t>
            </a:r>
            <a:r>
              <a:rPr lang="en-US" sz="3600" dirty="0">
                <a:solidFill>
                  <a:prstClr val="black"/>
                </a:solidFill>
                <a:latin typeface="Comic Sans MS"/>
                <a:ea typeface="Times New Roman"/>
              </a:rPr>
              <a:t>economical &amp; </a:t>
            </a:r>
            <a:r>
              <a:rPr lang="tr-TR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	</a:t>
            </a:r>
            <a:r>
              <a:rPr lang="en-US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direct</a:t>
            </a:r>
            <a:endParaRPr lang="tr-TR" sz="360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marL="342900" indent="-342900">
              <a:buFont typeface="+mj-lt"/>
              <a:buAutoNum type="arabicPeriod"/>
            </a:pPr>
            <a:r>
              <a:rPr lang="tr-TR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en-US" sz="3600" b="1" dirty="0" smtClean="0">
                <a:solidFill>
                  <a:prstClr val="black"/>
                </a:solidFill>
                <a:latin typeface="Comic Sans MS"/>
                <a:ea typeface="Times New Roman"/>
              </a:rPr>
              <a:t>Well-organized </a:t>
            </a:r>
            <a:r>
              <a:rPr lang="en-US" sz="3600" b="1" dirty="0">
                <a:solidFill>
                  <a:prstClr val="black"/>
                </a:solidFill>
                <a:latin typeface="Comic Sans MS"/>
                <a:ea typeface="Times New Roman"/>
              </a:rPr>
              <a:t>&amp; correct </a:t>
            </a:r>
            <a:r>
              <a:rPr lang="en-US" sz="3600" dirty="0">
                <a:solidFill>
                  <a:prstClr val="black"/>
                </a:solidFill>
                <a:latin typeface="Comic Sans MS"/>
                <a:ea typeface="Times New Roman"/>
              </a:rPr>
              <a:t>– easy to follow and free from errors in form, grammar, usage, punctuation &amp;</a:t>
            </a:r>
            <a:r>
              <a:rPr lang="en-US" sz="3600" b="1" dirty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en-US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spelling</a:t>
            </a:r>
            <a:endParaRPr lang="tr-TR" sz="3600" dirty="0">
              <a:solidFill>
                <a:prstClr val="black"/>
              </a:solidFill>
              <a:latin typeface="Times New Roman"/>
              <a:ea typeface="Times New Roman"/>
            </a:endParaRPr>
          </a:p>
        </p:txBody>
      </p:sp>
      <p:sp>
        <p:nvSpPr>
          <p:cNvPr id="3" name="Dikdörtgen 2"/>
          <p:cNvSpPr/>
          <p:nvPr/>
        </p:nvSpPr>
        <p:spPr bwMode="auto">
          <a:xfrm>
            <a:off x="152400" y="152400"/>
            <a:ext cx="8752115" cy="6515970"/>
          </a:xfrm>
          <a:prstGeom prst="rect">
            <a:avLst/>
          </a:pr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84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52399" y="914400"/>
            <a:ext cx="880053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/>
            <a:r>
              <a:rPr lang="tr-TR" sz="3600" b="1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Before</a:t>
            </a:r>
            <a:r>
              <a:rPr lang="tr-TR" sz="3600" b="1" dirty="0" smtClean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tr-TR" sz="3600" b="1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starting</a:t>
            </a:r>
            <a:r>
              <a:rPr lang="tr-TR" sz="3600" b="1" dirty="0" smtClean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tr-TR" sz="3600" b="1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to</a:t>
            </a:r>
            <a:r>
              <a:rPr lang="tr-TR" sz="3600" b="1" dirty="0" smtClean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tr-TR" sz="3600" b="1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write</a:t>
            </a:r>
            <a:r>
              <a:rPr lang="tr-TR" sz="3600" b="1" dirty="0" smtClean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tr-TR" sz="3600" b="1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your</a:t>
            </a:r>
            <a:r>
              <a:rPr lang="tr-TR" sz="3600" b="1" dirty="0" smtClean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tr-TR" sz="3600" b="1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draft</a:t>
            </a:r>
            <a:endParaRPr lang="tr-TR" sz="3600" b="1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indent="228600"/>
            <a:r>
              <a:rPr lang="tr-TR" sz="3600" dirty="0" err="1">
                <a:solidFill>
                  <a:prstClr val="black"/>
                </a:solidFill>
                <a:latin typeface="Comic Sans MS"/>
                <a:ea typeface="Times New Roman"/>
              </a:rPr>
              <a:t>y</a:t>
            </a:r>
            <a:r>
              <a:rPr lang="tr-TR" sz="3600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ou</a:t>
            </a:r>
            <a:r>
              <a:rPr lang="tr-TR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tr-TR" sz="3600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must</a:t>
            </a:r>
            <a:r>
              <a:rPr lang="tr-TR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tr-TR" sz="3600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go</a:t>
            </a:r>
            <a:r>
              <a:rPr lang="tr-TR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tr-TR" sz="3600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through</a:t>
            </a:r>
            <a:r>
              <a:rPr lang="tr-TR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 a </a:t>
            </a:r>
            <a:r>
              <a:rPr lang="tr-TR" sz="3600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number</a:t>
            </a:r>
            <a:r>
              <a:rPr lang="tr-TR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 of </a:t>
            </a:r>
            <a:r>
              <a:rPr lang="tr-TR" sz="3600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steps</a:t>
            </a:r>
            <a:endParaRPr lang="tr-TR" sz="3600" dirty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indent="228600"/>
            <a:endParaRPr lang="tr-TR" sz="3600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tr-TR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Planning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tr-TR" sz="3600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tr-TR" sz="3600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Gathering</a:t>
            </a:r>
            <a:r>
              <a:rPr lang="tr-TR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 &amp; </a:t>
            </a:r>
            <a:r>
              <a:rPr lang="tr-TR" sz="3600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Organizing</a:t>
            </a:r>
            <a:r>
              <a:rPr lang="tr-TR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 Information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tr-TR" sz="3600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tr-TR" sz="3600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Reviewing</a:t>
            </a:r>
            <a:r>
              <a:rPr lang="tr-TR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tr-TR" sz="3600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the</a:t>
            </a:r>
            <a:r>
              <a:rPr lang="tr-TR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tr-TR" sz="3600" dirty="0" err="1">
                <a:solidFill>
                  <a:prstClr val="black"/>
                </a:solidFill>
                <a:latin typeface="Comic Sans MS"/>
                <a:ea typeface="Times New Roman"/>
              </a:rPr>
              <a:t>O</a:t>
            </a:r>
            <a:r>
              <a:rPr lang="tr-TR" sz="3600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rganization</a:t>
            </a:r>
            <a:endParaRPr lang="tr-TR" sz="3600" dirty="0">
              <a:solidFill>
                <a:prstClr val="black"/>
              </a:solidFill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7948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0" y="762000"/>
            <a:ext cx="93726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ctr"/>
            <a:r>
              <a:rPr lang="tr-TR" sz="3600" b="1" dirty="0" smtClean="0">
                <a:solidFill>
                  <a:prstClr val="black"/>
                </a:solidFill>
                <a:latin typeface="Comic Sans MS"/>
                <a:ea typeface="Times New Roman"/>
              </a:rPr>
              <a:t>Planning </a:t>
            </a:r>
            <a:r>
              <a:rPr lang="tr-TR" sz="3600" b="1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for</a:t>
            </a:r>
            <a:r>
              <a:rPr lang="tr-TR" sz="3600" b="1" dirty="0" smtClean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en-US" sz="3600" b="1" dirty="0" smtClean="0">
                <a:solidFill>
                  <a:prstClr val="black"/>
                </a:solidFill>
                <a:latin typeface="Comic Sans MS"/>
                <a:ea typeface="Times New Roman"/>
              </a:rPr>
              <a:t>Writing</a:t>
            </a:r>
            <a:endParaRPr lang="tr-TR" sz="3600" b="1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indent="228600" algn="ctr"/>
            <a:endParaRPr lang="tr-TR" sz="3600" b="1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tr-TR" sz="3600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Determine</a:t>
            </a:r>
            <a:r>
              <a:rPr lang="tr-TR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tr-TR" sz="3600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your</a:t>
            </a:r>
            <a:r>
              <a:rPr lang="tr-TR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tr-TR" sz="3600" b="1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purpose</a:t>
            </a:r>
            <a:r>
              <a:rPr lang="tr-TR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tr-TR" sz="3600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for</a:t>
            </a:r>
            <a:r>
              <a:rPr lang="tr-TR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tr-TR" sz="3600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writing</a:t>
            </a:r>
            <a:endParaRPr lang="tr-TR" sz="3600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tr-TR" sz="3600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tr-TR" sz="3600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Focus</a:t>
            </a:r>
            <a:r>
              <a:rPr lang="tr-TR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 on </a:t>
            </a:r>
            <a:r>
              <a:rPr lang="tr-TR" sz="3600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your</a:t>
            </a:r>
            <a:r>
              <a:rPr lang="tr-TR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tr-TR" sz="3600" b="1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reader</a:t>
            </a:r>
            <a:endParaRPr lang="tr-TR" sz="3600" b="1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tr-TR" sz="3600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tr-TR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Limit </a:t>
            </a:r>
            <a:r>
              <a:rPr lang="tr-TR" sz="3600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the</a:t>
            </a:r>
            <a:r>
              <a:rPr lang="tr-TR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tr-TR" sz="3600" b="1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scope</a:t>
            </a:r>
            <a:r>
              <a:rPr lang="tr-TR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 of </a:t>
            </a:r>
            <a:r>
              <a:rPr lang="tr-TR" sz="3600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the</a:t>
            </a:r>
            <a:r>
              <a:rPr lang="tr-TR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tr-TR" sz="3600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topic</a:t>
            </a:r>
            <a:endParaRPr lang="tr-TR" sz="3600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tr-TR" sz="3600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tr-TR" sz="3600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Decide</a:t>
            </a:r>
            <a:r>
              <a:rPr lang="tr-TR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tr-TR" sz="3600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the</a:t>
            </a:r>
            <a:r>
              <a:rPr lang="tr-TR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tr-TR" sz="3600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proper</a:t>
            </a:r>
            <a:r>
              <a:rPr lang="tr-TR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tr-TR" sz="3600" b="1" dirty="0" smtClean="0">
                <a:solidFill>
                  <a:prstClr val="black"/>
                </a:solidFill>
                <a:latin typeface="Comic Sans MS"/>
                <a:ea typeface="Times New Roman"/>
              </a:rPr>
              <a:t>form, </a:t>
            </a:r>
            <a:r>
              <a:rPr lang="tr-TR" sz="3600" b="1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style</a:t>
            </a:r>
            <a:r>
              <a:rPr lang="tr-TR" sz="3600" b="1" dirty="0" smtClean="0">
                <a:solidFill>
                  <a:prstClr val="black"/>
                </a:solidFill>
                <a:latin typeface="Comic Sans MS"/>
                <a:ea typeface="Times New Roman"/>
              </a:rPr>
              <a:t> &amp; </a:t>
            </a:r>
            <a:r>
              <a:rPr lang="tr-TR" sz="3600" b="1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tone</a:t>
            </a:r>
            <a:endParaRPr lang="tr-TR" sz="3600" b="1" dirty="0">
              <a:solidFill>
                <a:prstClr val="black"/>
              </a:solidFill>
              <a:latin typeface="Comic Sans MS"/>
              <a:ea typeface="Times New Roman"/>
            </a:endParaRPr>
          </a:p>
        </p:txBody>
      </p:sp>
      <p:sp>
        <p:nvSpPr>
          <p:cNvPr id="3" name="Dikdörtgen 2"/>
          <p:cNvSpPr/>
          <p:nvPr/>
        </p:nvSpPr>
        <p:spPr bwMode="auto">
          <a:xfrm>
            <a:off x="76201" y="152400"/>
            <a:ext cx="8915400" cy="6515970"/>
          </a:xfrm>
          <a:prstGeom prst="rect">
            <a:avLst/>
          </a:pr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90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609600" y="762000"/>
            <a:ext cx="8001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ctr"/>
            <a:r>
              <a:rPr lang="tr-TR" sz="3600" b="1" dirty="0" smtClean="0">
                <a:solidFill>
                  <a:prstClr val="black"/>
                </a:solidFill>
                <a:latin typeface="Comic Sans MS"/>
                <a:ea typeface="Times New Roman"/>
              </a:rPr>
              <a:t>Planning </a:t>
            </a:r>
            <a:r>
              <a:rPr lang="tr-TR" sz="3600" b="1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for</a:t>
            </a:r>
            <a:r>
              <a:rPr lang="tr-TR" sz="3600" b="1" dirty="0" smtClean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en-US" sz="3600" b="1" dirty="0" smtClean="0">
                <a:solidFill>
                  <a:prstClr val="black"/>
                </a:solidFill>
                <a:latin typeface="Comic Sans MS"/>
                <a:ea typeface="Times New Roman"/>
              </a:rPr>
              <a:t>Writing</a:t>
            </a:r>
            <a:endParaRPr lang="tr-TR" sz="3600" b="1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indent="228600" algn="ctr"/>
            <a:endParaRPr lang="tr-TR" sz="3600" b="1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r>
              <a:rPr lang="tr-TR" sz="3600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Determine</a:t>
            </a:r>
            <a:r>
              <a:rPr lang="tr-TR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tr-TR" sz="3600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your</a:t>
            </a:r>
            <a:r>
              <a:rPr lang="tr-TR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tr-TR" sz="3600" b="1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purpose</a:t>
            </a:r>
            <a:r>
              <a:rPr lang="tr-TR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tr-TR" sz="3600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for</a:t>
            </a:r>
            <a:r>
              <a:rPr lang="tr-TR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tr-TR" sz="3600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writing</a:t>
            </a:r>
            <a:endParaRPr lang="tr-TR" sz="3600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tr-TR" sz="3600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omic Sans MS"/>
                <a:ea typeface="Times New Roman"/>
              </a:rPr>
              <a:t>To explain / define what something is or means </a:t>
            </a:r>
            <a:endParaRPr lang="tr-TR" sz="2400" dirty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latin typeface="Comic Sans MS"/>
                <a:ea typeface="Times New Roman"/>
              </a:rPr>
              <a:t>To </a:t>
            </a:r>
            <a:r>
              <a:rPr lang="en-US" sz="2400" dirty="0">
                <a:solidFill>
                  <a:prstClr val="black"/>
                </a:solidFill>
                <a:latin typeface="Comic Sans MS"/>
                <a:ea typeface="Times New Roman"/>
              </a:rPr>
              <a:t>describe an object or a process</a:t>
            </a:r>
            <a:endParaRPr lang="tr-TR" sz="2400" dirty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prstClr val="black"/>
                </a:solidFill>
                <a:latin typeface="Comic Sans MS"/>
                <a:ea typeface="Times New Roman"/>
              </a:rPr>
              <a:t>To </a:t>
            </a:r>
            <a:r>
              <a:rPr lang="en-US" sz="2400" b="1" dirty="0">
                <a:solidFill>
                  <a:prstClr val="black"/>
                </a:solidFill>
                <a:latin typeface="Comic Sans MS"/>
                <a:ea typeface="Times New Roman"/>
              </a:rPr>
              <a:t>instruct </a:t>
            </a:r>
            <a:r>
              <a:rPr lang="en-US" sz="2400" b="1" dirty="0" smtClean="0">
                <a:solidFill>
                  <a:prstClr val="black"/>
                </a:solidFill>
                <a:latin typeface="Comic Sans MS"/>
                <a:ea typeface="Times New Roman"/>
              </a:rPr>
              <a:t>(</a:t>
            </a:r>
            <a:r>
              <a:rPr lang="tr-TR" sz="2400" b="1" dirty="0" smtClean="0">
                <a:solidFill>
                  <a:prstClr val="black"/>
                </a:solidFill>
                <a:latin typeface="Comic Sans MS"/>
                <a:ea typeface="Times New Roman"/>
              </a:rPr>
              <a:t>t</a:t>
            </a:r>
            <a:r>
              <a:rPr lang="en-US" sz="2400" b="1" dirty="0" smtClean="0">
                <a:solidFill>
                  <a:prstClr val="black"/>
                </a:solidFill>
                <a:latin typeface="Comic Sans MS"/>
                <a:ea typeface="Times New Roman"/>
              </a:rPr>
              <a:t>ell </a:t>
            </a:r>
            <a:r>
              <a:rPr lang="en-US" sz="2400" b="1" dirty="0">
                <a:solidFill>
                  <a:prstClr val="black"/>
                </a:solidFill>
                <a:latin typeface="Comic Sans MS"/>
                <a:ea typeface="Times New Roman"/>
              </a:rPr>
              <a:t>how to do something)</a:t>
            </a:r>
            <a:endParaRPr lang="tr-TR" sz="2400" b="1" dirty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latin typeface="Comic Sans MS"/>
                <a:ea typeface="Times New Roman"/>
              </a:rPr>
              <a:t>To </a:t>
            </a:r>
            <a:r>
              <a:rPr lang="en-US" sz="2400" dirty="0">
                <a:solidFill>
                  <a:prstClr val="black"/>
                </a:solidFill>
                <a:latin typeface="Comic Sans MS"/>
                <a:ea typeface="Times New Roman"/>
              </a:rPr>
              <a:t>analyze as a basis for a conclusion</a:t>
            </a:r>
            <a:endParaRPr lang="tr-TR" sz="2400" dirty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latin typeface="Comic Sans MS"/>
                <a:ea typeface="Times New Roman"/>
              </a:rPr>
              <a:t>To </a:t>
            </a:r>
            <a:r>
              <a:rPr lang="en-US" sz="2400" dirty="0">
                <a:solidFill>
                  <a:prstClr val="black"/>
                </a:solidFill>
                <a:latin typeface="Comic Sans MS"/>
                <a:ea typeface="Times New Roman"/>
              </a:rPr>
              <a:t>report status or progress</a:t>
            </a:r>
            <a:endParaRPr lang="tr-TR" sz="2400" dirty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latin typeface="Comic Sans MS"/>
                <a:ea typeface="Times New Roman"/>
              </a:rPr>
              <a:t>To </a:t>
            </a:r>
            <a:r>
              <a:rPr lang="en-US" sz="2400" dirty="0">
                <a:solidFill>
                  <a:prstClr val="black"/>
                </a:solidFill>
                <a:latin typeface="Comic Sans MS"/>
                <a:ea typeface="Times New Roman"/>
              </a:rPr>
              <a:t>interpret, evaluate, judge or recommend</a:t>
            </a:r>
            <a:endParaRPr lang="tr-TR" sz="2400" dirty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latin typeface="Comic Sans MS"/>
                <a:ea typeface="Times New Roman"/>
              </a:rPr>
              <a:t>To </a:t>
            </a:r>
            <a:r>
              <a:rPr lang="en-US" sz="2400" dirty="0">
                <a:solidFill>
                  <a:prstClr val="black"/>
                </a:solidFill>
                <a:latin typeface="Comic Sans MS"/>
                <a:ea typeface="Times New Roman"/>
              </a:rPr>
              <a:t>propose, sell or persuade</a:t>
            </a:r>
            <a:endParaRPr lang="tr-TR" sz="2400" dirty="0">
              <a:solidFill>
                <a:prstClr val="black"/>
              </a:solidFill>
              <a:latin typeface="Comic Sans MS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4948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52400" y="131254"/>
            <a:ext cx="88392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ctr"/>
            <a:r>
              <a:rPr lang="tr-TR" sz="3600" b="1" dirty="0" smtClean="0">
                <a:solidFill>
                  <a:prstClr val="black"/>
                </a:solidFill>
                <a:latin typeface="Comic Sans MS"/>
                <a:ea typeface="Times New Roman"/>
              </a:rPr>
              <a:t>Planning </a:t>
            </a:r>
            <a:r>
              <a:rPr lang="tr-TR" sz="3600" b="1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for</a:t>
            </a:r>
            <a:r>
              <a:rPr lang="tr-TR" sz="3600" b="1" dirty="0" smtClean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en-US" sz="3600" b="1" dirty="0" smtClean="0">
                <a:solidFill>
                  <a:prstClr val="black"/>
                </a:solidFill>
                <a:latin typeface="Comic Sans MS"/>
                <a:ea typeface="Times New Roman"/>
              </a:rPr>
              <a:t>Writing</a:t>
            </a:r>
            <a:endParaRPr lang="tr-TR" sz="3600" b="1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indent="228600" algn="ctr"/>
            <a:endParaRPr lang="tr-TR" sz="3600" b="1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algn="ctr"/>
            <a:r>
              <a:rPr lang="tr-TR" sz="3600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Focus</a:t>
            </a:r>
            <a:r>
              <a:rPr lang="tr-TR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 on </a:t>
            </a:r>
            <a:r>
              <a:rPr lang="tr-TR" sz="3600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your</a:t>
            </a:r>
            <a:r>
              <a:rPr lang="tr-TR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tr-TR" sz="3600" b="1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reader</a:t>
            </a:r>
            <a:endParaRPr lang="tr-TR" sz="3600" b="1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algn="ctr"/>
            <a:endParaRPr lang="tr-TR" sz="2400" dirty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algn="ctr"/>
            <a:r>
              <a:rPr lang="tr-TR" sz="2400" dirty="0">
                <a:solidFill>
                  <a:prstClr val="black"/>
                </a:solidFill>
                <a:latin typeface="Comic Sans MS"/>
                <a:ea typeface="Times New Roman"/>
              </a:rPr>
              <a:t>R</a:t>
            </a:r>
            <a:r>
              <a:rPr lang="en-US" sz="2400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eaders</a:t>
            </a:r>
            <a:r>
              <a:rPr lang="en-US" sz="2400" dirty="0" smtClean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mic Sans MS"/>
                <a:ea typeface="Times New Roman"/>
              </a:rPr>
              <a:t>can be </a:t>
            </a:r>
            <a:r>
              <a:rPr lang="en-US" sz="2400" dirty="0" smtClean="0">
                <a:solidFill>
                  <a:prstClr val="black"/>
                </a:solidFill>
                <a:latin typeface="Comic Sans MS"/>
                <a:ea typeface="Times New Roman"/>
              </a:rPr>
              <a:t>classified</a:t>
            </a:r>
            <a:endParaRPr lang="tr-TR" sz="2400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algn="ctr"/>
            <a:endParaRPr lang="tr-TR" sz="2400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algn="ctr"/>
            <a:r>
              <a:rPr lang="en-US" sz="2400" dirty="0" smtClean="0">
                <a:solidFill>
                  <a:prstClr val="black"/>
                </a:solidFill>
                <a:latin typeface="Comic Sans MS"/>
                <a:ea typeface="Times New Roman"/>
              </a:rPr>
              <a:t>according to</a:t>
            </a:r>
            <a:r>
              <a:rPr lang="tr-TR" sz="2400" dirty="0" smtClean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tr-TR" sz="2400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their</a:t>
            </a:r>
            <a:r>
              <a:rPr lang="tr-TR" sz="2400" dirty="0" smtClean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en-US" sz="2400" b="1" dirty="0" smtClean="0">
                <a:solidFill>
                  <a:prstClr val="black"/>
                </a:solidFill>
                <a:latin typeface="Comic Sans MS"/>
                <a:ea typeface="Times New Roman"/>
              </a:rPr>
              <a:t>FUNCTION</a:t>
            </a:r>
            <a:r>
              <a:rPr lang="en-US" sz="2400" dirty="0" smtClean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mic Sans MS"/>
                <a:ea typeface="Times New Roman"/>
              </a:rPr>
              <a:t>(what they do</a:t>
            </a:r>
            <a:r>
              <a:rPr lang="en-US" sz="2400" dirty="0" smtClean="0">
                <a:solidFill>
                  <a:prstClr val="black"/>
                </a:solidFill>
                <a:latin typeface="Comic Sans MS"/>
                <a:ea typeface="Times New Roman"/>
              </a:rPr>
              <a:t>)</a:t>
            </a:r>
            <a:r>
              <a:rPr lang="tr-TR" sz="2400" dirty="0" smtClean="0">
                <a:solidFill>
                  <a:prstClr val="black"/>
                </a:solidFill>
                <a:latin typeface="Comic Sans MS"/>
                <a:ea typeface="Times New Roman"/>
              </a:rPr>
              <a:t> as</a:t>
            </a:r>
          </a:p>
          <a:p>
            <a:pPr algn="ctr"/>
            <a:endParaRPr lang="tr-TR" sz="2400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algn="ctr"/>
            <a:r>
              <a:rPr lang="en-US" sz="2400" dirty="0" smtClean="0">
                <a:solidFill>
                  <a:prstClr val="black"/>
                </a:solidFill>
                <a:latin typeface="Comic Sans MS"/>
                <a:ea typeface="Times New Roman"/>
              </a:rPr>
              <a:t>Generalist </a:t>
            </a:r>
            <a:r>
              <a:rPr lang="en-US" sz="2400" dirty="0">
                <a:solidFill>
                  <a:prstClr val="black"/>
                </a:solidFill>
                <a:latin typeface="Comic Sans MS"/>
                <a:ea typeface="Times New Roman"/>
              </a:rPr>
              <a:t>- Manager - Operator - Technician - Specialist </a:t>
            </a:r>
            <a:endParaRPr lang="tr-TR" sz="2400" dirty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algn="ctr"/>
            <a:endParaRPr lang="tr-TR" sz="2400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algn="ctr"/>
            <a:r>
              <a:rPr lang="tr-TR" sz="2400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and</a:t>
            </a:r>
            <a:endParaRPr lang="tr-TR" sz="2400" dirty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algn="ctr"/>
            <a:endParaRPr lang="tr-TR" sz="2400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algn="ctr"/>
            <a:r>
              <a:rPr lang="tr-TR" sz="2400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according</a:t>
            </a:r>
            <a:r>
              <a:rPr lang="tr-TR" sz="2400" dirty="0" smtClean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tr-TR" sz="2400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to</a:t>
            </a:r>
            <a:r>
              <a:rPr lang="tr-TR" sz="2400" dirty="0" smtClean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tr-TR" sz="2400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their</a:t>
            </a:r>
            <a:r>
              <a:rPr lang="tr-TR" sz="2400" dirty="0" smtClean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en-US" sz="2400" b="1" dirty="0" smtClean="0">
                <a:solidFill>
                  <a:prstClr val="black"/>
                </a:solidFill>
                <a:latin typeface="Comic Sans MS"/>
                <a:ea typeface="Times New Roman"/>
              </a:rPr>
              <a:t>BACKGROUND</a:t>
            </a:r>
            <a:r>
              <a:rPr lang="en-US" sz="2400" dirty="0" smtClean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mic Sans MS"/>
                <a:ea typeface="Times New Roman"/>
              </a:rPr>
              <a:t>(what they know</a:t>
            </a:r>
            <a:r>
              <a:rPr lang="en-US" sz="2400" dirty="0" smtClean="0">
                <a:solidFill>
                  <a:prstClr val="black"/>
                </a:solidFill>
                <a:latin typeface="Comic Sans MS"/>
                <a:ea typeface="Times New Roman"/>
              </a:rPr>
              <a:t>)</a:t>
            </a:r>
            <a:r>
              <a:rPr lang="tr-TR" sz="2400" dirty="0" smtClean="0">
                <a:solidFill>
                  <a:prstClr val="black"/>
                </a:solidFill>
                <a:latin typeface="Comic Sans MS"/>
                <a:ea typeface="Times New Roman"/>
              </a:rPr>
              <a:t> as</a:t>
            </a:r>
          </a:p>
          <a:p>
            <a:pPr algn="ctr"/>
            <a:endParaRPr lang="tr-TR" sz="2400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algn="ctr"/>
            <a:r>
              <a:rPr lang="en-US" sz="2400" dirty="0" smtClean="0">
                <a:solidFill>
                  <a:prstClr val="black"/>
                </a:solidFill>
                <a:latin typeface="Comic Sans MS"/>
                <a:ea typeface="Times New Roman"/>
              </a:rPr>
              <a:t>Least</a:t>
            </a:r>
            <a:r>
              <a:rPr lang="tr-TR" sz="2400" dirty="0" smtClean="0">
                <a:solidFill>
                  <a:prstClr val="black"/>
                </a:solidFill>
                <a:latin typeface="Comic Sans MS"/>
                <a:ea typeface="Times New Roman"/>
              </a:rPr>
              <a:t> Technical</a:t>
            </a:r>
            <a:r>
              <a:rPr lang="tr-TR" sz="2400" dirty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tr-TR" sz="2400" dirty="0" smtClean="0">
                <a:solidFill>
                  <a:prstClr val="black"/>
                </a:solidFill>
                <a:latin typeface="Comic Sans MS"/>
                <a:ea typeface="Times New Roman"/>
              </a:rPr>
              <a:t>(</a:t>
            </a:r>
            <a:r>
              <a:rPr lang="tr-TR" sz="2400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Generalist</a:t>
            </a:r>
            <a:r>
              <a:rPr lang="tr-TR" sz="2400" dirty="0" smtClean="0">
                <a:solidFill>
                  <a:prstClr val="black"/>
                </a:solidFill>
                <a:latin typeface="Comic Sans MS"/>
                <a:ea typeface="Times New Roman"/>
              </a:rPr>
              <a:t>) </a:t>
            </a:r>
            <a:r>
              <a:rPr lang="en-US" sz="2400" dirty="0" smtClean="0">
                <a:solidFill>
                  <a:prstClr val="black"/>
                </a:solidFill>
                <a:latin typeface="Comic Sans MS"/>
                <a:ea typeface="Times New Roman"/>
              </a:rPr>
              <a:t>----</a:t>
            </a:r>
            <a:r>
              <a:rPr lang="tr-TR" sz="2400" dirty="0" smtClean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mic Sans MS"/>
                <a:ea typeface="Times New Roman"/>
              </a:rPr>
              <a:t>Most </a:t>
            </a:r>
            <a:r>
              <a:rPr lang="tr-TR" sz="2400" dirty="0" smtClean="0">
                <a:solidFill>
                  <a:prstClr val="black"/>
                </a:solidFill>
                <a:latin typeface="Comic Sans MS"/>
                <a:ea typeface="Times New Roman"/>
              </a:rPr>
              <a:t>Technical (</a:t>
            </a:r>
            <a:r>
              <a:rPr lang="tr-TR" sz="2400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Specialist</a:t>
            </a:r>
            <a:r>
              <a:rPr lang="tr-TR" sz="2400" dirty="0" smtClean="0">
                <a:solidFill>
                  <a:prstClr val="black"/>
                </a:solidFill>
                <a:latin typeface="Comic Sans MS"/>
                <a:ea typeface="Times New Roman"/>
              </a:rPr>
              <a:t>)</a:t>
            </a:r>
            <a:endParaRPr lang="tr-TR" sz="2400" dirty="0">
              <a:solidFill>
                <a:prstClr val="black"/>
              </a:solidFill>
              <a:latin typeface="Comic Sans MS"/>
              <a:ea typeface="Times New Roman"/>
            </a:endParaRPr>
          </a:p>
        </p:txBody>
      </p:sp>
      <p:sp>
        <p:nvSpPr>
          <p:cNvPr id="3" name="Dikdörtgen 2"/>
          <p:cNvSpPr/>
          <p:nvPr/>
        </p:nvSpPr>
        <p:spPr bwMode="auto">
          <a:xfrm>
            <a:off x="152400" y="152400"/>
            <a:ext cx="8752115" cy="6515970"/>
          </a:xfrm>
          <a:prstGeom prst="rect">
            <a:avLst/>
          </a:pr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18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0782"/>
            <a:ext cx="9144000" cy="1143000"/>
          </a:xfrm>
        </p:spPr>
        <p:txBody>
          <a:bodyPr/>
          <a:lstStyle/>
          <a:p>
            <a:r>
              <a:rPr lang="en-GB" altLang="tr-TR" sz="4000" b="1" dirty="0" smtClean="0">
                <a:latin typeface="Comic Sans MS" pitchFamily="66" charset="0"/>
              </a:rPr>
              <a:t>DESIRED QUALIFICATION</a:t>
            </a:r>
            <a:r>
              <a:rPr lang="tr-TR" altLang="tr-TR" sz="4000" b="1" dirty="0" smtClean="0">
                <a:latin typeface="Comic Sans MS" pitchFamily="66" charset="0"/>
              </a:rPr>
              <a:t>S</a:t>
            </a:r>
            <a:endParaRPr lang="en-US" altLang="tr-TR" sz="7200" b="1" dirty="0" smtClean="0">
              <a:latin typeface="Comic Sans MS" pitchFamily="66" charset="0"/>
            </a:endParaRP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304800" y="1495485"/>
            <a:ext cx="8557045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9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9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9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9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9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9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9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9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94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altLang="tr-TR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1. </a:t>
            </a:r>
            <a:r>
              <a:rPr kumimoji="0" lang="en-GB" altLang="tr-TR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Good communication, computer and</a:t>
            </a:r>
            <a:r>
              <a:rPr kumimoji="0" lang="en-GB" altLang="tr-T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tr-TR" altLang="tr-T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	</a:t>
            </a:r>
            <a:r>
              <a:rPr kumimoji="0" lang="en-GB" altLang="tr-TR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teamwork skills</a:t>
            </a:r>
            <a:endParaRPr kumimoji="0" lang="tr-TR" altLang="tr-TR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GB" altLang="tr-TR" sz="32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tr-TR" altLang="tr-TR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2. </a:t>
            </a:r>
            <a:r>
              <a:rPr kumimoji="0" lang="en-GB" altLang="tr-TR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Good </a:t>
            </a:r>
            <a:r>
              <a:rPr kumimoji="0" lang="en-GB" altLang="tr-TR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scientific background</a:t>
            </a:r>
            <a:r>
              <a:rPr kumimoji="0" lang="en-GB" altLang="tr-TR" sz="3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, </a:t>
            </a:r>
            <a:r>
              <a:rPr kumimoji="0" lang="en-GB" altLang="tr-TR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and </a:t>
            </a:r>
            <a:r>
              <a:rPr kumimoji="0" lang="en-GB" altLang="tr-TR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ability </a:t>
            </a:r>
            <a:r>
              <a:rPr kumimoji="0" lang="tr-TR" altLang="tr-TR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		</a:t>
            </a:r>
            <a:r>
              <a:rPr kumimoji="0" lang="en-GB" altLang="tr-TR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to </a:t>
            </a:r>
            <a:r>
              <a:rPr kumimoji="0" lang="en-GB" altLang="tr-TR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test </a:t>
            </a:r>
            <a:r>
              <a:rPr kumimoji="0" lang="en-GB" altLang="tr-TR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&amp;</a:t>
            </a:r>
            <a:r>
              <a:rPr kumimoji="0" lang="tr-TR" altLang="tr-TR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GB" altLang="tr-TR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verify </a:t>
            </a:r>
            <a:r>
              <a:rPr kumimoji="0" lang="en-GB" altLang="tr-TR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facts &amp; </a:t>
            </a:r>
            <a:r>
              <a:rPr kumimoji="0" lang="en-GB" altLang="tr-TR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ideas</a:t>
            </a:r>
            <a:endParaRPr kumimoji="0" lang="tr-TR" altLang="tr-TR" sz="32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514350" marR="0" lvl="0" indent="-51435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rabicPeriod"/>
              <a:tabLst/>
              <a:defRPr/>
            </a:pPr>
            <a:endParaRPr kumimoji="0" lang="tr-TR" altLang="tr-TR" sz="32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tr-TR" altLang="tr-TR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3. </a:t>
            </a:r>
            <a:r>
              <a:rPr kumimoji="0" lang="en-GB" altLang="tr-TR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Design capability</a:t>
            </a:r>
            <a:endParaRPr kumimoji="0" lang="tr-TR" altLang="tr-TR" sz="32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endParaRPr kumimoji="0" lang="tr-TR" altLang="tr-TR" sz="3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tr-TR" altLang="tr-TR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4. </a:t>
            </a:r>
            <a:r>
              <a:rPr kumimoji="0" lang="en-GB" altLang="tr-TR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Proper </a:t>
            </a:r>
            <a:r>
              <a:rPr kumimoji="0" lang="en-GB" altLang="tr-TR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professional </a:t>
            </a:r>
            <a:r>
              <a:rPr kumimoji="0" lang="en-GB" altLang="tr-TR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&amp;</a:t>
            </a:r>
            <a:r>
              <a:rPr kumimoji="0" lang="tr-TR" altLang="tr-TR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GB" altLang="tr-TR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ethical attitudes</a:t>
            </a:r>
            <a:endParaRPr kumimoji="0" lang="en-GB" altLang="tr-TR" sz="3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4" name="Dikdörtgen 2"/>
          <p:cNvSpPr/>
          <p:nvPr/>
        </p:nvSpPr>
        <p:spPr bwMode="auto">
          <a:xfrm>
            <a:off x="152400" y="152400"/>
            <a:ext cx="8752115" cy="6477000"/>
          </a:xfrm>
          <a:prstGeom prst="rect">
            <a:avLst/>
          </a:pr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003488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304800" y="152400"/>
            <a:ext cx="855016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ctr"/>
            <a:r>
              <a:rPr lang="tr-TR" sz="3600" b="1" dirty="0" smtClean="0">
                <a:solidFill>
                  <a:prstClr val="black"/>
                </a:solidFill>
                <a:latin typeface="Comic Sans MS"/>
                <a:ea typeface="Times New Roman"/>
              </a:rPr>
              <a:t>Planning </a:t>
            </a:r>
            <a:r>
              <a:rPr lang="tr-TR" sz="3600" b="1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for</a:t>
            </a:r>
            <a:r>
              <a:rPr lang="tr-TR" sz="3600" b="1" dirty="0" smtClean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en-US" sz="3600" b="1" dirty="0" smtClean="0">
                <a:solidFill>
                  <a:prstClr val="black"/>
                </a:solidFill>
                <a:latin typeface="Comic Sans MS"/>
                <a:ea typeface="Times New Roman"/>
              </a:rPr>
              <a:t>Writing</a:t>
            </a:r>
            <a:endParaRPr lang="tr-TR" sz="3600" b="1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indent="228600" algn="ctr"/>
            <a:endParaRPr lang="tr-TR" sz="3600" b="1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algn="ctr"/>
            <a:r>
              <a:rPr lang="tr-TR" sz="3600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Focus</a:t>
            </a:r>
            <a:r>
              <a:rPr lang="tr-TR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 on </a:t>
            </a:r>
            <a:r>
              <a:rPr lang="tr-TR" sz="3600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your</a:t>
            </a:r>
            <a:r>
              <a:rPr lang="tr-TR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tr-TR" sz="3600" b="1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reader</a:t>
            </a:r>
            <a:endParaRPr lang="tr-TR" sz="3600" b="1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endParaRPr lang="tr-TR" sz="2400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r>
              <a:rPr lang="tr-TR" sz="2400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When</a:t>
            </a:r>
            <a:r>
              <a:rPr lang="tr-TR" sz="2400" dirty="0" smtClean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tr-TR" sz="2400" dirty="0" err="1">
                <a:solidFill>
                  <a:prstClr val="black"/>
                </a:solidFill>
                <a:latin typeface="Comic Sans MS"/>
                <a:ea typeface="Times New Roman"/>
              </a:rPr>
              <a:t>you</a:t>
            </a:r>
            <a:r>
              <a:rPr lang="tr-TR" sz="2400" dirty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tr-TR" sz="2400" dirty="0" err="1">
                <a:solidFill>
                  <a:prstClr val="black"/>
                </a:solidFill>
                <a:latin typeface="Comic Sans MS"/>
                <a:ea typeface="Times New Roman"/>
              </a:rPr>
              <a:t>write</a:t>
            </a:r>
            <a:r>
              <a:rPr lang="tr-TR" sz="2400" dirty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tr-TR" sz="2400" dirty="0" err="1">
                <a:solidFill>
                  <a:prstClr val="black"/>
                </a:solidFill>
                <a:latin typeface="Comic Sans MS"/>
                <a:ea typeface="Times New Roman"/>
              </a:rPr>
              <a:t>to</a:t>
            </a:r>
            <a:r>
              <a:rPr lang="tr-TR" sz="2400" dirty="0">
                <a:solidFill>
                  <a:prstClr val="black"/>
                </a:solidFill>
                <a:latin typeface="Comic Sans MS"/>
                <a:ea typeface="Times New Roman"/>
              </a:rPr>
              <a:t> a </a:t>
            </a:r>
            <a:r>
              <a:rPr lang="en-US" sz="2400" dirty="0">
                <a:solidFill>
                  <a:prstClr val="black"/>
                </a:solidFill>
                <a:latin typeface="Comic Sans MS"/>
                <a:ea typeface="Times New Roman"/>
              </a:rPr>
              <a:t>Generalist:</a:t>
            </a:r>
            <a:endParaRPr lang="tr-TR" sz="2400" dirty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omic Sans MS"/>
                <a:ea typeface="Times New Roman"/>
              </a:rPr>
              <a:t>Free from jargon               </a:t>
            </a:r>
            <a:endParaRPr lang="tr-TR" sz="2400" dirty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omic Sans MS"/>
                <a:ea typeface="Times New Roman"/>
              </a:rPr>
              <a:t>Easy to understand</a:t>
            </a:r>
            <a:endParaRPr lang="tr-TR" sz="2400" dirty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omic Sans MS"/>
                <a:ea typeface="Times New Roman"/>
              </a:rPr>
              <a:t>Clear organization, examples, comparisons</a:t>
            </a:r>
            <a:endParaRPr lang="tr-TR" sz="2400" dirty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omic Sans MS"/>
                <a:ea typeface="Times New Roman"/>
              </a:rPr>
              <a:t>Avoiding equations &amp; </a:t>
            </a:r>
            <a:r>
              <a:rPr lang="en-US" sz="2400" dirty="0" smtClean="0">
                <a:solidFill>
                  <a:prstClr val="black"/>
                </a:solidFill>
                <a:latin typeface="Comic Sans MS"/>
                <a:ea typeface="Times New Roman"/>
              </a:rPr>
              <a:t>formula</a:t>
            </a:r>
            <a:r>
              <a:rPr lang="tr-TR" sz="2400" dirty="0" smtClean="0">
                <a:solidFill>
                  <a:prstClr val="black"/>
                </a:solidFill>
                <a:latin typeface="Comic Sans MS"/>
                <a:ea typeface="Times New Roman"/>
              </a:rPr>
              <a:t>e</a:t>
            </a:r>
            <a:r>
              <a:rPr lang="en-US" sz="2400" dirty="0" smtClean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endParaRPr lang="tr-TR" sz="2400" dirty="0">
              <a:solidFill>
                <a:prstClr val="black"/>
              </a:solidFill>
              <a:latin typeface="Comic Sans MS"/>
              <a:ea typeface="Times New Roman"/>
            </a:endParaRPr>
          </a:p>
          <a:p>
            <a:r>
              <a:rPr lang="en-US" sz="2400" dirty="0">
                <a:solidFill>
                  <a:prstClr val="black"/>
                </a:solidFill>
                <a:latin typeface="Comic Sans MS"/>
                <a:ea typeface="Times New Roman"/>
              </a:rPr>
              <a:t> </a:t>
            </a:r>
            <a:endParaRPr lang="tr-TR" sz="2400" dirty="0">
              <a:solidFill>
                <a:prstClr val="black"/>
              </a:solidFill>
              <a:latin typeface="Comic Sans MS"/>
              <a:ea typeface="Times New Roman"/>
            </a:endParaRPr>
          </a:p>
          <a:p>
            <a:r>
              <a:rPr lang="en-US" sz="2400" dirty="0" smtClean="0">
                <a:solidFill>
                  <a:prstClr val="black"/>
                </a:solidFill>
                <a:latin typeface="Comic Sans MS"/>
                <a:ea typeface="Times New Roman"/>
              </a:rPr>
              <a:t>When </a:t>
            </a:r>
            <a:r>
              <a:rPr lang="en-US" sz="2400" dirty="0">
                <a:solidFill>
                  <a:prstClr val="black"/>
                </a:solidFill>
                <a:latin typeface="Comic Sans MS"/>
                <a:ea typeface="Times New Roman"/>
              </a:rPr>
              <a:t>writing to a Specialist</a:t>
            </a:r>
            <a:endParaRPr lang="tr-TR" sz="2400" dirty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omic Sans MS"/>
                <a:ea typeface="Times New Roman"/>
              </a:rPr>
              <a:t>Use shared technical vocabulary </a:t>
            </a:r>
            <a:endParaRPr lang="tr-TR" sz="2400" dirty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omic Sans MS"/>
                <a:ea typeface="Times New Roman"/>
              </a:rPr>
              <a:t>Follow scientific methods in work &amp; writing</a:t>
            </a:r>
            <a:endParaRPr lang="tr-TR" sz="2400" dirty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omic Sans MS"/>
                <a:ea typeface="Times New Roman"/>
              </a:rPr>
              <a:t>Provide theory, equations, data</a:t>
            </a:r>
            <a:endParaRPr lang="tr-TR" sz="2400" dirty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omic Sans MS"/>
                <a:ea typeface="Times New Roman"/>
              </a:rPr>
              <a:t>Refer to additional studies &amp; </a:t>
            </a:r>
            <a:r>
              <a:rPr lang="en-US" sz="2400" dirty="0" smtClean="0">
                <a:solidFill>
                  <a:prstClr val="black"/>
                </a:solidFill>
                <a:latin typeface="Comic Sans MS"/>
                <a:ea typeface="Times New Roman"/>
              </a:rPr>
              <a:t>sources</a:t>
            </a:r>
            <a:endParaRPr lang="tr-TR" sz="2400" dirty="0">
              <a:solidFill>
                <a:prstClr val="black"/>
              </a:solidFill>
              <a:latin typeface="Comic Sans MS"/>
              <a:ea typeface="Times New Roman"/>
            </a:endParaRPr>
          </a:p>
        </p:txBody>
      </p:sp>
      <p:sp>
        <p:nvSpPr>
          <p:cNvPr id="3" name="Dikdörtgen 2"/>
          <p:cNvSpPr/>
          <p:nvPr/>
        </p:nvSpPr>
        <p:spPr bwMode="auto">
          <a:xfrm>
            <a:off x="152400" y="152400"/>
            <a:ext cx="8752115" cy="6515970"/>
          </a:xfrm>
          <a:prstGeom prst="rect">
            <a:avLst/>
          </a:pr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95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304800" y="457200"/>
            <a:ext cx="855016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ctr"/>
            <a:r>
              <a:rPr lang="tr-TR" sz="3600" b="1" dirty="0" smtClean="0">
                <a:solidFill>
                  <a:prstClr val="black"/>
                </a:solidFill>
                <a:latin typeface="Comic Sans MS"/>
                <a:ea typeface="Times New Roman"/>
              </a:rPr>
              <a:t>Planning </a:t>
            </a:r>
            <a:r>
              <a:rPr lang="tr-TR" sz="3600" b="1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for</a:t>
            </a:r>
            <a:r>
              <a:rPr lang="tr-TR" sz="3600" b="1" dirty="0" smtClean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en-US" sz="3600" b="1" dirty="0" smtClean="0">
                <a:solidFill>
                  <a:prstClr val="black"/>
                </a:solidFill>
                <a:latin typeface="Comic Sans MS"/>
                <a:ea typeface="Times New Roman"/>
              </a:rPr>
              <a:t>Writing</a:t>
            </a:r>
            <a:endParaRPr lang="tr-TR" sz="3600" b="1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indent="228600" algn="ctr"/>
            <a:endParaRPr lang="tr-TR" sz="3600" b="1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algn="ctr"/>
            <a:r>
              <a:rPr lang="tr-TR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Limit </a:t>
            </a:r>
            <a:r>
              <a:rPr lang="tr-TR" sz="3600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the</a:t>
            </a:r>
            <a:r>
              <a:rPr lang="tr-TR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tr-TR" sz="3600" b="1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scope</a:t>
            </a:r>
            <a:r>
              <a:rPr lang="tr-TR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 of </a:t>
            </a:r>
            <a:r>
              <a:rPr lang="tr-TR" sz="3600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the</a:t>
            </a:r>
            <a:r>
              <a:rPr lang="tr-TR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tr-TR" sz="3600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topic</a:t>
            </a:r>
            <a:endParaRPr lang="tr-TR" sz="3600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algn="ctr"/>
            <a:endParaRPr lang="tr-TR" sz="3600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marL="390525" indent="-228600" algn="ctr"/>
            <a:r>
              <a:rPr lang="en-US" sz="2400" dirty="0">
                <a:solidFill>
                  <a:prstClr val="black"/>
                </a:solidFill>
                <a:latin typeface="Comic Sans MS"/>
                <a:ea typeface="Times New Roman"/>
              </a:rPr>
              <a:t>Decide about the length of the </a:t>
            </a:r>
            <a:r>
              <a:rPr lang="en-US" sz="2400" dirty="0" smtClean="0">
                <a:solidFill>
                  <a:prstClr val="black"/>
                </a:solidFill>
                <a:latin typeface="Comic Sans MS"/>
                <a:ea typeface="Times New Roman"/>
              </a:rPr>
              <a:t>writing</a:t>
            </a:r>
            <a:r>
              <a:rPr lang="tr-TR" sz="2400" dirty="0" smtClean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tr-TR" sz="2400" b="1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depending</a:t>
            </a:r>
            <a:r>
              <a:rPr lang="tr-TR" sz="2400" dirty="0" smtClean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tr-TR" sz="2400" b="1" dirty="0" smtClean="0">
                <a:solidFill>
                  <a:prstClr val="black"/>
                </a:solidFill>
                <a:latin typeface="Comic Sans MS"/>
                <a:ea typeface="Times New Roman"/>
              </a:rPr>
              <a:t>on</a:t>
            </a:r>
          </a:p>
          <a:p>
            <a:pPr marL="390525" indent="-228600" algn="ctr"/>
            <a:endParaRPr lang="tr-TR" sz="2400" b="1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marL="390525" indent="-228600" algn="ctr"/>
            <a:r>
              <a:rPr lang="tr-TR" sz="2400" dirty="0">
                <a:solidFill>
                  <a:prstClr val="black"/>
                </a:solidFill>
                <a:latin typeface="Comic Sans MS"/>
                <a:ea typeface="Times New Roman"/>
              </a:rPr>
              <a:t>h</a:t>
            </a:r>
            <a:r>
              <a:rPr lang="en-US" sz="2400" dirty="0" smtClean="0">
                <a:solidFill>
                  <a:prstClr val="black"/>
                </a:solidFill>
                <a:latin typeface="Comic Sans MS"/>
                <a:ea typeface="Times New Roman"/>
              </a:rPr>
              <a:t>ow </a:t>
            </a:r>
            <a:r>
              <a:rPr lang="en-US" sz="2400" dirty="0">
                <a:solidFill>
                  <a:prstClr val="black"/>
                </a:solidFill>
                <a:latin typeface="Comic Sans MS"/>
                <a:ea typeface="Times New Roman"/>
              </a:rPr>
              <a:t>much time you want to spend for writing </a:t>
            </a:r>
            <a:r>
              <a:rPr lang="en-US" sz="2400" dirty="0" smtClean="0">
                <a:solidFill>
                  <a:prstClr val="black"/>
                </a:solidFill>
                <a:latin typeface="Comic Sans MS"/>
                <a:ea typeface="Times New Roman"/>
              </a:rPr>
              <a:t>&amp;</a:t>
            </a:r>
            <a:endParaRPr lang="tr-TR" sz="2400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marL="390525" indent="-228600" algn="ctr"/>
            <a:r>
              <a:rPr lang="en-US" sz="2400" dirty="0" smtClean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endParaRPr lang="tr-TR" sz="2400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marL="390525" indent="-228600" algn="ctr"/>
            <a:r>
              <a:rPr lang="tr-TR" sz="2400" dirty="0" err="1">
                <a:solidFill>
                  <a:prstClr val="black"/>
                </a:solidFill>
                <a:latin typeface="Comic Sans MS"/>
                <a:ea typeface="Times New Roman"/>
              </a:rPr>
              <a:t>m</a:t>
            </a:r>
            <a:r>
              <a:rPr lang="tr-TR" sz="2400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ore</a:t>
            </a:r>
            <a:r>
              <a:rPr lang="tr-TR" sz="2400" dirty="0" smtClean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tr-TR" sz="2400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important</a:t>
            </a:r>
            <a:r>
              <a:rPr lang="tr-TR" sz="2400" dirty="0" smtClean="0">
                <a:solidFill>
                  <a:prstClr val="black"/>
                </a:solidFill>
                <a:latin typeface="Comic Sans MS"/>
                <a:ea typeface="Times New Roman"/>
              </a:rPr>
              <a:t>, </a:t>
            </a:r>
            <a:r>
              <a:rPr lang="en-US" sz="2400" b="1" dirty="0" smtClean="0">
                <a:solidFill>
                  <a:prstClr val="black"/>
                </a:solidFill>
                <a:latin typeface="Comic Sans MS"/>
                <a:ea typeface="Times New Roman"/>
              </a:rPr>
              <a:t>how </a:t>
            </a:r>
            <a:r>
              <a:rPr lang="en-US" sz="2400" b="1" dirty="0">
                <a:solidFill>
                  <a:prstClr val="black"/>
                </a:solidFill>
                <a:latin typeface="Comic Sans MS"/>
                <a:ea typeface="Times New Roman"/>
              </a:rPr>
              <a:t>much time your reader wants </a:t>
            </a:r>
            <a:r>
              <a:rPr lang="en-US" sz="2400" b="1" dirty="0" smtClean="0">
                <a:solidFill>
                  <a:prstClr val="black"/>
                </a:solidFill>
                <a:latin typeface="Comic Sans MS"/>
                <a:ea typeface="Times New Roman"/>
              </a:rPr>
              <a:t>t</a:t>
            </a:r>
            <a:r>
              <a:rPr lang="tr-TR" sz="2400" b="1" dirty="0" smtClean="0">
                <a:solidFill>
                  <a:prstClr val="black"/>
                </a:solidFill>
                <a:latin typeface="Comic Sans MS"/>
                <a:ea typeface="Times New Roman"/>
              </a:rPr>
              <a:t>o </a:t>
            </a:r>
            <a:r>
              <a:rPr lang="en-US" sz="2400" b="1" dirty="0" smtClean="0">
                <a:solidFill>
                  <a:prstClr val="black"/>
                </a:solidFill>
                <a:latin typeface="Comic Sans MS"/>
                <a:ea typeface="Times New Roman"/>
              </a:rPr>
              <a:t>spend </a:t>
            </a:r>
            <a:r>
              <a:rPr lang="en-US" sz="2400" b="1" dirty="0">
                <a:solidFill>
                  <a:prstClr val="black"/>
                </a:solidFill>
                <a:latin typeface="Comic Sans MS"/>
                <a:ea typeface="Times New Roman"/>
              </a:rPr>
              <a:t>for </a:t>
            </a:r>
            <a:r>
              <a:rPr lang="en-US" sz="2400" b="1" dirty="0" smtClean="0">
                <a:solidFill>
                  <a:prstClr val="black"/>
                </a:solidFill>
                <a:latin typeface="Comic Sans MS"/>
                <a:ea typeface="Times New Roman"/>
              </a:rPr>
              <a:t>reading</a:t>
            </a:r>
            <a:endParaRPr lang="tr-TR" sz="2400" b="1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marL="390525" indent="-228600" algn="ctr"/>
            <a:endParaRPr lang="tr-TR" sz="2400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marL="390525" indent="-228600" algn="ctr"/>
            <a:r>
              <a:rPr lang="tr-TR" sz="2400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and</a:t>
            </a:r>
            <a:r>
              <a:rPr lang="tr-TR" sz="2400" dirty="0" smtClean="0">
                <a:solidFill>
                  <a:prstClr val="black"/>
                </a:solidFill>
                <a:latin typeface="Comic Sans MS"/>
                <a:ea typeface="Times New Roman"/>
              </a:rPr>
              <a:t> w</a:t>
            </a:r>
            <a:r>
              <a:rPr lang="en-US" sz="2400" dirty="0" smtClean="0">
                <a:solidFill>
                  <a:prstClr val="black"/>
                </a:solidFill>
                <a:latin typeface="Comic Sans MS"/>
                <a:ea typeface="Times New Roman"/>
              </a:rPr>
              <a:t>hat </a:t>
            </a:r>
            <a:r>
              <a:rPr lang="en-US" sz="2400" dirty="0">
                <a:solidFill>
                  <a:prstClr val="black"/>
                </a:solidFill>
                <a:latin typeface="Comic Sans MS"/>
                <a:ea typeface="Times New Roman"/>
              </a:rPr>
              <a:t>will be the useful life of the </a:t>
            </a:r>
            <a:r>
              <a:rPr lang="en-US" sz="2400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documen</a:t>
            </a:r>
            <a:r>
              <a:rPr lang="tr-TR" sz="2400" dirty="0" smtClean="0">
                <a:solidFill>
                  <a:prstClr val="black"/>
                </a:solidFill>
                <a:latin typeface="Comic Sans MS"/>
                <a:ea typeface="Times New Roman"/>
              </a:rPr>
              <a:t>t</a:t>
            </a:r>
            <a:r>
              <a:rPr lang="en-US" sz="2400" dirty="0" smtClean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endParaRPr lang="tr-TR" sz="2400" dirty="0">
              <a:solidFill>
                <a:prstClr val="black"/>
              </a:solidFill>
              <a:latin typeface="Times New Roman"/>
              <a:ea typeface="Times New Roman"/>
            </a:endParaRPr>
          </a:p>
        </p:txBody>
      </p:sp>
      <p:sp>
        <p:nvSpPr>
          <p:cNvPr id="3" name="Dikdörtgen 2"/>
          <p:cNvSpPr/>
          <p:nvPr/>
        </p:nvSpPr>
        <p:spPr bwMode="auto">
          <a:xfrm>
            <a:off x="152400" y="152400"/>
            <a:ext cx="8752115" cy="6515970"/>
          </a:xfrm>
          <a:prstGeom prst="rect">
            <a:avLst/>
          </a:pr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28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304800" y="533400"/>
            <a:ext cx="8550166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ctr"/>
            <a:r>
              <a:rPr lang="tr-TR" sz="3600" b="1" dirty="0" smtClean="0">
                <a:solidFill>
                  <a:prstClr val="black"/>
                </a:solidFill>
                <a:latin typeface="Comic Sans MS"/>
                <a:ea typeface="Times New Roman"/>
              </a:rPr>
              <a:t>Planning </a:t>
            </a:r>
            <a:r>
              <a:rPr lang="tr-TR" sz="3600" b="1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for</a:t>
            </a:r>
            <a:r>
              <a:rPr lang="tr-TR" sz="3600" b="1" dirty="0" smtClean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en-US" sz="3600" b="1" dirty="0" smtClean="0">
                <a:solidFill>
                  <a:prstClr val="black"/>
                </a:solidFill>
                <a:latin typeface="Comic Sans MS"/>
                <a:ea typeface="Times New Roman"/>
              </a:rPr>
              <a:t>Writing</a:t>
            </a:r>
            <a:endParaRPr lang="tr-TR" sz="3600" b="1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indent="228600" algn="ctr"/>
            <a:endParaRPr lang="tr-TR" sz="3600" b="1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algn="ctr"/>
            <a:r>
              <a:rPr lang="tr-TR" sz="3600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Determine</a:t>
            </a:r>
            <a:r>
              <a:rPr lang="tr-TR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tr-TR" sz="3600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the</a:t>
            </a:r>
            <a:r>
              <a:rPr lang="tr-TR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tr-TR" sz="3600" b="1" dirty="0" smtClean="0">
                <a:solidFill>
                  <a:prstClr val="black"/>
                </a:solidFill>
                <a:latin typeface="Comic Sans MS"/>
                <a:ea typeface="Times New Roman"/>
              </a:rPr>
              <a:t>form, </a:t>
            </a:r>
            <a:r>
              <a:rPr lang="tr-TR" sz="3600" b="1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style</a:t>
            </a:r>
            <a:r>
              <a:rPr lang="tr-TR" sz="3600" b="1" dirty="0" smtClean="0">
                <a:solidFill>
                  <a:prstClr val="black"/>
                </a:solidFill>
                <a:latin typeface="Comic Sans MS"/>
                <a:ea typeface="Times New Roman"/>
              </a:rPr>
              <a:t> &amp; </a:t>
            </a:r>
            <a:r>
              <a:rPr lang="tr-TR" sz="3600" b="1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tone</a:t>
            </a:r>
            <a:endParaRPr lang="tr-TR" sz="3600" b="1" dirty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algn="ctr"/>
            <a:endParaRPr lang="tr-TR" sz="2400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algn="ctr"/>
            <a:r>
              <a:rPr lang="en-US" sz="2400" dirty="0" smtClean="0">
                <a:solidFill>
                  <a:prstClr val="black"/>
                </a:solidFill>
                <a:latin typeface="Comic Sans MS"/>
                <a:ea typeface="Times New Roman"/>
              </a:rPr>
              <a:t>Content</a:t>
            </a:r>
            <a:r>
              <a:rPr lang="tr-TR" sz="2400" dirty="0" smtClean="0">
                <a:solidFill>
                  <a:prstClr val="black"/>
                </a:solidFill>
                <a:latin typeface="Comic Sans MS"/>
                <a:ea typeface="Times New Roman"/>
              </a:rPr>
              <a:t> is w</a:t>
            </a:r>
            <a:r>
              <a:rPr lang="en-US" sz="2400" dirty="0" smtClean="0">
                <a:solidFill>
                  <a:prstClr val="black"/>
                </a:solidFill>
                <a:latin typeface="Comic Sans MS"/>
                <a:ea typeface="Times New Roman"/>
              </a:rPr>
              <a:t>hat </a:t>
            </a:r>
            <a:r>
              <a:rPr lang="en-US" sz="2400" dirty="0">
                <a:solidFill>
                  <a:prstClr val="black"/>
                </a:solidFill>
                <a:latin typeface="Comic Sans MS"/>
                <a:ea typeface="Times New Roman"/>
              </a:rPr>
              <a:t>you </a:t>
            </a:r>
            <a:r>
              <a:rPr lang="tr-TR" sz="2400" dirty="0">
                <a:solidFill>
                  <a:prstClr val="black"/>
                </a:solidFill>
                <a:latin typeface="Comic Sans MS"/>
                <a:ea typeface="Times New Roman"/>
              </a:rPr>
              <a:t>say/</a:t>
            </a:r>
            <a:r>
              <a:rPr lang="en-US" sz="2400" dirty="0" smtClean="0">
                <a:solidFill>
                  <a:prstClr val="black"/>
                </a:solidFill>
                <a:latin typeface="Comic Sans MS"/>
                <a:ea typeface="Times New Roman"/>
              </a:rPr>
              <a:t>write</a:t>
            </a:r>
            <a:endParaRPr lang="tr-TR" sz="2400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algn="ctr"/>
            <a:endParaRPr lang="tr-TR" sz="2400" dirty="0" smtClean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algn="ctr"/>
            <a:r>
              <a:rPr lang="tr-TR" sz="2400" dirty="0" smtClean="0">
                <a:solidFill>
                  <a:prstClr val="black"/>
                </a:solidFill>
                <a:latin typeface="Comic Sans MS"/>
                <a:ea typeface="Times New Roman"/>
              </a:rPr>
              <a:t>F</a:t>
            </a:r>
            <a:r>
              <a:rPr lang="en-US" sz="2400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orm</a:t>
            </a:r>
            <a:r>
              <a:rPr lang="tr-TR" sz="2400" dirty="0" smtClean="0">
                <a:solidFill>
                  <a:prstClr val="black"/>
                </a:solidFill>
                <a:latin typeface="Comic Sans MS"/>
                <a:ea typeface="Times New Roman"/>
              </a:rPr>
              <a:t>/</a:t>
            </a:r>
            <a:r>
              <a:rPr lang="en-US" sz="2400" dirty="0" smtClean="0">
                <a:solidFill>
                  <a:prstClr val="black"/>
                </a:solidFill>
                <a:latin typeface="Comic Sans MS"/>
                <a:ea typeface="Times New Roman"/>
              </a:rPr>
              <a:t>style</a:t>
            </a:r>
            <a:r>
              <a:rPr lang="tr-TR" sz="2400" dirty="0" smtClean="0">
                <a:solidFill>
                  <a:prstClr val="black"/>
                </a:solidFill>
                <a:latin typeface="Comic Sans MS"/>
                <a:ea typeface="Times New Roman"/>
              </a:rPr>
              <a:t>/</a:t>
            </a:r>
            <a:r>
              <a:rPr lang="en-US" sz="2400" dirty="0" smtClean="0">
                <a:solidFill>
                  <a:prstClr val="black"/>
                </a:solidFill>
                <a:latin typeface="Comic Sans MS"/>
                <a:ea typeface="Times New Roman"/>
              </a:rPr>
              <a:t>tone </a:t>
            </a:r>
            <a:r>
              <a:rPr lang="tr-TR" sz="2400" dirty="0" smtClean="0">
                <a:solidFill>
                  <a:prstClr val="black"/>
                </a:solidFill>
                <a:latin typeface="Comic Sans MS"/>
                <a:ea typeface="Times New Roman"/>
              </a:rPr>
              <a:t>is how</a:t>
            </a:r>
            <a:r>
              <a:rPr lang="en-US" sz="2400" dirty="0" smtClean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mic Sans MS"/>
                <a:ea typeface="Times New Roman"/>
              </a:rPr>
              <a:t>you say </a:t>
            </a:r>
            <a:r>
              <a:rPr lang="en-US" sz="2400" dirty="0" smtClean="0">
                <a:solidFill>
                  <a:prstClr val="black"/>
                </a:solidFill>
                <a:latin typeface="Comic Sans MS"/>
                <a:ea typeface="Times New Roman"/>
              </a:rPr>
              <a:t>it</a:t>
            </a:r>
            <a:endParaRPr lang="tr-TR" sz="2400" dirty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algn="ctr"/>
            <a:endParaRPr lang="tr-TR" sz="2400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algn="ctr"/>
            <a:endParaRPr lang="tr-TR" sz="2400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algn="ctr"/>
            <a:r>
              <a:rPr lang="en-US" sz="2400" dirty="0" smtClean="0">
                <a:solidFill>
                  <a:prstClr val="black"/>
                </a:solidFill>
                <a:latin typeface="Comic Sans MS"/>
                <a:ea typeface="Times New Roman"/>
              </a:rPr>
              <a:t>Tone </a:t>
            </a:r>
            <a:r>
              <a:rPr lang="en-US" sz="2400" dirty="0">
                <a:solidFill>
                  <a:prstClr val="black"/>
                </a:solidFill>
                <a:latin typeface="Comic Sans MS"/>
                <a:ea typeface="Times New Roman"/>
              </a:rPr>
              <a:t>may </a:t>
            </a:r>
            <a:r>
              <a:rPr lang="en-US" sz="2400" dirty="0" smtClean="0">
                <a:solidFill>
                  <a:prstClr val="black"/>
                </a:solidFill>
                <a:latin typeface="Comic Sans MS"/>
                <a:ea typeface="Times New Roman"/>
              </a:rPr>
              <a:t>be</a:t>
            </a:r>
            <a:endParaRPr lang="tr-TR" sz="2400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algn="ctr"/>
            <a:endParaRPr lang="tr-TR" sz="2400" dirty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algn="ctr"/>
            <a:r>
              <a:rPr lang="en-US" sz="2400" dirty="0" smtClean="0">
                <a:solidFill>
                  <a:prstClr val="black"/>
                </a:solidFill>
                <a:latin typeface="Comic Sans MS"/>
                <a:ea typeface="Times New Roman"/>
              </a:rPr>
              <a:t>positive</a:t>
            </a:r>
            <a:r>
              <a:rPr lang="en-US" sz="2400" dirty="0">
                <a:solidFill>
                  <a:prstClr val="black"/>
                </a:solidFill>
                <a:latin typeface="Comic Sans MS"/>
                <a:ea typeface="Times New Roman"/>
              </a:rPr>
              <a:t>, neutral , </a:t>
            </a:r>
            <a:r>
              <a:rPr lang="en-US" sz="2400" dirty="0" smtClean="0">
                <a:solidFill>
                  <a:prstClr val="black"/>
                </a:solidFill>
                <a:latin typeface="Comic Sans MS"/>
                <a:ea typeface="Times New Roman"/>
              </a:rPr>
              <a:t>negative</a:t>
            </a:r>
            <a:endParaRPr lang="tr-TR" sz="2400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algn="ctr"/>
            <a:endParaRPr lang="tr-TR" sz="2400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algn="ctr"/>
            <a:r>
              <a:rPr lang="en-US" sz="2400" dirty="0" smtClean="0">
                <a:solidFill>
                  <a:prstClr val="black"/>
                </a:solidFill>
                <a:latin typeface="Comic Sans MS"/>
                <a:ea typeface="Times New Roman"/>
              </a:rPr>
              <a:t>writer </a:t>
            </a:r>
            <a:r>
              <a:rPr lang="en-US" sz="2400" dirty="0">
                <a:solidFill>
                  <a:prstClr val="black"/>
                </a:solidFill>
                <a:latin typeface="Comic Sans MS"/>
                <a:ea typeface="Times New Roman"/>
              </a:rPr>
              <a:t>centered, reader </a:t>
            </a:r>
            <a:r>
              <a:rPr lang="en-US" sz="2400" dirty="0" smtClean="0">
                <a:solidFill>
                  <a:prstClr val="black"/>
                </a:solidFill>
                <a:latin typeface="Comic Sans MS"/>
                <a:ea typeface="Times New Roman"/>
              </a:rPr>
              <a:t>centered</a:t>
            </a:r>
            <a:endParaRPr lang="tr-TR" sz="2400" dirty="0">
              <a:solidFill>
                <a:prstClr val="black"/>
              </a:solidFill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13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343469" y="533400"/>
            <a:ext cx="819093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3600" b="1" dirty="0" err="1">
                <a:solidFill>
                  <a:prstClr val="black"/>
                </a:solidFill>
                <a:latin typeface="Comic Sans MS"/>
                <a:ea typeface="Times New Roman"/>
              </a:rPr>
              <a:t>Gathering</a:t>
            </a:r>
            <a:r>
              <a:rPr lang="tr-TR" sz="3600" b="1" dirty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tr-TR" sz="3600" dirty="0">
                <a:solidFill>
                  <a:prstClr val="black"/>
                </a:solidFill>
                <a:latin typeface="Comic Sans MS"/>
                <a:ea typeface="Times New Roman"/>
              </a:rPr>
              <a:t>&amp;</a:t>
            </a:r>
            <a:r>
              <a:rPr lang="tr-TR" sz="3600" b="1" dirty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tr-TR" sz="3600" dirty="0" err="1">
                <a:solidFill>
                  <a:prstClr val="black"/>
                </a:solidFill>
                <a:latin typeface="Comic Sans MS"/>
                <a:ea typeface="Times New Roman"/>
              </a:rPr>
              <a:t>Organizing</a:t>
            </a:r>
            <a:r>
              <a:rPr lang="tr-TR" sz="3600" b="1" dirty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tr-TR" sz="3600" b="1" dirty="0" smtClean="0">
                <a:solidFill>
                  <a:prstClr val="black"/>
                </a:solidFill>
                <a:latin typeface="Comic Sans MS"/>
                <a:ea typeface="Times New Roman"/>
              </a:rPr>
              <a:t>Information</a:t>
            </a:r>
          </a:p>
          <a:p>
            <a:pPr algn="ctr"/>
            <a:r>
              <a:rPr lang="tr-TR" sz="3600" b="1" dirty="0" smtClean="0">
                <a:solidFill>
                  <a:prstClr val="black"/>
                </a:solidFill>
                <a:latin typeface="Comic Sans MS"/>
                <a:ea typeface="Times New Roman"/>
              </a:rPr>
              <a:t>(Information </a:t>
            </a:r>
            <a:r>
              <a:rPr lang="tr-TR" sz="3600" b="1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Research</a:t>
            </a:r>
            <a:r>
              <a:rPr lang="tr-TR" sz="3600" b="1" dirty="0" smtClean="0">
                <a:solidFill>
                  <a:prstClr val="black"/>
                </a:solidFill>
                <a:latin typeface="Comic Sans MS"/>
                <a:ea typeface="Times New Roman"/>
              </a:rPr>
              <a:t>)</a:t>
            </a:r>
          </a:p>
          <a:p>
            <a:endParaRPr lang="tr-TR" sz="2400" dirty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algn="ctr"/>
            <a:r>
              <a:rPr lang="tr-TR" sz="2400" dirty="0" smtClean="0">
                <a:solidFill>
                  <a:prstClr val="black"/>
                </a:solidFill>
                <a:latin typeface="Comic Sans MS"/>
                <a:ea typeface="Times New Roman"/>
              </a:rPr>
              <a:t>Information can be </a:t>
            </a:r>
            <a:r>
              <a:rPr lang="tr-TR" sz="2400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gathered</a:t>
            </a:r>
            <a:endParaRPr lang="tr-TR" sz="2400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algn="ctr"/>
            <a:endParaRPr lang="tr-TR" sz="2400" dirty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tr-TR" sz="2400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From</a:t>
            </a:r>
            <a:r>
              <a:rPr lang="tr-TR" sz="2400" dirty="0" smtClean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tr-TR" sz="2400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Recorded</a:t>
            </a:r>
            <a:r>
              <a:rPr lang="tr-TR" sz="2400" dirty="0" smtClean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tr-TR" sz="2400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Sources</a:t>
            </a:r>
            <a:endParaRPr lang="tr-TR" sz="2400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tr-TR" sz="2400" dirty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tr-TR" sz="2400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By</a:t>
            </a:r>
            <a:r>
              <a:rPr lang="tr-TR" sz="2400" dirty="0" smtClean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tr-TR" sz="2400" dirty="0" err="1">
                <a:solidFill>
                  <a:prstClr val="black"/>
                </a:solidFill>
                <a:latin typeface="Comic Sans MS"/>
                <a:ea typeface="Times New Roman"/>
              </a:rPr>
              <a:t>C</a:t>
            </a:r>
            <a:r>
              <a:rPr lang="tr-TR" sz="2400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ontacting</a:t>
            </a:r>
            <a:r>
              <a:rPr lang="tr-TR" sz="2400" dirty="0" smtClean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tr-TR" sz="2400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Knowledgeable</a:t>
            </a:r>
            <a:r>
              <a:rPr lang="tr-TR" sz="2400" dirty="0" smtClean="0">
                <a:solidFill>
                  <a:prstClr val="black"/>
                </a:solidFill>
                <a:latin typeface="Comic Sans MS"/>
                <a:ea typeface="Times New Roman"/>
              </a:rPr>
              <a:t> People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tr-TR" sz="2400" dirty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tr-TR" sz="2400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By</a:t>
            </a:r>
            <a:r>
              <a:rPr lang="tr-TR" sz="2400" dirty="0" smtClean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tr-TR" sz="2400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Personal</a:t>
            </a:r>
            <a:r>
              <a:rPr lang="tr-TR" sz="2400" dirty="0" smtClean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tr-TR" sz="2400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Investigation</a:t>
            </a:r>
            <a:endParaRPr lang="tr-TR" sz="2400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algn="ctr"/>
            <a:endParaRPr lang="tr-TR" sz="2400" dirty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algn="ctr"/>
            <a:endParaRPr lang="tr-TR" sz="2400" dirty="0">
              <a:solidFill>
                <a:prstClr val="black"/>
              </a:solidFill>
              <a:latin typeface="Comic Sans MS"/>
              <a:ea typeface="Times New Roman"/>
            </a:endParaRPr>
          </a:p>
        </p:txBody>
      </p:sp>
      <p:sp>
        <p:nvSpPr>
          <p:cNvPr id="3" name="Dikdörtgen 2"/>
          <p:cNvSpPr/>
          <p:nvPr/>
        </p:nvSpPr>
        <p:spPr bwMode="auto">
          <a:xfrm>
            <a:off x="152400" y="152400"/>
            <a:ext cx="8752115" cy="6515970"/>
          </a:xfrm>
          <a:prstGeom prst="rect">
            <a:avLst/>
          </a:pr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06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76199" y="162910"/>
            <a:ext cx="9067799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3600" b="1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Recorded</a:t>
            </a:r>
            <a:r>
              <a:rPr lang="tr-TR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tr-TR" sz="3600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Sources</a:t>
            </a:r>
            <a:r>
              <a:rPr lang="tr-TR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tr-TR" sz="3600" dirty="0">
                <a:solidFill>
                  <a:prstClr val="black"/>
                </a:solidFill>
                <a:latin typeface="Comic Sans MS"/>
                <a:ea typeface="Times New Roman"/>
              </a:rPr>
              <a:t>of I</a:t>
            </a:r>
            <a:r>
              <a:rPr lang="tr-TR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nformation</a:t>
            </a:r>
          </a:p>
          <a:p>
            <a:pPr lvl="1"/>
            <a:endParaRPr lang="tr-TR" sz="2400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400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Books</a:t>
            </a:r>
            <a:endParaRPr lang="tr-TR" sz="2400" dirty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r-TR" sz="2400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prstClr val="black"/>
                </a:solidFill>
                <a:latin typeface="Comic Sans MS"/>
                <a:ea typeface="Times New Roman"/>
                <a:cs typeface="Times New Roman"/>
              </a:rPr>
              <a:t>Reference </a:t>
            </a:r>
            <a:r>
              <a:rPr lang="tr-TR" sz="2400" dirty="0" err="1">
                <a:solidFill>
                  <a:prstClr val="black"/>
                </a:solidFill>
                <a:latin typeface="Comic Sans MS"/>
                <a:ea typeface="Times New Roman"/>
                <a:cs typeface="Times New Roman"/>
              </a:rPr>
              <a:t>materials</a:t>
            </a:r>
            <a:r>
              <a:rPr lang="tr-TR" sz="2000" dirty="0">
                <a:solidFill>
                  <a:prstClr val="black"/>
                </a:solidFill>
                <a:latin typeface="Comic Sans MS"/>
                <a:ea typeface="Times New Roman"/>
                <a:cs typeface="Times New Roman"/>
              </a:rPr>
              <a:t> (</a:t>
            </a:r>
            <a:r>
              <a:rPr lang="en-US" sz="2000" dirty="0">
                <a:solidFill>
                  <a:prstClr val="black"/>
                </a:solidFill>
                <a:latin typeface="Comic Sans MS"/>
                <a:ea typeface="Times New Roman"/>
                <a:cs typeface="Times New Roman"/>
              </a:rPr>
              <a:t>Dictionary</a:t>
            </a:r>
            <a:r>
              <a:rPr lang="tr-TR" sz="2000" dirty="0">
                <a:solidFill>
                  <a:prstClr val="black"/>
                </a:solidFill>
                <a:latin typeface="Comic Sans MS"/>
                <a:ea typeface="Times New Roman"/>
                <a:cs typeface="Times New Roman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mic Sans MS"/>
                <a:ea typeface="Times New Roman"/>
                <a:cs typeface="Times New Roman"/>
              </a:rPr>
              <a:t>Encyclopedia</a:t>
            </a:r>
            <a:r>
              <a:rPr lang="tr-TR" sz="2000" dirty="0">
                <a:solidFill>
                  <a:prstClr val="black"/>
                </a:solidFill>
                <a:latin typeface="Comic Sans MS"/>
                <a:ea typeface="Times New Roman"/>
                <a:cs typeface="Times New Roman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mic Sans MS"/>
                <a:ea typeface="Times New Roman"/>
                <a:cs typeface="Times New Roman"/>
              </a:rPr>
              <a:t>Handbook</a:t>
            </a:r>
            <a:r>
              <a:rPr lang="tr-TR" sz="2000" dirty="0">
                <a:solidFill>
                  <a:prstClr val="black"/>
                </a:solidFill>
                <a:latin typeface="Comic Sans MS"/>
                <a:ea typeface="Times New Roman"/>
                <a:cs typeface="Times New Roman"/>
              </a:rPr>
              <a:t>)</a:t>
            </a:r>
          </a:p>
          <a:p>
            <a:pPr marL="723900" indent="-342900">
              <a:buFont typeface="Arial" panose="020B0604020202020204" pitchFamily="34" charset="0"/>
              <a:buChar char="•"/>
            </a:pPr>
            <a:endParaRPr lang="tr-TR" sz="2400" dirty="0" smtClean="0">
              <a:solidFill>
                <a:prstClr val="black"/>
              </a:solidFill>
              <a:latin typeface="Comic Sans MS"/>
              <a:ea typeface="Times New Roman"/>
              <a:cs typeface="Times New Roman"/>
            </a:endParaRPr>
          </a:p>
          <a:p>
            <a:pPr marL="723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latin typeface="Comic Sans MS"/>
                <a:ea typeface="Times New Roman"/>
                <a:cs typeface="Times New Roman"/>
              </a:rPr>
              <a:t>Periodicals</a:t>
            </a:r>
            <a:r>
              <a:rPr lang="en-US" sz="2400" dirty="0">
                <a:solidFill>
                  <a:prstClr val="black"/>
                </a:solidFill>
                <a:latin typeface="Comic Sans MS"/>
                <a:ea typeface="Times New Roman"/>
                <a:cs typeface="Times New Roman"/>
              </a:rPr>
              <a:t>, indexes,  </a:t>
            </a:r>
            <a:r>
              <a:rPr lang="en-US" sz="2400" dirty="0" smtClean="0">
                <a:solidFill>
                  <a:prstClr val="black"/>
                </a:solidFill>
                <a:latin typeface="Comic Sans MS"/>
                <a:ea typeface="Times New Roman"/>
                <a:cs typeface="Times New Roman"/>
              </a:rPr>
              <a:t>abstracts</a:t>
            </a:r>
            <a:endParaRPr lang="tr-TR" sz="2400" dirty="0" smtClean="0">
              <a:solidFill>
                <a:prstClr val="black"/>
              </a:solidFill>
              <a:latin typeface="Comic Sans MS"/>
              <a:ea typeface="Times New Roman"/>
              <a:cs typeface="Times New Roman"/>
            </a:endParaRPr>
          </a:p>
          <a:p>
            <a:pPr marL="723900" indent="-342900">
              <a:buFont typeface="Arial" panose="020B0604020202020204" pitchFamily="34" charset="0"/>
              <a:buChar char="•"/>
            </a:pPr>
            <a:endParaRPr lang="tr-TR" sz="2400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marL="723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latin typeface="Comic Sans MS"/>
                <a:ea typeface="Times New Roman"/>
              </a:rPr>
              <a:t>Conference </a:t>
            </a:r>
            <a:r>
              <a:rPr lang="en-US" sz="2400" dirty="0">
                <a:solidFill>
                  <a:prstClr val="black"/>
                </a:solidFill>
                <a:latin typeface="Comic Sans MS"/>
                <a:ea typeface="Times New Roman"/>
              </a:rPr>
              <a:t>&amp; </a:t>
            </a:r>
            <a:r>
              <a:rPr lang="tr-TR" sz="2400" dirty="0" smtClean="0">
                <a:solidFill>
                  <a:prstClr val="black"/>
                </a:solidFill>
                <a:latin typeface="Comic Sans MS"/>
                <a:ea typeface="Times New Roman"/>
              </a:rPr>
              <a:t>s</a:t>
            </a:r>
            <a:r>
              <a:rPr lang="en-US" sz="2400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ymposium</a:t>
            </a:r>
            <a:r>
              <a:rPr lang="en-US" sz="2400" dirty="0" smtClean="0">
                <a:solidFill>
                  <a:prstClr val="black"/>
                </a:solidFill>
                <a:latin typeface="Comic Sans MS"/>
                <a:ea typeface="Times New Roman"/>
              </a:rPr>
              <a:t> proceeding</a:t>
            </a:r>
            <a:r>
              <a:rPr lang="tr-TR" sz="2400" dirty="0" smtClean="0">
                <a:solidFill>
                  <a:prstClr val="black"/>
                </a:solidFill>
                <a:latin typeface="Comic Sans MS"/>
                <a:ea typeface="Times New Roman"/>
              </a:rPr>
              <a:t>s</a:t>
            </a:r>
            <a:r>
              <a:rPr lang="en-US" sz="2400" dirty="0" smtClean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mic Sans MS"/>
                <a:ea typeface="Times New Roman"/>
              </a:rPr>
              <a:t>and </a:t>
            </a:r>
            <a:r>
              <a:rPr lang="en-US" sz="2400" dirty="0" smtClean="0">
                <a:solidFill>
                  <a:prstClr val="black"/>
                </a:solidFill>
                <a:latin typeface="Comic Sans MS"/>
                <a:ea typeface="Times New Roman"/>
              </a:rPr>
              <a:t>abstracts</a:t>
            </a:r>
            <a:endParaRPr lang="tr-TR" sz="240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marL="723900" indent="-342900">
              <a:buFont typeface="Arial" panose="020B0604020202020204" pitchFamily="34" charset="0"/>
              <a:buChar char="•"/>
            </a:pPr>
            <a:endParaRPr lang="tr-TR" sz="2400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marL="723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latin typeface="Comic Sans MS"/>
                <a:ea typeface="Times New Roman"/>
              </a:rPr>
              <a:t>Government </a:t>
            </a:r>
            <a:r>
              <a:rPr lang="en-US" sz="2400" dirty="0">
                <a:solidFill>
                  <a:prstClr val="black"/>
                </a:solidFill>
                <a:latin typeface="Comic Sans MS"/>
                <a:ea typeface="Times New Roman"/>
              </a:rPr>
              <a:t>documents and reports  </a:t>
            </a:r>
            <a:r>
              <a:rPr lang="tr-TR" sz="2400" dirty="0" smtClean="0">
                <a:solidFill>
                  <a:prstClr val="black"/>
                </a:solidFill>
                <a:latin typeface="Comic Sans MS"/>
                <a:ea typeface="Times New Roman"/>
              </a:rPr>
              <a:t>(TUİK</a:t>
            </a:r>
            <a:r>
              <a:rPr lang="en-US" sz="2400" dirty="0" smtClean="0">
                <a:solidFill>
                  <a:prstClr val="black"/>
                </a:solidFill>
                <a:latin typeface="Comic Sans MS"/>
                <a:ea typeface="Times New Roman"/>
              </a:rPr>
              <a:t>, </a:t>
            </a:r>
            <a:r>
              <a:rPr lang="tr-TR" sz="2400" dirty="0" smtClean="0">
                <a:solidFill>
                  <a:prstClr val="black"/>
                </a:solidFill>
                <a:latin typeface="Comic Sans MS"/>
                <a:ea typeface="Times New Roman"/>
              </a:rPr>
              <a:t>YÖK, </a:t>
            </a:r>
            <a:r>
              <a:rPr lang="tr-TR" sz="2400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etc</a:t>
            </a:r>
            <a:r>
              <a:rPr lang="tr-TR" sz="2400" dirty="0" smtClean="0">
                <a:solidFill>
                  <a:prstClr val="black"/>
                </a:solidFill>
                <a:latin typeface="Comic Sans MS"/>
                <a:ea typeface="Times New Roman"/>
              </a:rPr>
              <a:t>)</a:t>
            </a:r>
            <a:endParaRPr lang="tr-TR" sz="240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marL="723900" indent="-342900">
              <a:buFont typeface="Arial" panose="020B0604020202020204" pitchFamily="34" charset="0"/>
              <a:buChar char="•"/>
            </a:pPr>
            <a:endParaRPr lang="tr-TR" sz="2400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marL="723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latin typeface="Comic Sans MS"/>
                <a:ea typeface="Times New Roman"/>
              </a:rPr>
              <a:t>Organization </a:t>
            </a:r>
            <a:r>
              <a:rPr lang="en-US" sz="2400" dirty="0">
                <a:solidFill>
                  <a:prstClr val="black"/>
                </a:solidFill>
                <a:latin typeface="Comic Sans MS"/>
                <a:ea typeface="Times New Roman"/>
              </a:rPr>
              <a:t>documents and </a:t>
            </a:r>
            <a:r>
              <a:rPr lang="en-US" sz="2400" dirty="0" smtClean="0">
                <a:solidFill>
                  <a:prstClr val="black"/>
                </a:solidFill>
                <a:latin typeface="Comic Sans MS"/>
                <a:ea typeface="Times New Roman"/>
              </a:rPr>
              <a:t>reports</a:t>
            </a:r>
            <a:r>
              <a:rPr lang="tr-TR" sz="2400" dirty="0" smtClean="0">
                <a:solidFill>
                  <a:prstClr val="black"/>
                </a:solidFill>
                <a:latin typeface="Comic Sans MS"/>
                <a:ea typeface="Times New Roman"/>
              </a:rPr>
              <a:t> (TOBB, UNESCO)</a:t>
            </a:r>
            <a:endParaRPr lang="tr-TR" sz="240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marL="723900" indent="-342900">
              <a:buFont typeface="Arial" panose="020B0604020202020204" pitchFamily="34" charset="0"/>
              <a:buChar char="•"/>
            </a:pPr>
            <a:endParaRPr lang="tr-TR" sz="2400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marL="723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latin typeface="Comic Sans MS"/>
                <a:ea typeface="Times New Roman"/>
              </a:rPr>
              <a:t>Company</a:t>
            </a:r>
            <a:r>
              <a:rPr lang="tr-TR" sz="2400" dirty="0" smtClean="0">
                <a:solidFill>
                  <a:prstClr val="black"/>
                </a:solidFill>
                <a:latin typeface="Comic Sans MS"/>
                <a:ea typeface="Times New Roman"/>
              </a:rPr>
              <a:t>/</a:t>
            </a:r>
            <a:r>
              <a:rPr lang="tr-TR" sz="2400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commercial</a:t>
            </a:r>
            <a:r>
              <a:rPr lang="en-US" sz="2400" dirty="0" smtClean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mic Sans MS"/>
                <a:ea typeface="Times New Roman"/>
              </a:rPr>
              <a:t>documents and </a:t>
            </a:r>
            <a:r>
              <a:rPr lang="en-US" sz="2400" dirty="0" smtClean="0">
                <a:solidFill>
                  <a:prstClr val="black"/>
                </a:solidFill>
                <a:latin typeface="Comic Sans MS"/>
                <a:ea typeface="Times New Roman"/>
              </a:rPr>
              <a:t>reports</a:t>
            </a:r>
            <a:endParaRPr lang="tr-TR" sz="2400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marL="723900" indent="-342900">
              <a:buFont typeface="Arial" panose="020B0604020202020204" pitchFamily="34" charset="0"/>
              <a:buChar char="•"/>
            </a:pPr>
            <a:endParaRPr lang="tr-TR" sz="2400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marL="723900" indent="-342900">
              <a:buFont typeface="Arial" panose="020B0604020202020204" pitchFamily="34" charset="0"/>
              <a:buChar char="•"/>
            </a:pPr>
            <a:r>
              <a:rPr lang="tr-TR" sz="2400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Private</a:t>
            </a:r>
            <a:r>
              <a:rPr lang="tr-TR" sz="2400" dirty="0" smtClean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tr-TR" sz="2400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writings</a:t>
            </a:r>
            <a:endParaRPr lang="tr-TR" sz="2400" dirty="0">
              <a:solidFill>
                <a:prstClr val="black"/>
              </a:solidFill>
              <a:latin typeface="Times New Roman"/>
              <a:ea typeface="Times New Roman"/>
            </a:endParaRPr>
          </a:p>
        </p:txBody>
      </p:sp>
      <p:sp>
        <p:nvSpPr>
          <p:cNvPr id="3" name="Dikdörtgen 2"/>
          <p:cNvSpPr/>
          <p:nvPr/>
        </p:nvSpPr>
        <p:spPr bwMode="auto">
          <a:xfrm>
            <a:off x="152400" y="152400"/>
            <a:ext cx="8752115" cy="6515970"/>
          </a:xfrm>
          <a:prstGeom prst="rect">
            <a:avLst/>
          </a:pr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448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52399" y="381000"/>
            <a:ext cx="88005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/>
            <a:endParaRPr lang="tr-TR" sz="3600" dirty="0" smtClean="0">
              <a:solidFill>
                <a:prstClr val="black"/>
              </a:solidFill>
              <a:latin typeface="Comic Sans MS"/>
              <a:ea typeface="Times New Roman"/>
              <a:cs typeface="Times New Roman"/>
            </a:endParaRPr>
          </a:p>
          <a:p>
            <a:pPr indent="228600"/>
            <a:endParaRPr lang="tr-TR" sz="3600" dirty="0">
              <a:solidFill>
                <a:prstClr val="black"/>
              </a:solidFill>
              <a:latin typeface="Times New Roman"/>
              <a:ea typeface="Times New Roman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361663" y="983452"/>
            <a:ext cx="838200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71450" algn="ctr"/>
            <a:r>
              <a:rPr lang="tr-TR" sz="3600" b="1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Contacting</a:t>
            </a:r>
            <a:r>
              <a:rPr lang="tr-TR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tr-TR" sz="3600" dirty="0" err="1">
                <a:solidFill>
                  <a:prstClr val="black"/>
                </a:solidFill>
                <a:latin typeface="Comic Sans MS"/>
                <a:ea typeface="Times New Roman"/>
              </a:rPr>
              <a:t>Knowledgeable</a:t>
            </a:r>
            <a:r>
              <a:rPr lang="tr-TR" sz="3600" dirty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tr-TR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People</a:t>
            </a:r>
            <a:endParaRPr lang="tr-TR" sz="3600" dirty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indent="171450"/>
            <a:endParaRPr lang="tr-TR" sz="3600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indent="171450"/>
            <a:r>
              <a:rPr lang="en-US" sz="2400" dirty="0" smtClean="0">
                <a:solidFill>
                  <a:prstClr val="black"/>
                </a:solidFill>
                <a:latin typeface="Comic Sans MS"/>
                <a:ea typeface="Times New Roman"/>
              </a:rPr>
              <a:t>For </a:t>
            </a:r>
            <a:r>
              <a:rPr lang="en-US" sz="2400" dirty="0">
                <a:solidFill>
                  <a:prstClr val="black"/>
                </a:solidFill>
                <a:latin typeface="Comic Sans MS"/>
                <a:ea typeface="Times New Roman"/>
              </a:rPr>
              <a:t>unwritten - unpublished information and opinions you may contact </a:t>
            </a:r>
            <a:r>
              <a:rPr lang="en-US" sz="2400" dirty="0" smtClean="0">
                <a:solidFill>
                  <a:prstClr val="black"/>
                </a:solidFill>
                <a:latin typeface="Comic Sans MS"/>
                <a:ea typeface="Times New Roman"/>
              </a:rPr>
              <a:t>specialist, technicians, </a:t>
            </a:r>
            <a:r>
              <a:rPr lang="en-US" sz="2400" dirty="0">
                <a:solidFill>
                  <a:prstClr val="black"/>
                </a:solidFill>
                <a:latin typeface="Comic Sans MS"/>
                <a:ea typeface="Times New Roman"/>
              </a:rPr>
              <a:t>managers </a:t>
            </a:r>
            <a:r>
              <a:rPr lang="en-US" sz="2400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etc</a:t>
            </a:r>
            <a:r>
              <a:rPr lang="tr-TR" sz="2400" dirty="0" smtClean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mic Sans MS"/>
                <a:ea typeface="Times New Roman"/>
              </a:rPr>
              <a:t>by</a:t>
            </a:r>
            <a:endParaRPr lang="tr-TR" sz="2400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indent="171450"/>
            <a:endParaRPr lang="tr-TR" sz="2400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indent="171450"/>
            <a:r>
              <a:rPr lang="en-US" sz="2400" dirty="0" smtClean="0">
                <a:solidFill>
                  <a:prstClr val="black"/>
                </a:solidFill>
                <a:latin typeface="Comic Sans MS"/>
                <a:ea typeface="Times New Roman"/>
              </a:rPr>
              <a:t>letters</a:t>
            </a:r>
            <a:r>
              <a:rPr lang="en-US" sz="2400" dirty="0">
                <a:solidFill>
                  <a:prstClr val="black"/>
                </a:solidFill>
                <a:latin typeface="Comic Sans MS"/>
                <a:ea typeface="Times New Roman"/>
              </a:rPr>
              <a:t>, interview, surveys</a:t>
            </a:r>
            <a:endParaRPr lang="tr-TR" sz="2400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tr-TR" sz="2400" dirty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algn="ctr"/>
            <a:endParaRPr lang="tr-TR" sz="2400" dirty="0">
              <a:solidFill>
                <a:prstClr val="black"/>
              </a:solidFill>
              <a:latin typeface="Comic Sans MS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05449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762000" y="1143000"/>
            <a:ext cx="76962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5250" algn="ctr"/>
            <a:r>
              <a:rPr lang="en-US" sz="3600" dirty="0">
                <a:solidFill>
                  <a:prstClr val="black"/>
                </a:solidFill>
                <a:latin typeface="Comic Sans MS"/>
                <a:ea typeface="Times New Roman"/>
              </a:rPr>
              <a:t>Personal </a:t>
            </a:r>
            <a:r>
              <a:rPr lang="tr-TR" sz="3600" b="1" dirty="0" smtClean="0">
                <a:solidFill>
                  <a:prstClr val="black"/>
                </a:solidFill>
                <a:latin typeface="Comic Sans MS"/>
                <a:ea typeface="Times New Roman"/>
              </a:rPr>
              <a:t>I</a:t>
            </a:r>
            <a:r>
              <a:rPr lang="en-US" sz="3600" b="1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nvestigation</a:t>
            </a:r>
            <a:endParaRPr lang="tr-TR" sz="3600" b="1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marL="95250" algn="ctr"/>
            <a:endParaRPr lang="tr-TR" sz="3600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marL="95250"/>
            <a:endParaRPr lang="tr-TR" dirty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marL="95250"/>
            <a:r>
              <a:rPr lang="en-US" sz="2400" dirty="0" smtClean="0">
                <a:solidFill>
                  <a:prstClr val="black"/>
                </a:solidFill>
                <a:latin typeface="Comic Sans MS"/>
                <a:ea typeface="Times New Roman"/>
              </a:rPr>
              <a:t>Lab</a:t>
            </a:r>
            <a:r>
              <a:rPr lang="tr-TR" sz="2400" dirty="0" smtClean="0">
                <a:solidFill>
                  <a:prstClr val="black"/>
                </a:solidFill>
                <a:latin typeface="Comic Sans MS"/>
                <a:ea typeface="Times New Roman"/>
              </a:rPr>
              <a:t>/</a:t>
            </a:r>
            <a:r>
              <a:rPr lang="en-US" sz="2400" dirty="0" smtClean="0">
                <a:solidFill>
                  <a:prstClr val="black"/>
                </a:solidFill>
                <a:latin typeface="Comic Sans MS"/>
                <a:ea typeface="Times New Roman"/>
              </a:rPr>
              <a:t>trip</a:t>
            </a:r>
            <a:r>
              <a:rPr lang="tr-TR" sz="2400" dirty="0" smtClean="0">
                <a:solidFill>
                  <a:prstClr val="black"/>
                </a:solidFill>
                <a:latin typeface="Comic Sans MS"/>
                <a:ea typeface="Times New Roman"/>
              </a:rPr>
              <a:t>/</a:t>
            </a:r>
            <a:r>
              <a:rPr lang="en-US" sz="2400" dirty="0" smtClean="0">
                <a:solidFill>
                  <a:prstClr val="black"/>
                </a:solidFill>
                <a:latin typeface="Comic Sans MS"/>
                <a:ea typeface="Times New Roman"/>
              </a:rPr>
              <a:t>site </a:t>
            </a:r>
            <a:r>
              <a:rPr lang="en-US" sz="2400" dirty="0">
                <a:solidFill>
                  <a:prstClr val="black"/>
                </a:solidFill>
                <a:latin typeface="Comic Sans MS"/>
                <a:ea typeface="Times New Roman"/>
              </a:rPr>
              <a:t>reports, progress/status reports </a:t>
            </a:r>
            <a:r>
              <a:rPr lang="en-US" sz="2400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etc</a:t>
            </a:r>
            <a:endParaRPr lang="tr-TR" sz="2400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marL="95250"/>
            <a:endParaRPr lang="tr-TR" sz="2400" dirty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marL="95250"/>
            <a:r>
              <a:rPr lang="tr-TR" sz="2400" dirty="0">
                <a:solidFill>
                  <a:prstClr val="black"/>
                </a:solidFill>
                <a:latin typeface="Comic Sans MS"/>
                <a:ea typeface="Times New Roman"/>
              </a:rPr>
              <a:t>M</a:t>
            </a:r>
            <a:r>
              <a:rPr lang="en-US" sz="2400" dirty="0" smtClean="0">
                <a:solidFill>
                  <a:prstClr val="black"/>
                </a:solidFill>
                <a:latin typeface="Comic Sans MS"/>
                <a:ea typeface="Times New Roman"/>
              </a:rPr>
              <a:t>ay </a:t>
            </a:r>
            <a:r>
              <a:rPr lang="en-US" sz="2400" dirty="0">
                <a:solidFill>
                  <a:prstClr val="black"/>
                </a:solidFill>
                <a:latin typeface="Comic Sans MS"/>
                <a:ea typeface="Times New Roman"/>
              </a:rPr>
              <a:t>be </a:t>
            </a:r>
            <a:r>
              <a:rPr lang="tr-TR" sz="2400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one</a:t>
            </a:r>
            <a:r>
              <a:rPr lang="tr-TR" sz="2400" dirty="0" smtClean="0">
                <a:solidFill>
                  <a:prstClr val="black"/>
                </a:solidFill>
                <a:latin typeface="Comic Sans MS"/>
                <a:ea typeface="Times New Roman"/>
              </a:rPr>
              <a:t> of </a:t>
            </a:r>
            <a:r>
              <a:rPr lang="tr-TR" sz="2400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three</a:t>
            </a:r>
            <a:r>
              <a:rPr lang="en-US" sz="2400" dirty="0" smtClean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mic Sans MS"/>
                <a:ea typeface="Times New Roman"/>
              </a:rPr>
              <a:t>activities</a:t>
            </a:r>
            <a:endParaRPr lang="tr-TR" sz="240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marL="95250"/>
            <a:endParaRPr lang="tr-TR" sz="2400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marL="43815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latin typeface="Comic Sans MS"/>
                <a:ea typeface="Times New Roman"/>
              </a:rPr>
              <a:t>Observation</a:t>
            </a:r>
            <a:endParaRPr lang="tr-TR" sz="2400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marL="95250"/>
            <a:r>
              <a:rPr lang="en-US" sz="2400" dirty="0" smtClean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endParaRPr lang="tr-TR" sz="2400" dirty="0" smtClean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marL="43815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latin typeface="Comic Sans MS"/>
                <a:ea typeface="Times New Roman"/>
              </a:rPr>
              <a:t>Examination</a:t>
            </a:r>
            <a:endParaRPr lang="tr-TR" sz="2400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marL="438150" indent="-342900">
              <a:buFont typeface="Arial" panose="020B0604020202020204" pitchFamily="34" charset="0"/>
              <a:buChar char="•"/>
            </a:pPr>
            <a:endParaRPr lang="tr-TR" sz="2400" dirty="0" smtClean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marL="43815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latin typeface="Comic Sans MS"/>
                <a:ea typeface="Times New Roman"/>
              </a:rPr>
              <a:t>Experimentation</a:t>
            </a:r>
            <a:endParaRPr lang="tr-TR" sz="2400" dirty="0">
              <a:solidFill>
                <a:prstClr val="black"/>
              </a:solidFill>
              <a:latin typeface="Times New Roman"/>
              <a:ea typeface="Times New Roman"/>
            </a:endParaRPr>
          </a:p>
        </p:txBody>
      </p:sp>
      <p:sp>
        <p:nvSpPr>
          <p:cNvPr id="3" name="Dikdörtgen 2"/>
          <p:cNvSpPr/>
          <p:nvPr/>
        </p:nvSpPr>
        <p:spPr bwMode="auto">
          <a:xfrm>
            <a:off x="152400" y="152400"/>
            <a:ext cx="8752115" cy="6515970"/>
          </a:xfrm>
          <a:prstGeom prst="rect">
            <a:avLst/>
          </a:pr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9304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457200" y="457200"/>
            <a:ext cx="8382000" cy="627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3600" b="1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Organizing</a:t>
            </a:r>
            <a:r>
              <a:rPr lang="tr-TR" sz="3600" b="1" dirty="0" smtClean="0">
                <a:solidFill>
                  <a:prstClr val="black"/>
                </a:solidFill>
                <a:latin typeface="Comic Sans MS"/>
                <a:ea typeface="Times New Roman"/>
              </a:rPr>
              <a:t> Information</a:t>
            </a:r>
          </a:p>
          <a:p>
            <a:endParaRPr lang="tr-TR" sz="2400" dirty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algn="ctr"/>
            <a:r>
              <a:rPr lang="en-US" sz="2400" dirty="0" smtClean="0">
                <a:solidFill>
                  <a:prstClr val="black"/>
                </a:solidFill>
                <a:latin typeface="Comic Sans MS"/>
                <a:ea typeface="Times New Roman"/>
              </a:rPr>
              <a:t>Re-consider </a:t>
            </a:r>
            <a:r>
              <a:rPr lang="en-US" sz="2400" dirty="0">
                <a:solidFill>
                  <a:prstClr val="black"/>
                </a:solidFill>
                <a:latin typeface="Comic Sans MS"/>
                <a:ea typeface="Times New Roman"/>
              </a:rPr>
              <a:t>your </a:t>
            </a:r>
            <a:r>
              <a:rPr lang="en-US" sz="2400" b="1" dirty="0" smtClean="0">
                <a:solidFill>
                  <a:prstClr val="black"/>
                </a:solidFill>
                <a:latin typeface="Comic Sans MS"/>
                <a:ea typeface="Times New Roman"/>
              </a:rPr>
              <a:t>purpose-reader-scope</a:t>
            </a:r>
            <a:r>
              <a:rPr lang="tr-TR" sz="2400" b="1" dirty="0" smtClean="0">
                <a:solidFill>
                  <a:prstClr val="black"/>
                </a:solidFill>
                <a:latin typeface="Comic Sans MS"/>
                <a:ea typeface="Times New Roman"/>
              </a:rPr>
              <a:t>-</a:t>
            </a:r>
            <a:r>
              <a:rPr lang="tr-TR" sz="2400" b="1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tone</a:t>
            </a:r>
            <a:r>
              <a:rPr lang="tr-TR" sz="2400" dirty="0" smtClean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mic Sans MS"/>
                <a:ea typeface="Times New Roman"/>
              </a:rPr>
              <a:t>and</a:t>
            </a:r>
            <a:endParaRPr lang="tr-TR" sz="2400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algn="ctr"/>
            <a:r>
              <a:rPr lang="en-US" sz="2400" b="1" dirty="0" smtClean="0">
                <a:solidFill>
                  <a:prstClr val="black"/>
                </a:solidFill>
                <a:latin typeface="Comic Sans MS"/>
                <a:ea typeface="Times New Roman"/>
              </a:rPr>
              <a:t>re-adjust</a:t>
            </a:r>
            <a:r>
              <a:rPr lang="en-US" sz="2400" dirty="0" smtClean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mic Sans MS"/>
                <a:ea typeface="Times New Roman"/>
              </a:rPr>
              <a:t>if </a:t>
            </a:r>
            <a:r>
              <a:rPr lang="en-US" sz="2400" dirty="0" smtClean="0">
                <a:solidFill>
                  <a:prstClr val="black"/>
                </a:solidFill>
                <a:latin typeface="Comic Sans MS"/>
                <a:ea typeface="Times New Roman"/>
              </a:rPr>
              <a:t>necessary</a:t>
            </a:r>
            <a:endParaRPr lang="tr-TR" sz="2400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algn="ctr"/>
            <a:r>
              <a:rPr lang="en-US" sz="2400" dirty="0" smtClean="0">
                <a:solidFill>
                  <a:prstClr val="black"/>
                </a:solidFill>
                <a:latin typeface="Comic Sans MS"/>
                <a:ea typeface="Times New Roman"/>
              </a:rPr>
              <a:t>according </a:t>
            </a:r>
            <a:r>
              <a:rPr lang="en-US" sz="2400" dirty="0">
                <a:solidFill>
                  <a:prstClr val="black"/>
                </a:solidFill>
                <a:latin typeface="Comic Sans MS"/>
                <a:ea typeface="Times New Roman"/>
              </a:rPr>
              <a:t>to the information you </a:t>
            </a:r>
            <a:r>
              <a:rPr lang="en-US" sz="2400" dirty="0" smtClean="0">
                <a:solidFill>
                  <a:prstClr val="black"/>
                </a:solidFill>
                <a:latin typeface="Comic Sans MS"/>
                <a:ea typeface="Times New Roman"/>
              </a:rPr>
              <a:t>found</a:t>
            </a:r>
            <a:endParaRPr lang="tr-TR" sz="2400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algn="ctr"/>
            <a:endParaRPr lang="tr-TR" sz="2400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algn="ctr"/>
            <a:r>
              <a:rPr lang="en-US" sz="2400" dirty="0" smtClean="0">
                <a:solidFill>
                  <a:prstClr val="black"/>
                </a:solidFill>
                <a:latin typeface="Comic Sans MS"/>
                <a:ea typeface="Times New Roman"/>
              </a:rPr>
              <a:t>Then re</a:t>
            </a:r>
            <a:r>
              <a:rPr lang="tr-TR" sz="2400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view</a:t>
            </a:r>
            <a:r>
              <a:rPr lang="en-US" sz="2400" dirty="0" smtClean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mic Sans MS"/>
                <a:ea typeface="Times New Roman"/>
              </a:rPr>
              <a:t>the information you </a:t>
            </a:r>
            <a:r>
              <a:rPr lang="en-US" sz="2400" dirty="0" smtClean="0">
                <a:solidFill>
                  <a:prstClr val="black"/>
                </a:solidFill>
                <a:latin typeface="Comic Sans MS"/>
                <a:ea typeface="Times New Roman"/>
              </a:rPr>
              <a:t>collected</a:t>
            </a:r>
            <a:endParaRPr lang="tr-TR" sz="240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algn="ctr"/>
            <a:r>
              <a:rPr lang="tr-TR" sz="2400" b="1" dirty="0" smtClean="0">
                <a:solidFill>
                  <a:prstClr val="black"/>
                </a:solidFill>
                <a:latin typeface="Comic Sans MS"/>
                <a:ea typeface="Times New Roman"/>
              </a:rPr>
              <a:t>ev</a:t>
            </a:r>
            <a:r>
              <a:rPr lang="en-US" sz="2400" b="1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aluating</a:t>
            </a:r>
            <a:r>
              <a:rPr lang="tr-TR" sz="2400" b="1" dirty="0" smtClean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en-US" sz="2400" b="1" dirty="0" smtClean="0">
                <a:solidFill>
                  <a:prstClr val="black"/>
                </a:solidFill>
                <a:latin typeface="Comic Sans MS"/>
                <a:ea typeface="Times New Roman"/>
              </a:rPr>
              <a:t>&amp; </a:t>
            </a:r>
            <a:r>
              <a:rPr lang="tr-TR" sz="2400" b="1" dirty="0" smtClean="0">
                <a:solidFill>
                  <a:prstClr val="black"/>
                </a:solidFill>
                <a:latin typeface="Comic Sans MS"/>
                <a:ea typeface="Times New Roman"/>
              </a:rPr>
              <a:t>s</a:t>
            </a:r>
            <a:r>
              <a:rPr lang="en-US" sz="2400" b="1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orting</a:t>
            </a:r>
            <a:r>
              <a:rPr lang="en-US" sz="2400" b="1" dirty="0" smtClean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mic Sans MS"/>
                <a:ea typeface="Times New Roman"/>
              </a:rPr>
              <a:t>according to what is</a:t>
            </a:r>
            <a:r>
              <a:rPr lang="en-US" sz="2400" dirty="0" smtClean="0">
                <a:solidFill>
                  <a:prstClr val="black"/>
                </a:solidFill>
                <a:latin typeface="Comic Sans MS"/>
                <a:ea typeface="Times New Roman"/>
              </a:rPr>
              <a:t>:</a:t>
            </a:r>
            <a:endParaRPr lang="tr-TR" sz="2400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algn="ctr"/>
            <a:endParaRPr lang="tr-TR" sz="240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r>
              <a:rPr lang="tr-TR" sz="2400" dirty="0" smtClean="0">
                <a:solidFill>
                  <a:prstClr val="black"/>
                </a:solidFill>
                <a:latin typeface="Comic Sans MS"/>
                <a:ea typeface="Times New Roman"/>
              </a:rPr>
              <a:t>      </a:t>
            </a:r>
            <a:r>
              <a:rPr lang="en-US" sz="2400" b="1" dirty="0" smtClean="0">
                <a:solidFill>
                  <a:prstClr val="black"/>
                </a:solidFill>
                <a:latin typeface="Comic Sans MS"/>
                <a:ea typeface="Times New Roman"/>
              </a:rPr>
              <a:t>VALID</a:t>
            </a:r>
            <a:r>
              <a:rPr lang="tr-TR" sz="2400" b="1" dirty="0" smtClean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en-US" sz="2400" b="1" dirty="0" smtClean="0">
                <a:solidFill>
                  <a:prstClr val="black"/>
                </a:solidFill>
                <a:latin typeface="Comic Sans MS"/>
                <a:ea typeface="Times New Roman"/>
              </a:rPr>
              <a:t>- </a:t>
            </a:r>
            <a:r>
              <a:rPr lang="en-US" sz="2400" b="1" dirty="0">
                <a:solidFill>
                  <a:prstClr val="black"/>
                </a:solidFill>
                <a:latin typeface="Comic Sans MS"/>
                <a:ea typeface="Times New Roman"/>
              </a:rPr>
              <a:t>RELEVANT - USEFUL  </a:t>
            </a:r>
            <a:r>
              <a:rPr lang="en-US" sz="2400" b="1" dirty="0" smtClean="0">
                <a:solidFill>
                  <a:prstClr val="black"/>
                </a:solidFill>
                <a:latin typeface="Comic Sans MS"/>
                <a:ea typeface="Times New Roman"/>
              </a:rPr>
              <a:t>INFORMATION</a:t>
            </a:r>
            <a:r>
              <a:rPr lang="tr-TR" sz="2400" dirty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tr-TR" sz="2400" dirty="0" smtClean="0">
                <a:solidFill>
                  <a:prstClr val="black"/>
                </a:solidFill>
                <a:latin typeface="Comic Sans MS"/>
                <a:ea typeface="Times New Roman"/>
              </a:rPr>
              <a:t>(c</a:t>
            </a:r>
            <a:r>
              <a:rPr lang="en-US" sz="2400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orrect</a:t>
            </a:r>
            <a:r>
              <a:rPr lang="en-US" sz="2400" dirty="0" smtClean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tr-TR" sz="2400" dirty="0" smtClean="0">
                <a:solidFill>
                  <a:prstClr val="black"/>
                </a:solidFill>
                <a:latin typeface="Comic Sans MS"/>
                <a:ea typeface="Times New Roman"/>
              </a:rPr>
              <a:t>&amp; </a:t>
            </a:r>
            <a:r>
              <a:rPr lang="en-US" sz="2400" dirty="0" smtClean="0">
                <a:solidFill>
                  <a:prstClr val="black"/>
                </a:solidFill>
                <a:latin typeface="Comic Sans MS"/>
                <a:ea typeface="Times New Roman"/>
              </a:rPr>
              <a:t>reliable</a:t>
            </a:r>
            <a:r>
              <a:rPr lang="tr-TR" sz="2400" dirty="0" smtClean="0">
                <a:solidFill>
                  <a:prstClr val="black"/>
                </a:solidFill>
                <a:latin typeface="Comic Sans MS"/>
                <a:ea typeface="Times New Roman"/>
              </a:rPr>
              <a:t>)</a:t>
            </a:r>
            <a:endParaRPr lang="tr-TR" sz="240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endParaRPr lang="tr-TR" sz="2400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r>
              <a:rPr lang="en-US" sz="2400" dirty="0" smtClean="0">
                <a:solidFill>
                  <a:prstClr val="black"/>
                </a:solidFill>
                <a:latin typeface="Comic Sans MS"/>
                <a:ea typeface="Times New Roman"/>
              </a:rPr>
              <a:t>This </a:t>
            </a:r>
            <a:r>
              <a:rPr lang="en-US" sz="2400" dirty="0">
                <a:solidFill>
                  <a:prstClr val="black"/>
                </a:solidFill>
                <a:latin typeface="Comic Sans MS"/>
                <a:ea typeface="Times New Roman"/>
              </a:rPr>
              <a:t>process will also show you what is </a:t>
            </a:r>
            <a:r>
              <a:rPr lang="en-US" sz="2400" b="1" dirty="0">
                <a:solidFill>
                  <a:prstClr val="black"/>
                </a:solidFill>
                <a:latin typeface="Comic Sans MS"/>
                <a:ea typeface="Times New Roman"/>
              </a:rPr>
              <a:t>missing</a:t>
            </a:r>
            <a:r>
              <a:rPr lang="en-US" sz="2400" dirty="0">
                <a:solidFill>
                  <a:prstClr val="black"/>
                </a:solidFill>
                <a:latin typeface="Comic Sans MS"/>
                <a:ea typeface="Times New Roman"/>
              </a:rPr>
              <a:t> and where your information is </a:t>
            </a:r>
            <a:r>
              <a:rPr lang="en-US" sz="2400" b="1" dirty="0">
                <a:solidFill>
                  <a:prstClr val="black"/>
                </a:solidFill>
                <a:latin typeface="Comic Sans MS"/>
                <a:ea typeface="Times New Roman"/>
              </a:rPr>
              <a:t>thin and unreliable!</a:t>
            </a:r>
            <a:endParaRPr lang="tr-TR" sz="2400" b="1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endParaRPr lang="tr-TR" sz="3600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marL="95250" algn="ctr"/>
            <a:endParaRPr lang="tr-TR" dirty="0">
              <a:solidFill>
                <a:prstClr val="black"/>
              </a:solidFill>
              <a:latin typeface="Comic Sans MS"/>
              <a:ea typeface="Times New Roman"/>
            </a:endParaRPr>
          </a:p>
        </p:txBody>
      </p:sp>
      <p:sp>
        <p:nvSpPr>
          <p:cNvPr id="3" name="Dikdörtgen 2"/>
          <p:cNvSpPr/>
          <p:nvPr/>
        </p:nvSpPr>
        <p:spPr bwMode="auto">
          <a:xfrm>
            <a:off x="152400" y="152400"/>
            <a:ext cx="8752115" cy="6515970"/>
          </a:xfrm>
          <a:prstGeom prst="rect">
            <a:avLst/>
          </a:pr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1772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457200" y="457200"/>
            <a:ext cx="8382000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4000" b="1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Organizing</a:t>
            </a:r>
            <a:r>
              <a:rPr lang="tr-TR" sz="4000" b="1" dirty="0" smtClean="0">
                <a:solidFill>
                  <a:prstClr val="black"/>
                </a:solidFill>
                <a:latin typeface="Comic Sans MS"/>
                <a:ea typeface="Times New Roman"/>
              </a:rPr>
              <a:t> Information</a:t>
            </a:r>
          </a:p>
          <a:p>
            <a:pPr algn="ctr"/>
            <a:endParaRPr lang="tr-TR" sz="3600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algn="ctr"/>
            <a:endParaRPr lang="tr-TR" sz="2400" dirty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marL="228600" indent="-228600" algn="ctr"/>
            <a:r>
              <a:rPr lang="en-US" sz="3200" dirty="0" smtClean="0">
                <a:solidFill>
                  <a:prstClr val="black"/>
                </a:solidFill>
                <a:latin typeface="Comic Sans MS"/>
                <a:ea typeface="Times New Roman"/>
              </a:rPr>
              <a:t>DECIDE </a:t>
            </a:r>
            <a:r>
              <a:rPr lang="en-US" sz="3200" dirty="0">
                <a:solidFill>
                  <a:prstClr val="black"/>
                </a:solidFill>
                <a:latin typeface="Comic Sans MS"/>
                <a:ea typeface="Times New Roman"/>
              </a:rPr>
              <a:t>on the MAJOR </a:t>
            </a:r>
            <a:r>
              <a:rPr lang="en-US" sz="3200" dirty="0" smtClean="0">
                <a:solidFill>
                  <a:prstClr val="black"/>
                </a:solidFill>
                <a:latin typeface="Comic Sans MS"/>
                <a:ea typeface="Times New Roman"/>
              </a:rPr>
              <a:t>POINT(S)</a:t>
            </a:r>
            <a:endParaRPr lang="tr-TR" sz="3200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marL="228600" indent="-228600" algn="ctr"/>
            <a:r>
              <a:rPr lang="en-US" sz="3200" dirty="0" smtClean="0">
                <a:solidFill>
                  <a:prstClr val="black"/>
                </a:solidFill>
                <a:latin typeface="Comic Sans MS"/>
                <a:ea typeface="Times New Roman"/>
              </a:rPr>
              <a:t>you </a:t>
            </a:r>
            <a:r>
              <a:rPr lang="en-US" sz="3200" dirty="0">
                <a:solidFill>
                  <a:prstClr val="black"/>
                </a:solidFill>
                <a:latin typeface="Comic Sans MS"/>
                <a:ea typeface="Times New Roman"/>
              </a:rPr>
              <a:t>want to make and</a:t>
            </a:r>
            <a:endParaRPr lang="tr-TR" sz="320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marL="228600" indent="-228600" algn="ctr"/>
            <a:endParaRPr lang="tr-TR" sz="3200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marL="228600" indent="-228600" algn="ctr"/>
            <a:r>
              <a:rPr lang="en-US" sz="3200" dirty="0" smtClean="0">
                <a:solidFill>
                  <a:prstClr val="black"/>
                </a:solidFill>
                <a:latin typeface="Comic Sans MS"/>
                <a:ea typeface="Times New Roman"/>
              </a:rPr>
              <a:t>CHOOSE </a:t>
            </a:r>
            <a:r>
              <a:rPr lang="en-US" sz="3200" dirty="0">
                <a:solidFill>
                  <a:prstClr val="black"/>
                </a:solidFill>
                <a:latin typeface="Comic Sans MS"/>
                <a:ea typeface="Times New Roman"/>
              </a:rPr>
              <a:t>the </a:t>
            </a:r>
            <a:r>
              <a:rPr lang="en-US" sz="3200" dirty="0" smtClean="0">
                <a:solidFill>
                  <a:prstClr val="black"/>
                </a:solidFill>
                <a:latin typeface="Comic Sans MS"/>
                <a:ea typeface="Times New Roman"/>
              </a:rPr>
              <a:t>SUBPOINTS</a:t>
            </a:r>
            <a:endParaRPr lang="tr-TR" sz="3200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marL="228600" indent="-228600" algn="ctr"/>
            <a:r>
              <a:rPr lang="en-US" sz="3200" dirty="0" smtClean="0">
                <a:solidFill>
                  <a:prstClr val="black"/>
                </a:solidFill>
                <a:latin typeface="Comic Sans MS"/>
                <a:ea typeface="Times New Roman"/>
              </a:rPr>
              <a:t>that </a:t>
            </a:r>
            <a:r>
              <a:rPr lang="en-US" sz="3200" dirty="0">
                <a:solidFill>
                  <a:prstClr val="black"/>
                </a:solidFill>
                <a:latin typeface="Comic Sans MS"/>
                <a:ea typeface="Times New Roman"/>
              </a:rPr>
              <a:t>support your major point .</a:t>
            </a:r>
            <a:endParaRPr lang="tr-TR" sz="320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marL="228600" indent="-228600" algn="ctr"/>
            <a:endParaRPr lang="tr-TR" sz="3200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marL="228600" indent="-228600" algn="ctr"/>
            <a:r>
              <a:rPr lang="en-US" sz="3200" dirty="0" smtClean="0">
                <a:solidFill>
                  <a:prstClr val="black"/>
                </a:solidFill>
                <a:latin typeface="Comic Sans MS"/>
                <a:ea typeface="Times New Roman"/>
              </a:rPr>
              <a:t>Remember</a:t>
            </a:r>
            <a:r>
              <a:rPr lang="en-US" sz="3200" dirty="0">
                <a:solidFill>
                  <a:prstClr val="black"/>
                </a:solidFill>
                <a:latin typeface="Comic Sans MS"/>
                <a:ea typeface="Times New Roman"/>
              </a:rPr>
              <a:t>:  capacity of short term memory = 7(+ or -)2 points</a:t>
            </a:r>
            <a:r>
              <a:rPr lang="en-US" sz="3200" dirty="0" smtClean="0">
                <a:solidFill>
                  <a:prstClr val="black"/>
                </a:solidFill>
                <a:latin typeface="Comic Sans MS"/>
                <a:ea typeface="Times New Roman"/>
              </a:rPr>
              <a:t>!</a:t>
            </a:r>
            <a:endParaRPr lang="tr-TR" sz="3200" dirty="0">
              <a:solidFill>
                <a:prstClr val="black"/>
              </a:solidFill>
              <a:latin typeface="Comic Sans MS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914362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52400" y="457200"/>
            <a:ext cx="88392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3600" b="1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Organizing</a:t>
            </a:r>
            <a:r>
              <a:rPr lang="tr-TR" sz="3600" b="1" dirty="0" smtClean="0">
                <a:solidFill>
                  <a:prstClr val="black"/>
                </a:solidFill>
                <a:latin typeface="Comic Sans MS"/>
                <a:ea typeface="Times New Roman"/>
              </a:rPr>
              <a:t> Information</a:t>
            </a:r>
          </a:p>
          <a:p>
            <a:pPr algn="ctr"/>
            <a:endParaRPr lang="tr-TR" sz="2400" dirty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marL="228600" indent="-228600" algn="ctr"/>
            <a:r>
              <a:rPr lang="en-US" sz="3200" dirty="0" smtClean="0">
                <a:solidFill>
                  <a:prstClr val="black"/>
                </a:solidFill>
                <a:latin typeface="Comic Sans MS"/>
                <a:ea typeface="Times New Roman"/>
              </a:rPr>
              <a:t>Theorists </a:t>
            </a:r>
            <a:r>
              <a:rPr lang="en-US" sz="3200" dirty="0">
                <a:solidFill>
                  <a:prstClr val="black"/>
                </a:solidFill>
                <a:latin typeface="Comic Sans MS"/>
                <a:ea typeface="Times New Roman"/>
              </a:rPr>
              <a:t>tell us that </a:t>
            </a:r>
            <a:r>
              <a:rPr lang="tr-TR" sz="3200" dirty="0" smtClean="0">
                <a:solidFill>
                  <a:prstClr val="black"/>
                </a:solidFill>
                <a:latin typeface="Comic Sans MS"/>
                <a:ea typeface="Times New Roman"/>
              </a:rPr>
              <a:t>i</a:t>
            </a:r>
            <a:r>
              <a:rPr lang="en-US" sz="3200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nformation</a:t>
            </a:r>
            <a:r>
              <a:rPr lang="en-US" sz="3200" dirty="0" smtClean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Comic Sans MS"/>
                <a:ea typeface="Times New Roman"/>
              </a:rPr>
              <a:t>can </a:t>
            </a:r>
            <a:r>
              <a:rPr lang="en-US" sz="3200" dirty="0" smtClean="0">
                <a:solidFill>
                  <a:prstClr val="black"/>
                </a:solidFill>
                <a:latin typeface="Comic Sans MS"/>
                <a:ea typeface="Times New Roman"/>
              </a:rPr>
              <a:t>be</a:t>
            </a:r>
            <a:r>
              <a:rPr lang="tr-TR" sz="3200" dirty="0" smtClean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latin typeface="Comic Sans MS"/>
                <a:ea typeface="Times New Roman"/>
              </a:rPr>
              <a:t>handled </a:t>
            </a:r>
            <a:r>
              <a:rPr lang="en-US" sz="3200" dirty="0">
                <a:solidFill>
                  <a:prstClr val="black"/>
                </a:solidFill>
                <a:latin typeface="Comic Sans MS"/>
                <a:ea typeface="Times New Roman"/>
              </a:rPr>
              <a:t>/ </a:t>
            </a:r>
            <a:r>
              <a:rPr lang="en-US" sz="3200" dirty="0" smtClean="0">
                <a:solidFill>
                  <a:prstClr val="black"/>
                </a:solidFill>
                <a:latin typeface="Comic Sans MS"/>
                <a:ea typeface="Times New Roman"/>
              </a:rPr>
              <a:t>itemized</a:t>
            </a:r>
            <a:endParaRPr lang="tr-TR" sz="3200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marL="228600" indent="-228600" algn="ctr"/>
            <a:r>
              <a:rPr lang="en-US" sz="3200" dirty="0" smtClean="0">
                <a:solidFill>
                  <a:prstClr val="black"/>
                </a:solidFill>
                <a:latin typeface="Comic Sans MS"/>
                <a:ea typeface="Times New Roman"/>
              </a:rPr>
              <a:t>in </a:t>
            </a:r>
            <a:r>
              <a:rPr lang="en-US" sz="3200" dirty="0">
                <a:solidFill>
                  <a:prstClr val="black"/>
                </a:solidFill>
                <a:latin typeface="Comic Sans MS"/>
                <a:ea typeface="Times New Roman"/>
              </a:rPr>
              <a:t>three different </a:t>
            </a:r>
            <a:r>
              <a:rPr lang="en-US" sz="3200" dirty="0" smtClean="0">
                <a:solidFill>
                  <a:prstClr val="black"/>
                </a:solidFill>
                <a:latin typeface="Comic Sans MS"/>
                <a:ea typeface="Times New Roman"/>
              </a:rPr>
              <a:t>ways</a:t>
            </a:r>
            <a:endParaRPr lang="tr-TR" sz="3200" dirty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marL="228600" indent="-228600" algn="ctr"/>
            <a:endParaRPr lang="tr-TR" sz="320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Comic Sans MS"/>
                <a:ea typeface="Times New Roman"/>
              </a:rPr>
              <a:t>RANDOMLY</a:t>
            </a:r>
            <a:endParaRPr lang="tr-TR" sz="320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tr-TR" sz="3200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/>
                </a:solidFill>
                <a:latin typeface="Comic Sans MS"/>
                <a:ea typeface="Times New Roman"/>
              </a:rPr>
              <a:t>SEQUANTIALY </a:t>
            </a:r>
            <a:r>
              <a:rPr lang="en-US" sz="3200" dirty="0">
                <a:solidFill>
                  <a:prstClr val="black"/>
                </a:solidFill>
                <a:latin typeface="Comic Sans MS"/>
                <a:ea typeface="Times New Roman"/>
              </a:rPr>
              <a:t>- equally important items</a:t>
            </a:r>
            <a:endParaRPr lang="tr-TR" sz="320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tr-TR" sz="3200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/>
                </a:solidFill>
                <a:latin typeface="Comic Sans MS"/>
                <a:ea typeface="Times New Roman"/>
              </a:rPr>
              <a:t>HIERARCHICALLY – different</a:t>
            </a:r>
            <a:endParaRPr lang="tr-TR" sz="3200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marL="228600" indent="-228600" algn="ctr"/>
            <a:r>
              <a:rPr lang="en-US" sz="3200" dirty="0" smtClean="0">
                <a:solidFill>
                  <a:prstClr val="black"/>
                </a:solidFill>
                <a:latin typeface="Comic Sans MS"/>
                <a:ea typeface="Times New Roman"/>
              </a:rPr>
              <a:t>value </a:t>
            </a:r>
            <a:r>
              <a:rPr lang="en-US" sz="3200" dirty="0">
                <a:solidFill>
                  <a:prstClr val="black"/>
                </a:solidFill>
                <a:latin typeface="Comic Sans MS"/>
                <a:ea typeface="Times New Roman"/>
              </a:rPr>
              <a:t>- rank - </a:t>
            </a:r>
            <a:r>
              <a:rPr lang="en-US" sz="3200" dirty="0" smtClean="0">
                <a:solidFill>
                  <a:prstClr val="black"/>
                </a:solidFill>
                <a:latin typeface="Comic Sans MS"/>
                <a:ea typeface="Times New Roman"/>
              </a:rPr>
              <a:t>level</a:t>
            </a:r>
            <a:endParaRPr lang="tr-TR" sz="3200" dirty="0">
              <a:solidFill>
                <a:prstClr val="black"/>
              </a:solidFill>
              <a:latin typeface="Times New Roman"/>
              <a:ea typeface="Times New Roman"/>
            </a:endParaRPr>
          </a:p>
        </p:txBody>
      </p:sp>
      <p:sp>
        <p:nvSpPr>
          <p:cNvPr id="3" name="Dikdörtgen 2"/>
          <p:cNvSpPr/>
          <p:nvPr/>
        </p:nvSpPr>
        <p:spPr bwMode="auto">
          <a:xfrm>
            <a:off x="152400" y="152400"/>
            <a:ext cx="8752115" cy="6515970"/>
          </a:xfrm>
          <a:prstGeom prst="rect">
            <a:avLst/>
          </a:pr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065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GB" altLang="tr-TR" sz="4000" b="1" smtClean="0">
                <a:latin typeface="Comic Sans MS" pitchFamily="66" charset="0"/>
              </a:rPr>
              <a:t>DESIRED QUALIFICATIONS I</a:t>
            </a:r>
            <a:endParaRPr lang="en-US" altLang="tr-TR" sz="7200" b="1" smtClean="0">
              <a:latin typeface="Comic Sans MS" pitchFamily="66" charset="0"/>
            </a:endParaRP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384300" y="2335213"/>
            <a:ext cx="6113463" cy="301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GB" altLang="tr-TR" b="1" smtClean="0">
                <a:solidFill>
                  <a:srgbClr val="FFFF00"/>
                </a:solidFill>
                <a:latin typeface="Comic Sans MS" pitchFamily="66" charset="0"/>
              </a:rPr>
              <a:t>Good communication,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GB" altLang="tr-TR" b="1" smtClean="0">
                <a:solidFill>
                  <a:srgbClr val="FFFF00"/>
                </a:solidFill>
                <a:latin typeface="Comic Sans MS" pitchFamily="66" charset="0"/>
              </a:rPr>
              <a:t>computer and</a:t>
            </a:r>
            <a:r>
              <a:rPr lang="en-GB" altLang="tr-TR" smtClean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en-GB" altLang="tr-TR" b="1" smtClean="0">
                <a:solidFill>
                  <a:srgbClr val="FFFF00"/>
                </a:solidFill>
                <a:latin typeface="Comic Sans MS" pitchFamily="66" charset="0"/>
              </a:rPr>
              <a:t>teamwork skills</a:t>
            </a:r>
            <a:r>
              <a:rPr lang="en-GB" altLang="tr-TR" b="1" smtClean="0">
                <a:solidFill>
                  <a:srgbClr val="FFFFFF"/>
                </a:solidFill>
                <a:latin typeface="Comic Sans MS" pitchFamily="66" charset="0"/>
              </a:rPr>
              <a:t>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GB" altLang="tr-TR" smtClean="0">
                <a:solidFill>
                  <a:srgbClr val="FFFFFF"/>
                </a:solidFill>
                <a:latin typeface="Comic Sans MS" pitchFamily="66" charset="0"/>
              </a:rPr>
              <a:t>(including open-mind,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GB" altLang="tr-TR" smtClean="0">
                <a:solidFill>
                  <a:srgbClr val="FFFFFF"/>
                </a:solidFill>
                <a:latin typeface="Comic Sans MS" pitchFamily="66" charset="0"/>
              </a:rPr>
              <a:t>positive attitude and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GB" altLang="tr-TR" smtClean="0">
                <a:solidFill>
                  <a:srgbClr val="FFFFFF"/>
                </a:solidFill>
                <a:latin typeface="Comic Sans MS" pitchFamily="66" charset="0"/>
              </a:rPr>
              <a:t>leadership skills)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endParaRPr lang="en-US" altLang="tr-TR" smtClean="0">
              <a:solidFill>
                <a:srgbClr val="FFFFFF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132781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52400" y="457200"/>
            <a:ext cx="88392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3600" b="1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Organizing</a:t>
            </a:r>
            <a:r>
              <a:rPr lang="tr-TR" sz="3600" b="1" dirty="0" smtClean="0">
                <a:solidFill>
                  <a:prstClr val="black"/>
                </a:solidFill>
                <a:latin typeface="Comic Sans MS"/>
                <a:ea typeface="Times New Roman"/>
              </a:rPr>
              <a:t> Information</a:t>
            </a:r>
          </a:p>
          <a:p>
            <a:pPr algn="ctr"/>
            <a:endParaRPr lang="tr-TR" sz="3600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algn="ctr"/>
            <a:endParaRPr lang="tr-TR" sz="2400" dirty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/>
                </a:solidFill>
                <a:latin typeface="Comic Sans MS"/>
                <a:ea typeface="Times New Roman"/>
              </a:rPr>
              <a:t>SEQUANTIALY </a:t>
            </a:r>
            <a:r>
              <a:rPr lang="en-US" sz="3200" dirty="0">
                <a:solidFill>
                  <a:prstClr val="black"/>
                </a:solidFill>
                <a:latin typeface="Comic Sans MS"/>
                <a:ea typeface="Times New Roman"/>
              </a:rPr>
              <a:t>- equally important items</a:t>
            </a:r>
            <a:endParaRPr lang="tr-TR" sz="320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marL="228600" indent="-228600"/>
            <a:r>
              <a:rPr lang="en-US" sz="3200" dirty="0">
                <a:solidFill>
                  <a:prstClr val="black"/>
                </a:solidFill>
                <a:latin typeface="Comic Sans MS"/>
                <a:ea typeface="Times New Roman"/>
              </a:rPr>
              <a:t> </a:t>
            </a:r>
            <a:endParaRPr lang="tr-TR" sz="3200" dirty="0" smtClean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marL="228600" indent="-228600"/>
            <a:r>
              <a:rPr lang="tr-TR" sz="3200" dirty="0">
                <a:solidFill>
                  <a:prstClr val="black"/>
                </a:solidFill>
                <a:latin typeface="Comic Sans MS"/>
                <a:ea typeface="Times New Roman"/>
              </a:rPr>
              <a:t>1.	</a:t>
            </a:r>
            <a:r>
              <a:rPr lang="en-US" sz="3200" dirty="0" smtClean="0">
                <a:solidFill>
                  <a:prstClr val="black"/>
                </a:solidFill>
                <a:latin typeface="Comic Sans MS"/>
                <a:ea typeface="Times New Roman"/>
              </a:rPr>
              <a:t>Chronological  </a:t>
            </a:r>
            <a:r>
              <a:rPr lang="en-US" sz="3200" dirty="0">
                <a:solidFill>
                  <a:prstClr val="black"/>
                </a:solidFill>
                <a:latin typeface="Comic Sans MS"/>
                <a:ea typeface="Times New Roman"/>
              </a:rPr>
              <a:t>:  Points are arranged from first to last on the basis of time</a:t>
            </a:r>
            <a:endParaRPr lang="tr-TR" sz="320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marL="190500"/>
            <a:r>
              <a:rPr lang="en-US" sz="3200" dirty="0">
                <a:solidFill>
                  <a:prstClr val="black"/>
                </a:solidFill>
                <a:latin typeface="Comic Sans MS"/>
                <a:ea typeface="Times New Roman"/>
              </a:rPr>
              <a:t> </a:t>
            </a:r>
            <a:endParaRPr lang="tr-TR" sz="320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r>
              <a:rPr lang="tr-TR" sz="3200" dirty="0" smtClean="0">
                <a:solidFill>
                  <a:prstClr val="black"/>
                </a:solidFill>
                <a:latin typeface="Comic Sans MS"/>
                <a:ea typeface="Times New Roman"/>
              </a:rPr>
              <a:t>2.	</a:t>
            </a:r>
            <a:r>
              <a:rPr lang="en-US" sz="3200" dirty="0" smtClean="0">
                <a:solidFill>
                  <a:prstClr val="black"/>
                </a:solidFill>
                <a:latin typeface="Comic Sans MS"/>
                <a:ea typeface="Times New Roman"/>
              </a:rPr>
              <a:t>Spatial   </a:t>
            </a:r>
            <a:r>
              <a:rPr lang="en-US" sz="3200" dirty="0">
                <a:solidFill>
                  <a:prstClr val="black"/>
                </a:solidFill>
                <a:latin typeface="Comic Sans MS"/>
                <a:ea typeface="Times New Roman"/>
              </a:rPr>
              <a:t>: Points are arranged as they appear physically top to bottom, left to right, outside to inside, etc</a:t>
            </a:r>
            <a:r>
              <a:rPr lang="en-US" sz="3200" dirty="0" smtClean="0">
                <a:solidFill>
                  <a:prstClr val="black"/>
                </a:solidFill>
                <a:latin typeface="Comic Sans MS"/>
                <a:ea typeface="Times New Roman"/>
              </a:rPr>
              <a:t>.</a:t>
            </a:r>
            <a:endParaRPr lang="tr-TR" sz="3200" dirty="0">
              <a:solidFill>
                <a:prstClr val="black"/>
              </a:solidFill>
              <a:latin typeface="Times New Roman"/>
              <a:ea typeface="Times New Roman"/>
            </a:endParaRPr>
          </a:p>
        </p:txBody>
      </p:sp>
      <p:sp>
        <p:nvSpPr>
          <p:cNvPr id="3" name="Dikdörtgen 2"/>
          <p:cNvSpPr/>
          <p:nvPr/>
        </p:nvSpPr>
        <p:spPr bwMode="auto">
          <a:xfrm>
            <a:off x="152400" y="152400"/>
            <a:ext cx="8752115" cy="6515970"/>
          </a:xfrm>
          <a:prstGeom prst="rect">
            <a:avLst/>
          </a:pr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3819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52400" y="304800"/>
            <a:ext cx="8839200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3600" b="1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Organizing</a:t>
            </a:r>
            <a:r>
              <a:rPr lang="tr-TR" sz="3600" b="1" dirty="0" smtClean="0">
                <a:solidFill>
                  <a:prstClr val="black"/>
                </a:solidFill>
                <a:latin typeface="Comic Sans MS"/>
                <a:ea typeface="Times New Roman"/>
              </a:rPr>
              <a:t> Information</a:t>
            </a:r>
          </a:p>
          <a:p>
            <a:pPr algn="ctr"/>
            <a:endParaRPr lang="tr-TR" sz="2800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/>
                </a:solidFill>
                <a:latin typeface="Comic Sans MS"/>
                <a:ea typeface="Times New Roman"/>
              </a:rPr>
              <a:t>HIERARCHICIAL</a:t>
            </a:r>
            <a:r>
              <a:rPr lang="tr-TR" sz="3200" dirty="0" smtClean="0">
                <a:solidFill>
                  <a:prstClr val="black"/>
                </a:solidFill>
                <a:latin typeface="Comic Sans MS"/>
                <a:ea typeface="Times New Roman"/>
              </a:rPr>
              <a:t>LY</a:t>
            </a:r>
            <a:endParaRPr lang="tr-TR" sz="320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r>
              <a:rPr lang="en-US" sz="2800" dirty="0">
                <a:solidFill>
                  <a:prstClr val="black"/>
                </a:solidFill>
                <a:latin typeface="Comic Sans MS"/>
                <a:ea typeface="Times New Roman"/>
              </a:rPr>
              <a:t> </a:t>
            </a:r>
            <a:endParaRPr lang="tr-TR" sz="280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r>
              <a:rPr lang="en-US" sz="2800" dirty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Comic Sans MS"/>
                <a:ea typeface="Times New Roman"/>
              </a:rPr>
              <a:t>1.</a:t>
            </a:r>
            <a:r>
              <a:rPr lang="tr-TR" sz="2800" dirty="0" smtClean="0">
                <a:solidFill>
                  <a:prstClr val="black"/>
                </a:solidFill>
                <a:latin typeface="Comic Sans MS"/>
                <a:ea typeface="Times New Roman"/>
              </a:rPr>
              <a:t>	</a:t>
            </a:r>
            <a:r>
              <a:rPr lang="en-US" sz="2800" dirty="0" smtClean="0">
                <a:solidFill>
                  <a:prstClr val="black"/>
                </a:solidFill>
                <a:latin typeface="Comic Sans MS"/>
                <a:ea typeface="Times New Roman"/>
              </a:rPr>
              <a:t>Comparison </a:t>
            </a:r>
            <a:r>
              <a:rPr lang="en-US" sz="2800" dirty="0">
                <a:solidFill>
                  <a:prstClr val="black"/>
                </a:solidFill>
                <a:latin typeface="Comic Sans MS"/>
                <a:ea typeface="Times New Roman"/>
              </a:rPr>
              <a:t>or Contrast  : Points are chosen to show similarities or differences between elements</a:t>
            </a:r>
            <a:endParaRPr lang="tr-TR" sz="280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r>
              <a:rPr lang="en-US" sz="2800" dirty="0">
                <a:solidFill>
                  <a:prstClr val="black"/>
                </a:solidFill>
                <a:latin typeface="Comic Sans MS"/>
                <a:ea typeface="Times New Roman"/>
              </a:rPr>
              <a:t> </a:t>
            </a:r>
            <a:r>
              <a:rPr lang="en-US" sz="2800" dirty="0" smtClean="0">
                <a:solidFill>
                  <a:prstClr val="black"/>
                </a:solidFill>
                <a:latin typeface="Comic Sans MS"/>
                <a:ea typeface="Times New Roman"/>
              </a:rPr>
              <a:t>               </a:t>
            </a:r>
            <a:endParaRPr lang="tr-TR" sz="280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marL="323850" indent="-228600"/>
            <a:r>
              <a:rPr lang="en-US" sz="2800" dirty="0" smtClean="0">
                <a:solidFill>
                  <a:prstClr val="black"/>
                </a:solidFill>
                <a:latin typeface="Comic Sans MS"/>
                <a:ea typeface="Times New Roman"/>
              </a:rPr>
              <a:t>2.</a:t>
            </a:r>
            <a:r>
              <a:rPr lang="tr-TR" sz="2800" dirty="0" smtClean="0">
                <a:solidFill>
                  <a:prstClr val="black"/>
                </a:solidFill>
                <a:latin typeface="Comic Sans MS"/>
                <a:ea typeface="Times New Roman"/>
              </a:rPr>
              <a:t>	</a:t>
            </a:r>
            <a:r>
              <a:rPr lang="en-US" sz="2800" dirty="0" smtClean="0">
                <a:solidFill>
                  <a:prstClr val="black"/>
                </a:solidFill>
                <a:latin typeface="Comic Sans MS"/>
                <a:ea typeface="Times New Roman"/>
              </a:rPr>
              <a:t>Pro </a:t>
            </a:r>
            <a:r>
              <a:rPr lang="en-US" sz="2800" dirty="0">
                <a:solidFill>
                  <a:prstClr val="black"/>
                </a:solidFill>
                <a:latin typeface="Comic Sans MS"/>
                <a:ea typeface="Times New Roman"/>
              </a:rPr>
              <a:t>and Con  : Points are determined to be either advantages or </a:t>
            </a:r>
            <a:r>
              <a:rPr lang="en-US" sz="2800" dirty="0" smtClean="0">
                <a:solidFill>
                  <a:prstClr val="black"/>
                </a:solidFill>
                <a:latin typeface="Comic Sans MS"/>
                <a:ea typeface="Times New Roman"/>
              </a:rPr>
              <a:t>disadvantages       </a:t>
            </a:r>
            <a:endParaRPr lang="tr-TR" sz="280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marL="95250"/>
            <a:r>
              <a:rPr lang="en-US" sz="2800" dirty="0">
                <a:solidFill>
                  <a:prstClr val="black"/>
                </a:solidFill>
                <a:latin typeface="Comic Sans MS"/>
                <a:ea typeface="Times New Roman"/>
              </a:rPr>
              <a:t> </a:t>
            </a:r>
            <a:endParaRPr lang="tr-TR" sz="280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marL="114300" indent="-19050"/>
            <a:r>
              <a:rPr lang="en-US" sz="2800" dirty="0">
                <a:solidFill>
                  <a:prstClr val="black"/>
                </a:solidFill>
                <a:latin typeface="Comic Sans MS"/>
                <a:ea typeface="Times New Roman"/>
              </a:rPr>
              <a:t>3. 	Division or Classification : Points are determined by breaking a topic into its most important parts or functions or by grouping related </a:t>
            </a:r>
            <a:r>
              <a:rPr lang="en-US" sz="2800" dirty="0" smtClean="0">
                <a:solidFill>
                  <a:prstClr val="black"/>
                </a:solidFill>
                <a:latin typeface="Comic Sans MS"/>
                <a:ea typeface="Times New Roman"/>
              </a:rPr>
              <a:t>items</a:t>
            </a:r>
            <a:endParaRPr lang="tr-TR" sz="2800" dirty="0" smtClean="0">
              <a:solidFill>
                <a:prstClr val="black"/>
              </a:solidFill>
              <a:latin typeface="Comic Sans MS"/>
              <a:ea typeface="Times New Roman"/>
            </a:endParaRPr>
          </a:p>
        </p:txBody>
      </p:sp>
      <p:sp>
        <p:nvSpPr>
          <p:cNvPr id="3" name="Dikdörtgen 2"/>
          <p:cNvSpPr/>
          <p:nvPr/>
        </p:nvSpPr>
        <p:spPr bwMode="auto">
          <a:xfrm>
            <a:off x="152400" y="152400"/>
            <a:ext cx="8752115" cy="6515970"/>
          </a:xfrm>
          <a:prstGeom prst="rect">
            <a:avLst/>
          </a:pr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1748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52400" y="304800"/>
            <a:ext cx="88392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3600" b="1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Organizing</a:t>
            </a:r>
            <a:r>
              <a:rPr lang="tr-TR" sz="3600" b="1" dirty="0" smtClean="0">
                <a:solidFill>
                  <a:prstClr val="black"/>
                </a:solidFill>
                <a:latin typeface="Comic Sans MS"/>
                <a:ea typeface="Times New Roman"/>
              </a:rPr>
              <a:t> Information</a:t>
            </a:r>
          </a:p>
          <a:p>
            <a:pPr algn="ctr"/>
            <a:endParaRPr lang="tr-TR" sz="2800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marL="95250"/>
            <a:r>
              <a:rPr lang="en-US" sz="3200" dirty="0">
                <a:solidFill>
                  <a:prstClr val="black"/>
                </a:solidFill>
                <a:latin typeface="Comic Sans MS"/>
                <a:ea typeface="Times New Roman"/>
              </a:rPr>
              <a:t> </a:t>
            </a:r>
            <a:endParaRPr lang="tr-TR" sz="320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Comic Sans MS"/>
                <a:ea typeface="Times New Roman"/>
              </a:rPr>
              <a:t>     COMBINED METHODS</a:t>
            </a:r>
            <a:endParaRPr lang="tr-TR" sz="320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r>
              <a:rPr lang="en-US" sz="3200" dirty="0">
                <a:solidFill>
                  <a:prstClr val="black"/>
                </a:solidFill>
                <a:latin typeface="Comic Sans MS"/>
                <a:ea typeface="Times New Roman"/>
              </a:rPr>
              <a:t> </a:t>
            </a:r>
            <a:endParaRPr lang="tr-TR" sz="320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marL="276225" indent="-228600"/>
            <a:r>
              <a:rPr lang="en-US" sz="3200" dirty="0">
                <a:solidFill>
                  <a:prstClr val="black"/>
                </a:solidFill>
                <a:latin typeface="Comic Sans MS"/>
                <a:ea typeface="Times New Roman"/>
              </a:rPr>
              <a:t>1. 	Problem - Cause - Solution </a:t>
            </a:r>
            <a:endParaRPr lang="tr-TR" sz="320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r>
              <a:rPr lang="en-US" sz="3200" dirty="0">
                <a:solidFill>
                  <a:prstClr val="black"/>
                </a:solidFill>
                <a:latin typeface="Comic Sans MS"/>
                <a:ea typeface="Times New Roman"/>
              </a:rPr>
              <a:t> </a:t>
            </a:r>
            <a:endParaRPr lang="tr-TR" sz="320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marL="228600" indent="-228600"/>
            <a:r>
              <a:rPr lang="en-US" sz="3200" dirty="0">
                <a:solidFill>
                  <a:prstClr val="black"/>
                </a:solidFill>
                <a:latin typeface="Comic Sans MS"/>
                <a:ea typeface="Times New Roman"/>
              </a:rPr>
              <a:t>2. 	Cause and Effect (or Effect and Cause): Hierarchically choose the more important, cause or effect, and then present the supporting points sequentially </a:t>
            </a:r>
            <a:endParaRPr lang="tr-TR" sz="3200" dirty="0">
              <a:solidFill>
                <a:prstClr val="black"/>
              </a:solidFill>
              <a:latin typeface="Times New Roman"/>
              <a:ea typeface="Times New Roman"/>
            </a:endParaRPr>
          </a:p>
        </p:txBody>
      </p:sp>
      <p:sp>
        <p:nvSpPr>
          <p:cNvPr id="3" name="Dikdörtgen 2"/>
          <p:cNvSpPr/>
          <p:nvPr/>
        </p:nvSpPr>
        <p:spPr bwMode="auto">
          <a:xfrm>
            <a:off x="152400" y="152400"/>
            <a:ext cx="8752115" cy="6515970"/>
          </a:xfrm>
          <a:prstGeom prst="rect">
            <a:avLst/>
          </a:pr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2785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52400" y="152400"/>
            <a:ext cx="88392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3600" b="1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Organizing</a:t>
            </a:r>
            <a:r>
              <a:rPr lang="tr-TR" sz="3600" b="1" dirty="0" smtClean="0">
                <a:solidFill>
                  <a:prstClr val="black"/>
                </a:solidFill>
                <a:latin typeface="Comic Sans MS"/>
                <a:ea typeface="Times New Roman"/>
              </a:rPr>
              <a:t> Information</a:t>
            </a:r>
          </a:p>
          <a:p>
            <a:pPr marL="95250"/>
            <a:r>
              <a:rPr lang="en-US" sz="3200" dirty="0">
                <a:solidFill>
                  <a:prstClr val="black"/>
                </a:solidFill>
                <a:latin typeface="Comic Sans MS"/>
                <a:ea typeface="Times New Roman"/>
              </a:rPr>
              <a:t> </a:t>
            </a:r>
            <a:endParaRPr lang="tr-TR" sz="320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Comic Sans MS"/>
                <a:ea typeface="Times New Roman"/>
              </a:rPr>
              <a:t>     COMBINED METHODS</a:t>
            </a:r>
            <a:endParaRPr lang="tr-TR" sz="320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r>
              <a:rPr lang="en-US" sz="3200" dirty="0">
                <a:solidFill>
                  <a:prstClr val="black"/>
                </a:solidFill>
                <a:latin typeface="Comic Sans MS"/>
                <a:ea typeface="Times New Roman"/>
              </a:rPr>
              <a:t> </a:t>
            </a:r>
            <a:endParaRPr lang="tr-TR" sz="320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marL="228600" indent="-228600"/>
            <a:r>
              <a:rPr lang="en-US" sz="3200" dirty="0" smtClean="0">
                <a:solidFill>
                  <a:prstClr val="black"/>
                </a:solidFill>
                <a:latin typeface="Comic Sans MS"/>
                <a:ea typeface="Times New Roman"/>
              </a:rPr>
              <a:t>3.</a:t>
            </a:r>
            <a:r>
              <a:rPr lang="tr-TR" sz="3200" dirty="0" smtClean="0">
                <a:solidFill>
                  <a:prstClr val="black"/>
                </a:solidFill>
                <a:latin typeface="Comic Sans MS"/>
                <a:ea typeface="Times New Roman"/>
              </a:rPr>
              <a:t>	</a:t>
            </a:r>
            <a:r>
              <a:rPr lang="en-US" sz="3200" dirty="0" smtClean="0">
                <a:solidFill>
                  <a:prstClr val="black"/>
                </a:solidFill>
                <a:latin typeface="Comic Sans MS"/>
                <a:ea typeface="Times New Roman"/>
              </a:rPr>
              <a:t>Decreasing </a:t>
            </a:r>
            <a:r>
              <a:rPr lang="en-US" sz="3200" dirty="0">
                <a:solidFill>
                  <a:prstClr val="black"/>
                </a:solidFill>
                <a:latin typeface="Comic Sans MS"/>
                <a:ea typeface="Times New Roman"/>
              </a:rPr>
              <a:t>(or Increasing) Order of Importance: Decreasing gets the readers’ attention but increasing works well with a potentially hostile  reader</a:t>
            </a:r>
            <a:r>
              <a:rPr lang="en-US" sz="3200" dirty="0" smtClean="0">
                <a:solidFill>
                  <a:prstClr val="black"/>
                </a:solidFill>
                <a:latin typeface="Comic Sans MS"/>
                <a:ea typeface="Times New Roman"/>
              </a:rPr>
              <a:t>.</a:t>
            </a:r>
            <a:endParaRPr lang="tr-TR" sz="3200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marL="228600" indent="-228600"/>
            <a:endParaRPr lang="tr-TR" sz="320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r>
              <a:rPr lang="en-US" sz="3200" dirty="0" smtClean="0">
                <a:solidFill>
                  <a:prstClr val="black"/>
                </a:solidFill>
                <a:latin typeface="Comic Sans MS"/>
                <a:ea typeface="Times New Roman"/>
                <a:cs typeface="Times New Roman"/>
              </a:rPr>
              <a:t>4.</a:t>
            </a:r>
            <a:r>
              <a:rPr lang="tr-TR" sz="3200" dirty="0" smtClean="0">
                <a:solidFill>
                  <a:prstClr val="black"/>
                </a:solidFill>
                <a:latin typeface="Comic Sans MS"/>
                <a:ea typeface="Times New Roman"/>
                <a:cs typeface="Times New Roman"/>
              </a:rPr>
              <a:t>	</a:t>
            </a:r>
            <a:r>
              <a:rPr lang="en-US" sz="3200" dirty="0" smtClean="0">
                <a:solidFill>
                  <a:prstClr val="black"/>
                </a:solidFill>
                <a:latin typeface="Comic Sans MS"/>
                <a:ea typeface="Times New Roman"/>
                <a:cs typeface="Times New Roman"/>
              </a:rPr>
              <a:t>General </a:t>
            </a:r>
            <a:r>
              <a:rPr lang="en-US" sz="3200" dirty="0">
                <a:solidFill>
                  <a:prstClr val="black"/>
                </a:solidFill>
                <a:latin typeface="Comic Sans MS"/>
                <a:ea typeface="Times New Roman"/>
                <a:cs typeface="Times New Roman"/>
              </a:rPr>
              <a:t>to Specific (also called Simple to Complex or Deductive)  or  Specific to General (also called Complex to Simple or Inductive</a:t>
            </a:r>
            <a:r>
              <a:rPr lang="en-US" sz="3200" dirty="0" smtClean="0">
                <a:solidFill>
                  <a:prstClr val="black"/>
                </a:solidFill>
                <a:latin typeface="Comic Sans MS"/>
                <a:ea typeface="Times New Roman"/>
                <a:cs typeface="Times New Roman"/>
              </a:rPr>
              <a:t>)</a:t>
            </a:r>
            <a:r>
              <a:rPr lang="tr-TR" sz="3200" dirty="0" smtClean="0">
                <a:solidFill>
                  <a:prstClr val="black"/>
                </a:solidFill>
                <a:latin typeface="Comic Sans MS"/>
                <a:ea typeface="Times New Roman"/>
                <a:cs typeface="Times New Roman"/>
              </a:rPr>
              <a:t> </a:t>
            </a:r>
            <a:endParaRPr lang="tr-TR" sz="2800" dirty="0" smtClean="0">
              <a:solidFill>
                <a:prstClr val="black"/>
              </a:solidFill>
              <a:latin typeface="Comic Sans MS"/>
              <a:ea typeface="Times New Roman"/>
            </a:endParaRPr>
          </a:p>
        </p:txBody>
      </p:sp>
      <p:sp>
        <p:nvSpPr>
          <p:cNvPr id="3" name="Dikdörtgen 2"/>
          <p:cNvSpPr/>
          <p:nvPr/>
        </p:nvSpPr>
        <p:spPr bwMode="auto">
          <a:xfrm>
            <a:off x="152400" y="152400"/>
            <a:ext cx="8752115" cy="6515970"/>
          </a:xfrm>
          <a:prstGeom prst="rect">
            <a:avLst/>
          </a:pr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787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52399" y="914400"/>
            <a:ext cx="880053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/>
            <a:r>
              <a:rPr lang="tr-TR" sz="3600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Before</a:t>
            </a:r>
            <a:r>
              <a:rPr lang="tr-TR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tr-TR" sz="3600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starting</a:t>
            </a:r>
            <a:r>
              <a:rPr lang="tr-TR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tr-TR" sz="3600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to</a:t>
            </a:r>
            <a:r>
              <a:rPr lang="tr-TR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tr-TR" sz="3600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write</a:t>
            </a:r>
            <a:r>
              <a:rPr lang="tr-TR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tr-TR" sz="3600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your</a:t>
            </a:r>
            <a:r>
              <a:rPr lang="tr-TR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tr-TR" sz="3600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draft</a:t>
            </a:r>
            <a:endParaRPr lang="tr-TR" sz="3600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indent="228600"/>
            <a:r>
              <a:rPr lang="tr-TR" sz="3600" dirty="0" err="1">
                <a:solidFill>
                  <a:prstClr val="black"/>
                </a:solidFill>
                <a:latin typeface="Comic Sans MS"/>
                <a:ea typeface="Times New Roman"/>
              </a:rPr>
              <a:t>y</a:t>
            </a:r>
            <a:r>
              <a:rPr lang="tr-TR" sz="3600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ou</a:t>
            </a:r>
            <a:r>
              <a:rPr lang="tr-TR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tr-TR" sz="3600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must</a:t>
            </a:r>
            <a:r>
              <a:rPr lang="tr-TR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tr-TR" sz="3600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go</a:t>
            </a:r>
            <a:r>
              <a:rPr lang="tr-TR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tr-TR" sz="3600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through</a:t>
            </a:r>
            <a:r>
              <a:rPr lang="tr-TR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 a </a:t>
            </a:r>
            <a:r>
              <a:rPr lang="tr-TR" sz="3600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number</a:t>
            </a:r>
            <a:r>
              <a:rPr lang="tr-TR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 of </a:t>
            </a:r>
            <a:r>
              <a:rPr lang="tr-TR" sz="3600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steps</a:t>
            </a:r>
            <a:endParaRPr lang="tr-TR" sz="3600" dirty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indent="228600"/>
            <a:endParaRPr lang="tr-TR" sz="3600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tr-TR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Planning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tr-TR" sz="3600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tr-TR" sz="3600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Gathering</a:t>
            </a:r>
            <a:r>
              <a:rPr lang="tr-TR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 &amp; </a:t>
            </a:r>
            <a:r>
              <a:rPr lang="tr-TR" sz="3600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Organizing</a:t>
            </a:r>
            <a:r>
              <a:rPr lang="tr-TR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 Information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tr-TR" sz="3600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tr-TR" sz="3600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Reviewing</a:t>
            </a:r>
            <a:r>
              <a:rPr lang="tr-TR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tr-TR" sz="3600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the</a:t>
            </a:r>
            <a:r>
              <a:rPr lang="tr-TR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tr-TR" sz="3600" dirty="0" err="1">
                <a:solidFill>
                  <a:prstClr val="black"/>
                </a:solidFill>
                <a:latin typeface="Comic Sans MS"/>
                <a:ea typeface="Times New Roman"/>
              </a:rPr>
              <a:t>O</a:t>
            </a:r>
            <a:r>
              <a:rPr lang="tr-TR" sz="3600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rganization</a:t>
            </a:r>
            <a:endParaRPr lang="tr-TR" sz="3600" dirty="0">
              <a:solidFill>
                <a:prstClr val="black"/>
              </a:solidFill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194984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228600" y="304800"/>
            <a:ext cx="8610600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ctr"/>
            <a:r>
              <a:rPr lang="tr-TR" sz="3600" b="1" dirty="0" err="1">
                <a:solidFill>
                  <a:prstClr val="black"/>
                </a:solidFill>
                <a:latin typeface="Comic Sans MS"/>
                <a:ea typeface="Times New Roman"/>
              </a:rPr>
              <a:t>Reviewing</a:t>
            </a:r>
            <a:r>
              <a:rPr lang="tr-TR" sz="3600" b="1" dirty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tr-TR" sz="3600" b="1" dirty="0" err="1">
                <a:solidFill>
                  <a:prstClr val="black"/>
                </a:solidFill>
                <a:latin typeface="Comic Sans MS"/>
                <a:ea typeface="Times New Roman"/>
              </a:rPr>
              <a:t>the</a:t>
            </a:r>
            <a:r>
              <a:rPr lang="tr-TR" sz="3600" b="1" dirty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tr-TR" sz="3600" b="1" dirty="0" err="1">
                <a:solidFill>
                  <a:prstClr val="black"/>
                </a:solidFill>
                <a:latin typeface="Comic Sans MS"/>
                <a:ea typeface="Times New Roman"/>
              </a:rPr>
              <a:t>Organization</a:t>
            </a:r>
            <a:endParaRPr lang="tr-TR" sz="3600" b="1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marL="228600" indent="-228600" algn="ctr"/>
            <a:endParaRPr lang="tr-TR" sz="3200" dirty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marL="228600" indent="-228600" algn="ctr"/>
            <a:r>
              <a:rPr lang="en-US" sz="3200" dirty="0" smtClean="0">
                <a:solidFill>
                  <a:prstClr val="black"/>
                </a:solidFill>
                <a:latin typeface="Comic Sans MS"/>
                <a:ea typeface="Times New Roman"/>
              </a:rPr>
              <a:t>You </a:t>
            </a:r>
            <a:r>
              <a:rPr lang="en-US" sz="3200" dirty="0">
                <a:solidFill>
                  <a:prstClr val="black"/>
                </a:solidFill>
                <a:latin typeface="Comic Sans MS"/>
                <a:ea typeface="Times New Roman"/>
              </a:rPr>
              <a:t>haven’t written the text </a:t>
            </a:r>
            <a:r>
              <a:rPr lang="en-US" sz="3200" dirty="0" smtClean="0">
                <a:solidFill>
                  <a:prstClr val="black"/>
                </a:solidFill>
                <a:latin typeface="Comic Sans MS"/>
                <a:ea typeface="Times New Roman"/>
              </a:rPr>
              <a:t>yet</a:t>
            </a:r>
            <a:endParaRPr lang="tr-TR" sz="3200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marL="228600" indent="-228600" algn="ctr"/>
            <a:r>
              <a:rPr lang="en-US" sz="3200" dirty="0" smtClean="0">
                <a:solidFill>
                  <a:prstClr val="black"/>
                </a:solidFill>
                <a:latin typeface="Comic Sans MS"/>
                <a:ea typeface="Times New Roman"/>
              </a:rPr>
              <a:t>but </a:t>
            </a:r>
            <a:r>
              <a:rPr lang="en-US" sz="3200" dirty="0">
                <a:solidFill>
                  <a:prstClr val="black"/>
                </a:solidFill>
                <a:latin typeface="Comic Sans MS"/>
                <a:ea typeface="Times New Roman"/>
              </a:rPr>
              <a:t>you have decided what to </a:t>
            </a:r>
            <a:r>
              <a:rPr lang="en-US" sz="3200" dirty="0" smtClean="0">
                <a:solidFill>
                  <a:prstClr val="black"/>
                </a:solidFill>
                <a:latin typeface="Comic Sans MS"/>
                <a:ea typeface="Times New Roman"/>
              </a:rPr>
              <a:t>write</a:t>
            </a:r>
            <a:endParaRPr lang="tr-TR" sz="3200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marL="228600" indent="-228600" algn="ctr"/>
            <a:r>
              <a:rPr lang="en-US" sz="3200" dirty="0" smtClean="0">
                <a:solidFill>
                  <a:prstClr val="black"/>
                </a:solidFill>
                <a:latin typeface="Comic Sans MS"/>
                <a:ea typeface="Times New Roman"/>
              </a:rPr>
              <a:t>Then </a:t>
            </a:r>
            <a:r>
              <a:rPr lang="en-US" sz="3200" dirty="0">
                <a:solidFill>
                  <a:prstClr val="black"/>
                </a:solidFill>
                <a:latin typeface="Comic Sans MS"/>
                <a:ea typeface="Times New Roman"/>
              </a:rPr>
              <a:t>you are ready to </a:t>
            </a:r>
            <a:r>
              <a:rPr lang="en-US" sz="3200" dirty="0" smtClean="0">
                <a:solidFill>
                  <a:prstClr val="black"/>
                </a:solidFill>
                <a:latin typeface="Comic Sans MS"/>
                <a:ea typeface="Times New Roman"/>
              </a:rPr>
              <a:t>review</a:t>
            </a:r>
            <a:endParaRPr lang="tr-TR" sz="3200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marL="228600" indent="-228600" algn="ctr"/>
            <a:r>
              <a:rPr lang="en-US" sz="3200" dirty="0" smtClean="0">
                <a:solidFill>
                  <a:prstClr val="black"/>
                </a:solidFill>
                <a:latin typeface="Comic Sans MS"/>
                <a:ea typeface="Times New Roman"/>
              </a:rPr>
              <a:t>what </a:t>
            </a:r>
            <a:r>
              <a:rPr lang="en-US" sz="3200" dirty="0">
                <a:solidFill>
                  <a:prstClr val="black"/>
                </a:solidFill>
                <a:latin typeface="Comic Sans MS"/>
                <a:ea typeface="Times New Roman"/>
              </a:rPr>
              <a:t>you are going to </a:t>
            </a:r>
            <a:r>
              <a:rPr lang="en-US" sz="3200" dirty="0" smtClean="0">
                <a:solidFill>
                  <a:prstClr val="black"/>
                </a:solidFill>
                <a:latin typeface="Comic Sans MS"/>
                <a:ea typeface="Times New Roman"/>
              </a:rPr>
              <a:t>write</a:t>
            </a:r>
            <a:endParaRPr lang="tr-TR" sz="320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marL="228600" indent="-228600" algn="ctr"/>
            <a:r>
              <a:rPr lang="en-US" sz="3200" dirty="0">
                <a:solidFill>
                  <a:prstClr val="black"/>
                </a:solidFill>
                <a:latin typeface="Comic Sans MS"/>
                <a:ea typeface="Times New Roman"/>
              </a:rPr>
              <a:t> </a:t>
            </a:r>
            <a:endParaRPr lang="tr-TR" sz="320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Comic Sans MS"/>
                <a:ea typeface="Times New Roman"/>
              </a:rPr>
              <a:t>Self Review</a:t>
            </a:r>
            <a:endParaRPr lang="tr-TR" sz="320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marL="457200" indent="-457200" algn="ctr">
              <a:buFont typeface="Arial" panose="020B0604020202020204" pitchFamily="34" charset="0"/>
              <a:buChar char="•"/>
              <a:tabLst>
                <a:tab pos="228600" algn="l"/>
              </a:tabLst>
            </a:pPr>
            <a:endParaRPr lang="tr-TR" sz="3200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marL="457200" indent="-457200" algn="ctr"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US" sz="3200" dirty="0" smtClean="0">
                <a:solidFill>
                  <a:prstClr val="black"/>
                </a:solidFill>
                <a:latin typeface="Comic Sans MS"/>
                <a:ea typeface="Times New Roman"/>
              </a:rPr>
              <a:t>Peer </a:t>
            </a:r>
            <a:r>
              <a:rPr lang="en-US" sz="3200" dirty="0">
                <a:solidFill>
                  <a:prstClr val="black"/>
                </a:solidFill>
                <a:latin typeface="Comic Sans MS"/>
                <a:ea typeface="Times New Roman"/>
              </a:rPr>
              <a:t>Review</a:t>
            </a:r>
            <a:endParaRPr lang="tr-TR" sz="320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marL="457200" indent="-457200" algn="ctr">
              <a:buFont typeface="Arial" panose="020B0604020202020204" pitchFamily="34" charset="0"/>
              <a:buChar char="•"/>
              <a:tabLst>
                <a:tab pos="228600" algn="l"/>
              </a:tabLst>
            </a:pPr>
            <a:endParaRPr lang="tr-TR" sz="3200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marL="457200" indent="-457200" algn="ctr"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US" sz="3200" dirty="0" smtClean="0">
                <a:solidFill>
                  <a:prstClr val="black"/>
                </a:solidFill>
                <a:latin typeface="Comic Sans MS"/>
                <a:ea typeface="Times New Roman"/>
              </a:rPr>
              <a:t>Manager/Instructor </a:t>
            </a:r>
            <a:r>
              <a:rPr lang="en-US" sz="3200" dirty="0">
                <a:solidFill>
                  <a:prstClr val="black"/>
                </a:solidFill>
                <a:latin typeface="Comic Sans MS"/>
                <a:ea typeface="Times New Roman"/>
              </a:rPr>
              <a:t>Review</a:t>
            </a:r>
            <a:endParaRPr lang="tr-TR" sz="3200" dirty="0">
              <a:solidFill>
                <a:prstClr val="black"/>
              </a:solidFill>
              <a:latin typeface="Times New Roman"/>
              <a:ea typeface="Times New Roman"/>
            </a:endParaRPr>
          </a:p>
        </p:txBody>
      </p:sp>
      <p:sp>
        <p:nvSpPr>
          <p:cNvPr id="3" name="Dikdörtgen 2"/>
          <p:cNvSpPr/>
          <p:nvPr/>
        </p:nvSpPr>
        <p:spPr bwMode="auto">
          <a:xfrm>
            <a:off x="152400" y="152400"/>
            <a:ext cx="8752115" cy="6515970"/>
          </a:xfrm>
          <a:prstGeom prst="rect">
            <a:avLst/>
          </a:pr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2059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52399" y="914400"/>
            <a:ext cx="880053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/>
            <a:r>
              <a:rPr lang="tr-TR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Since </a:t>
            </a:r>
            <a:r>
              <a:rPr lang="tr-TR" sz="3600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you</a:t>
            </a:r>
            <a:r>
              <a:rPr lang="tr-TR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tr-TR" sz="3600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have</a:t>
            </a:r>
            <a:r>
              <a:rPr lang="tr-TR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tr-TR" sz="3600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gone</a:t>
            </a:r>
            <a:r>
              <a:rPr lang="tr-TR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tr-TR" sz="3600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through</a:t>
            </a:r>
            <a:r>
              <a:rPr lang="tr-TR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tr-TR" sz="3600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your</a:t>
            </a:r>
            <a:endParaRPr lang="tr-TR" sz="3600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indent="228600"/>
            <a:endParaRPr lang="tr-TR" sz="3600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tr-TR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Planning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tr-TR" sz="3600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Gathering</a:t>
            </a:r>
            <a:r>
              <a:rPr lang="tr-TR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 &amp; </a:t>
            </a:r>
            <a:r>
              <a:rPr lang="tr-TR" sz="3600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Organizing</a:t>
            </a:r>
            <a:r>
              <a:rPr lang="tr-TR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 Information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tr-TR" sz="3600" dirty="0" err="1">
                <a:solidFill>
                  <a:prstClr val="black"/>
                </a:solidFill>
                <a:latin typeface="Comic Sans MS"/>
                <a:ea typeface="Times New Roman"/>
              </a:rPr>
              <a:t>Reviewing</a:t>
            </a:r>
            <a:r>
              <a:rPr lang="tr-TR" sz="3600" dirty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tr-TR" sz="3600" dirty="0" err="1">
                <a:solidFill>
                  <a:prstClr val="black"/>
                </a:solidFill>
                <a:latin typeface="Comic Sans MS"/>
                <a:ea typeface="Times New Roman"/>
              </a:rPr>
              <a:t>the</a:t>
            </a:r>
            <a:r>
              <a:rPr lang="tr-TR" sz="3600" dirty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tr-TR" sz="3600" dirty="0" err="1">
                <a:solidFill>
                  <a:prstClr val="black"/>
                </a:solidFill>
                <a:latin typeface="Comic Sans MS"/>
                <a:ea typeface="Times New Roman"/>
              </a:rPr>
              <a:t>Organization</a:t>
            </a:r>
            <a:endParaRPr lang="tr-TR" sz="3600" dirty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tr-TR" sz="3600" dirty="0">
              <a:solidFill>
                <a:prstClr val="black"/>
              </a:solidFill>
              <a:latin typeface="Comic Sans MS"/>
              <a:ea typeface="Times New Roman"/>
            </a:endParaRPr>
          </a:p>
          <a:p>
            <a:r>
              <a:rPr lang="tr-TR" sz="3600" dirty="0" err="1">
                <a:solidFill>
                  <a:prstClr val="black"/>
                </a:solidFill>
                <a:latin typeface="Comic Sans MS"/>
                <a:ea typeface="Times New Roman"/>
              </a:rPr>
              <a:t>You</a:t>
            </a:r>
            <a:r>
              <a:rPr lang="tr-TR" sz="3600" dirty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tr-TR" sz="3600" dirty="0" err="1">
                <a:solidFill>
                  <a:prstClr val="black"/>
                </a:solidFill>
                <a:latin typeface="Comic Sans MS"/>
                <a:ea typeface="Times New Roman"/>
              </a:rPr>
              <a:t>are</a:t>
            </a:r>
            <a:r>
              <a:rPr lang="tr-TR" sz="3600" dirty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tr-TR" sz="3600" dirty="0" err="1">
                <a:solidFill>
                  <a:prstClr val="black"/>
                </a:solidFill>
                <a:latin typeface="Comic Sans MS"/>
                <a:ea typeface="Times New Roman"/>
              </a:rPr>
              <a:t>now</a:t>
            </a:r>
            <a:r>
              <a:rPr lang="tr-TR" sz="3600" dirty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tr-TR" sz="3600" dirty="0" err="1">
                <a:solidFill>
                  <a:prstClr val="black"/>
                </a:solidFill>
                <a:latin typeface="Comic Sans MS"/>
                <a:ea typeface="Times New Roman"/>
              </a:rPr>
              <a:t>ready</a:t>
            </a:r>
            <a:r>
              <a:rPr lang="tr-TR" sz="3600" dirty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tr-TR" sz="3600" dirty="0" err="1">
                <a:solidFill>
                  <a:prstClr val="black"/>
                </a:solidFill>
                <a:latin typeface="Comic Sans MS"/>
                <a:ea typeface="Times New Roman"/>
              </a:rPr>
              <a:t>to</a:t>
            </a:r>
            <a:r>
              <a:rPr lang="tr-TR" sz="3600" dirty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tr-TR" sz="3600" b="1" dirty="0" err="1">
                <a:solidFill>
                  <a:prstClr val="black"/>
                </a:solidFill>
                <a:latin typeface="Comic Sans MS"/>
                <a:ea typeface="Times New Roman"/>
              </a:rPr>
              <a:t>write</a:t>
            </a:r>
            <a:r>
              <a:rPr lang="tr-TR" sz="3600" b="1" dirty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tr-TR" sz="3600" b="1" dirty="0" err="1">
                <a:solidFill>
                  <a:prstClr val="black"/>
                </a:solidFill>
                <a:latin typeface="Comic Sans MS"/>
                <a:ea typeface="Times New Roman"/>
              </a:rPr>
              <a:t>you</a:t>
            </a:r>
            <a:r>
              <a:rPr lang="tr-TR" sz="3600" b="1" dirty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tr-TR" sz="3600" b="1" dirty="0" err="1">
                <a:solidFill>
                  <a:prstClr val="black"/>
                </a:solidFill>
                <a:latin typeface="Comic Sans MS"/>
                <a:ea typeface="Times New Roman"/>
              </a:rPr>
              <a:t>draft</a:t>
            </a:r>
            <a:endParaRPr lang="tr-TR" sz="3600" b="1" dirty="0">
              <a:solidFill>
                <a:prstClr val="black"/>
              </a:solidFill>
              <a:latin typeface="Comic Sans MS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87711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0" y="252502"/>
            <a:ext cx="9220200" cy="627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ctr">
              <a:tabLst>
                <a:tab pos="228600" algn="l"/>
              </a:tabLst>
            </a:pPr>
            <a:r>
              <a:rPr lang="tr-TR" sz="3200" b="1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While</a:t>
            </a:r>
            <a:r>
              <a:rPr lang="tr-TR" sz="3200" b="1" dirty="0" smtClean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tr-TR" sz="3200" b="1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writing</a:t>
            </a:r>
            <a:r>
              <a:rPr lang="tr-TR" sz="3200" b="1" dirty="0" smtClean="0">
                <a:solidFill>
                  <a:prstClr val="black"/>
                </a:solidFill>
                <a:latin typeface="Comic Sans MS"/>
                <a:ea typeface="Times New Roman"/>
              </a:rPr>
              <a:t>, </a:t>
            </a:r>
            <a:r>
              <a:rPr lang="en-US" sz="3200" b="1" dirty="0" smtClean="0">
                <a:solidFill>
                  <a:prstClr val="black"/>
                </a:solidFill>
                <a:latin typeface="Comic Sans MS"/>
                <a:ea typeface="Times New Roman"/>
              </a:rPr>
              <a:t>REVEAL </a:t>
            </a:r>
            <a:r>
              <a:rPr lang="en-US" sz="3200" b="1" dirty="0">
                <a:solidFill>
                  <a:prstClr val="black"/>
                </a:solidFill>
                <a:latin typeface="Comic Sans MS"/>
                <a:ea typeface="Times New Roman"/>
              </a:rPr>
              <a:t>THE </a:t>
            </a:r>
            <a:r>
              <a:rPr lang="en-US" sz="3200" b="1" dirty="0" smtClean="0">
                <a:solidFill>
                  <a:prstClr val="black"/>
                </a:solidFill>
                <a:latin typeface="Comic Sans MS"/>
                <a:ea typeface="Times New Roman"/>
              </a:rPr>
              <a:t>ORGANIZATION</a:t>
            </a:r>
            <a:r>
              <a:rPr lang="tr-TR" sz="3200" b="1" dirty="0" smtClean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tr-TR" sz="3200" b="1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to</a:t>
            </a:r>
            <a:r>
              <a:rPr lang="tr-TR" sz="3200" b="1" dirty="0" smtClean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tr-TR" sz="3200" b="1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your</a:t>
            </a:r>
            <a:r>
              <a:rPr lang="tr-TR" sz="3200" b="1" dirty="0" smtClean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tr-TR" sz="3200" b="1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readers</a:t>
            </a:r>
            <a:endParaRPr lang="tr-TR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marL="228600" indent="-228600">
              <a:tabLst>
                <a:tab pos="228600" algn="l"/>
              </a:tabLst>
            </a:pPr>
            <a:r>
              <a:rPr lang="en-US" b="1" dirty="0">
                <a:solidFill>
                  <a:prstClr val="black"/>
                </a:solidFill>
                <a:latin typeface="Comic Sans MS"/>
                <a:ea typeface="Times New Roman"/>
              </a:rPr>
              <a:t> </a:t>
            </a:r>
            <a:endParaRPr lang="tr-TR" b="1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marL="228600" indent="-228600">
              <a:tabLst>
                <a:tab pos="228600" algn="l"/>
              </a:tabLst>
            </a:pPr>
            <a:endParaRPr lang="tr-TR" sz="320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marL="457200" indent="-457200"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US" sz="3200" dirty="0" smtClean="0">
                <a:solidFill>
                  <a:prstClr val="black"/>
                </a:solidFill>
                <a:latin typeface="Comic Sans MS"/>
                <a:ea typeface="Times New Roman"/>
              </a:rPr>
              <a:t>Compose </a:t>
            </a:r>
            <a:r>
              <a:rPr lang="en-US" sz="3200" dirty="0">
                <a:solidFill>
                  <a:prstClr val="black"/>
                </a:solidFill>
                <a:latin typeface="Comic Sans MS"/>
                <a:ea typeface="Times New Roman"/>
              </a:rPr>
              <a:t>a meaningful title or </a:t>
            </a:r>
            <a:r>
              <a:rPr lang="en-US" sz="3200" dirty="0" smtClean="0">
                <a:solidFill>
                  <a:prstClr val="black"/>
                </a:solidFill>
                <a:latin typeface="Comic Sans MS"/>
                <a:ea typeface="Times New Roman"/>
              </a:rPr>
              <a:t>reference</a:t>
            </a:r>
            <a:r>
              <a:rPr lang="tr-TR" sz="3200" dirty="0" smtClean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latin typeface="Comic Sans MS"/>
                <a:ea typeface="Times New Roman"/>
              </a:rPr>
              <a:t>line</a:t>
            </a:r>
            <a:endParaRPr lang="tr-TR" sz="3200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marL="457200" indent="-457200">
              <a:buFont typeface="Arial" panose="020B0604020202020204" pitchFamily="34" charset="0"/>
              <a:buChar char="•"/>
              <a:tabLst>
                <a:tab pos="228600" algn="l"/>
              </a:tabLst>
            </a:pPr>
            <a:endParaRPr lang="tr-TR" sz="320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marL="457200" indent="-457200"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US" sz="3200" dirty="0" smtClean="0">
                <a:solidFill>
                  <a:prstClr val="black"/>
                </a:solidFill>
                <a:latin typeface="Comic Sans MS"/>
                <a:ea typeface="Times New Roman"/>
              </a:rPr>
              <a:t>Tell </a:t>
            </a:r>
            <a:r>
              <a:rPr lang="en-US" sz="3200" dirty="0">
                <a:solidFill>
                  <a:prstClr val="black"/>
                </a:solidFill>
                <a:latin typeface="Comic Sans MS"/>
                <a:ea typeface="Times New Roman"/>
              </a:rPr>
              <a:t>the reader/audience what to expect and stick to the </a:t>
            </a:r>
            <a:r>
              <a:rPr lang="en-US" sz="3200" dirty="0" smtClean="0">
                <a:solidFill>
                  <a:prstClr val="black"/>
                </a:solidFill>
                <a:latin typeface="Comic Sans MS"/>
                <a:ea typeface="Times New Roman"/>
              </a:rPr>
              <a:t>point</a:t>
            </a:r>
            <a:endParaRPr lang="tr-TR" sz="3200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marL="457200" indent="-457200">
              <a:buFont typeface="Arial" panose="020B0604020202020204" pitchFamily="34" charset="0"/>
              <a:buChar char="•"/>
              <a:tabLst>
                <a:tab pos="228600" algn="l"/>
              </a:tabLst>
            </a:pPr>
            <a:endParaRPr lang="tr-TR" sz="320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marL="457200" indent="-457200"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US" sz="3200" dirty="0" smtClean="0">
                <a:solidFill>
                  <a:prstClr val="black"/>
                </a:solidFill>
                <a:latin typeface="Comic Sans MS"/>
                <a:ea typeface="Times New Roman"/>
              </a:rPr>
              <a:t>Develop </a:t>
            </a:r>
            <a:r>
              <a:rPr lang="en-US" sz="3200" dirty="0">
                <a:solidFill>
                  <a:prstClr val="black"/>
                </a:solidFill>
                <a:latin typeface="Comic Sans MS"/>
                <a:ea typeface="Times New Roman"/>
              </a:rPr>
              <a:t>coherent paragraphs and make </a:t>
            </a:r>
            <a:r>
              <a:rPr lang="en-US" sz="3200" dirty="0" err="1">
                <a:solidFill>
                  <a:prstClr val="black"/>
                </a:solidFill>
                <a:latin typeface="Comic Sans MS"/>
                <a:ea typeface="Times New Roman"/>
              </a:rPr>
              <a:t>subpoints</a:t>
            </a:r>
            <a:r>
              <a:rPr lang="en-US" sz="3200" dirty="0">
                <a:solidFill>
                  <a:prstClr val="black"/>
                </a:solidFill>
                <a:latin typeface="Comic Sans MS"/>
                <a:ea typeface="Times New Roman"/>
              </a:rPr>
              <a:t> grammatically </a:t>
            </a:r>
            <a:r>
              <a:rPr lang="en-US" sz="3200" dirty="0" smtClean="0">
                <a:solidFill>
                  <a:prstClr val="black"/>
                </a:solidFill>
                <a:latin typeface="Comic Sans MS"/>
                <a:ea typeface="Times New Roman"/>
              </a:rPr>
              <a:t>parallel</a:t>
            </a:r>
            <a:endParaRPr lang="tr-TR" sz="3200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>
              <a:tabLst>
                <a:tab pos="228600" algn="l"/>
              </a:tabLst>
            </a:pPr>
            <a:r>
              <a:rPr lang="tr-TR" sz="3200" dirty="0" smtClean="0">
                <a:solidFill>
                  <a:prstClr val="black"/>
                </a:solidFill>
                <a:latin typeface="Comic Sans MS"/>
                <a:ea typeface="Times New Roman"/>
              </a:rPr>
              <a:t>		</a:t>
            </a:r>
            <a:r>
              <a:rPr lang="en-US" sz="3200" dirty="0" smtClean="0">
                <a:solidFill>
                  <a:prstClr val="black"/>
                </a:solidFill>
                <a:latin typeface="Comic Sans MS"/>
                <a:ea typeface="Times New Roman"/>
              </a:rPr>
              <a:t>(Topic </a:t>
            </a:r>
            <a:r>
              <a:rPr lang="en-US" sz="3200" dirty="0">
                <a:solidFill>
                  <a:prstClr val="black"/>
                </a:solidFill>
                <a:latin typeface="Comic Sans MS"/>
                <a:ea typeface="Times New Roman"/>
              </a:rPr>
              <a:t>sentence = main </a:t>
            </a:r>
            <a:r>
              <a:rPr lang="en-US" sz="3200" dirty="0" smtClean="0">
                <a:solidFill>
                  <a:prstClr val="black"/>
                </a:solidFill>
                <a:latin typeface="Comic Sans MS"/>
                <a:ea typeface="Times New Roman"/>
              </a:rPr>
              <a:t>point</a:t>
            </a:r>
            <a:endParaRPr lang="tr-TR" sz="3200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>
              <a:tabLst>
                <a:tab pos="228600" algn="l"/>
              </a:tabLst>
            </a:pPr>
            <a:r>
              <a:rPr lang="tr-TR" sz="3200" dirty="0" smtClean="0">
                <a:solidFill>
                  <a:prstClr val="black"/>
                </a:solidFill>
                <a:latin typeface="Comic Sans MS"/>
                <a:ea typeface="Times New Roman"/>
              </a:rPr>
              <a:t>		</a:t>
            </a:r>
            <a:r>
              <a:rPr lang="en-US" sz="3200" dirty="0" smtClean="0">
                <a:solidFill>
                  <a:prstClr val="black"/>
                </a:solidFill>
                <a:latin typeface="Comic Sans MS"/>
                <a:ea typeface="Times New Roman"/>
              </a:rPr>
              <a:t>related </a:t>
            </a:r>
            <a:r>
              <a:rPr lang="en-US" sz="3200" dirty="0">
                <a:solidFill>
                  <a:prstClr val="black"/>
                </a:solidFill>
                <a:latin typeface="Comic Sans MS"/>
                <a:ea typeface="Times New Roman"/>
              </a:rPr>
              <a:t>sentences = sub points</a:t>
            </a:r>
            <a:r>
              <a:rPr lang="en-US" sz="3200" dirty="0" smtClean="0">
                <a:solidFill>
                  <a:prstClr val="black"/>
                </a:solidFill>
                <a:latin typeface="Comic Sans MS"/>
                <a:ea typeface="Times New Roman"/>
              </a:rPr>
              <a:t>)</a:t>
            </a:r>
            <a:endParaRPr lang="tr-TR" sz="3200" dirty="0">
              <a:solidFill>
                <a:prstClr val="black"/>
              </a:solidFill>
              <a:latin typeface="Times New Roman"/>
              <a:ea typeface="Times New Roman"/>
            </a:endParaRPr>
          </a:p>
        </p:txBody>
      </p:sp>
      <p:sp>
        <p:nvSpPr>
          <p:cNvPr id="3" name="Dikdörtgen 2"/>
          <p:cNvSpPr/>
          <p:nvPr/>
        </p:nvSpPr>
        <p:spPr bwMode="auto">
          <a:xfrm>
            <a:off x="76200" y="152400"/>
            <a:ext cx="8915400" cy="6515970"/>
          </a:xfrm>
          <a:prstGeom prst="rect">
            <a:avLst/>
          </a:pr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1329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18241" y="94799"/>
            <a:ext cx="8991600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ctr">
              <a:tabLst>
                <a:tab pos="228600" algn="l"/>
              </a:tabLst>
            </a:pPr>
            <a:r>
              <a:rPr lang="tr-TR" sz="3200" b="1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While</a:t>
            </a:r>
            <a:r>
              <a:rPr lang="tr-TR" sz="3200" b="1" dirty="0" smtClean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tr-TR" sz="3200" b="1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writing</a:t>
            </a:r>
            <a:r>
              <a:rPr lang="tr-TR" sz="3200" b="1" dirty="0" smtClean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en-US" sz="3200" b="1" dirty="0" smtClean="0">
                <a:solidFill>
                  <a:prstClr val="black"/>
                </a:solidFill>
                <a:latin typeface="Comic Sans MS"/>
                <a:ea typeface="Times New Roman"/>
              </a:rPr>
              <a:t>REVEAL </a:t>
            </a:r>
            <a:r>
              <a:rPr lang="en-US" sz="3200" b="1" dirty="0">
                <a:solidFill>
                  <a:prstClr val="black"/>
                </a:solidFill>
                <a:latin typeface="Comic Sans MS"/>
                <a:ea typeface="Times New Roman"/>
              </a:rPr>
              <a:t>THE </a:t>
            </a:r>
            <a:r>
              <a:rPr lang="en-US" sz="3200" b="1" dirty="0" smtClean="0">
                <a:solidFill>
                  <a:prstClr val="black"/>
                </a:solidFill>
                <a:latin typeface="Comic Sans MS"/>
                <a:ea typeface="Times New Roman"/>
              </a:rPr>
              <a:t>ORGANIZATION</a:t>
            </a:r>
            <a:r>
              <a:rPr lang="tr-TR" sz="3200" b="1" dirty="0" smtClean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tr-TR" sz="3200" b="1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to</a:t>
            </a:r>
            <a:r>
              <a:rPr lang="tr-TR" sz="3200" b="1" dirty="0" smtClean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tr-TR" sz="3200" b="1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your</a:t>
            </a:r>
            <a:r>
              <a:rPr lang="tr-TR" sz="3200" b="1" dirty="0" smtClean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tr-TR" sz="3200" b="1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readers</a:t>
            </a:r>
            <a:endParaRPr lang="tr-TR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marL="228600" indent="-228600">
              <a:tabLst>
                <a:tab pos="228600" algn="l"/>
              </a:tabLst>
            </a:pPr>
            <a:r>
              <a:rPr lang="en-US" b="1" dirty="0">
                <a:solidFill>
                  <a:prstClr val="black"/>
                </a:solidFill>
                <a:latin typeface="Comic Sans MS"/>
                <a:ea typeface="Times New Roman"/>
              </a:rPr>
              <a:t> </a:t>
            </a:r>
            <a:endParaRPr lang="tr-TR" sz="320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marL="457200" indent="-457200"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US" sz="3200" dirty="0" smtClean="0">
                <a:solidFill>
                  <a:prstClr val="black"/>
                </a:solidFill>
                <a:latin typeface="Comic Sans MS"/>
                <a:ea typeface="Times New Roman"/>
              </a:rPr>
              <a:t>Write </a:t>
            </a:r>
            <a:r>
              <a:rPr lang="en-US" sz="3200" dirty="0">
                <a:solidFill>
                  <a:prstClr val="black"/>
                </a:solidFill>
                <a:latin typeface="Comic Sans MS"/>
                <a:ea typeface="Times New Roman"/>
              </a:rPr>
              <a:t>good transitions between paragraphs, sections</a:t>
            </a:r>
            <a:r>
              <a:rPr lang="en-US" sz="3200" dirty="0" smtClean="0">
                <a:solidFill>
                  <a:prstClr val="black"/>
                </a:solidFill>
                <a:latin typeface="Comic Sans MS"/>
                <a:ea typeface="Times New Roman"/>
              </a:rPr>
              <a:t>,...</a:t>
            </a:r>
            <a:endParaRPr lang="tr-TR" sz="3200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marL="457200" indent="-457200">
              <a:buFont typeface="Arial" panose="020B0604020202020204" pitchFamily="34" charset="0"/>
              <a:buChar char="•"/>
              <a:tabLst>
                <a:tab pos="228600" algn="l"/>
              </a:tabLst>
            </a:pPr>
            <a:endParaRPr lang="tr-TR" sz="320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marL="457200" indent="-457200"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US" sz="3200" dirty="0">
                <a:solidFill>
                  <a:prstClr val="black"/>
                </a:solidFill>
                <a:latin typeface="Comic Sans MS"/>
                <a:ea typeface="Times New Roman"/>
              </a:rPr>
              <a:t>Connect new information to existing </a:t>
            </a:r>
            <a:r>
              <a:rPr lang="en-US" sz="3200" dirty="0" smtClean="0">
                <a:solidFill>
                  <a:prstClr val="black"/>
                </a:solidFill>
                <a:latin typeface="Comic Sans MS"/>
                <a:ea typeface="Times New Roman"/>
              </a:rPr>
              <a:t>ideas</a:t>
            </a:r>
            <a:endParaRPr lang="tr-TR" sz="3200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marL="457200" indent="-457200">
              <a:buFont typeface="Arial" panose="020B0604020202020204" pitchFamily="34" charset="0"/>
              <a:buChar char="•"/>
              <a:tabLst>
                <a:tab pos="228600" algn="l"/>
              </a:tabLst>
            </a:pPr>
            <a:endParaRPr lang="tr-TR" sz="320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marL="457200" indent="-457200"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US" sz="3200" dirty="0" smtClean="0">
                <a:solidFill>
                  <a:prstClr val="black"/>
                </a:solidFill>
                <a:latin typeface="Comic Sans MS"/>
                <a:ea typeface="Times New Roman"/>
              </a:rPr>
              <a:t>Provide </a:t>
            </a:r>
            <a:r>
              <a:rPr lang="en-US" sz="3200" dirty="0">
                <a:solidFill>
                  <a:prstClr val="black"/>
                </a:solidFill>
                <a:latin typeface="Comic Sans MS"/>
                <a:ea typeface="Times New Roman"/>
              </a:rPr>
              <a:t>overviews, emphasize and review key points (Table of contents, abstract, index</a:t>
            </a:r>
            <a:r>
              <a:rPr lang="en-US" sz="3200" dirty="0" smtClean="0">
                <a:solidFill>
                  <a:prstClr val="black"/>
                </a:solidFill>
                <a:latin typeface="Comic Sans MS"/>
                <a:ea typeface="Times New Roman"/>
              </a:rPr>
              <a:t>)</a:t>
            </a:r>
            <a:endParaRPr lang="tr-TR" sz="3200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marL="457200" indent="-457200">
              <a:buFont typeface="Arial" panose="020B0604020202020204" pitchFamily="34" charset="0"/>
              <a:buChar char="•"/>
              <a:tabLst>
                <a:tab pos="228600" algn="l"/>
              </a:tabLst>
            </a:pPr>
            <a:endParaRPr lang="tr-TR" sz="3200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marL="457200" indent="-457200"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US" sz="3200" dirty="0">
                <a:solidFill>
                  <a:prstClr val="black"/>
                </a:solidFill>
                <a:latin typeface="Comic Sans MS"/>
                <a:ea typeface="Times New Roman"/>
              </a:rPr>
              <a:t>Clarify the organization with visual markers – </a:t>
            </a:r>
            <a:r>
              <a:rPr lang="en-US" sz="3200" b="1" dirty="0">
                <a:solidFill>
                  <a:prstClr val="black"/>
                </a:solidFill>
                <a:latin typeface="Comic Sans MS"/>
                <a:ea typeface="Times New Roman"/>
              </a:rPr>
              <a:t>bold</a:t>
            </a:r>
            <a:r>
              <a:rPr lang="en-US" sz="3200" dirty="0">
                <a:solidFill>
                  <a:prstClr val="black"/>
                </a:solidFill>
                <a:latin typeface="Comic Sans MS"/>
                <a:ea typeface="Times New Roman"/>
              </a:rPr>
              <a:t>, </a:t>
            </a:r>
            <a:r>
              <a:rPr lang="en-US" sz="3200" u="sng" dirty="0">
                <a:solidFill>
                  <a:prstClr val="black"/>
                </a:solidFill>
                <a:latin typeface="Comic Sans MS"/>
                <a:ea typeface="Times New Roman"/>
              </a:rPr>
              <a:t>underline</a:t>
            </a:r>
            <a:r>
              <a:rPr lang="en-US" sz="3200" dirty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en-US" sz="3200" i="1" dirty="0">
                <a:solidFill>
                  <a:prstClr val="black"/>
                </a:solidFill>
                <a:latin typeface="Comic Sans MS"/>
                <a:ea typeface="Times New Roman"/>
              </a:rPr>
              <a:t>italic, </a:t>
            </a:r>
            <a:r>
              <a:rPr lang="en-US" sz="3200" dirty="0">
                <a:solidFill>
                  <a:prstClr val="black"/>
                </a:solidFill>
                <a:latin typeface="Comic Sans MS"/>
                <a:ea typeface="Times New Roman"/>
              </a:rPr>
              <a:t>CAPITALS, </a:t>
            </a:r>
            <a:r>
              <a:rPr lang="tr-TR" sz="3200" dirty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tr-TR" sz="3200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etc</a:t>
            </a:r>
            <a:endParaRPr lang="tr-TR" sz="3200" dirty="0">
              <a:solidFill>
                <a:prstClr val="black"/>
              </a:solidFill>
              <a:latin typeface="Times New Roman"/>
              <a:ea typeface="Times New Roman"/>
            </a:endParaRPr>
          </a:p>
        </p:txBody>
      </p:sp>
      <p:sp>
        <p:nvSpPr>
          <p:cNvPr id="3" name="Dikdörtgen 2"/>
          <p:cNvSpPr/>
          <p:nvPr/>
        </p:nvSpPr>
        <p:spPr bwMode="auto">
          <a:xfrm>
            <a:off x="152400" y="152400"/>
            <a:ext cx="8752115" cy="6629400"/>
          </a:xfrm>
          <a:prstGeom prst="rect">
            <a:avLst/>
          </a:pr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6475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3138" y="163116"/>
            <a:ext cx="9130862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ctr">
              <a:tabLst>
                <a:tab pos="228600" algn="l"/>
              </a:tabLst>
            </a:pPr>
            <a:r>
              <a:rPr lang="tr-TR" sz="3200" b="1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To</a:t>
            </a:r>
            <a:r>
              <a:rPr lang="tr-TR" sz="3200" b="1" dirty="0" smtClean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tr-TR" sz="3200" b="1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finalize</a:t>
            </a:r>
            <a:r>
              <a:rPr lang="tr-TR" sz="3200" b="1" dirty="0" smtClean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tr-TR" sz="3200" b="1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your</a:t>
            </a:r>
            <a:r>
              <a:rPr lang="tr-TR" sz="3200" b="1" dirty="0" smtClean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tr-TR" sz="3200" b="1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work</a:t>
            </a:r>
            <a:r>
              <a:rPr lang="tr-TR" sz="3200" b="1" dirty="0" smtClean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en-US" sz="3200" b="1" dirty="0" smtClean="0">
                <a:solidFill>
                  <a:prstClr val="black"/>
                </a:solidFill>
                <a:latin typeface="Comic Sans MS"/>
                <a:ea typeface="Times New Roman"/>
              </a:rPr>
              <a:t>REVIEW </a:t>
            </a:r>
            <a:r>
              <a:rPr lang="en-US" sz="3200" b="1" dirty="0">
                <a:solidFill>
                  <a:prstClr val="black"/>
                </a:solidFill>
                <a:latin typeface="Comic Sans MS"/>
                <a:ea typeface="Times New Roman"/>
              </a:rPr>
              <a:t>&amp; </a:t>
            </a:r>
            <a:r>
              <a:rPr lang="en-US" sz="3200" b="1" dirty="0" smtClean="0">
                <a:solidFill>
                  <a:prstClr val="black"/>
                </a:solidFill>
                <a:latin typeface="Comic Sans MS"/>
                <a:ea typeface="Times New Roman"/>
              </a:rPr>
              <a:t>REVIS</a:t>
            </a:r>
            <a:r>
              <a:rPr lang="tr-TR" sz="3200" b="1" dirty="0" smtClean="0">
                <a:solidFill>
                  <a:prstClr val="black"/>
                </a:solidFill>
                <a:latin typeface="Comic Sans MS"/>
                <a:ea typeface="Times New Roman"/>
              </a:rPr>
              <a:t>E</a:t>
            </a:r>
            <a:r>
              <a:rPr lang="en-US" sz="3200" b="1" dirty="0" smtClean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tr-TR" sz="3200" b="1" dirty="0" smtClean="0">
                <a:solidFill>
                  <a:prstClr val="black"/>
                </a:solidFill>
                <a:latin typeface="Comic Sans MS"/>
                <a:ea typeface="Times New Roman"/>
              </a:rPr>
              <a:t>it</a:t>
            </a:r>
            <a:endParaRPr lang="tr-TR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marL="228600" indent="-228600">
              <a:tabLst>
                <a:tab pos="228600" algn="l"/>
              </a:tabLst>
            </a:pPr>
            <a:r>
              <a:rPr lang="en-US" b="1" dirty="0">
                <a:solidFill>
                  <a:prstClr val="black"/>
                </a:solidFill>
                <a:latin typeface="Comic Sans MS"/>
                <a:ea typeface="Times New Roman"/>
              </a:rPr>
              <a:t> </a:t>
            </a:r>
            <a:endParaRPr lang="tr-TR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marL="228600" indent="-228600" algn="ctr">
              <a:tabLst>
                <a:tab pos="228600" algn="l"/>
              </a:tabLst>
            </a:pPr>
            <a:endParaRPr lang="tr-TR" sz="3200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marL="228600" indent="-228600" algn="ctr">
              <a:tabLst>
                <a:tab pos="228600" algn="l"/>
              </a:tabLst>
            </a:pPr>
            <a:r>
              <a:rPr lang="en-US" sz="3200" dirty="0" smtClean="0">
                <a:solidFill>
                  <a:prstClr val="black"/>
                </a:solidFill>
                <a:latin typeface="Comic Sans MS"/>
                <a:ea typeface="Times New Roman"/>
              </a:rPr>
              <a:t>CONTENT REVIEW</a:t>
            </a:r>
            <a:endParaRPr lang="tr-TR" sz="3200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marL="228600" indent="-228600" algn="ctr">
              <a:tabLst>
                <a:tab pos="228600" algn="l"/>
              </a:tabLst>
            </a:pPr>
            <a:endParaRPr lang="tr-TR" sz="320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marL="228600" indent="-228600" algn="ctr">
              <a:tabLst>
                <a:tab pos="228600" algn="l"/>
              </a:tabLst>
            </a:pPr>
            <a:r>
              <a:rPr lang="en-US" sz="3200" dirty="0">
                <a:solidFill>
                  <a:prstClr val="black"/>
                </a:solidFill>
                <a:latin typeface="Comic Sans MS"/>
                <a:ea typeface="Times New Roman"/>
              </a:rPr>
              <a:t>Check for technical accuracy and logic</a:t>
            </a:r>
            <a:endParaRPr lang="tr-TR" sz="320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marL="228600" indent="-228600" algn="ctr">
              <a:tabLst>
                <a:tab pos="228600" algn="l"/>
              </a:tabLst>
            </a:pPr>
            <a:r>
              <a:rPr lang="en-US" sz="3200" dirty="0">
                <a:solidFill>
                  <a:prstClr val="black"/>
                </a:solidFill>
                <a:latin typeface="Comic Sans MS"/>
                <a:ea typeface="Times New Roman"/>
              </a:rPr>
              <a:t>Check appropriateness of </a:t>
            </a:r>
            <a:r>
              <a:rPr lang="en-US" sz="3200" dirty="0" smtClean="0">
                <a:solidFill>
                  <a:prstClr val="black"/>
                </a:solidFill>
                <a:latin typeface="Comic Sans MS"/>
                <a:ea typeface="Times New Roman"/>
              </a:rPr>
              <a:t>the</a:t>
            </a:r>
            <a:endParaRPr lang="tr-TR" sz="3200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marL="228600" indent="-228600" algn="ctr">
              <a:tabLst>
                <a:tab pos="228600" algn="l"/>
              </a:tabLst>
            </a:pPr>
            <a:r>
              <a:rPr lang="en-US" sz="3200" dirty="0" smtClean="0">
                <a:solidFill>
                  <a:prstClr val="black"/>
                </a:solidFill>
                <a:latin typeface="Comic Sans MS"/>
                <a:ea typeface="Times New Roman"/>
              </a:rPr>
              <a:t>purpose-reader-scope-tone-style</a:t>
            </a:r>
            <a:endParaRPr lang="tr-TR" sz="320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marL="228600" indent="-228600" algn="ctr">
              <a:tabLst>
                <a:tab pos="228600" algn="l"/>
              </a:tabLst>
            </a:pPr>
            <a:r>
              <a:rPr lang="en-US" sz="3200" dirty="0">
                <a:solidFill>
                  <a:prstClr val="black"/>
                </a:solidFill>
                <a:latin typeface="Comic Sans MS"/>
                <a:ea typeface="Times New Roman"/>
              </a:rPr>
              <a:t> </a:t>
            </a:r>
            <a:endParaRPr lang="tr-TR" sz="3200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marL="228600" indent="-228600" algn="ctr">
              <a:tabLst>
                <a:tab pos="228600" algn="l"/>
              </a:tabLst>
            </a:pPr>
            <a:endParaRPr lang="tr-TR" sz="320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marL="228600" indent="-228600" algn="ctr">
              <a:tabLst>
                <a:tab pos="228600" algn="l"/>
              </a:tabLst>
            </a:pPr>
            <a:r>
              <a:rPr lang="en-US" sz="3200" dirty="0">
                <a:solidFill>
                  <a:prstClr val="black"/>
                </a:solidFill>
                <a:latin typeface="Comic Sans MS"/>
                <a:ea typeface="Times New Roman"/>
              </a:rPr>
              <a:t>ORGANIZATION </a:t>
            </a:r>
            <a:r>
              <a:rPr lang="en-US" sz="3200" dirty="0" smtClean="0">
                <a:solidFill>
                  <a:prstClr val="black"/>
                </a:solidFill>
                <a:latin typeface="Comic Sans MS"/>
                <a:ea typeface="Times New Roman"/>
              </a:rPr>
              <a:t>REVIEW</a:t>
            </a:r>
            <a:endParaRPr lang="tr-TR" sz="3200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marL="228600" indent="-228600" algn="ctr">
              <a:tabLst>
                <a:tab pos="228600" algn="l"/>
              </a:tabLst>
            </a:pPr>
            <a:endParaRPr lang="tr-TR" sz="320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marL="228600" indent="-228600" algn="ctr">
              <a:tabLst>
                <a:tab pos="228600" algn="l"/>
              </a:tabLst>
            </a:pPr>
            <a:r>
              <a:rPr lang="en-US" sz="3200" dirty="0">
                <a:solidFill>
                  <a:prstClr val="black"/>
                </a:solidFill>
                <a:latin typeface="Comic Sans MS"/>
                <a:ea typeface="Times New Roman"/>
              </a:rPr>
              <a:t>Check for clarity of presentation</a:t>
            </a:r>
            <a:endParaRPr lang="tr-TR" sz="320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marL="228600" indent="-228600">
              <a:tabLst>
                <a:tab pos="228600" algn="l"/>
              </a:tabLst>
            </a:pPr>
            <a:r>
              <a:rPr lang="en-US" sz="3200" dirty="0">
                <a:solidFill>
                  <a:prstClr val="black"/>
                </a:solidFill>
                <a:latin typeface="Comic Sans MS"/>
                <a:ea typeface="Times New Roman"/>
              </a:rPr>
              <a:t> </a:t>
            </a:r>
            <a:endParaRPr lang="tr-TR" sz="3200" dirty="0">
              <a:solidFill>
                <a:prstClr val="black"/>
              </a:solidFill>
              <a:latin typeface="Times New Roman"/>
              <a:ea typeface="Times New Roman"/>
            </a:endParaRPr>
          </a:p>
        </p:txBody>
      </p:sp>
      <p:sp>
        <p:nvSpPr>
          <p:cNvPr id="3" name="Dikdörtgen 2"/>
          <p:cNvSpPr/>
          <p:nvPr/>
        </p:nvSpPr>
        <p:spPr bwMode="auto">
          <a:xfrm>
            <a:off x="152400" y="152400"/>
            <a:ext cx="8752115" cy="6515970"/>
          </a:xfrm>
          <a:prstGeom prst="rect">
            <a:avLst/>
          </a:pr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335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/>
          <p:nvPr/>
        </p:nvPicPr>
        <p:blipFill rotWithShape="1">
          <a:blip r:embed="rId2" cstate="print"/>
          <a:srcRect l="61517" t="23157" r="5007" b="24422"/>
          <a:stretch/>
        </p:blipFill>
        <p:spPr bwMode="auto">
          <a:xfrm>
            <a:off x="1295400" y="228600"/>
            <a:ext cx="7010400" cy="6096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Dikdörtgen 2"/>
          <p:cNvSpPr/>
          <p:nvPr/>
        </p:nvSpPr>
        <p:spPr>
          <a:xfrm>
            <a:off x="0" y="6534834"/>
            <a:ext cx="830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http://www.kent.ac.uk/careers/presentationskills.htm</a:t>
            </a:r>
          </a:p>
        </p:txBody>
      </p:sp>
    </p:spTree>
    <p:extLst>
      <p:ext uri="{BB962C8B-B14F-4D97-AF65-F5344CB8AC3E}">
        <p14:creationId xmlns:p14="http://schemas.microsoft.com/office/powerpoint/2010/main" val="302101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3138" y="0"/>
            <a:ext cx="9130862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ctr">
              <a:tabLst>
                <a:tab pos="228600" algn="l"/>
              </a:tabLst>
            </a:pPr>
            <a:r>
              <a:rPr lang="tr-TR" sz="3200" b="1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To</a:t>
            </a:r>
            <a:r>
              <a:rPr lang="tr-TR" sz="3200" b="1" dirty="0" smtClean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tr-TR" sz="3200" b="1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finalize</a:t>
            </a:r>
            <a:r>
              <a:rPr lang="tr-TR" sz="3200" b="1" dirty="0" smtClean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tr-TR" sz="3200" b="1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your</a:t>
            </a:r>
            <a:r>
              <a:rPr lang="tr-TR" sz="3200" b="1" dirty="0" smtClean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tr-TR" sz="3200" b="1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work</a:t>
            </a:r>
            <a:r>
              <a:rPr lang="tr-TR" sz="3200" b="1" dirty="0" smtClean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en-US" sz="3200" b="1" dirty="0" smtClean="0">
                <a:solidFill>
                  <a:prstClr val="black"/>
                </a:solidFill>
                <a:latin typeface="Comic Sans MS"/>
                <a:ea typeface="Times New Roman"/>
              </a:rPr>
              <a:t>REVIEW </a:t>
            </a:r>
            <a:r>
              <a:rPr lang="en-US" sz="3200" b="1" dirty="0">
                <a:solidFill>
                  <a:prstClr val="black"/>
                </a:solidFill>
                <a:latin typeface="Comic Sans MS"/>
                <a:ea typeface="Times New Roman"/>
              </a:rPr>
              <a:t>&amp; </a:t>
            </a:r>
            <a:r>
              <a:rPr lang="en-US" sz="3200" b="1" dirty="0" smtClean="0">
                <a:solidFill>
                  <a:prstClr val="black"/>
                </a:solidFill>
                <a:latin typeface="Comic Sans MS"/>
                <a:ea typeface="Times New Roman"/>
              </a:rPr>
              <a:t>REVIS</a:t>
            </a:r>
            <a:r>
              <a:rPr lang="tr-TR" sz="3200" b="1" dirty="0" smtClean="0">
                <a:solidFill>
                  <a:prstClr val="black"/>
                </a:solidFill>
                <a:latin typeface="Comic Sans MS"/>
                <a:ea typeface="Times New Roman"/>
              </a:rPr>
              <a:t>E</a:t>
            </a:r>
            <a:r>
              <a:rPr lang="en-US" sz="3200" b="1" dirty="0" smtClean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tr-TR" sz="3200" b="1" dirty="0" smtClean="0">
                <a:solidFill>
                  <a:prstClr val="black"/>
                </a:solidFill>
                <a:latin typeface="Comic Sans MS"/>
                <a:ea typeface="Times New Roman"/>
              </a:rPr>
              <a:t>it</a:t>
            </a:r>
            <a:endParaRPr lang="tr-TR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marL="228600" indent="-228600">
              <a:tabLst>
                <a:tab pos="228600" algn="l"/>
              </a:tabLst>
            </a:pPr>
            <a:r>
              <a:rPr lang="en-US" b="1" dirty="0">
                <a:solidFill>
                  <a:prstClr val="black"/>
                </a:solidFill>
                <a:latin typeface="Comic Sans MS"/>
                <a:ea typeface="Times New Roman"/>
              </a:rPr>
              <a:t> </a:t>
            </a:r>
            <a:endParaRPr lang="tr-TR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marL="228600" indent="-228600">
              <a:tabLst>
                <a:tab pos="228600" algn="l"/>
              </a:tabLst>
            </a:pPr>
            <a:r>
              <a:rPr lang="en-US" sz="3200" dirty="0">
                <a:solidFill>
                  <a:prstClr val="black"/>
                </a:solidFill>
                <a:latin typeface="Comic Sans MS"/>
                <a:ea typeface="Times New Roman"/>
              </a:rPr>
              <a:t> </a:t>
            </a:r>
            <a:endParaRPr lang="tr-TR" sz="320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marL="228600" indent="-228600" algn="ctr">
              <a:tabLst>
                <a:tab pos="228600" algn="l"/>
              </a:tabLst>
            </a:pPr>
            <a:r>
              <a:rPr lang="en-US" sz="3200" dirty="0">
                <a:solidFill>
                  <a:prstClr val="black"/>
                </a:solidFill>
                <a:latin typeface="Comic Sans MS"/>
                <a:ea typeface="Times New Roman"/>
              </a:rPr>
              <a:t>EDITORIAL REVIEW</a:t>
            </a:r>
            <a:endParaRPr lang="tr-TR" sz="320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marL="228600" indent="-228600">
              <a:tabLst>
                <a:tab pos="228600" algn="l"/>
              </a:tabLst>
            </a:pPr>
            <a:r>
              <a:rPr lang="en-US" sz="3200" dirty="0">
                <a:solidFill>
                  <a:prstClr val="black"/>
                </a:solidFill>
                <a:latin typeface="Comic Sans MS"/>
                <a:ea typeface="Times New Roman"/>
              </a:rPr>
              <a:t>Check for correctness of</a:t>
            </a:r>
            <a:endParaRPr lang="tr-TR" sz="320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marL="342900" indent="-342900">
              <a:buFont typeface="Symbol"/>
              <a:buChar char=""/>
              <a:tabLst>
                <a:tab pos="228600" algn="l"/>
              </a:tabLst>
            </a:pPr>
            <a:r>
              <a:rPr lang="en-US" sz="3200" dirty="0">
                <a:solidFill>
                  <a:prstClr val="black"/>
                </a:solidFill>
                <a:latin typeface="Comic Sans MS"/>
                <a:ea typeface="Times New Roman"/>
              </a:rPr>
              <a:t>grammar</a:t>
            </a:r>
            <a:endParaRPr lang="tr-TR" sz="320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marL="342900" indent="-342900">
              <a:buFont typeface="Symbol"/>
              <a:buChar char=""/>
              <a:tabLst>
                <a:tab pos="228600" algn="l"/>
              </a:tabLst>
            </a:pPr>
            <a:r>
              <a:rPr lang="en-US" sz="3200" dirty="0">
                <a:solidFill>
                  <a:prstClr val="black"/>
                </a:solidFill>
                <a:latin typeface="Comic Sans MS"/>
                <a:ea typeface="Times New Roman"/>
              </a:rPr>
              <a:t>diction-word choice, using clear words</a:t>
            </a:r>
            <a:endParaRPr lang="tr-TR" sz="320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marL="342900" indent="-342900">
              <a:buFont typeface="Symbol"/>
              <a:buChar char=""/>
              <a:tabLst>
                <a:tab pos="228600" algn="l"/>
              </a:tabLst>
            </a:pPr>
            <a:r>
              <a:rPr lang="en-US" sz="3200" dirty="0">
                <a:solidFill>
                  <a:prstClr val="black"/>
                </a:solidFill>
                <a:latin typeface="Comic Sans MS"/>
                <a:ea typeface="Times New Roman"/>
              </a:rPr>
              <a:t>syntax-word order, constructing effective sentences</a:t>
            </a:r>
            <a:endParaRPr lang="tr-TR" sz="320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marL="342900" indent="-342900">
              <a:buFont typeface="Symbol"/>
              <a:buChar char=""/>
              <a:tabLst>
                <a:tab pos="228600" algn="l"/>
              </a:tabLst>
            </a:pPr>
            <a:r>
              <a:rPr lang="en-US" sz="3200" dirty="0">
                <a:solidFill>
                  <a:prstClr val="black"/>
                </a:solidFill>
                <a:latin typeface="Comic Sans MS"/>
                <a:ea typeface="Times New Roman"/>
              </a:rPr>
              <a:t>spelling</a:t>
            </a:r>
            <a:endParaRPr lang="tr-TR" sz="320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marL="342900" indent="-342900">
              <a:buFont typeface="Symbol"/>
              <a:buChar char=""/>
              <a:tabLst>
                <a:tab pos="228600" algn="l"/>
              </a:tabLst>
            </a:pPr>
            <a:r>
              <a:rPr lang="en-US" sz="3200" dirty="0" smtClean="0">
                <a:solidFill>
                  <a:prstClr val="black"/>
                </a:solidFill>
                <a:latin typeface="Comic Sans MS"/>
                <a:ea typeface="Times New Roman"/>
              </a:rPr>
              <a:t>punctuation</a:t>
            </a:r>
            <a:endParaRPr lang="tr-TR" sz="320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>
              <a:tabLst>
                <a:tab pos="228600" algn="l"/>
              </a:tabLst>
            </a:pPr>
            <a:r>
              <a:rPr lang="en-US" sz="3200" dirty="0">
                <a:solidFill>
                  <a:prstClr val="black"/>
                </a:solidFill>
                <a:latin typeface="Comic Sans MS"/>
                <a:ea typeface="Times New Roman"/>
              </a:rPr>
              <a:t> </a:t>
            </a:r>
            <a:endParaRPr lang="tr-TR" sz="320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>
              <a:tabLst>
                <a:tab pos="228600" algn="l"/>
              </a:tabLst>
            </a:pPr>
            <a:r>
              <a:rPr lang="en-US" sz="3200" dirty="0">
                <a:solidFill>
                  <a:prstClr val="black"/>
                </a:solidFill>
                <a:latin typeface="Comic Sans MS"/>
                <a:ea typeface="Times New Roman"/>
              </a:rPr>
              <a:t>This review should be done by yourself, your peer, and your manager/instructor as </a:t>
            </a:r>
            <a:r>
              <a:rPr lang="en-US" sz="3200" dirty="0" smtClean="0">
                <a:solidFill>
                  <a:prstClr val="black"/>
                </a:solidFill>
                <a:latin typeface="Comic Sans MS"/>
                <a:ea typeface="Times New Roman"/>
              </a:rPr>
              <a:t>well</a:t>
            </a:r>
            <a:endParaRPr lang="tr-TR" sz="3200" dirty="0">
              <a:solidFill>
                <a:prstClr val="black"/>
              </a:solidFill>
              <a:latin typeface="Times New Roman"/>
              <a:ea typeface="Times New Roman"/>
            </a:endParaRPr>
          </a:p>
        </p:txBody>
      </p:sp>
      <p:sp>
        <p:nvSpPr>
          <p:cNvPr id="3" name="Dikdörtgen 2"/>
          <p:cNvSpPr/>
          <p:nvPr/>
        </p:nvSpPr>
        <p:spPr bwMode="auto">
          <a:xfrm>
            <a:off x="89338" y="76200"/>
            <a:ext cx="8978462" cy="6592170"/>
          </a:xfrm>
          <a:prstGeom prst="rect">
            <a:avLst/>
          </a:pr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2766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69" r="26407" b="4102"/>
          <a:stretch>
            <a:fillRect/>
          </a:stretch>
        </p:blipFill>
        <p:spPr bwMode="auto">
          <a:xfrm>
            <a:off x="34925" y="44450"/>
            <a:ext cx="8972550" cy="678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11812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Dikdörtgen 1"/>
          <p:cNvSpPr>
            <a:spLocks noChangeArrowheads="1"/>
          </p:cNvSpPr>
          <p:nvPr/>
        </p:nvSpPr>
        <p:spPr bwMode="auto">
          <a:xfrm>
            <a:off x="684213" y="1228725"/>
            <a:ext cx="757872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tr-TR" sz="2400" dirty="0" smtClean="0">
                <a:solidFill>
                  <a:srgbClr val="808080"/>
                </a:solidFill>
              </a:rPr>
              <a:t>Citing a general website article with an author</a:t>
            </a:r>
          </a:p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tr-TR" sz="2400" dirty="0" smtClean="0">
              <a:solidFill>
                <a:srgbClr val="808080"/>
              </a:solidFill>
            </a:endParaRPr>
          </a:p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tr-TR" sz="2400" dirty="0" smtClean="0">
                <a:solidFill>
                  <a:srgbClr val="808080"/>
                </a:solidFill>
              </a:rPr>
              <a:t>APA format structure:</a:t>
            </a:r>
          </a:p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tr-TR" sz="2400" dirty="0" smtClean="0">
              <a:solidFill>
                <a:srgbClr val="808080"/>
              </a:solidFill>
            </a:endParaRPr>
          </a:p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tr-TR" sz="2400" dirty="0" smtClean="0">
                <a:solidFill>
                  <a:srgbClr val="808080"/>
                </a:solidFill>
              </a:rPr>
              <a:t>Author, A.A.. (Year, Month Date of Publication). Article title. Retrieved from URL</a:t>
            </a:r>
          </a:p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tr-TR" sz="2400" dirty="0" smtClean="0">
              <a:solidFill>
                <a:srgbClr val="808080"/>
              </a:solidFill>
            </a:endParaRPr>
          </a:p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tr-TR" sz="2400" dirty="0" smtClean="0">
                <a:solidFill>
                  <a:srgbClr val="808080"/>
                </a:solidFill>
              </a:rPr>
              <a:t>APA format example:</a:t>
            </a:r>
          </a:p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tr-TR" sz="2400" dirty="0" smtClean="0">
              <a:solidFill>
                <a:srgbClr val="808080"/>
              </a:solidFill>
            </a:endParaRPr>
          </a:p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tr-TR" sz="2400" dirty="0" smtClean="0"/>
              <a:t>Simmons, B. (2015, January 9). The tale of two </a:t>
            </a:r>
            <a:r>
              <a:rPr lang="en-US" altLang="tr-TR" sz="2400" dirty="0" err="1" smtClean="0"/>
              <a:t>Flaccos</a:t>
            </a:r>
            <a:r>
              <a:rPr lang="en-US" altLang="tr-TR" sz="2400" dirty="0" smtClean="0"/>
              <a:t>. Retrieved from http://grantland.com/the-triangle/the-tale-of-two-flaccos/</a:t>
            </a:r>
          </a:p>
        </p:txBody>
      </p:sp>
      <p:sp>
        <p:nvSpPr>
          <p:cNvPr id="114691" name="Dikdörtgen 2"/>
          <p:cNvSpPr>
            <a:spLocks noChangeArrowheads="1"/>
          </p:cNvSpPr>
          <p:nvPr/>
        </p:nvSpPr>
        <p:spPr bwMode="auto">
          <a:xfrm>
            <a:off x="692150" y="5949950"/>
            <a:ext cx="73358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tr-TR" altLang="tr-TR" sz="2400" smtClean="0">
                <a:solidFill>
                  <a:srgbClr val="FFFFFF"/>
                </a:solidFill>
              </a:rPr>
              <a:t>http://www.bibme.org/citation-guide/apa/website/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4473574" y="1228725"/>
            <a:ext cx="2079625" cy="533400"/>
          </a:xfrm>
          <a:prstGeom prst="ellips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4416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Dikdörtgen 1"/>
          <p:cNvSpPr>
            <a:spLocks noChangeArrowheads="1"/>
          </p:cNvSpPr>
          <p:nvPr/>
        </p:nvSpPr>
        <p:spPr bwMode="auto">
          <a:xfrm>
            <a:off x="827088" y="1065213"/>
            <a:ext cx="7931150" cy="489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tr-TR" sz="2400" dirty="0" smtClean="0">
                <a:solidFill>
                  <a:srgbClr val="808080"/>
                </a:solidFill>
              </a:rPr>
              <a:t>Citing a general website article without an author</a:t>
            </a:r>
          </a:p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tr-TR" sz="2400" dirty="0" smtClean="0">
              <a:solidFill>
                <a:srgbClr val="808080"/>
              </a:solidFill>
            </a:endParaRPr>
          </a:p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tr-TR" sz="2400" dirty="0" smtClean="0">
                <a:solidFill>
                  <a:srgbClr val="808080"/>
                </a:solidFill>
              </a:rPr>
              <a:t>APA format structure:</a:t>
            </a:r>
          </a:p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tr-TR" sz="2400" dirty="0" smtClean="0">
              <a:solidFill>
                <a:srgbClr val="808080"/>
              </a:solidFill>
            </a:endParaRPr>
          </a:p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tr-TR" sz="2400" dirty="0" smtClean="0">
                <a:solidFill>
                  <a:srgbClr val="808080"/>
                </a:solidFill>
              </a:rPr>
              <a:t>Article title. (Year, Month Date of Publication). Retrieved from URL</a:t>
            </a:r>
          </a:p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tr-TR" sz="2400" dirty="0" smtClean="0">
              <a:solidFill>
                <a:srgbClr val="808080"/>
              </a:solidFill>
            </a:endParaRPr>
          </a:p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tr-TR" sz="2400" dirty="0" smtClean="0">
                <a:solidFill>
                  <a:srgbClr val="808080"/>
                </a:solidFill>
              </a:rPr>
              <a:t>APA format example:</a:t>
            </a:r>
          </a:p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tr-TR" sz="2400" dirty="0" smtClean="0">
              <a:solidFill>
                <a:srgbClr val="808080"/>
              </a:solidFill>
            </a:endParaRPr>
          </a:p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tr-TR" sz="2400" dirty="0" smtClean="0"/>
              <a:t>Teen posed as doctor at West Palm Beach hospital: police. (2015, January 16). Retrieved from http://www.nbcmiami.com/news/local/Teen-Posed-as-Doctor-at-West-Palm-Beach-Hospital-Police-288810831.html</a:t>
            </a:r>
          </a:p>
        </p:txBody>
      </p:sp>
      <p:sp>
        <p:nvSpPr>
          <p:cNvPr id="115715" name="Dikdörtgen 2"/>
          <p:cNvSpPr>
            <a:spLocks noChangeArrowheads="1"/>
          </p:cNvSpPr>
          <p:nvPr/>
        </p:nvSpPr>
        <p:spPr bwMode="auto">
          <a:xfrm>
            <a:off x="52388" y="6308725"/>
            <a:ext cx="83359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tr-TR" altLang="tr-TR" sz="2400" smtClean="0">
                <a:solidFill>
                  <a:srgbClr val="FFFFFF"/>
                </a:solidFill>
              </a:rPr>
              <a:t>http://www.bibme.org/citation-guide/apa/website/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056948"/>
            <a:ext cx="2420937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4528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5A9BC8-F18D-4B91-BAF5-713BCF16F57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1034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86" t="19403" r="43883" b="29477"/>
          <a:stretch>
            <a:fillRect/>
          </a:stretch>
        </p:blipFill>
        <p:spPr bwMode="auto">
          <a:xfrm>
            <a:off x="1092200" y="258763"/>
            <a:ext cx="6986588" cy="611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</a:extLst>
        </p:spPr>
      </p:pic>
      <p:sp>
        <p:nvSpPr>
          <p:cNvPr id="103428" name="Dikdörtgen 2"/>
          <p:cNvSpPr>
            <a:spLocks noChangeArrowheads="1"/>
          </p:cNvSpPr>
          <p:nvPr/>
        </p:nvSpPr>
        <p:spPr bwMode="auto">
          <a:xfrm>
            <a:off x="0" y="6581775"/>
            <a:ext cx="502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r-TR" sz="1200" smtClean="0">
                <a:solidFill>
                  <a:srgbClr val="000000"/>
                </a:solidFill>
              </a:rPr>
              <a:t>http://joyfulpublicspeaking.blogspot.com.tr/2010_12_01_archive.html</a:t>
            </a:r>
          </a:p>
        </p:txBody>
      </p:sp>
    </p:spTree>
    <p:extLst>
      <p:ext uri="{BB962C8B-B14F-4D97-AF65-F5344CB8AC3E}">
        <p14:creationId xmlns:p14="http://schemas.microsoft.com/office/powerpoint/2010/main" val="198871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0" y="6581001"/>
            <a:ext cx="8458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prstClr val="black"/>
                </a:solidFill>
              </a:rPr>
              <a:t>https://www.slideshare.net/jessedee/you-suck-at-powerpoint/9-5SHOCKING_DESIGN_MISTAKESYOU_NEEDTO_AVOID</a:t>
            </a:r>
          </a:p>
        </p:txBody>
      </p:sp>
      <p:pic>
        <p:nvPicPr>
          <p:cNvPr id="32770" name="Picture 2" descr="86%of top executives say thatcommunicating with claritydirectly impacts theircareer and income.Source: www.distinction-ser..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01" r="45745" b="46430"/>
          <a:stretch/>
        </p:blipFill>
        <p:spPr bwMode="auto">
          <a:xfrm>
            <a:off x="609599" y="533400"/>
            <a:ext cx="7881103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40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710821" y="533400"/>
            <a:ext cx="771553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You </a:t>
            </a:r>
            <a:r>
              <a:rPr lang="en-US" sz="3600" dirty="0">
                <a:solidFill>
                  <a:prstClr val="black"/>
                </a:solidFill>
                <a:latin typeface="Comic Sans MS"/>
                <a:ea typeface="Times New Roman"/>
              </a:rPr>
              <a:t>will communicate not only with fellow </a:t>
            </a:r>
            <a:r>
              <a:rPr lang="en-US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engineers, but </a:t>
            </a:r>
            <a:r>
              <a:rPr lang="en-US" sz="3600" dirty="0">
                <a:solidFill>
                  <a:prstClr val="black"/>
                </a:solidFill>
                <a:latin typeface="Comic Sans MS"/>
                <a:ea typeface="Times New Roman"/>
              </a:rPr>
              <a:t>with many </a:t>
            </a:r>
            <a:r>
              <a:rPr lang="en-US" sz="3600" b="1" dirty="0">
                <a:solidFill>
                  <a:prstClr val="black"/>
                </a:solidFill>
                <a:latin typeface="Comic Sans MS"/>
                <a:ea typeface="Times New Roman"/>
              </a:rPr>
              <a:t>colleagues with diverse backgrounds and functions </a:t>
            </a:r>
            <a:endParaRPr lang="tr-TR" sz="3600" b="1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r>
              <a:rPr lang="en-US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in </a:t>
            </a:r>
            <a:r>
              <a:rPr lang="en-US" sz="3600" dirty="0">
                <a:solidFill>
                  <a:prstClr val="black"/>
                </a:solidFill>
                <a:latin typeface="Comic Sans MS"/>
                <a:ea typeface="Times New Roman"/>
              </a:rPr>
              <a:t>the organization and </a:t>
            </a:r>
            <a:r>
              <a:rPr lang="en-US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outside,</a:t>
            </a:r>
            <a:endParaRPr lang="tr-TR" sz="3600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endParaRPr lang="tr-TR" sz="3600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r>
              <a:rPr lang="en-US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with </a:t>
            </a:r>
            <a:r>
              <a:rPr lang="en-US" sz="3600" dirty="0">
                <a:solidFill>
                  <a:prstClr val="black"/>
                </a:solidFill>
                <a:latin typeface="Comic Sans MS"/>
                <a:ea typeface="Times New Roman"/>
              </a:rPr>
              <a:t>clients and </a:t>
            </a:r>
            <a:r>
              <a:rPr lang="en-US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customers,</a:t>
            </a:r>
            <a:endParaRPr lang="tr-TR" sz="3600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r>
              <a:rPr lang="en-US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with </a:t>
            </a:r>
            <a:r>
              <a:rPr lang="en-US" sz="3600" dirty="0">
                <a:solidFill>
                  <a:prstClr val="black"/>
                </a:solidFill>
                <a:latin typeface="Comic Sans MS"/>
                <a:ea typeface="Times New Roman"/>
              </a:rPr>
              <a:t>government authorities, officers, lawyers, managers, directors, and many </a:t>
            </a:r>
            <a:r>
              <a:rPr lang="en-US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others.</a:t>
            </a:r>
            <a:endParaRPr lang="tr-TR" sz="3600" dirty="0">
              <a:solidFill>
                <a:prstClr val="black"/>
              </a:solidFill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451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52400" y="762000"/>
            <a:ext cx="8915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prstClr val="black"/>
                </a:solidFill>
                <a:latin typeface="Comic Sans MS"/>
                <a:ea typeface="Times New Roman"/>
              </a:rPr>
              <a:t>You will have to communicate a lot in professional </a:t>
            </a:r>
            <a:r>
              <a:rPr lang="en-US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life</a:t>
            </a:r>
            <a:endParaRPr lang="tr-TR" sz="3600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endParaRPr lang="tr-TR" sz="3600" dirty="0">
              <a:solidFill>
                <a:prstClr val="black"/>
              </a:solidFill>
              <a:latin typeface="Comic Sans MS"/>
              <a:ea typeface="Times New Roman"/>
            </a:endParaRPr>
          </a:p>
          <a:p>
            <a:r>
              <a:rPr lang="en-US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as </a:t>
            </a:r>
            <a:r>
              <a:rPr lang="en-US" sz="3600" dirty="0">
                <a:solidFill>
                  <a:prstClr val="black"/>
                </a:solidFill>
                <a:latin typeface="Comic Sans MS"/>
                <a:ea typeface="Times New Roman"/>
              </a:rPr>
              <a:t>you </a:t>
            </a:r>
            <a:r>
              <a:rPr lang="en-US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progress</a:t>
            </a:r>
            <a:r>
              <a:rPr lang="tr-TR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 in </a:t>
            </a:r>
            <a:r>
              <a:rPr lang="tr-TR" sz="3600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your</a:t>
            </a:r>
            <a:r>
              <a:rPr lang="tr-TR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tr-TR" sz="3600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career</a:t>
            </a:r>
            <a:r>
              <a:rPr lang="en-US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, </a:t>
            </a:r>
            <a:r>
              <a:rPr lang="en-US" sz="3600" dirty="0">
                <a:solidFill>
                  <a:prstClr val="black"/>
                </a:solidFill>
                <a:latin typeface="Comic Sans MS"/>
                <a:ea typeface="Times New Roman"/>
              </a:rPr>
              <a:t>you will be </a:t>
            </a:r>
            <a:r>
              <a:rPr lang="en-US" sz="3600" b="1" dirty="0">
                <a:solidFill>
                  <a:prstClr val="black"/>
                </a:solidFill>
                <a:latin typeface="Comic Sans MS"/>
                <a:ea typeface="Times New Roman"/>
              </a:rPr>
              <a:t>spending more time communicating, </a:t>
            </a:r>
            <a:endParaRPr lang="tr-TR" sz="3600" b="1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endParaRPr lang="tr-TR" sz="3600" dirty="0">
              <a:solidFill>
                <a:prstClr val="black"/>
              </a:solidFill>
              <a:latin typeface="Comic Sans MS"/>
              <a:ea typeface="Times New Roman"/>
            </a:endParaRPr>
          </a:p>
          <a:p>
            <a:r>
              <a:rPr lang="tr-TR" sz="3600" dirty="0">
                <a:solidFill>
                  <a:prstClr val="black"/>
                </a:solidFill>
                <a:latin typeface="Comic Sans MS"/>
                <a:ea typeface="Times New Roman"/>
              </a:rPr>
              <a:t>t</a:t>
            </a:r>
            <a:r>
              <a:rPr lang="en-US" sz="3600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han</a:t>
            </a:r>
            <a:endParaRPr lang="tr-TR" sz="3600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endParaRPr lang="tr-TR" sz="3600" dirty="0">
              <a:solidFill>
                <a:prstClr val="black"/>
              </a:solidFill>
              <a:latin typeface="Comic Sans MS"/>
              <a:ea typeface="Times New Roman"/>
            </a:endParaRPr>
          </a:p>
          <a:p>
            <a:r>
              <a:rPr lang="en-US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making calculations</a:t>
            </a:r>
            <a:r>
              <a:rPr lang="tr-TR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, </a:t>
            </a:r>
            <a:r>
              <a:rPr lang="en-US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solving equations</a:t>
            </a:r>
            <a:r>
              <a:rPr lang="tr-TR" sz="3600" dirty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tr-TR" sz="3600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or</a:t>
            </a:r>
            <a:r>
              <a:rPr lang="tr-TR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tr-TR" sz="3600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writing</a:t>
            </a:r>
            <a:r>
              <a:rPr lang="tr-TR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tr-TR" sz="3600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codes</a:t>
            </a:r>
            <a:endParaRPr lang="tr-TR" sz="3600" dirty="0">
              <a:solidFill>
                <a:prstClr val="black"/>
              </a:solidFill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5883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381000" y="533400"/>
            <a:ext cx="8229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If </a:t>
            </a:r>
            <a:r>
              <a:rPr lang="en-US" sz="3600" dirty="0">
                <a:solidFill>
                  <a:prstClr val="black"/>
                </a:solidFill>
                <a:latin typeface="Comic Sans MS"/>
                <a:ea typeface="Times New Roman"/>
              </a:rPr>
              <a:t>you can communicate </a:t>
            </a:r>
            <a:r>
              <a:rPr lang="en-US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well,</a:t>
            </a:r>
            <a:endParaRPr lang="tr-TR" sz="3600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algn="ctr"/>
            <a:r>
              <a:rPr lang="en-US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you </a:t>
            </a:r>
            <a:r>
              <a:rPr lang="en-US" sz="3600" dirty="0">
                <a:solidFill>
                  <a:prstClr val="black"/>
                </a:solidFill>
                <a:latin typeface="Comic Sans MS"/>
                <a:ea typeface="Times New Roman"/>
              </a:rPr>
              <a:t>will </a:t>
            </a:r>
            <a:r>
              <a:rPr lang="en-US" sz="3600" b="1" dirty="0">
                <a:solidFill>
                  <a:prstClr val="black"/>
                </a:solidFill>
                <a:latin typeface="Comic Sans MS"/>
                <a:ea typeface="Times New Roman"/>
              </a:rPr>
              <a:t>underst</a:t>
            </a:r>
            <a:r>
              <a:rPr lang="en-US" sz="3600" b="1" u="sng" dirty="0">
                <a:solidFill>
                  <a:prstClr val="black"/>
                </a:solidFill>
                <a:latin typeface="Comic Sans MS"/>
                <a:ea typeface="Times New Roman"/>
              </a:rPr>
              <a:t>an</a:t>
            </a:r>
            <a:r>
              <a:rPr lang="en-US" sz="3600" b="1" dirty="0">
                <a:solidFill>
                  <a:prstClr val="black"/>
                </a:solidFill>
                <a:latin typeface="Comic Sans MS"/>
                <a:ea typeface="Times New Roman"/>
              </a:rPr>
              <a:t>d well </a:t>
            </a:r>
            <a:r>
              <a:rPr lang="en-US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and</a:t>
            </a:r>
            <a:endParaRPr lang="tr-TR" sz="3600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algn="ctr"/>
            <a:r>
              <a:rPr lang="en-US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you </a:t>
            </a:r>
            <a:r>
              <a:rPr lang="en-US" sz="3600" dirty="0">
                <a:solidFill>
                  <a:prstClr val="black"/>
                </a:solidFill>
                <a:latin typeface="Comic Sans MS"/>
                <a:ea typeface="Times New Roman"/>
              </a:rPr>
              <a:t>will be </a:t>
            </a:r>
            <a:r>
              <a:rPr lang="en-US" sz="3600" b="1" dirty="0">
                <a:solidFill>
                  <a:prstClr val="black"/>
                </a:solidFill>
                <a:latin typeface="Comic Sans MS"/>
                <a:ea typeface="Times New Roman"/>
              </a:rPr>
              <a:t>underst</a:t>
            </a:r>
            <a:r>
              <a:rPr lang="en-US" sz="3600" b="1" u="sng" dirty="0">
                <a:solidFill>
                  <a:prstClr val="black"/>
                </a:solidFill>
                <a:latin typeface="Comic Sans MS"/>
                <a:ea typeface="Times New Roman"/>
              </a:rPr>
              <a:t>oo</a:t>
            </a:r>
            <a:r>
              <a:rPr lang="en-US" sz="3600" b="1" dirty="0">
                <a:solidFill>
                  <a:prstClr val="black"/>
                </a:solidFill>
                <a:latin typeface="Comic Sans MS"/>
                <a:ea typeface="Times New Roman"/>
              </a:rPr>
              <a:t>d </a:t>
            </a:r>
            <a:r>
              <a:rPr lang="en-US" sz="3600" b="1" dirty="0" smtClean="0">
                <a:solidFill>
                  <a:prstClr val="black"/>
                </a:solidFill>
                <a:latin typeface="Comic Sans MS"/>
                <a:ea typeface="Times New Roman"/>
              </a:rPr>
              <a:t>well</a:t>
            </a:r>
            <a:r>
              <a:rPr lang="en-US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;</a:t>
            </a:r>
            <a:endParaRPr lang="tr-TR" sz="3600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pPr algn="ctr"/>
            <a:r>
              <a:rPr lang="en-US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you </a:t>
            </a:r>
            <a:r>
              <a:rPr lang="en-US" sz="3600" dirty="0">
                <a:solidFill>
                  <a:prstClr val="black"/>
                </a:solidFill>
                <a:latin typeface="Comic Sans MS"/>
                <a:ea typeface="Times New Roman"/>
              </a:rPr>
              <a:t>will have an </a:t>
            </a:r>
            <a:r>
              <a:rPr lang="en-US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advantage</a:t>
            </a:r>
            <a:endParaRPr lang="tr-TR" sz="3600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endParaRPr lang="tr-TR" sz="3600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r>
              <a:rPr lang="en-US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You </a:t>
            </a:r>
            <a:r>
              <a:rPr lang="en-US" sz="3600" dirty="0">
                <a:solidFill>
                  <a:prstClr val="black"/>
                </a:solidFill>
                <a:latin typeface="Comic Sans MS"/>
                <a:ea typeface="Times New Roman"/>
              </a:rPr>
              <a:t>will be able to get what you need more </a:t>
            </a:r>
            <a:r>
              <a:rPr lang="en-US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quickly,</a:t>
            </a:r>
            <a:r>
              <a:rPr lang="tr-TR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 </a:t>
            </a:r>
            <a:r>
              <a:rPr lang="en-US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your </a:t>
            </a:r>
            <a:r>
              <a:rPr lang="en-US" sz="3600" dirty="0">
                <a:solidFill>
                  <a:prstClr val="black"/>
                </a:solidFill>
                <a:latin typeface="Comic Sans MS"/>
                <a:ea typeface="Times New Roman"/>
              </a:rPr>
              <a:t>contributions to the organization will be </a:t>
            </a:r>
            <a:r>
              <a:rPr lang="tr-TR" sz="3600" dirty="0" err="1" smtClean="0">
                <a:solidFill>
                  <a:prstClr val="black"/>
                </a:solidFill>
                <a:latin typeface="Comic Sans MS"/>
                <a:ea typeface="Times New Roman"/>
              </a:rPr>
              <a:t>obvious</a:t>
            </a:r>
            <a:r>
              <a:rPr lang="en-US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,</a:t>
            </a:r>
            <a:endParaRPr lang="tr-TR" sz="3600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endParaRPr lang="tr-TR" sz="3600" dirty="0" smtClean="0">
              <a:solidFill>
                <a:prstClr val="black"/>
              </a:solidFill>
              <a:latin typeface="Comic Sans MS"/>
              <a:ea typeface="Times New Roman"/>
            </a:endParaRPr>
          </a:p>
          <a:p>
            <a:r>
              <a:rPr lang="en-US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and </a:t>
            </a:r>
            <a:r>
              <a:rPr lang="en-US" sz="3600" dirty="0">
                <a:solidFill>
                  <a:prstClr val="black"/>
                </a:solidFill>
                <a:latin typeface="Comic Sans MS"/>
                <a:ea typeface="Times New Roman"/>
              </a:rPr>
              <a:t>you will be rewarded </a:t>
            </a:r>
            <a:r>
              <a:rPr lang="en-US" sz="3600" dirty="0" smtClean="0">
                <a:solidFill>
                  <a:prstClr val="black"/>
                </a:solidFill>
                <a:latin typeface="Comic Sans MS"/>
                <a:ea typeface="Times New Roman"/>
              </a:rPr>
              <a:t>accordingly</a:t>
            </a:r>
            <a:endParaRPr lang="tr-TR" sz="3600" dirty="0">
              <a:solidFill>
                <a:prstClr val="black"/>
              </a:solidFill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9290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PSTEXTTITLE" val="Basic Mathematics Skills"/>
  <p:tag name="AMPSTEXTSUBTITLE" val=""/>
  <p:tag name="AMPSEDITION" val="11"/>
  <p:tag name="AMPSAUTHOR" val="Bittinger"/>
  <p:tag name="AMPSCOPYRIGHT" val="2011"/>
  <p:tag name="AMPSISBN" val="none"/>
  <p:tag name="AMPSLASTUSEDDATE" val="10/7/2009"/>
  <p:tag name="AMPSCHAPTERNUMBER" val=""/>
  <p:tag name="AMPSCHAPTERTITLE" val=""/>
  <p:tag name="AMPSCHAPTERSUBTITLE" val=""/>
  <p:tag name="AMPSFILEROOTNAME" val=""/>
  <p:tag name="AMPSEXPIRED" val="True"/>
  <p:tag name="AMPSINITDATE" val="12/15/2009"/>
  <p:tag name="AMPSPRESENTATIONTYPE" val="AMPSFrames"/>
  <p:tag name="AMPSCOPYRIGHTYEAR" val="2011"/>
  <p:tag name="AMPSPUBLISHER" val="Pearson Education, Inc."/>
  <p:tag name="AMPSCONSTEXT" val="(continued)"/>
</p:tagLst>
</file>

<file path=ppt/theme/theme1.xml><?xml version="1.0" encoding="utf-8"?>
<a:theme xmlns:a="http://schemas.openxmlformats.org/drawingml/2006/main" name="3_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is Teması">
  <a:themeElements>
    <a:clrScheme name="Ofis Teması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Ofis Teması">
      <a:majorFont>
        <a:latin typeface="Times New Roman"/>
        <a:ea typeface="DejaVu Sans"/>
        <a:cs typeface="DejaVu Sans"/>
      </a:majorFont>
      <a:minorFont>
        <a:latin typeface="Times New Roman"/>
        <a:ea typeface="DejaVu Sans"/>
        <a:cs typeface="DejaVu Sans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Ofis Temas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is Teması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is Teması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is Teması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is Teması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is Teması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is Teması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is Teması">
  <a:themeElements>
    <a:clrScheme name="Ofis Teması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is Teması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4" charset="0"/>
          </a:defRPr>
        </a:defPPr>
      </a:lstStyle>
    </a:lnDef>
  </a:objectDefaults>
  <a:extraClrSchemeLst>
    <a:extraClrScheme>
      <a:clrScheme name="Ofis Temas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is Teması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is Teması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is Teması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is Teması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is Teması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is Teması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Ofis Teması">
  <a:themeElements>
    <a:clrScheme name="Ofis Teması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is Teması">
      <a:majorFont>
        <a:latin typeface="Times New Roman"/>
        <a:ea typeface="DejaVu Sans"/>
        <a:cs typeface="DejaVu Sans"/>
      </a:majorFont>
      <a:minorFont>
        <a:latin typeface="Times New Roman"/>
        <a:ea typeface="DejaVu Sans"/>
        <a:cs typeface="DejaVu Sans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tr-TR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tr-TR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Ofis Temas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is Teması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is Teması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is Teması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is Teması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is Teması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is Teması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Chapter_06">
  <a:themeElements>
    <a:clrScheme name="">
      <a:dk1>
        <a:srgbClr val="000000"/>
      </a:dk1>
      <a:lt1>
        <a:srgbClr val="FFFFFF"/>
      </a:lt1>
      <a:dk2>
        <a:srgbClr val="99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hapter_06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dash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dash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Chapter_0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6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_06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6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6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6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6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0_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is Teması 2">
    <a:dk1>
      <a:srgbClr val="000000"/>
    </a:dk1>
    <a:lt1>
      <a:srgbClr val="FFFFFF"/>
    </a:lt1>
    <a:dk2>
      <a:srgbClr val="0000FF"/>
    </a:dk2>
    <a:lt2>
      <a:srgbClr val="FFFF00"/>
    </a:lt2>
    <a:accent1>
      <a:srgbClr val="FF9900"/>
    </a:accent1>
    <a:accent2>
      <a:srgbClr val="00FFFF"/>
    </a:accent2>
    <a:accent3>
      <a:srgbClr val="AAAAFF"/>
    </a:accent3>
    <a:accent4>
      <a:srgbClr val="DADADA"/>
    </a:accent4>
    <a:accent5>
      <a:srgbClr val="FFCAAA"/>
    </a:accent5>
    <a:accent6>
      <a:srgbClr val="00E7E7"/>
    </a:accent6>
    <a:hlink>
      <a:srgbClr val="FF0000"/>
    </a:hlink>
    <a:folHlink>
      <a:srgbClr val="969696"/>
    </a:folHlink>
  </a:clrScheme>
</a:themeOverride>
</file>

<file path=ppt/theme/themeOverride2.xml><?xml version="1.0" encoding="utf-8"?>
<a:themeOverride xmlns:a="http://schemas.openxmlformats.org/drawingml/2006/main">
  <a:clrScheme name="Ofis Teması 2">
    <a:dk1>
      <a:srgbClr val="000000"/>
    </a:dk1>
    <a:lt1>
      <a:srgbClr val="FFFFFF"/>
    </a:lt1>
    <a:dk2>
      <a:srgbClr val="0000FF"/>
    </a:dk2>
    <a:lt2>
      <a:srgbClr val="FFFF00"/>
    </a:lt2>
    <a:accent1>
      <a:srgbClr val="FF9900"/>
    </a:accent1>
    <a:accent2>
      <a:srgbClr val="00FFFF"/>
    </a:accent2>
    <a:accent3>
      <a:srgbClr val="AAAAFF"/>
    </a:accent3>
    <a:accent4>
      <a:srgbClr val="DADADA"/>
    </a:accent4>
    <a:accent5>
      <a:srgbClr val="FFCAAA"/>
    </a:accent5>
    <a:accent6>
      <a:srgbClr val="00E7E7"/>
    </a:accent6>
    <a:hlink>
      <a:srgbClr val="FF0000"/>
    </a:hlink>
    <a:folHlink>
      <a:srgbClr val="96969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35107</TotalTime>
  <Words>1185</Words>
  <Application>Microsoft Office PowerPoint</Application>
  <PresentationFormat>On-screen Show (4:3)</PresentationFormat>
  <Paragraphs>374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43</vt:i4>
      </vt:variant>
    </vt:vector>
  </HeadingPairs>
  <TitlesOfParts>
    <vt:vector size="57" baseType="lpstr">
      <vt:lpstr>ＭＳ Ｐゴシック</vt:lpstr>
      <vt:lpstr>Arial</vt:lpstr>
      <vt:lpstr>Calibri</vt:lpstr>
      <vt:lpstr>Comic Sans MS</vt:lpstr>
      <vt:lpstr>DejaVu Sans</vt:lpstr>
      <vt:lpstr>Symbol</vt:lpstr>
      <vt:lpstr>Times</vt:lpstr>
      <vt:lpstr>Times New Roman</vt:lpstr>
      <vt:lpstr>3_Ofis Teması</vt:lpstr>
      <vt:lpstr>1_Ofis Teması</vt:lpstr>
      <vt:lpstr>2_Ofis Teması</vt:lpstr>
      <vt:lpstr>4_Ofis Teması</vt:lpstr>
      <vt:lpstr>4_Chapter_06</vt:lpstr>
      <vt:lpstr>10_Ofis Teması</vt:lpstr>
      <vt:lpstr>PowerPoint Presentation</vt:lpstr>
      <vt:lpstr>DESIRED QUALIFICATIONS</vt:lpstr>
      <vt:lpstr>DESIRED QUALIFICATIONS 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Jon Booze</dc:creator>
  <cp:lastModifiedBy>ÖMER CEBECİ</cp:lastModifiedBy>
  <cp:revision>3032</cp:revision>
  <dcterms:created xsi:type="dcterms:W3CDTF">2010-10-08T12:36:35Z</dcterms:created>
  <dcterms:modified xsi:type="dcterms:W3CDTF">2019-03-01T14:54:47Z</dcterms:modified>
</cp:coreProperties>
</file>