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0" r:id="rId2"/>
  </p:sldMasterIdLst>
  <p:notesMasterIdLst>
    <p:notesMasterId r:id="rId30"/>
  </p:notesMasterIdLst>
  <p:handoutMasterIdLst>
    <p:handoutMasterId r:id="rId31"/>
  </p:handoutMasterIdLst>
  <p:sldIdLst>
    <p:sldId id="257" r:id="rId3"/>
    <p:sldId id="503" r:id="rId4"/>
    <p:sldId id="50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00" r:id="rId13"/>
    <p:sldId id="532" r:id="rId14"/>
    <p:sldId id="501" r:id="rId15"/>
    <p:sldId id="465" r:id="rId16"/>
    <p:sldId id="502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651" autoAdjust="0"/>
  </p:normalViewPr>
  <p:slideViewPr>
    <p:cSldViewPr>
      <p:cViewPr varScale="1">
        <p:scale>
          <a:sx n="107" d="100"/>
          <a:sy n="107" d="100"/>
        </p:scale>
        <p:origin x="1039" y="62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3C2921A0-06C2-4516-ABA7-C1F34C73AD5F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ヒラギノ角ゴ ProN W3" charset="0"/>
              </a:defRPr>
            </a:lvl1pPr>
          </a:lstStyle>
          <a:p>
            <a:pPr>
              <a:defRPr/>
            </a:pPr>
            <a:fld id="{6F6E114F-8CCC-4ED9-A9C2-9881CA6C0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2F0BB-EC7B-4557-A622-5D933A14C3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EBF7D-87DA-4508-A837-542A56D18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0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F061C-BAE1-48AF-9A6A-0C26DCCB8B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+mn-ea"/>
                <a:sym typeface="Gill Sans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+mn-ea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6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week, we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discussed ways to find things that are closely related, so, for example, you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find someone who shares your taste in movies.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new topic, we will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expand on those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ideas and introduce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clustering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method for discovering and visualizing groups of things, people, or ideas that are all closely related. In 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the 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you’ll learn: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prepare data from a variety of sources;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different clustering algorithms;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on distance metrics;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graphical visualization code for viewing the generated groups; and finally,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for projecting very complicated datasets into two dimensions.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EBF7D-87DA-4508-A837-542A56D186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EBF7D-87DA-4508-A837-542A56D186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this book is about collective intelligence, the examples in this chapter come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sources in which many people contribute different information. The first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will look at blogs, the topics they discuss, and their particular word usage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that blogs can be grouped according to their text and that words can be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grouped by their usage. The second example will look at a community site where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list things they own and things they would like to own, and we will use this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to show how people’s desires can be grouped into clusters.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EBF7D-87DA-4508-A837-542A56D186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35882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5608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93405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" y="1505744"/>
            <a:ext cx="10083800" cy="5482346"/>
          </a:xfrm>
          <a:prstGeom prst="rect">
            <a:avLst/>
          </a:prstGeom>
        </p:spPr>
        <p:txBody>
          <a:bodyPr anchor="t"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5395690"/>
              </p:ext>
            </p:extLst>
          </p:nvPr>
        </p:nvGraphicFramePr>
        <p:xfrm>
          <a:off x="-1472728" y="7397824"/>
          <a:ext cx="9361038" cy="203200"/>
        </p:xfrm>
        <a:graphic>
          <a:graphicData uri="http://schemas.openxmlformats.org/drawingml/2006/table">
            <a:tbl>
              <a:tblPr firstRow="1" bandRow="1"/>
              <a:tblGrid>
                <a:gridCol w="15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7010389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744296" y="7380362"/>
            <a:ext cx="25338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r>
              <a:rPr lang="en-US" altLang="en-US" sz="1200" b="1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ENGR 102</a:t>
            </a:r>
            <a:r>
              <a:rPr lang="en-US" altLang="en-US" sz="1200" b="1" baseline="0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 – PROGRAMMING PRACTICE</a:t>
            </a:r>
            <a:endParaRPr lang="en-US" altLang="en-US" sz="1200" b="1" dirty="0">
              <a:solidFill>
                <a:srgbClr val="000000"/>
              </a:solidFill>
              <a:latin typeface="Tw Cen MT Condensed" panose="020B0606020104020203" pitchFamily="34" charset="0"/>
              <a:ea typeface="Futura Medium"/>
              <a:cs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44495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1472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310928"/>
          </a:xfrm>
        </p:spPr>
        <p:txBody>
          <a:bodyPr/>
          <a:lstStyle>
            <a:lvl1pPr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" y="1505744"/>
            <a:ext cx="10083800" cy="5482346"/>
          </a:xfrm>
        </p:spPr>
        <p:txBody>
          <a:bodyPr anchor="t"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/>
          </p:nvPr>
        </p:nvGraphicFramePr>
        <p:xfrm>
          <a:off x="-1472728" y="7397824"/>
          <a:ext cx="9361038" cy="203200"/>
        </p:xfrm>
        <a:graphic>
          <a:graphicData uri="http://schemas.openxmlformats.org/drawingml/2006/table">
            <a:tbl>
              <a:tblPr firstRow="1" bandRow="1"/>
              <a:tblGrid>
                <a:gridCol w="156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7010389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7744296" y="7380362"/>
            <a:ext cx="25338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ts val="1200"/>
              </a:lnSpc>
              <a:defRPr/>
            </a:pPr>
            <a:r>
              <a:rPr lang="en-US" altLang="en-US" sz="1200" b="1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ENGR 102</a:t>
            </a:r>
            <a:r>
              <a:rPr lang="en-US" altLang="en-US" sz="1200" b="1" baseline="0" dirty="0">
                <a:solidFill>
                  <a:srgbClr val="000000"/>
                </a:solidFill>
                <a:latin typeface="Tw Cen MT Condensed" panose="020B0606020104020203" pitchFamily="34" charset="0"/>
                <a:ea typeface="Futura Medium"/>
                <a:cs typeface="Futura Medium"/>
              </a:rPr>
              <a:t> – PROGRAMMING PRACTICE</a:t>
            </a:r>
            <a:endParaRPr lang="en-US" altLang="en-US" sz="1200" b="1" dirty="0">
              <a:solidFill>
                <a:srgbClr val="000000"/>
              </a:solidFill>
              <a:latin typeface="Tw Cen MT Condensed" panose="020B0606020104020203" pitchFamily="34" charset="0"/>
              <a:ea typeface="Futura Medium"/>
              <a:cs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377673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9288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4859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7280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855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18502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8455981"/>
              </p:ext>
            </p:extLst>
          </p:nvPr>
        </p:nvGraphicFramePr>
        <p:xfrm>
          <a:off x="-2624856" y="7397824"/>
          <a:ext cx="12745416" cy="203200"/>
        </p:xfrm>
        <a:graphic>
          <a:graphicData uri="http://schemas.openxmlformats.org/drawingml/2006/table">
            <a:tbl>
              <a:tblPr firstRow="1" bandRow="1"/>
              <a:tblGrid>
                <a:gridCol w="2124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tr-TR" sz="100" dirty="0"/>
                    </a:p>
                  </a:txBody>
                  <a:tcPr marL="68580" marR="6858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13649"/>
            <a:ext cx="140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1073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1859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03016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4492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4026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3521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782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3836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6444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4038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5319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34328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19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5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272232" y="1998464"/>
            <a:ext cx="7696200" cy="2387600"/>
          </a:xfrm>
          <a:prstGeom prst="rect">
            <a:avLst/>
          </a:prstGeom>
        </p:spPr>
        <p:txBody>
          <a:bodyPr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fontAlgn="auto">
              <a:lnSpc>
                <a:spcPct val="124000"/>
              </a:lnSpc>
              <a:spcAft>
                <a:spcPts val="0"/>
              </a:spcAft>
              <a:defRPr/>
            </a:pPr>
            <a:r>
              <a:rPr lang="en-US" dirty="0">
                <a:latin typeface="Arial Black" panose="020B0A04020102020204" pitchFamily="34" charset="0"/>
              </a:rPr>
              <a:t>ENGR 102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PROGRAMMING PRACTICE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1729432" y="4267200"/>
            <a:ext cx="685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dirty="0">
                <a:solidFill>
                  <a:srgbClr val="7F7F7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WEEK 7</a:t>
            </a:r>
            <a:endParaRPr kumimoji="0" lang="en-US" altLang="en-US" sz="3200" b="1" dirty="0">
              <a:solidFill>
                <a:srgbClr val="7F7F7F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312440"/>
            <a:ext cx="10083800" cy="2057400"/>
          </a:xfrm>
        </p:spPr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Recommending  Watchers for Movies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9480" y="3300977"/>
            <a:ext cx="9401933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from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recommendations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import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*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movies =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transformPrefs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(critics)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print(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getRecommendations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(movies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‘Just My Luck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'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))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/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4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82950" y="1821782"/>
            <a:ext cx="1008380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10000"/>
              </a:lnSpc>
            </a:pPr>
            <a:r>
              <a:rPr sz="9600" dirty="0">
                <a:solidFill>
                  <a:srgbClr val="FF6251"/>
                </a:solidFill>
              </a:rPr>
              <a:t>Structuring  </a:t>
            </a:r>
            <a:r>
              <a:rPr lang="en-US" sz="9600" dirty="0" smtClean="0">
                <a:solidFill>
                  <a:srgbClr val="FF6251"/>
                </a:solidFill>
              </a:rPr>
              <a:t/>
            </a:r>
            <a:br>
              <a:rPr lang="en-US" sz="9600" dirty="0" smtClean="0">
                <a:solidFill>
                  <a:srgbClr val="FF6251"/>
                </a:solidFill>
              </a:rPr>
            </a:br>
            <a:r>
              <a:rPr sz="9600" dirty="0" smtClean="0">
                <a:solidFill>
                  <a:srgbClr val="D39D00"/>
                </a:solidFill>
              </a:rPr>
              <a:t>&amp;        </a:t>
            </a:r>
            <a:r>
              <a:rPr lang="en-US" sz="9600" dirty="0" smtClean="0">
                <a:solidFill>
                  <a:srgbClr val="D39D00"/>
                </a:solidFill>
              </a:rPr>
              <a:t/>
            </a:r>
            <a:br>
              <a:rPr lang="en-US" sz="9600" dirty="0" smtClean="0">
                <a:solidFill>
                  <a:srgbClr val="D39D00"/>
                </a:solidFill>
              </a:rPr>
            </a:br>
            <a:r>
              <a:rPr sz="9600" dirty="0" smtClean="0">
                <a:solidFill>
                  <a:srgbClr val="008CB4"/>
                </a:solidFill>
              </a:rPr>
              <a:t>Visualization</a:t>
            </a:r>
            <a:endParaRPr sz="9600" dirty="0"/>
          </a:p>
        </p:txBody>
      </p:sp>
    </p:spTree>
    <p:extLst>
      <p:ext uri="{BB962C8B-B14F-4D97-AF65-F5344CB8AC3E}">
        <p14:creationId xmlns:p14="http://schemas.microsoft.com/office/powerpoint/2010/main" val="21864183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6400" b="1" kern="1200" dirty="0" smtClean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Clustering</a:t>
            </a:r>
            <a:endParaRPr sz="6400" b="1" kern="1200" dirty="0">
              <a:solidFill>
                <a:srgbClr val="92D050"/>
              </a:solidFill>
              <a:latin typeface="+mj-lt"/>
              <a:cs typeface="+mj-cs"/>
              <a:sym typeface="Gill Sans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464" y="2297832"/>
            <a:ext cx="9719270" cy="511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4386" marR="860325" indent="-422319" eaLnBrk="1" fontAlgn="auto" hangingPunct="1">
              <a:lnSpc>
                <a:spcPts val="3420"/>
              </a:lnSpc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4386" algn="l"/>
              </a:tabLst>
              <a:defRPr sz="3040">
                <a:solidFill>
                  <a:prstClr val="black"/>
                </a:solidFill>
                <a:latin typeface="+mj-lt"/>
                <a:ea typeface="+mn-ea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</a:lvl3pPr>
          </a:lstStyle>
          <a:p>
            <a:r>
              <a:rPr lang="en-US" dirty="0" smtClean="0"/>
              <a:t>Retailers: track customer purchases</a:t>
            </a:r>
          </a:p>
          <a:p>
            <a:pPr marL="858838" lvl="1" indent="-401638">
              <a:buFont typeface="Wingdings" panose="05000000000000000000" pitchFamily="2" charset="2"/>
              <a:buChar char="Ø"/>
            </a:pPr>
            <a:r>
              <a:rPr lang="en-US" dirty="0" smtClean="0"/>
              <a:t>Detect </a:t>
            </a:r>
            <a:r>
              <a:rPr lang="en-US" dirty="0"/>
              <a:t>groups of customers with similar buying </a:t>
            </a:r>
            <a:r>
              <a:rPr lang="en-US" dirty="0" smtClean="0"/>
              <a:t>patterns. </a:t>
            </a:r>
          </a:p>
          <a:p>
            <a:pPr marL="858838" lvl="1" indent="-401638"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fashion </a:t>
            </a:r>
            <a:r>
              <a:rPr lang="en-US" dirty="0" smtClean="0"/>
              <a:t>islands”: develop a marketing strategy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Computational </a:t>
            </a:r>
            <a:r>
              <a:rPr lang="en-US" dirty="0"/>
              <a:t>biology</a:t>
            </a:r>
            <a:endParaRPr lang="en-US" dirty="0" smtClean="0"/>
          </a:p>
          <a:p>
            <a:pPr marL="858838" lvl="1" indent="-401638">
              <a:buFont typeface="Wingdings" panose="05000000000000000000" pitchFamily="2" charset="2"/>
              <a:buChar char="Ø"/>
            </a:pPr>
            <a:r>
              <a:rPr lang="en-US" dirty="0" smtClean="0"/>
              <a:t>Find </a:t>
            </a:r>
            <a:r>
              <a:rPr lang="en-US" dirty="0"/>
              <a:t>groups of genes that exhibit similar </a:t>
            </a:r>
            <a:r>
              <a:rPr lang="en-US" dirty="0" smtClean="0"/>
              <a:t>behavior</a:t>
            </a:r>
          </a:p>
          <a:p>
            <a:pPr marL="1601788" lvl="2" indent="-401638">
              <a:buFont typeface="Wingdings" panose="05000000000000000000" pitchFamily="2" charset="2"/>
              <a:buChar char="Ø"/>
            </a:pPr>
            <a:r>
              <a:rPr lang="en-US" dirty="0" smtClean="0"/>
              <a:t>respond </a:t>
            </a:r>
            <a:r>
              <a:rPr lang="en-US" dirty="0"/>
              <a:t>to a treatment in the same way </a:t>
            </a:r>
            <a:endParaRPr lang="en-US" dirty="0" smtClean="0"/>
          </a:p>
          <a:p>
            <a:pPr marL="1601788" lvl="2" indent="-401638">
              <a:buFont typeface="Wingdings" panose="05000000000000000000" pitchFamily="2" charset="2"/>
              <a:buChar char="Ø"/>
            </a:pPr>
            <a:r>
              <a:rPr lang="en-US" dirty="0" smtClean="0"/>
              <a:t>part </a:t>
            </a:r>
            <a:r>
              <a:rPr lang="en-US" dirty="0"/>
              <a:t>of the same biological </a:t>
            </a:r>
            <a:r>
              <a:rPr lang="en-US" dirty="0" smtClean="0"/>
              <a:t>pathway</a:t>
            </a:r>
            <a:r>
              <a:rPr lang="en-US" dirty="0"/>
              <a:t/>
            </a:r>
            <a:br>
              <a:rPr lang="en-US" dirty="0"/>
            </a:br>
            <a:r>
              <a:rPr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4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 bwMode="auto">
          <a:xfrm>
            <a:off x="68790" y="424827"/>
            <a:ext cx="951563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6400" smtClean="0">
                <a:solidFill>
                  <a:srgbClr val="92D050"/>
                </a:solidFill>
              </a:rPr>
              <a:t>Example</a:t>
            </a:r>
            <a:endParaRPr lang="en-US" sz="6400" dirty="0">
              <a:solidFill>
                <a:srgbClr val="92D050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48266" y="3233936"/>
            <a:ext cx="9580808" cy="1637919"/>
          </a:xfrm>
          <a:prstGeom prst="rect">
            <a:avLst/>
          </a:prstGeom>
          <a:blipFill>
            <a:blip r:embed="rId3" cstate="print"/>
            <a:srcRect/>
            <a:stretch>
              <a:fillRect t="-31869" b="1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630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4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472" y="1793776"/>
            <a:ext cx="9719270" cy="5103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4386" marR="860325" indent="-422319" eaLnBrk="1" fontAlgn="auto" hangingPunct="1">
              <a:lnSpc>
                <a:spcPts val="3420"/>
              </a:lnSpc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4386" algn="l"/>
              </a:tabLst>
              <a:defRPr sz="3040">
                <a:solidFill>
                  <a:prstClr val="black"/>
                </a:solidFill>
                <a:latin typeface="+mj-lt"/>
                <a:ea typeface="+mn-ea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</a:lvl3pPr>
          </a:lstStyle>
          <a:p>
            <a:r>
              <a:rPr dirty="0"/>
              <a:t>Almost all blogs can be read online or via their </a:t>
            </a:r>
            <a:r>
              <a:rPr dirty="0" smtClean="0"/>
              <a:t>RSS feeds.</a:t>
            </a:r>
            <a:endParaRPr dirty="0"/>
          </a:p>
          <a:p>
            <a:r>
              <a:rPr lang="en-US" dirty="0" smtClean="0"/>
              <a:t>RSS: Really Simple Syndication</a:t>
            </a:r>
            <a:endParaRPr lang="en-US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dirty="0" smtClean="0"/>
              <a:t>s</a:t>
            </a:r>
            <a:r>
              <a:rPr lang="en-US" dirty="0" smtClean="0"/>
              <a:t>pecially formatted web</a:t>
            </a:r>
            <a:r>
              <a:rPr dirty="0" smtClean="0"/>
              <a:t> </a:t>
            </a:r>
            <a:r>
              <a:rPr dirty="0"/>
              <a:t>document </a:t>
            </a:r>
            <a:endParaRPr lang="en-US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dirty="0" smtClean="0"/>
              <a:t>contains information about</a:t>
            </a:r>
            <a:r>
              <a:rPr lang="en-US" dirty="0" smtClean="0"/>
              <a:t> a</a:t>
            </a:r>
            <a:r>
              <a:rPr dirty="0" smtClean="0"/>
              <a:t> </a:t>
            </a:r>
            <a:r>
              <a:rPr dirty="0"/>
              <a:t>blog and all the </a:t>
            </a:r>
            <a:r>
              <a:rPr lang="en-US" dirty="0" smtClean="0"/>
              <a:t>contained</a:t>
            </a:r>
            <a:r>
              <a:rPr dirty="0" smtClean="0"/>
              <a:t> </a:t>
            </a:r>
            <a:r>
              <a:rPr dirty="0"/>
              <a:t>entries</a:t>
            </a:r>
            <a:r>
              <a:rPr dirty="0" smtClean="0"/>
              <a:t>.</a:t>
            </a:r>
            <a:endParaRPr lang="en-US" dirty="0" smtClean="0"/>
          </a:p>
          <a:p>
            <a:pPr lvl="1"/>
            <a:endParaRPr dirty="0"/>
          </a:p>
          <a:p>
            <a:r>
              <a:rPr dirty="0"/>
              <a:t>The ﬁrst step in generating word counts for each blog is  to parse these feeds. </a:t>
            </a:r>
            <a:endParaRPr lang="en-US" dirty="0" smtClean="0"/>
          </a:p>
          <a:p>
            <a:pPr lvl="1"/>
            <a:r>
              <a:rPr dirty="0" smtClean="0"/>
              <a:t>Feed </a:t>
            </a:r>
            <a:r>
              <a:rPr dirty="0"/>
              <a:t>Parser is an </a:t>
            </a:r>
            <a:r>
              <a:rPr dirty="0" smtClean="0"/>
              <a:t>excellent </a:t>
            </a:r>
            <a:r>
              <a:rPr dirty="0"/>
              <a:t>module.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7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68790" y="426959"/>
            <a:ext cx="951563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4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Install feedparser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313730" y="2641968"/>
            <a:ext cx="971927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434386" marR="860325" indent="-422319">
              <a:lnSpc>
                <a:spcPts val="3420"/>
              </a:lnSpc>
              <a:buSzPct val="170312"/>
              <a:buChar char="•"/>
              <a:tabLst>
                <a:tab pos="434386" algn="l"/>
              </a:tabLst>
              <a:defRPr sz="3040">
                <a:latin typeface="+mj-lt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  <a:defRPr sz="3200"/>
            </a:lvl3pPr>
          </a:lstStyle>
          <a:p>
            <a:pPr eaLnBrk="1" fontAlgn="auto" hangingPunct="1">
              <a:spcBef>
                <a:spcPts val="0"/>
              </a:spcBef>
              <a:spcAft>
                <a:spcPts val="1200"/>
              </a:spcAft>
            </a:pPr>
            <a:r>
              <a:rPr lang="en-US" dirty="0" err="1" smtClean="0">
                <a:solidFill>
                  <a:prstClr val="black"/>
                </a:solidFill>
                <a:ea typeface="+mn-ea"/>
              </a:rPr>
              <a:t>PyCharm</a:t>
            </a:r>
            <a:r>
              <a:rPr lang="en-US" dirty="0" smtClean="0">
                <a:solidFill>
                  <a:prstClr val="black"/>
                </a:solidFill>
                <a:ea typeface="+mn-ea"/>
              </a:rPr>
              <a:t> (like any other module installation)</a:t>
            </a:r>
          </a:p>
          <a:p>
            <a:pPr marL="12067" indent="0" eaLnBrk="1" fontAlgn="auto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prstClr val="black"/>
                </a:solidFill>
                <a:ea typeface="+mn-ea"/>
              </a:rPr>
              <a:t>or</a:t>
            </a:r>
            <a:endParaRPr dirty="0">
              <a:solidFill>
                <a:prstClr val="black"/>
              </a:solidFill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1200"/>
              </a:spcAft>
            </a:pPr>
            <a:r>
              <a:rPr dirty="0" smtClean="0">
                <a:solidFill>
                  <a:prstClr val="black"/>
                </a:solidFill>
                <a:ea typeface="+mn-ea"/>
              </a:rPr>
              <a:t>pip install </a:t>
            </a:r>
            <a:r>
              <a:rPr dirty="0" err="1" smtClean="0">
                <a:solidFill>
                  <a:prstClr val="black"/>
                </a:solidFill>
                <a:ea typeface="+mn-ea"/>
              </a:rPr>
              <a:t>feedparser</a:t>
            </a:r>
            <a:endParaRPr dirty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5799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4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Sample Data 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8110" y="2692400"/>
            <a:ext cx="9881889" cy="265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179" marR="4827" indent="-421113" eaLnBrk="1" fontAlgn="auto" hangingPunct="1">
              <a:spcBef>
                <a:spcPts val="0"/>
              </a:spcBef>
              <a:spcAft>
                <a:spcPts val="0"/>
              </a:spcAft>
              <a:buSzPct val="170312"/>
              <a:buFontTx/>
              <a:buChar char="•"/>
              <a:tabLst>
                <a:tab pos="433782" algn="l"/>
              </a:tabLst>
            </a:pPr>
            <a:r>
              <a:rPr sz="3600" dirty="0">
                <a:solidFill>
                  <a:prstClr val="black"/>
                </a:solidFill>
                <a:latin typeface="Gill Sans MT" panose="020B0502020104020203" pitchFamily="34" charset="0"/>
                <a:ea typeface="+mn-ea"/>
                <a:cs typeface="Arial"/>
              </a:rPr>
              <a:t>Highly referenced blogs with clean data (mostly  text)</a:t>
            </a:r>
          </a:p>
          <a:p>
            <a:pPr marL="758968" lvl="1" indent="-421113" eaLnBrk="1" fontAlgn="auto" hangingPunct="1">
              <a:spcBef>
                <a:spcPts val="1710"/>
              </a:spcBef>
              <a:spcAft>
                <a:spcPts val="0"/>
              </a:spcAft>
              <a:buSzPct val="170312"/>
              <a:buFontTx/>
              <a:buChar char="•"/>
              <a:tabLst>
                <a:tab pos="759572" algn="l"/>
              </a:tabLst>
            </a:pPr>
            <a:r>
              <a:rPr sz="3600" dirty="0">
                <a:solidFill>
                  <a:srgbClr val="85123D"/>
                </a:solidFill>
                <a:latin typeface="Gill Sans MT" panose="020B0502020104020203" pitchFamily="34" charset="0"/>
                <a:ea typeface="+mn-ea"/>
                <a:cs typeface="Arial"/>
              </a:rPr>
              <a:t>feedlist.txt</a:t>
            </a:r>
            <a:endParaRPr sz="3600" dirty="0">
              <a:solidFill>
                <a:prstClr val="black"/>
              </a:solidFill>
              <a:latin typeface="Gill Sans MT" panose="020B0502020104020203" pitchFamily="34" charset="0"/>
              <a:ea typeface="+mn-ea"/>
              <a:cs typeface="Arial"/>
            </a:endParaRPr>
          </a:p>
          <a:p>
            <a:pPr marL="758968" lvl="1" indent="-421113" eaLnBrk="1" fontAlgn="auto" hangingPunct="1">
              <a:spcBef>
                <a:spcPts val="1710"/>
              </a:spcBef>
              <a:spcAft>
                <a:spcPts val="0"/>
              </a:spcAft>
              <a:buSzPct val="170312"/>
              <a:buFontTx/>
              <a:buChar char="•"/>
              <a:tabLst>
                <a:tab pos="759572" algn="l"/>
              </a:tabLst>
            </a:pPr>
            <a:r>
              <a:rPr sz="3600" dirty="0">
                <a:solidFill>
                  <a:srgbClr val="85123D"/>
                </a:solidFill>
                <a:latin typeface="Gill Sans MT" panose="020B0502020104020203" pitchFamily="34" charset="0"/>
                <a:ea typeface="+mn-ea"/>
                <a:cs typeface="Arial"/>
              </a:rPr>
              <a:t>Available on LMS </a:t>
            </a:r>
            <a:r>
              <a:rPr sz="3600" dirty="0" smtClean="0">
                <a:solidFill>
                  <a:srgbClr val="85123D"/>
                </a:solidFill>
                <a:latin typeface="Gill Sans MT" panose="020B0502020104020203" pitchFamily="34" charset="0"/>
                <a:ea typeface="+mn-ea"/>
                <a:cs typeface="Arial"/>
              </a:rPr>
              <a:t>(/Week 0</a:t>
            </a:r>
            <a:r>
              <a:rPr lang="en-US" sz="3600" dirty="0">
                <a:solidFill>
                  <a:srgbClr val="85123D"/>
                </a:solidFill>
                <a:latin typeface="Gill Sans MT" panose="020B0502020104020203" pitchFamily="34" charset="0"/>
                <a:cs typeface="Arial"/>
              </a:rPr>
              <a:t>7</a:t>
            </a:r>
            <a:r>
              <a:rPr sz="3600" dirty="0" smtClean="0">
                <a:solidFill>
                  <a:srgbClr val="85123D"/>
                </a:solidFill>
                <a:latin typeface="Gill Sans MT" panose="020B0502020104020203" pitchFamily="34" charset="0"/>
                <a:ea typeface="+mn-ea"/>
                <a:cs typeface="Arial"/>
              </a:rPr>
              <a:t>)</a:t>
            </a:r>
            <a:endParaRPr sz="3600" dirty="0">
              <a:solidFill>
                <a:prstClr val="black"/>
              </a:solidFill>
              <a:latin typeface="Gill Sans MT" panose="020B0502020104020203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5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RSS</a:t>
            </a:r>
            <a:r>
              <a:rPr lang="en-US"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 </a:t>
            </a:r>
            <a:r>
              <a:rPr sz="6000" b="1" kern="1200" dirty="0" smtClean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Feed</a:t>
            </a:r>
            <a:endParaRPr sz="6000" b="1" kern="1200" dirty="0">
              <a:solidFill>
                <a:srgbClr val="92D050"/>
              </a:solidFill>
              <a:latin typeface="+mj-lt"/>
              <a:cs typeface="+mj-cs"/>
              <a:sym typeface="Gill Sans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731" y="3390092"/>
            <a:ext cx="9414469" cy="23350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4386" marR="860325" indent="-422319" eaLnBrk="1" fontAlgn="auto" hangingPunct="1">
              <a:lnSpc>
                <a:spcPts val="3420"/>
              </a:lnSpc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4386" algn="l"/>
              </a:tabLst>
              <a:defRPr sz="3040">
                <a:solidFill>
                  <a:prstClr val="black"/>
                </a:solidFill>
                <a:latin typeface="+mj-lt"/>
                <a:ea typeface="+mn-ea"/>
                <a:cs typeface="Arial"/>
              </a:defRPr>
            </a:lvl1pPr>
            <a:lvl3pPr marL="1200150" lvl="2" indent="-285750">
              <a:buFont typeface="Arial" panose="020B0604020202020204" pitchFamily="34" charset="0"/>
              <a:buChar char="•"/>
            </a:lvl3pPr>
          </a:lstStyle>
          <a:p>
            <a:r>
              <a:rPr dirty="0"/>
              <a:t>RSS </a:t>
            </a:r>
            <a:r>
              <a:rPr dirty="0" smtClean="0"/>
              <a:t>feeds </a:t>
            </a:r>
            <a:r>
              <a:rPr dirty="0"/>
              <a:t>always have  a  title and</a:t>
            </a:r>
            <a:r>
              <a:rPr lang="en-US" dirty="0"/>
              <a:t> </a:t>
            </a:r>
            <a:r>
              <a:rPr dirty="0"/>
              <a:t>a  list of entries.</a:t>
            </a:r>
          </a:p>
          <a:p>
            <a:r>
              <a:rPr dirty="0"/>
              <a:t>Each entry usually has either a summary or  description tag that contains the actual text of the  entries.</a:t>
            </a:r>
          </a:p>
        </p:txBody>
      </p:sp>
    </p:spTree>
    <p:extLst>
      <p:ext uri="{BB962C8B-B14F-4D97-AF65-F5344CB8AC3E}">
        <p14:creationId xmlns:p14="http://schemas.microsoft.com/office/powerpoint/2010/main" val="26775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92D050"/>
                </a:solidFill>
              </a:rPr>
              <a:t>Get word counts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908" y="1073696"/>
            <a:ext cx="7713971" cy="65556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Returns title and dictionary of word counts for an RSS feed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getwordcounts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Parse the feed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'processing',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feedparser.parse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Loop over all the entries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d.entries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'summary'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summary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e.summary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summary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e.description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Extract a list of words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summary)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wc.setdefault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[word] 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d.feed.title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382389" y="5183240"/>
            <a:ext cx="3777611" cy="787000"/>
          </a:xfrm>
          <a:custGeom>
            <a:avLst/>
            <a:gdLst>
              <a:gd name="connsiteX0" fmla="*/ 0 w 3234153"/>
              <a:gd name="connsiteY0" fmla="*/ 2451 h 505678"/>
              <a:gd name="connsiteX1" fmla="*/ 1393079 w 3234153"/>
              <a:gd name="connsiteY1" fmla="*/ 76094 h 505678"/>
              <a:gd name="connsiteX2" fmla="*/ 3234153 w 3234153"/>
              <a:gd name="connsiteY2" fmla="*/ 505678 h 50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4153" h="505678">
                <a:moveTo>
                  <a:pt x="0" y="2451"/>
                </a:moveTo>
                <a:cubicBezTo>
                  <a:pt x="427027" y="-2663"/>
                  <a:pt x="854054" y="-7777"/>
                  <a:pt x="1393079" y="76094"/>
                </a:cubicBezTo>
                <a:cubicBezTo>
                  <a:pt x="1932105" y="159965"/>
                  <a:pt x="2583129" y="332821"/>
                  <a:pt x="3234153" y="505678"/>
                </a:cubicBezTo>
              </a:path>
            </a:pathLst>
          </a:cu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13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92D050"/>
                </a:solidFill>
              </a:rPr>
              <a:t>Tokenize: Get Words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669" y="1577752"/>
            <a:ext cx="955902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Strips out all of the HTML and splits the words by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nonalphabetical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8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characters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returns them as a list.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getwords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(html):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Remove all the HTML tags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txt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r'&lt;[^&gt;]+&gt;'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).sub(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,html)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Split words by all non-alpha characters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r'[^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A-Z^a-z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]+'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).split(txt)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Convert to lowercase</a:t>
            </a:r>
            <a:b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!=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52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7472" y="4026024"/>
            <a:ext cx="9575800" cy="2971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Making Recommendations</a:t>
            </a:r>
          </a:p>
        </p:txBody>
      </p:sp>
      <p:pic>
        <p:nvPicPr>
          <p:cNvPr id="2050" name="Picture 2" descr="https://www.myparrysoundnow.com/wp-content/uploads/2015/04/speech-bubbles-different-colours-w-people-conversation-750x4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2" y="1217712"/>
            <a:ext cx="565777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41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tr-TR" b="1" dirty="0">
                <a:solidFill>
                  <a:srgbClr val="92D050"/>
                </a:solidFill>
              </a:rPr>
              <a:t>Generate word counts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464" y="1252610"/>
            <a:ext cx="5368777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'feedlist.txt'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title,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getwordcounts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 !=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 some content'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feedlist.append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feedurl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[title]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word,count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wc.items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apcount.setdefault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[word]+=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skipped - no title'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wordlist=[]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w,bc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apcount.items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feedlist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wordlist.append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65925" y="2593311"/>
            <a:ext cx="2808288" cy="1526207"/>
          </a:xfrm>
          <a:prstGeom prst="wedgeRoundRectCallout">
            <a:avLst>
              <a:gd name="adj1" fmla="val -97049"/>
              <a:gd name="adj2" fmla="val 75821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FFFFFF"/>
                </a:solidFill>
              </a:rPr>
              <a:t>Compute word </a:t>
            </a:r>
            <a:r>
              <a:rPr lang="en-US" sz="3000" dirty="0" smtClean="0">
                <a:solidFill>
                  <a:srgbClr val="FFFFFF"/>
                </a:solidFill>
              </a:rPr>
              <a:t>appearance counts</a:t>
            </a:r>
            <a:endParaRPr lang="tr-TR" sz="3000" dirty="0">
              <a:solidFill>
                <a:srgbClr val="FFFFFF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35763" y="5055523"/>
            <a:ext cx="2992437" cy="1512888"/>
          </a:xfrm>
          <a:prstGeom prst="wedgeRoundRectCallout">
            <a:avLst>
              <a:gd name="adj1" fmla="val -124112"/>
              <a:gd name="adj2" fmla="val 50520"/>
              <a:gd name="adj3" fmla="val 16667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3000" dirty="0">
                <a:solidFill>
                  <a:srgbClr val="FFFFFF"/>
                </a:solidFill>
              </a:rPr>
              <a:t>Eliminate common &amp; rare words</a:t>
            </a:r>
            <a:endParaRPr lang="tr-TR" sz="3000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737697" y="1301026"/>
            <a:ext cx="1670736" cy="1595597"/>
          </a:xfrm>
          <a:custGeom>
            <a:avLst/>
            <a:gdLst>
              <a:gd name="connsiteX0" fmla="*/ 859167 w 1670736"/>
              <a:gd name="connsiteY0" fmla="*/ 1595597 h 1595597"/>
              <a:gd name="connsiteX1" fmla="*/ 1669240 w 1670736"/>
              <a:gd name="connsiteY1" fmla="*/ 1141465 h 1595597"/>
              <a:gd name="connsiteX2" fmla="*/ 1031001 w 1670736"/>
              <a:gd name="connsiteY2" fmla="*/ 190244 h 1595597"/>
              <a:gd name="connsiteX3" fmla="*/ 0 w 1670736"/>
              <a:gd name="connsiteY3" fmla="*/ 0 h 1595597"/>
              <a:gd name="connsiteX4" fmla="*/ 0 w 1670736"/>
              <a:gd name="connsiteY4" fmla="*/ 0 h 159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0736" h="1595597">
                <a:moveTo>
                  <a:pt x="859167" y="1595597"/>
                </a:moveTo>
                <a:cubicBezTo>
                  <a:pt x="1249884" y="1485643"/>
                  <a:pt x="1640601" y="1375690"/>
                  <a:pt x="1669240" y="1141465"/>
                </a:cubicBezTo>
                <a:cubicBezTo>
                  <a:pt x="1697879" y="907240"/>
                  <a:pt x="1309208" y="380488"/>
                  <a:pt x="1031001" y="190244"/>
                </a:cubicBezTo>
                <a:cubicBezTo>
                  <a:pt x="752794" y="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26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92D050"/>
                </a:solidFill>
              </a:rPr>
              <a:t>Create word matrix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787" y="1073697"/>
            <a:ext cx="8704622" cy="136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5464" y="2801888"/>
            <a:ext cx="759053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blogdata.txt'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'Blog'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word)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blog,wc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wordcounts.items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 case there are non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blog texts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blog.encode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'ignore'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).decode(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(blog)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wordlist: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[word])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82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Hierarchical 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55464" y="1793776"/>
            <a:ext cx="8136904" cy="5112568"/>
          </a:xfrm>
          <a:prstGeom prst="rect">
            <a:avLst/>
          </a:prstGeom>
          <a:blipFill>
            <a:blip r:embed="rId2" cstate="print"/>
            <a:srcRect/>
            <a:stretch>
              <a:fillRect l="-1954" t="-2811" r="-1852" b="-9294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853" y="1843105"/>
            <a:ext cx="2002982" cy="232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1853" y="1831094"/>
            <a:ext cx="2003040" cy="2340903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1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255464" y="1793776"/>
            <a:ext cx="8136904" cy="5112568"/>
          </a:xfrm>
          <a:prstGeom prst="rect">
            <a:avLst/>
          </a:prstGeom>
          <a:blipFill>
            <a:blip r:embed="rId2" cstate="print"/>
            <a:srcRect/>
            <a:stretch>
              <a:fillRect l="-1954" t="-2811" r="-1852" b="-9294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8290" y="1855171"/>
            <a:ext cx="2002982" cy="232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Hierarchical Clustering</a:t>
            </a:r>
          </a:p>
        </p:txBody>
      </p:sp>
      <p:sp>
        <p:nvSpPr>
          <p:cNvPr id="7" name="object 5"/>
          <p:cNvSpPr/>
          <p:nvPr/>
        </p:nvSpPr>
        <p:spPr>
          <a:xfrm>
            <a:off x="3279800" y="1795082"/>
            <a:ext cx="2003040" cy="2340903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288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255464" y="1793776"/>
            <a:ext cx="8136904" cy="5112568"/>
          </a:xfrm>
          <a:prstGeom prst="rect">
            <a:avLst/>
          </a:prstGeom>
          <a:blipFill>
            <a:blip r:embed="rId2" cstate="print"/>
            <a:srcRect/>
            <a:stretch>
              <a:fillRect l="-1954" t="-2811" r="-1852" b="-9294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Hierarchical Clustering</a:t>
            </a:r>
          </a:p>
        </p:txBody>
      </p:sp>
      <p:sp>
        <p:nvSpPr>
          <p:cNvPr id="7" name="object 5"/>
          <p:cNvSpPr/>
          <p:nvPr/>
        </p:nvSpPr>
        <p:spPr>
          <a:xfrm>
            <a:off x="5440040" y="1819092"/>
            <a:ext cx="2003040" cy="2340903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891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255464" y="1793776"/>
            <a:ext cx="8136904" cy="5112568"/>
          </a:xfrm>
          <a:prstGeom prst="rect">
            <a:avLst/>
          </a:prstGeom>
          <a:blipFill>
            <a:blip r:embed="rId2" cstate="print"/>
            <a:srcRect/>
            <a:stretch>
              <a:fillRect l="-1954" t="-2811" r="-1852" b="-9294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6129" y="4582201"/>
            <a:ext cx="2002982" cy="232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Hierarchical Clustering</a:t>
            </a:r>
          </a:p>
        </p:txBody>
      </p:sp>
      <p:sp>
        <p:nvSpPr>
          <p:cNvPr id="8" name="object 5"/>
          <p:cNvSpPr/>
          <p:nvPr/>
        </p:nvSpPr>
        <p:spPr>
          <a:xfrm>
            <a:off x="5512048" y="4564512"/>
            <a:ext cx="2003040" cy="2340903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045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255464" y="1793776"/>
            <a:ext cx="8136904" cy="5112568"/>
          </a:xfrm>
          <a:prstGeom prst="rect">
            <a:avLst/>
          </a:prstGeom>
          <a:blipFill>
            <a:blip r:embed="rId2" cstate="print"/>
            <a:srcRect/>
            <a:stretch>
              <a:fillRect l="-1954" t="-2811" r="-1852" b="-9294"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8290" y="4630467"/>
            <a:ext cx="2002982" cy="2328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sz="6000" b="1" kern="1200" dirty="0">
                <a:solidFill>
                  <a:srgbClr val="92D050"/>
                </a:solidFill>
                <a:latin typeface="+mj-lt"/>
                <a:cs typeface="+mj-cs"/>
                <a:sym typeface="Gill Sans" charset="0"/>
              </a:rPr>
              <a:t>Hierarchical Clustering</a:t>
            </a:r>
          </a:p>
        </p:txBody>
      </p:sp>
      <p:sp>
        <p:nvSpPr>
          <p:cNvPr id="8" name="object 5"/>
          <p:cNvSpPr/>
          <p:nvPr/>
        </p:nvSpPr>
        <p:spPr>
          <a:xfrm>
            <a:off x="3279800" y="4539409"/>
            <a:ext cx="2003040" cy="2340903"/>
          </a:xfrm>
          <a:custGeom>
            <a:avLst/>
            <a:gdLst/>
            <a:ahLst/>
            <a:cxnLst/>
            <a:rect l="l" t="t" r="r" b="b"/>
            <a:pathLst>
              <a:path w="2108200" h="2463800">
                <a:moveTo>
                  <a:pt x="0" y="2273300"/>
                </a:moveTo>
                <a:lnTo>
                  <a:pt x="0" y="190500"/>
                </a:lnTo>
                <a:lnTo>
                  <a:pt x="60" y="185658"/>
                </a:lnTo>
                <a:lnTo>
                  <a:pt x="5817" y="143595"/>
                </a:lnTo>
                <a:lnTo>
                  <a:pt x="20229" y="104979"/>
                </a:lnTo>
                <a:lnTo>
                  <a:pt x="42253" y="70852"/>
                </a:lnTo>
                <a:lnTo>
                  <a:pt x="70850" y="42255"/>
                </a:lnTo>
                <a:lnTo>
                  <a:pt x="104976" y="20230"/>
                </a:lnTo>
                <a:lnTo>
                  <a:pt x="143593" y="5818"/>
                </a:lnTo>
                <a:lnTo>
                  <a:pt x="185658" y="60"/>
                </a:lnTo>
                <a:lnTo>
                  <a:pt x="190500" y="0"/>
                </a:lnTo>
                <a:lnTo>
                  <a:pt x="1917700" y="0"/>
                </a:lnTo>
                <a:lnTo>
                  <a:pt x="1960082" y="4732"/>
                </a:lnTo>
                <a:lnTo>
                  <a:pt x="1999132" y="18234"/>
                </a:lnTo>
                <a:lnTo>
                  <a:pt x="2033810" y="39464"/>
                </a:lnTo>
                <a:lnTo>
                  <a:pt x="2063072" y="67382"/>
                </a:lnTo>
                <a:lnTo>
                  <a:pt x="2085879" y="100946"/>
                </a:lnTo>
                <a:lnTo>
                  <a:pt x="2101188" y="139115"/>
                </a:lnTo>
                <a:lnTo>
                  <a:pt x="2107959" y="180847"/>
                </a:lnTo>
                <a:lnTo>
                  <a:pt x="2108200" y="190500"/>
                </a:lnTo>
                <a:lnTo>
                  <a:pt x="2108200" y="2273300"/>
                </a:lnTo>
                <a:lnTo>
                  <a:pt x="2103467" y="2315682"/>
                </a:lnTo>
                <a:lnTo>
                  <a:pt x="2089965" y="2354732"/>
                </a:lnTo>
                <a:lnTo>
                  <a:pt x="2068735" y="2389410"/>
                </a:lnTo>
                <a:lnTo>
                  <a:pt x="2040817" y="2418672"/>
                </a:lnTo>
                <a:lnTo>
                  <a:pt x="2007253" y="2441479"/>
                </a:lnTo>
                <a:lnTo>
                  <a:pt x="1969084" y="2456788"/>
                </a:lnTo>
                <a:lnTo>
                  <a:pt x="1927352" y="2463559"/>
                </a:lnTo>
                <a:lnTo>
                  <a:pt x="1917700" y="2463800"/>
                </a:lnTo>
                <a:lnTo>
                  <a:pt x="190500" y="2463800"/>
                </a:lnTo>
                <a:lnTo>
                  <a:pt x="148116" y="2459067"/>
                </a:lnTo>
                <a:lnTo>
                  <a:pt x="109064" y="2445565"/>
                </a:lnTo>
                <a:lnTo>
                  <a:pt x="74387" y="2424335"/>
                </a:lnTo>
                <a:lnTo>
                  <a:pt x="45125" y="2396417"/>
                </a:lnTo>
                <a:lnTo>
                  <a:pt x="22319" y="2362853"/>
                </a:lnTo>
                <a:lnTo>
                  <a:pt x="7010" y="2324684"/>
                </a:lnTo>
                <a:lnTo>
                  <a:pt x="240" y="2282952"/>
                </a:lnTo>
                <a:lnTo>
                  <a:pt x="0" y="2273300"/>
                </a:lnTo>
                <a:close/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sz="1710">
              <a:solidFill>
                <a:prstClr val="black"/>
              </a:solidFill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5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00" y="127842"/>
            <a:ext cx="8588999" cy="143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400" b="1">
                <a:solidFill>
                  <a:srgbClr val="92D050"/>
                </a:solidFill>
                <a:latin typeface="+mj-lt"/>
                <a:ea typeface="+mj-ea"/>
                <a:cs typeface="+mj-cs"/>
              </a:defRPr>
            </a:lvl1pPr>
            <a:lvl2pPr>
              <a:defRPr sz="6400">
                <a:solidFill>
                  <a:schemeClr val="tx1"/>
                </a:solidFill>
              </a:defRPr>
            </a:lvl2pPr>
            <a:lvl3pPr>
              <a:defRPr sz="6400">
                <a:solidFill>
                  <a:schemeClr val="tx1"/>
                </a:solidFill>
              </a:defRPr>
            </a:lvl3pPr>
            <a:lvl4pPr>
              <a:defRPr sz="6400">
                <a:solidFill>
                  <a:schemeClr val="tx1"/>
                </a:solidFill>
              </a:defRPr>
            </a:lvl4pPr>
            <a:lvl5pPr>
              <a:defRPr sz="6400">
                <a:solidFill>
                  <a:schemeClr val="tx1"/>
                </a:solidFill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6400">
                <a:solidFill>
                  <a:schemeClr val="tx1"/>
                </a:solidFill>
              </a:defRPr>
            </a:lvl9pPr>
          </a:lstStyle>
          <a:p>
            <a:r>
              <a:rPr dirty="0"/>
              <a:t>Similarity (closeness)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488" y="3449960"/>
            <a:ext cx="9721080" cy="1929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433179" marR="4827" indent="-421113" eaLnBrk="1" fontAlgn="auto" hangingPunct="1">
              <a:spcBef>
                <a:spcPts val="0"/>
              </a:spcBef>
              <a:spcAft>
                <a:spcPts val="1200"/>
              </a:spcAft>
              <a:buSzPct val="170312"/>
              <a:buChar char="•"/>
              <a:tabLst>
                <a:tab pos="433782" algn="l"/>
              </a:tabLst>
              <a:defRPr sz="3040">
                <a:solidFill>
                  <a:prstClr val="black"/>
                </a:solidFill>
                <a:latin typeface="Gill Sans MT" panose="020B0502020104020203" pitchFamily="34" charset="0"/>
                <a:ea typeface="+mn-ea"/>
                <a:cs typeface="Arial"/>
              </a:defRPr>
            </a:lvl1pPr>
            <a:lvl2pPr marL="758968" lvl="1" indent="-421113">
              <a:spcBef>
                <a:spcPts val="1710"/>
              </a:spcBef>
              <a:buSzPct val="170312"/>
              <a:buChar char="•"/>
              <a:tabLst>
                <a:tab pos="759572" algn="l"/>
              </a:tabLst>
              <a:defRPr sz="3040">
                <a:solidFill>
                  <a:srgbClr val="85123D"/>
                </a:solidFill>
                <a:latin typeface="Gill Sans MT" panose="020B0502020104020203" pitchFamily="34" charset="0"/>
                <a:cs typeface="Arial"/>
              </a:defRPr>
            </a:lvl2pPr>
          </a:lstStyle>
          <a:p>
            <a:r>
              <a:rPr dirty="0"/>
              <a:t>Pearson correlation coefﬁcient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Others can be used as well.</a:t>
            </a:r>
          </a:p>
          <a:p>
            <a:pPr lvl="1"/>
            <a:r>
              <a:rPr lang="en-US" dirty="0" smtClean="0"/>
              <a:t>e.g., Jaccard (|intersection| / |union|) (a.k.a. </a:t>
            </a:r>
            <a:r>
              <a:rPr lang="en-US" dirty="0" err="1" smtClean="0"/>
              <a:t>Tanimoto</a:t>
            </a:r>
            <a:r>
              <a:rPr lang="en-US"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80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smtClean="0">
                <a:solidFill>
                  <a:srgbClr val="92D050"/>
                </a:solidFill>
              </a:rPr>
              <a:t>Collaborative Filtering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en-US" dirty="0" smtClean="0"/>
              <a:t>A collaborative filtering algorithm usually works by </a:t>
            </a:r>
          </a:p>
          <a:p>
            <a:pPr marL="1041400" lvl="1" eaLnBrk="1" hangingPunct="1"/>
            <a:r>
              <a:rPr lang="en-US" altLang="en-US" dirty="0" smtClean="0"/>
              <a:t>searching a large group of people, and </a:t>
            </a:r>
          </a:p>
          <a:p>
            <a:pPr marL="1041400" lvl="1" eaLnBrk="1" hangingPunct="1"/>
            <a:r>
              <a:rPr lang="en-US" altLang="en-US" dirty="0" smtClean="0"/>
              <a:t>finding a smaller set with tastes </a:t>
            </a:r>
            <a:r>
              <a:rPr lang="en-US" altLang="en-US" b="1" dirty="0" smtClean="0"/>
              <a:t>similar</a:t>
            </a:r>
            <a:r>
              <a:rPr lang="en-US" altLang="en-US" dirty="0" smtClean="0"/>
              <a:t> to yours. </a:t>
            </a:r>
          </a:p>
          <a:p>
            <a:pPr marL="1041400" lvl="1" eaLnBrk="1" hangingPunct="1"/>
            <a:r>
              <a:rPr lang="en-US" altLang="en-US" dirty="0"/>
              <a:t>looking at other things they like and combining them to create a ranked list of suggestions.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741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>
                <a:solidFill>
                  <a:srgbClr val="92D050"/>
                </a:solidFill>
              </a:rPr>
              <a:t>Matching Products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1105520"/>
            <a:ext cx="10083800" cy="5944840"/>
          </a:xfrm>
        </p:spPr>
        <p:txBody>
          <a:bodyPr anchor="t"/>
          <a:lstStyle/>
          <a:p>
            <a:pPr marL="698500" eaLnBrk="1" hangingPunct="1"/>
            <a:endParaRPr lang="en-US" altLang="tr-TR" dirty="0"/>
          </a:p>
          <a:p>
            <a:pPr marL="698500" eaLnBrk="1" hangingPunct="1"/>
            <a:endParaRPr lang="en-US" altLang="tr-TR" dirty="0"/>
          </a:p>
          <a:p>
            <a:pPr marL="698500" eaLnBrk="1" hangingPunct="1"/>
            <a:endParaRPr lang="en-US" altLang="tr-TR" dirty="0"/>
          </a:p>
          <a:p>
            <a:pPr marL="698500" eaLnBrk="1" hangingPunct="1"/>
            <a:endParaRPr lang="en-US" altLang="tr-TR" dirty="0"/>
          </a:p>
          <a:p>
            <a:pPr marL="698500" eaLnBrk="1" hangingPunct="1"/>
            <a:endParaRPr lang="en-US" altLang="tr-TR" dirty="0"/>
          </a:p>
          <a:p>
            <a:pPr marL="698500" eaLnBrk="1" hangingPunct="1"/>
            <a:r>
              <a:rPr lang="en-US" altLang="tr-TR" dirty="0"/>
              <a:t>Now you know how to find similar people and recommend products. </a:t>
            </a:r>
          </a:p>
          <a:p>
            <a:pPr marL="698500" eaLnBrk="1" hangingPunct="1"/>
            <a:r>
              <a:rPr lang="en-US" altLang="tr-TR" dirty="0"/>
              <a:t>What if you want to see which products are similar to each other?</a:t>
            </a:r>
          </a:p>
          <a:p>
            <a:pPr marL="698500" eaLnBrk="1" hangingPunct="1"/>
            <a:r>
              <a:rPr lang="en-US" altLang="tr-TR" dirty="0"/>
              <a:t>How would you do it?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5" y="1321544"/>
            <a:ext cx="97530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5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48592" y="2159000"/>
            <a:ext cx="11005864" cy="5435600"/>
          </a:xfrm>
        </p:spPr>
        <p:txBody>
          <a:bodyPr/>
          <a:lstStyle/>
          <a:p>
            <a:pPr marL="698500" eaLnBrk="1" hangingPunct="1"/>
            <a:r>
              <a:rPr lang="en-US" altLang="tr-TR" dirty="0"/>
              <a:t>Determine similarity by </a:t>
            </a:r>
          </a:p>
          <a:p>
            <a:pPr marL="1041400" lvl="1" eaLnBrk="1" hangingPunct="1"/>
            <a:r>
              <a:rPr lang="en-US" altLang="tr-TR" dirty="0"/>
              <a:t>looking at </a:t>
            </a:r>
            <a:r>
              <a:rPr lang="en-US" altLang="tr-TR" b="1" u="sng" dirty="0">
                <a:solidFill>
                  <a:srgbClr val="00B050"/>
                </a:solidFill>
              </a:rPr>
              <a:t>who</a:t>
            </a:r>
            <a:r>
              <a:rPr lang="en-US" altLang="tr-TR" dirty="0"/>
              <a:t> </a:t>
            </a:r>
            <a:r>
              <a:rPr lang="en-US" altLang="tr-TR" b="1" dirty="0">
                <a:solidFill>
                  <a:srgbClr val="00B0F0"/>
                </a:solidFill>
                <a:latin typeface="Gill Sans" charset="0"/>
              </a:rPr>
              <a:t>liked</a:t>
            </a:r>
            <a:r>
              <a:rPr lang="en-US" altLang="tr-TR" dirty="0"/>
              <a:t> a particular </a:t>
            </a:r>
            <a:r>
              <a:rPr lang="en-US" altLang="tr-TR" b="1" u="sng" dirty="0">
                <a:solidFill>
                  <a:srgbClr val="FF0000"/>
                </a:solidFill>
              </a:rPr>
              <a:t>item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and</a:t>
            </a:r>
          </a:p>
          <a:p>
            <a:pPr marL="1041400" lvl="1" eaLnBrk="1" hangingPunct="1"/>
            <a:endParaRPr lang="en-US" altLang="tr-TR" dirty="0"/>
          </a:p>
          <a:p>
            <a:pPr marL="1041400" lvl="1" eaLnBrk="1" hangingPunct="1"/>
            <a:r>
              <a:rPr lang="en-US" altLang="tr-TR" dirty="0"/>
              <a:t>seeing the other </a:t>
            </a:r>
            <a:r>
              <a:rPr lang="en-US" altLang="tr-TR" b="1" u="sng" dirty="0">
                <a:solidFill>
                  <a:srgbClr val="FF0000"/>
                </a:solidFill>
              </a:rPr>
              <a:t>things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b="1" u="sng" dirty="0">
                <a:solidFill>
                  <a:srgbClr val="00B050"/>
                </a:solidFill>
              </a:rPr>
              <a:t>they</a:t>
            </a:r>
            <a:r>
              <a:rPr lang="en-US" altLang="tr-TR" dirty="0"/>
              <a:t> </a:t>
            </a:r>
            <a:r>
              <a:rPr lang="en-US" altLang="tr-TR" b="1" dirty="0">
                <a:solidFill>
                  <a:srgbClr val="00B0F0"/>
                </a:solidFill>
                <a:latin typeface="Gill Sans" charset="0"/>
              </a:rPr>
              <a:t>liked</a:t>
            </a:r>
            <a:r>
              <a:rPr lang="en-US" altLang="tr-TR" dirty="0"/>
              <a:t>.</a:t>
            </a:r>
            <a:br>
              <a:rPr lang="en-US" altLang="tr-TR" dirty="0"/>
            </a:br>
            <a:endParaRPr lang="en-US" altLang="tr-TR" b="1" u="sng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48592" y="929680"/>
            <a:ext cx="11005864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6604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0033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rgbClr val="86133E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3462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rgbClr val="005A7C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7018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rgbClr val="FCBD00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44700" indent="-444500" algn="l" rtl="0" eaLnBrk="0" fontAlgn="base" hangingPunct="0">
              <a:spcBef>
                <a:spcPts val="18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200" kern="1200">
                <a:solidFill>
                  <a:srgbClr val="86CD4D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0" marR="0" lvl="0" indent="-4445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71000"/>
              <a:buFont typeface="Gill Sans" charset="0"/>
              <a:buChar char="•"/>
              <a:tabLst/>
              <a:defRPr/>
            </a:pPr>
            <a:endParaRPr kumimoji="0" lang="en-US" altLang="tr-T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"/>
              <a:sym typeface="Gill Sans" charset="0"/>
            </a:endParaRPr>
          </a:p>
          <a:p>
            <a:pPr marL="1041400" marR="0" lvl="1" indent="-4445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171000"/>
              <a:buFont typeface="Gill Sans" charset="0"/>
              <a:buChar char="•"/>
              <a:tabLst/>
              <a:defRPr/>
            </a:pPr>
            <a:endParaRPr kumimoji="0" lang="en-US" altLang="tr-TR" sz="3200" b="0" i="0" u="none" strike="noStrike" kern="1200" cap="none" spc="0" normalizeH="0" baseline="0" noProof="0" dirty="0">
              <a:ln>
                <a:noFill/>
              </a:ln>
              <a:solidFill>
                <a:srgbClr val="86133E"/>
              </a:solidFill>
              <a:effectLst/>
              <a:uLnTx/>
              <a:uFillTx/>
              <a:latin typeface="Gill Sans"/>
              <a:sym typeface="Gill Sans" charset="0"/>
            </a:endParaRPr>
          </a:p>
          <a:p>
            <a:pPr marL="596900" marR="0" lvl="1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86133E"/>
                </a:solidFill>
                <a:effectLst/>
                <a:uLnTx/>
                <a:uFillTx/>
                <a:latin typeface="Gill Sans"/>
                <a:sym typeface="Gill Sans" charset="0"/>
              </a:rPr>
              <a:t>    </a:t>
            </a: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ill Sans"/>
                <a:sym typeface="Gill Sans" charset="0"/>
              </a:rPr>
              <a:t>looking at </a:t>
            </a:r>
            <a:r>
              <a:rPr kumimoji="0" lang="en-US" altLang="tr-TR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sym typeface="Gill Sans" charset="0"/>
              </a:rPr>
              <a:t>what items</a:t>
            </a: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sym typeface="Gill Sans" charset="0"/>
              </a:rPr>
              <a:t> </a:t>
            </a:r>
            <a:r>
              <a:rPr kumimoji="0" lang="en-US" altLang="tr-TR" sz="32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sym typeface="Gill Sans" charset="0"/>
              </a:rPr>
              <a:t>a particular person</a:t>
            </a: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sym typeface="Gill Sans" charset="0"/>
              </a:rPr>
              <a:t> </a:t>
            </a: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/>
                <a:sym typeface="Gill Sans" charset="0"/>
              </a:rPr>
              <a:t>liked</a:t>
            </a:r>
          </a:p>
          <a:p>
            <a:pPr marL="939800" marR="0" lvl="2" indent="0" algn="l" defTabSz="914400" rtl="0" eaLnBrk="1" fontAlgn="base" latinLnBrk="0" hangingPunct="1">
              <a:lnSpc>
                <a:spcPct val="100000"/>
              </a:lnSpc>
              <a:spcBef>
                <a:spcPts val="3600"/>
              </a:spcBef>
              <a:spcAft>
                <a:spcPct val="0"/>
              </a:spcAft>
              <a:buClrTx/>
              <a:buSzPct val="171000"/>
              <a:buFont typeface="Gill Sans" charset="0"/>
              <a:buNone/>
              <a:tabLst/>
              <a:defRPr/>
            </a:pP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5A7C"/>
                </a:solidFill>
                <a:effectLst/>
                <a:uLnTx/>
                <a:uFillTx/>
                <a:latin typeface="Gill Sans"/>
                <a:sym typeface="Gill Sans" charset="0"/>
              </a:rPr>
              <a:t/>
            </a:r>
            <a:b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5A7C"/>
                </a:solidFill>
                <a:effectLst/>
                <a:uLnTx/>
                <a:uFillTx/>
                <a:latin typeface="Gill Sans"/>
                <a:sym typeface="Gill Sans" charset="0"/>
              </a:rPr>
            </a:b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005A7C"/>
                </a:solidFill>
                <a:effectLst/>
                <a:uLnTx/>
                <a:uFillTx/>
                <a:latin typeface="Gill Sans"/>
                <a:sym typeface="Gill Sans" charset="0"/>
              </a:rPr>
              <a:t> </a:t>
            </a: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ill Sans"/>
                <a:sym typeface="Gill Sans" charset="0"/>
              </a:rPr>
              <a:t>seeing the other </a:t>
            </a:r>
            <a:r>
              <a:rPr kumimoji="0" lang="en-US" altLang="tr-TR" sz="3200" b="1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"/>
                <a:sym typeface="Gill Sans" charset="0"/>
              </a:rPr>
              <a:t>people</a:t>
            </a: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ill Sans"/>
                <a:sym typeface="Gill Sans" charset="0"/>
              </a:rPr>
              <a:t> who </a:t>
            </a:r>
            <a:r>
              <a:rPr kumimoji="0" lang="en-US" altLang="tr-TR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liked</a:t>
            </a:r>
            <a:r>
              <a:rPr kumimoji="0" lang="en-US" alt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ill Sans"/>
                <a:sym typeface="Gill Sans" charset="0"/>
              </a:rPr>
              <a:t> the same </a:t>
            </a:r>
            <a:r>
              <a:rPr kumimoji="0" lang="en-US" altLang="tr-TR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sym typeface="Gill Sans" charset="0"/>
              </a:rPr>
              <a:t>things</a:t>
            </a:r>
          </a:p>
        </p:txBody>
      </p:sp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Matching Products</a:t>
            </a:r>
          </a:p>
        </p:txBody>
      </p:sp>
    </p:spTree>
    <p:extLst>
      <p:ext uri="{BB962C8B-B14F-4D97-AF65-F5344CB8AC3E}">
        <p14:creationId xmlns:p14="http://schemas.microsoft.com/office/powerpoint/2010/main" val="1306842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Matching Products</a:t>
            </a:r>
            <a:br>
              <a:rPr lang="en-US" altLang="tr-TR" b="1" dirty="0">
                <a:solidFill>
                  <a:srgbClr val="92D050"/>
                </a:solidFill>
              </a:rPr>
            </a:br>
            <a:r>
              <a:rPr lang="en-US" altLang="tr-TR" sz="5600" b="1" dirty="0" err="1">
                <a:solidFill>
                  <a:srgbClr val="FFFFFF">
                    <a:lumMod val="6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transformPrefs</a:t>
            </a:r>
            <a:r>
              <a:rPr lang="en-US" altLang="tr-TR" sz="5600" b="1" dirty="0">
                <a:solidFill>
                  <a:srgbClr val="FFFFFF">
                    <a:lumMod val="6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altLang="tr-TR" b="1" dirty="0">
              <a:solidFill>
                <a:srgbClr val="92D050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44078"/>
            <a:ext cx="10083800" cy="5482346"/>
          </a:xfrm>
        </p:spPr>
        <p:txBody>
          <a:bodyPr/>
          <a:lstStyle/>
          <a:p>
            <a:pPr marL="698500" eaLnBrk="1" hangingPunct="1"/>
            <a:r>
              <a:rPr lang="en-US" altLang="tr-TR" dirty="0"/>
              <a:t>Just need to swap the people (i.e., critics) and the items (i.e., movies).</a:t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r>
              <a:rPr lang="en-US" altLang="tr-TR" dirty="0"/>
              <a:t/>
            </a:r>
            <a:br>
              <a:rPr lang="en-US" altLang="tr-TR" dirty="0"/>
            </a:br>
            <a:endParaRPr lang="en-US" altLang="tr-TR" dirty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127500"/>
            <a:ext cx="9982200" cy="237490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1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Matching Products</a:t>
            </a:r>
            <a:br>
              <a:rPr lang="en-US" altLang="tr-TR" b="1" dirty="0">
                <a:solidFill>
                  <a:srgbClr val="92D050"/>
                </a:solidFill>
              </a:rPr>
            </a:br>
            <a:r>
              <a:rPr lang="en-US" altLang="tr-TR" sz="56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transformPrefs</a:t>
            </a:r>
            <a:r>
              <a:rPr lang="en-US" altLang="tr-TR" sz="56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altLang="tr-TR" sz="5600" b="1" dirty="0">
              <a:solidFill>
                <a:srgbClr val="92D050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98500" eaLnBrk="1" hangingPunct="1"/>
            <a:r>
              <a:rPr lang="en-US" altLang="tr-TR" dirty="0"/>
              <a:t>The following function performs the necessary transformation:</a:t>
            </a:r>
            <a:br>
              <a:rPr lang="en-US" altLang="tr-TR" dirty="0"/>
            </a:br>
            <a:r>
              <a:rPr lang="en-US" altLang="tr-TR" dirty="0"/>
              <a:t>  </a:t>
            </a:r>
            <a:br>
              <a:rPr lang="en-US" altLang="tr-TR" dirty="0"/>
            </a:br>
            <a:endParaRPr lang="en-US" altLang="tr-TR" sz="2400" dirty="0">
              <a:latin typeface="Courier New" panose="02070309020205020404" pitchFamily="49" charset="0"/>
              <a:cs typeface="Courier New" panose="02070309020205020404" pitchFamily="49" charset="0"/>
              <a:sym typeface="Gill Sans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3496" y="3309125"/>
            <a:ext cx="9706503" cy="37632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def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transformPrefs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prefs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):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result = {}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for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person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in 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prefs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: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   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for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item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in 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prefs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[person]: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        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result.setdefault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(item, {})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        result[item][person] = </a:t>
            </a:r>
            <a:r>
              <a:rPr kumimoji="0" lang="en-US" alt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prefs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[person][item]</a:t>
            </a:r>
            <a:b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   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return </a:t>
            </a:r>
            <a:r>
              <a:rPr kumimoji="0" lang="en-US" alt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result</a:t>
            </a:r>
            <a:endParaRPr kumimoji="0" lang="en-US" altLang="en-US" sz="2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Matching Products</a:t>
            </a:r>
            <a:br>
              <a:rPr lang="en-US" altLang="tr-TR" b="1" dirty="0">
                <a:solidFill>
                  <a:srgbClr val="92D050"/>
                </a:solidFill>
              </a:rPr>
            </a:br>
            <a:r>
              <a:rPr lang="en-US" altLang="tr-TR" sz="5600" b="1" dirty="0" err="1">
                <a:solidFill>
                  <a:srgbClr val="FFFFFF">
                    <a:lumMod val="6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transformPrefs</a:t>
            </a:r>
            <a:r>
              <a:rPr lang="en-US" altLang="tr-TR" sz="5600" b="1" dirty="0">
                <a:solidFill>
                  <a:srgbClr val="FFFFFF">
                    <a:lumMod val="6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altLang="tr-TR" b="1" dirty="0">
              <a:solidFill>
                <a:srgbClr val="92D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488" y="3377952"/>
            <a:ext cx="8480207" cy="28468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from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recommendations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import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*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movies =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transformPrefs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(critics)</a:t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print(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topMatches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(movies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'Superman Returns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'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>))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  <a:t/>
            </a:r>
            <a:b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Gill Sans" charset="0"/>
              </a:rPr>
            </a:b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0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endParaRPr lang="en-US" altLang="tr-TR" dirty="0" smtClean="0"/>
          </a:p>
          <a:p>
            <a:pPr marL="698500" eaLnBrk="1" hangingPunct="1"/>
            <a:r>
              <a:rPr lang="en-US" altLang="tr-TR" dirty="0" smtClean="0"/>
              <a:t>Switching </a:t>
            </a:r>
            <a:r>
              <a:rPr lang="en-US" altLang="tr-TR" dirty="0"/>
              <a:t>the products and people would allow to search for people who might buy certain products</a:t>
            </a:r>
            <a:r>
              <a:rPr lang="en-US" altLang="tr-TR" dirty="0" smtClean="0"/>
              <a:t>.</a:t>
            </a:r>
          </a:p>
          <a:p>
            <a:pPr marL="1384300" lvl="2" eaLnBrk="1" hangingPunct="1"/>
            <a:r>
              <a:rPr lang="en-US" altLang="tr-TR" i="1" dirty="0" smtClean="0"/>
              <a:t>Planning </a:t>
            </a:r>
            <a:r>
              <a:rPr lang="en-US" altLang="tr-TR" i="1" dirty="0"/>
              <a:t>a marketing effort for </a:t>
            </a:r>
            <a:r>
              <a:rPr lang="en-US" altLang="tr-TR" i="1" dirty="0" smtClean="0"/>
              <a:t>a clearance day.</a:t>
            </a:r>
          </a:p>
          <a:p>
            <a:pPr marL="1384300" lvl="2" eaLnBrk="1" hangingPunct="1"/>
            <a:r>
              <a:rPr lang="en-US" altLang="tr-TR" i="1" dirty="0" smtClean="0"/>
              <a:t>New </a:t>
            </a:r>
            <a:r>
              <a:rPr lang="en-US" altLang="tr-TR" i="1" dirty="0"/>
              <a:t>links on a link-recommendation site are seen by the people who are most likely to enjoy them.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b="1" dirty="0">
                <a:solidFill>
                  <a:srgbClr val="92D050"/>
                </a:solidFill>
              </a:rPr>
              <a:t>Matching Products</a:t>
            </a:r>
            <a:br>
              <a:rPr lang="en-US" altLang="tr-TR" b="1" dirty="0">
                <a:solidFill>
                  <a:srgbClr val="92D050"/>
                </a:solidFill>
              </a:rPr>
            </a:br>
            <a:r>
              <a:rPr lang="en-US" altLang="tr-TR" sz="5600" b="1" dirty="0">
                <a:solidFill>
                  <a:srgbClr val="FFFFFF">
                    <a:lumMod val="6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 Motivation</a:t>
            </a:r>
            <a:endParaRPr lang="en-US" altLang="tr-TR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48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Bulle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24143</TotalTime>
  <Pages>0</Pages>
  <Words>541</Words>
  <Characters>0</Characters>
  <Application>Microsoft Office PowerPoint</Application>
  <PresentationFormat>Custom</PresentationFormat>
  <Lines>0</Lines>
  <Paragraphs>100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ＭＳ Ｐゴシック</vt:lpstr>
      <vt:lpstr>Arial</vt:lpstr>
      <vt:lpstr>Arial Black</vt:lpstr>
      <vt:lpstr>Calibri</vt:lpstr>
      <vt:lpstr>Courier New</vt:lpstr>
      <vt:lpstr>Futura Medium</vt:lpstr>
      <vt:lpstr>Gill Sans</vt:lpstr>
      <vt:lpstr>Gill Sans Light</vt:lpstr>
      <vt:lpstr>Gill Sans MT</vt:lpstr>
      <vt:lpstr>Tw Cen MT Condensed</vt:lpstr>
      <vt:lpstr>Verdana</vt:lpstr>
      <vt:lpstr>Wingdings</vt:lpstr>
      <vt:lpstr>ヒラギノ角ゴ ProN W3</vt:lpstr>
      <vt:lpstr>Title - Center</vt:lpstr>
      <vt:lpstr>1_Title &amp; Bullets</vt:lpstr>
      <vt:lpstr>PowerPoint Presentation</vt:lpstr>
      <vt:lpstr>Making Recommendations</vt:lpstr>
      <vt:lpstr>Collaborative Filtering</vt:lpstr>
      <vt:lpstr>Matching Products</vt:lpstr>
      <vt:lpstr>Matching Products</vt:lpstr>
      <vt:lpstr>Matching Products transformPrefs(…)</vt:lpstr>
      <vt:lpstr>Matching Products transformPrefs(…)</vt:lpstr>
      <vt:lpstr>Matching Products transformPrefs(…)</vt:lpstr>
      <vt:lpstr>Matching Products Another Motivation</vt:lpstr>
      <vt:lpstr>Recommending  Watchers for Movies</vt:lpstr>
      <vt:lpstr>Structuring   &amp;         Visualization</vt:lpstr>
      <vt:lpstr>Clustering</vt:lpstr>
      <vt:lpstr>PowerPoint Presentation</vt:lpstr>
      <vt:lpstr>Preprocessing</vt:lpstr>
      <vt:lpstr>Install feedparser</vt:lpstr>
      <vt:lpstr>Sample Data Set</vt:lpstr>
      <vt:lpstr>RSS Feed</vt:lpstr>
      <vt:lpstr>Get word counts</vt:lpstr>
      <vt:lpstr>Tokenize: Get Words</vt:lpstr>
      <vt:lpstr>Generate word counts</vt:lpstr>
      <vt:lpstr>Create word matrix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212:  Programming Practice  Week 1</dc:title>
  <dc:subject/>
  <dc:creator>Ali Cakmak</dc:creator>
  <cp:keywords/>
  <dc:description/>
  <cp:lastModifiedBy>Ali Cakmak</cp:lastModifiedBy>
  <cp:revision>196</cp:revision>
  <cp:lastPrinted>2019-02-21T09:45:11Z</cp:lastPrinted>
  <dcterms:modified xsi:type="dcterms:W3CDTF">2020-03-23T11:52:33Z</dcterms:modified>
</cp:coreProperties>
</file>