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534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  <p:sldId id="488" r:id="rId12"/>
    <p:sldId id="533" r:id="rId13"/>
    <p:sldId id="490" r:id="rId14"/>
    <p:sldId id="491" r:id="rId15"/>
    <p:sldId id="493" r:id="rId16"/>
    <p:sldId id="494" r:id="rId17"/>
    <p:sldId id="495" r:id="rId18"/>
    <p:sldId id="535" r:id="rId19"/>
    <p:sldId id="536" r:id="rId20"/>
    <p:sldId id="537" r:id="rId21"/>
    <p:sldId id="538" r:id="rId22"/>
    <p:sldId id="496" r:id="rId23"/>
    <p:sldId id="497" r:id="rId24"/>
    <p:sldId id="498" r:id="rId25"/>
    <p:sldId id="499" r:id="rId26"/>
  </p:sldIdLst>
  <p:sldSz cx="10160000" cy="7620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83651" autoAdjust="0"/>
  </p:normalViewPr>
  <p:slideViewPr>
    <p:cSldViewPr>
      <p:cViewPr varScale="1">
        <p:scale>
          <a:sx n="105" d="100"/>
          <a:sy n="105" d="100"/>
        </p:scale>
        <p:origin x="1433" y="62"/>
      </p:cViewPr>
      <p:guideLst>
        <p:guide orient="horz" pos="24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ヒラギノ角ゴ ProN W3" charset="0"/>
              </a:defRPr>
            </a:lvl1pPr>
          </a:lstStyle>
          <a:p>
            <a:pPr>
              <a:defRPr/>
            </a:pPr>
            <a:fld id="{3C2921A0-06C2-4516-ABA7-C1F34C73AD5F}" type="datetimeFigureOut">
              <a:rPr lang="en-US"/>
              <a:pPr>
                <a:defRPr/>
              </a:pPr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ヒラギノ角ゴ ProN W3" charset="0"/>
              </a:defRPr>
            </a:lvl1pPr>
          </a:lstStyle>
          <a:p>
            <a:pPr>
              <a:defRPr/>
            </a:pPr>
            <a:fld id="{6F6E114F-8CCC-4ED9-A9C2-9881CA6C0F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2F0BB-EC7B-4557-A622-5D933A14C39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EBF7D-87DA-4508-A837-542A56D1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04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r-TR" altLang="tr-TR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fld id="{CAAF1C8B-EAB2-46ED-94A8-3CF5DA25B74C}" type="slidenum">
              <a:rPr lang="en-US" altLang="tr-TR" sz="1200"/>
              <a:pPr/>
              <a:t>5</a:t>
            </a:fld>
            <a:endParaRPr lang="en-US" altLang="tr-TR" sz="1200"/>
          </a:p>
        </p:txBody>
      </p:sp>
    </p:spTree>
    <p:extLst>
      <p:ext uri="{BB962C8B-B14F-4D97-AF65-F5344CB8AC3E}">
        <p14:creationId xmlns:p14="http://schemas.microsoft.com/office/powerpoint/2010/main" val="20623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r-TR" altLang="tr-TR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fld id="{C0D22AA0-1E35-4527-B51C-4850798D89AE}" type="slidenum">
              <a:rPr lang="en-US" altLang="tr-TR" sz="1200"/>
              <a:pPr/>
              <a:t>6</a:t>
            </a:fld>
            <a:endParaRPr lang="en-US" altLang="tr-TR" sz="1200"/>
          </a:p>
        </p:txBody>
      </p:sp>
    </p:spTree>
    <p:extLst>
      <p:ext uri="{BB962C8B-B14F-4D97-AF65-F5344CB8AC3E}">
        <p14:creationId xmlns:p14="http://schemas.microsoft.com/office/powerpoint/2010/main" val="2981563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777B9-353B-4F38-B3B4-65A78A92A3C7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83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247775"/>
            <a:ext cx="7620000" cy="26527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4002088"/>
            <a:ext cx="7620000" cy="18399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35882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2028825"/>
            <a:ext cx="8763000" cy="4833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85608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2028825"/>
            <a:ext cx="2190750" cy="4833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2028825"/>
            <a:ext cx="6419850" cy="4833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934050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800" y="50800"/>
            <a:ext cx="10083800" cy="1310928"/>
          </a:xfrm>
        </p:spPr>
        <p:txBody>
          <a:bodyPr/>
          <a:lstStyle>
            <a:lvl1pPr>
              <a:defRPr sz="4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800" y="1505744"/>
            <a:ext cx="10083800" cy="5482346"/>
          </a:xfrm>
          <a:prstGeom prst="rect">
            <a:avLst/>
          </a:prstGeom>
        </p:spPr>
        <p:txBody>
          <a:bodyPr anchor="t"/>
          <a:lstStyle>
            <a:lvl1pPr>
              <a:spcBef>
                <a:spcPts val="6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75395690"/>
              </p:ext>
            </p:extLst>
          </p:nvPr>
        </p:nvGraphicFramePr>
        <p:xfrm>
          <a:off x="-1472728" y="7397824"/>
          <a:ext cx="9361038" cy="203200"/>
        </p:xfrm>
        <a:graphic>
          <a:graphicData uri="http://schemas.openxmlformats.org/drawingml/2006/table">
            <a:tbl>
              <a:tblPr firstRow="1" bandRow="1"/>
              <a:tblGrid>
                <a:gridCol w="1560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0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0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01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tr-TR" sz="100" dirty="0"/>
                    </a:p>
                  </a:txBody>
                  <a:tcPr marL="68580" marR="6858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tr-TR" sz="100" dirty="0"/>
                    </a:p>
                  </a:txBody>
                  <a:tcPr marL="68580" marR="6858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tr-TR" sz="100" dirty="0"/>
                    </a:p>
                  </a:txBody>
                  <a:tcPr marL="68580" marR="6858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tr-TR" sz="100" dirty="0"/>
                    </a:p>
                  </a:txBody>
                  <a:tcPr marL="68580" marR="6858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tr-TR" sz="100" dirty="0"/>
                    </a:p>
                  </a:txBody>
                  <a:tcPr marL="68580" marR="6858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tr-TR" sz="100" dirty="0"/>
                    </a:p>
                  </a:txBody>
                  <a:tcPr marL="68580" marR="6858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7010389"/>
            <a:ext cx="14097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7744296" y="7380362"/>
            <a:ext cx="25338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3894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3894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3894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3894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3894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ts val="1200"/>
              </a:lnSpc>
              <a:defRPr/>
            </a:pPr>
            <a:r>
              <a:rPr lang="en-US" altLang="en-US" sz="1200" b="1" dirty="0">
                <a:solidFill>
                  <a:srgbClr val="000000"/>
                </a:solidFill>
                <a:latin typeface="Tw Cen MT Condensed" panose="020B0606020104020203" pitchFamily="34" charset="0"/>
                <a:ea typeface="Futura Medium"/>
                <a:cs typeface="Futura Medium"/>
              </a:rPr>
              <a:t>ENGR 102</a:t>
            </a:r>
            <a:r>
              <a:rPr lang="en-US" altLang="en-US" sz="1200" b="1" baseline="0" dirty="0">
                <a:solidFill>
                  <a:srgbClr val="000000"/>
                </a:solidFill>
                <a:latin typeface="Tw Cen MT Condensed" panose="020B0606020104020203" pitchFamily="34" charset="0"/>
                <a:ea typeface="Futura Medium"/>
                <a:cs typeface="Futura Medium"/>
              </a:rPr>
              <a:t> – PROGRAMMING PRACTICE</a:t>
            </a:r>
            <a:endParaRPr lang="en-US" altLang="en-US" sz="1200" b="1" dirty="0">
              <a:solidFill>
                <a:srgbClr val="000000"/>
              </a:solidFill>
              <a:latin typeface="Tw Cen MT Condensed" panose="020B0606020104020203" pitchFamily="34" charset="0"/>
              <a:ea typeface="Futura Medium"/>
              <a:cs typeface="Futura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5444954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2028825"/>
            <a:ext cx="8763000" cy="483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68455981"/>
              </p:ext>
            </p:extLst>
          </p:nvPr>
        </p:nvGraphicFramePr>
        <p:xfrm>
          <a:off x="-2624856" y="7397824"/>
          <a:ext cx="12745416" cy="203200"/>
        </p:xfrm>
        <a:graphic>
          <a:graphicData uri="http://schemas.openxmlformats.org/drawingml/2006/table">
            <a:tbl>
              <a:tblPr firstRow="1" bandRow="1"/>
              <a:tblGrid>
                <a:gridCol w="2124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tr-TR" sz="100" dirty="0"/>
                    </a:p>
                  </a:txBody>
                  <a:tcPr marL="68580" marR="6858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tr-TR" sz="100" dirty="0"/>
                    </a:p>
                  </a:txBody>
                  <a:tcPr marL="68580" marR="6858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tr-TR" sz="100" dirty="0"/>
                    </a:p>
                  </a:txBody>
                  <a:tcPr marL="68580" marR="6858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tr-TR" sz="100" dirty="0"/>
                    </a:p>
                  </a:txBody>
                  <a:tcPr marL="68580" marR="6858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tr-TR" sz="100" dirty="0"/>
                    </a:p>
                  </a:txBody>
                  <a:tcPr marL="68580" marR="6858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tr-TR" sz="100" dirty="0"/>
                    </a:p>
                  </a:txBody>
                  <a:tcPr marL="68580" marR="6858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013649"/>
            <a:ext cx="14097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110730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1900238"/>
            <a:ext cx="8763000" cy="3168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5099050"/>
            <a:ext cx="8763000" cy="1666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93521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2028825"/>
            <a:ext cx="4305300" cy="483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2028825"/>
            <a:ext cx="4305300" cy="483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578232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406400"/>
            <a:ext cx="8763000" cy="1471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88" y="1868488"/>
            <a:ext cx="4297362" cy="914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088" y="2782888"/>
            <a:ext cx="4297362" cy="4094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868488"/>
            <a:ext cx="4319588" cy="914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782888"/>
            <a:ext cx="4319588" cy="4094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338363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664441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40385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588" y="1096963"/>
            <a:ext cx="5143500" cy="54149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653194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588" y="1096963"/>
            <a:ext cx="5143500" cy="5414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34328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324100"/>
            <a:ext cx="8178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title style</a:t>
            </a:r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613" y="-52388"/>
            <a:ext cx="1160462" cy="17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19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272232" y="1998464"/>
            <a:ext cx="7696200" cy="2387600"/>
          </a:xfrm>
          <a:prstGeom prst="rect">
            <a:avLst/>
          </a:prstGeom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fontAlgn="auto">
              <a:lnSpc>
                <a:spcPct val="124000"/>
              </a:lnSpc>
              <a:spcAft>
                <a:spcPts val="0"/>
              </a:spcAft>
              <a:defRPr/>
            </a:pPr>
            <a:r>
              <a:rPr lang="en-US" dirty="0">
                <a:latin typeface="Arial Black" panose="020B0A04020102020204" pitchFamily="34" charset="0"/>
              </a:rPr>
              <a:t>ENGR 102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>
                <a:latin typeface="Arial Black" panose="020B0A04020102020204" pitchFamily="34" charset="0"/>
              </a:rPr>
              <a:t>PROGRAMMING PRACTICE</a:t>
            </a:r>
          </a:p>
        </p:txBody>
      </p:sp>
      <p:sp>
        <p:nvSpPr>
          <p:cNvPr id="5" name="Subtitle 4"/>
          <p:cNvSpPr txBox="1">
            <a:spLocks/>
          </p:cNvSpPr>
          <p:nvPr/>
        </p:nvSpPr>
        <p:spPr bwMode="auto">
          <a:xfrm>
            <a:off x="1729432" y="4267200"/>
            <a:ext cx="6858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</a:pPr>
            <a:r>
              <a:rPr kumimoji="0" lang="en-US" altLang="en-US" sz="2400" b="1" dirty="0">
                <a:solidFill>
                  <a:srgbClr val="7F7F7F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WEEK </a:t>
            </a:r>
            <a:r>
              <a:rPr kumimoji="0" lang="en-US" altLang="en-US" sz="2400" b="1" dirty="0" smtClean="0">
                <a:solidFill>
                  <a:srgbClr val="7F7F7F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8</a:t>
            </a:r>
            <a:endParaRPr kumimoji="0" lang="en-US" altLang="en-US" sz="3200" b="1" dirty="0">
              <a:solidFill>
                <a:srgbClr val="7F7F7F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6231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" y="209600"/>
            <a:ext cx="100838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400" dirty="0">
                <a:solidFill>
                  <a:srgbClr val="92D050"/>
                </a:solidFill>
              </a:rPr>
              <a:t>Think in Python!</a:t>
            </a:r>
            <a:endParaRPr sz="6400" dirty="0">
              <a:solidFill>
                <a:srgbClr val="92D05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3730" y="3197025"/>
            <a:ext cx="9662814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698500" indent="-444500" eaLnBrk="1" hangingPunct="1">
              <a:spcBef>
                <a:spcPts val="600"/>
              </a:spcBef>
              <a:buSzPct val="171000"/>
              <a:buFont typeface="Gill Sans" charset="0"/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1pPr>
            <a:lvl2pPr marL="1041400" lvl="1" indent="-444500" eaLnBrk="1" hangingPunct="1">
              <a:spcBef>
                <a:spcPts val="1800"/>
              </a:spcBef>
              <a:buSzPct val="171000"/>
              <a:buFont typeface="Gill Sans" charset="0"/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1346200" indent="-444500">
              <a:spcBef>
                <a:spcPts val="1800"/>
              </a:spcBef>
              <a:buSzPct val="171000"/>
              <a:buFont typeface="Gill Sans" charset="0"/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701800" indent="-444500">
              <a:spcBef>
                <a:spcPts val="1800"/>
              </a:spcBef>
              <a:buSzPct val="171000"/>
              <a:buFont typeface="Gill Sans" charset="0"/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2044700" indent="-444500">
              <a:spcBef>
                <a:spcPts val="1800"/>
              </a:spcBef>
              <a:buSzPct val="171000"/>
              <a:buFont typeface="Gill Sans" charset="0"/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dirty="0"/>
              <a:t>Each cluster is either a point with two branches, or an  endpoint associated with an actual </a:t>
            </a:r>
            <a:r>
              <a:rPr lang="en-US" dirty="0"/>
              <a:t>data point</a:t>
            </a:r>
            <a:r>
              <a:rPr dirty="0"/>
              <a:t>.</a:t>
            </a:r>
            <a:endParaRPr lang="en-US" dirty="0"/>
          </a:p>
          <a:p>
            <a:endParaRPr dirty="0"/>
          </a:p>
          <a:p>
            <a:r>
              <a:rPr dirty="0"/>
              <a:t>Each cluster also contains the r</a:t>
            </a:r>
            <a:r>
              <a:rPr lang="en-US" dirty="0"/>
              <a:t>a</a:t>
            </a:r>
            <a:r>
              <a:rPr dirty="0"/>
              <a:t>w data for the endpoints and the merged data for points.</a:t>
            </a:r>
          </a:p>
        </p:txBody>
      </p:sp>
    </p:spTree>
    <p:extLst>
      <p:ext uri="{BB962C8B-B14F-4D97-AF65-F5344CB8AC3E}">
        <p14:creationId xmlns:p14="http://schemas.microsoft.com/office/powerpoint/2010/main" val="3185555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" y="175349"/>
            <a:ext cx="100838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400" dirty="0">
                <a:solidFill>
                  <a:srgbClr val="92D050"/>
                </a:solidFill>
              </a:rPr>
              <a:t>Cluster Object</a:t>
            </a:r>
            <a:endParaRPr sz="6400" dirty="0">
              <a:solidFill>
                <a:srgbClr val="92D05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18778" y="3029634"/>
            <a:ext cx="10280378" cy="415498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tr-TR" altLang="tr-TR" sz="2200" b="1" spc="-150" dirty="0" err="1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</a:t>
            </a:r>
            <a:r>
              <a:rPr lang="tr-TR" altLang="tr-TR" sz="2200" b="1" spc="-15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tr-TR" sz="2200" spc="-1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</a:t>
            </a:r>
            <a:r>
              <a:rPr lang="tr-TR" altLang="tr-TR" sz="2200" spc="-150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icluster</a:t>
            </a:r>
            <a:r>
              <a:rPr lang="tr-TR" altLang="tr-TR" sz="2200" spc="-1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  <a:br>
              <a:rPr lang="tr-TR" altLang="tr-TR" sz="2200" spc="-1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tr-TR" altLang="tr-TR" sz="2200" spc="-1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tr-TR" altLang="tr-TR" sz="2200" b="1" spc="-15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 </a:t>
            </a:r>
            <a:r>
              <a:rPr lang="tr-TR" altLang="tr-TR" sz="2200" spc="-150" dirty="0">
                <a:solidFill>
                  <a:srgbClr val="B200B2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__init__</a:t>
            </a:r>
            <a:r>
              <a:rPr lang="tr-TR" altLang="tr-TR" sz="2200" spc="-1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tr-TR" altLang="tr-TR" sz="2200" spc="-150" dirty="0">
                <a:solidFill>
                  <a:srgbClr val="94558D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</a:t>
            </a:r>
            <a:r>
              <a:rPr lang="tr-TR" altLang="tr-TR" sz="2200" spc="-1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,vec,left=</a:t>
            </a:r>
            <a:r>
              <a:rPr lang="tr-TR" altLang="tr-TR" sz="2200" spc="-15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  <a:r>
              <a:rPr lang="tr-TR" altLang="tr-TR" sz="2200" spc="-1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,right=</a:t>
            </a:r>
            <a:r>
              <a:rPr lang="tr-TR" altLang="tr-TR" sz="2200" spc="-15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  <a:r>
              <a:rPr lang="tr-TR" altLang="tr-TR" sz="2200" spc="-1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,distance=</a:t>
            </a:r>
            <a:r>
              <a:rPr lang="tr-TR" altLang="tr-TR" sz="2200" spc="-150" dirty="0">
                <a:solidFill>
                  <a:srgbClr val="0000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0.0</a:t>
            </a:r>
            <a:r>
              <a:rPr lang="tr-TR" altLang="tr-TR" sz="2200" spc="-1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,id=</a:t>
            </a:r>
            <a:r>
              <a:rPr lang="tr-TR" altLang="tr-TR" sz="2200" spc="-15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None</a:t>
            </a:r>
            <a:r>
              <a:rPr lang="tr-TR" altLang="tr-TR" sz="2200" spc="-1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):</a:t>
            </a:r>
            <a:br>
              <a:rPr lang="tr-TR" altLang="tr-TR" sz="2200" spc="-1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tr-TR" altLang="tr-TR" sz="2200" spc="-1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tr-TR" altLang="tr-TR" sz="2200" spc="-150" dirty="0" err="1" smtClean="0">
                <a:solidFill>
                  <a:srgbClr val="94558D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</a:t>
            </a:r>
            <a:r>
              <a:rPr lang="tr-TR" altLang="tr-TR" sz="2200" spc="-150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.left</a:t>
            </a:r>
            <a:r>
              <a:rPr lang="en-US" altLang="tr-TR" sz="2200" spc="-15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tr-TR" altLang="tr-TR" sz="2200" spc="-15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lang="en-US" altLang="tr-TR" sz="2200" spc="-15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tr-TR" altLang="tr-TR" sz="2200" spc="-150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left</a:t>
            </a:r>
            <a:r>
              <a:rPr lang="tr-TR" altLang="tr-TR" sz="2200" spc="-1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/>
            </a:r>
            <a:br>
              <a:rPr lang="tr-TR" altLang="tr-TR" sz="2200" spc="-1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tr-TR" altLang="tr-TR" sz="2200" spc="-1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tr-TR" altLang="tr-TR" sz="2200" spc="-150" dirty="0" err="1" smtClean="0">
                <a:solidFill>
                  <a:srgbClr val="94558D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</a:t>
            </a:r>
            <a:r>
              <a:rPr lang="tr-TR" altLang="tr-TR" sz="2200" spc="-150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.right</a:t>
            </a:r>
            <a:r>
              <a:rPr lang="en-US" altLang="tr-TR" sz="2200" spc="-15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tr-TR" altLang="tr-TR" sz="2200" spc="-15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lang="en-US" altLang="tr-TR" sz="2200" spc="-15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tr-TR" altLang="tr-TR" sz="2200" spc="-150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right</a:t>
            </a:r>
            <a:r>
              <a:rPr lang="tr-TR" altLang="tr-TR" sz="2200" spc="-1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/>
            </a:r>
            <a:br>
              <a:rPr lang="tr-TR" altLang="tr-TR" sz="2200" spc="-1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tr-TR" altLang="tr-TR" sz="2200" spc="-1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tr-TR" altLang="tr-TR" sz="2200" spc="-150" dirty="0" err="1" smtClean="0">
                <a:solidFill>
                  <a:srgbClr val="94558D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</a:t>
            </a:r>
            <a:r>
              <a:rPr lang="tr-TR" altLang="tr-TR" sz="2200" spc="-150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.vec</a:t>
            </a:r>
            <a:r>
              <a:rPr lang="en-US" altLang="tr-TR" sz="2200" spc="-15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tr-TR" altLang="tr-TR" sz="2200" spc="-15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lang="en-US" altLang="tr-TR" sz="2200" spc="-15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tr-TR" altLang="tr-TR" sz="2200" spc="-150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vec</a:t>
            </a:r>
            <a:r>
              <a:rPr lang="tr-TR" altLang="tr-TR" sz="2200" spc="-1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/>
            </a:r>
            <a:br>
              <a:rPr lang="tr-TR" altLang="tr-TR" sz="2200" spc="-1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tr-TR" altLang="tr-TR" sz="2200" spc="-1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tr-TR" altLang="tr-TR" sz="2200" spc="-150" dirty="0" smtClean="0">
                <a:solidFill>
                  <a:srgbClr val="94558D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</a:t>
            </a:r>
            <a:r>
              <a:rPr lang="tr-TR" altLang="tr-TR" sz="2200" spc="-15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.id</a:t>
            </a:r>
            <a:r>
              <a:rPr lang="en-US" altLang="tr-TR" sz="2200" spc="-15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tr-TR" altLang="tr-TR" sz="2200" spc="-15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lang="en-US" altLang="tr-TR" sz="2200" spc="-15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tr-TR" altLang="tr-TR" sz="2200" spc="-150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</a:t>
            </a:r>
            <a:r>
              <a:rPr lang="tr-TR" altLang="tr-TR" sz="2200" spc="-1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/>
            </a:r>
            <a:br>
              <a:rPr lang="tr-TR" altLang="tr-TR" sz="2200" spc="-1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tr-TR" altLang="tr-TR" sz="2200" spc="-1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tr-TR" altLang="tr-TR" sz="2200" spc="-150" dirty="0" err="1" smtClean="0">
                <a:solidFill>
                  <a:srgbClr val="94558D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</a:t>
            </a:r>
            <a:r>
              <a:rPr lang="tr-TR" altLang="tr-TR" sz="2200" spc="-150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.distance</a:t>
            </a:r>
            <a:r>
              <a:rPr lang="en-US" altLang="tr-TR" sz="2200" spc="-15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tr-TR" altLang="tr-TR" sz="2200" spc="-15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lang="en-US" altLang="tr-TR" sz="2200" spc="-15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tr-TR" altLang="tr-TR" sz="2200" spc="-150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distance</a:t>
            </a:r>
            <a:r>
              <a:rPr lang="tr-TR" altLang="tr-TR" sz="2200" spc="-1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/>
            </a:r>
            <a:br>
              <a:rPr lang="tr-TR" altLang="tr-TR" sz="2200" spc="-1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endParaRPr lang="tr-TR" altLang="tr-TR" sz="2200" spc="-15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367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206127"/>
            <a:ext cx="10083800" cy="100027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b="1" dirty="0">
                <a:solidFill>
                  <a:srgbClr val="92D050"/>
                </a:solidFill>
              </a:rPr>
              <a:t>Reading </a:t>
            </a:r>
            <a:r>
              <a:rPr lang="en-US" sz="6000" b="1" dirty="0" smtClean="0">
                <a:solidFill>
                  <a:srgbClr val="92D050"/>
                </a:solidFill>
              </a:rPr>
              <a:t>data points</a:t>
            </a:r>
            <a:endParaRPr lang="en-US" sz="6000" b="1" dirty="0">
              <a:solidFill>
                <a:srgbClr val="92D05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3456" y="1274033"/>
            <a:ext cx="7467109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readfile(filename):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(filename)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lines = [line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f]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First line is the column titles</a:t>
            </a:r>
            <a:b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colnames = lines[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].strip().split(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:]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rownames = []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data = []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lines[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:]: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 = line.strip().split(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First column in each row is the rowname</a:t>
            </a:r>
            <a:b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rownames.append(p[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The data for this row is the remainder of the row</a:t>
            </a:r>
            <a:b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data.append([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p[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:]])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rownames, colnames, data</a:t>
            </a:r>
            <a:endParaRPr kumimoji="0" lang="en-US" alt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81655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50800" y="175349"/>
            <a:ext cx="10083800" cy="106182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tr-TR" sz="6400" dirty="0">
                <a:solidFill>
                  <a:srgbClr val="92D050"/>
                </a:solidFill>
              </a:rPr>
              <a:t>Clustering - I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0274" y="1073696"/>
            <a:ext cx="10248318" cy="70019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hcluster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(rows, distance=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pearson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distances = {}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currentclustid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Clusters are initially just the rows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icluster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(rows[i],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i)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(rows))]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&gt;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lowestpair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closest = distance(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loop through every pair looking for the smallest distance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(i+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distances is the cache of distance calculations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[i].id,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[j].id)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 in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distances: 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distances[(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[i].id,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[j].id)]=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distance(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[j].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d=distances[(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[i].id,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[j].id)]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&lt; closest: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closest = d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lowestpair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(i, j)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triped Right Arrow 2"/>
          <p:cNvSpPr/>
          <p:nvPr/>
        </p:nvSpPr>
        <p:spPr bwMode="auto">
          <a:xfrm>
            <a:off x="8968432" y="6690320"/>
            <a:ext cx="1152128" cy="648072"/>
          </a:xfrm>
          <a:prstGeom prst="stripedRightArrow">
            <a:avLst>
              <a:gd name="adj1" fmla="val 48397"/>
              <a:gd name="adj2" fmla="val 50000"/>
            </a:avLst>
          </a:prstGeom>
          <a:solidFill>
            <a:srgbClr val="92D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11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50800" y="175349"/>
            <a:ext cx="10083800" cy="106182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tr-TR" sz="6400" dirty="0">
                <a:solidFill>
                  <a:srgbClr val="92D050"/>
                </a:solidFill>
              </a:rPr>
              <a:t>Clustering - II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3456" y="1761540"/>
            <a:ext cx="10009112" cy="53553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# calculate the average of the two clusters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mergevec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=[(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lowestpair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[i]+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lowestpair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[i])/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))]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the new cluster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newcluster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icluster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mergevec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lowestpair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]],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lowestpair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]],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distance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=closest,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currentclustid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cluster ids that weren't in the original set are negative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currentclustid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lowestpair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lowestpair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clust.append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newcluster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4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00" y="175350"/>
            <a:ext cx="100838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sz="6400" dirty="0">
                <a:solidFill>
                  <a:srgbClr val="92D050"/>
                </a:solidFill>
              </a:rPr>
              <a:t>K-Means Clustering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0002" y="2719035"/>
            <a:ext cx="9646344" cy="361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434386" marR="860325" indent="-422319" eaLnBrk="1" fontAlgn="auto" hangingPunct="1">
              <a:lnSpc>
                <a:spcPts val="3420"/>
              </a:lnSpc>
              <a:spcBef>
                <a:spcPts val="0"/>
              </a:spcBef>
              <a:spcAft>
                <a:spcPts val="1200"/>
              </a:spcAft>
              <a:buSzPct val="170312"/>
              <a:buChar char="•"/>
              <a:tabLst>
                <a:tab pos="434386" algn="l"/>
              </a:tabLst>
              <a:defRPr sz="3040">
                <a:solidFill>
                  <a:prstClr val="black"/>
                </a:solidFill>
                <a:latin typeface="+mj-lt"/>
                <a:ea typeface="+mn-ea"/>
                <a:cs typeface="Arial"/>
              </a:defRPr>
            </a:lvl1pPr>
            <a:lvl3pPr marL="1200150" lvl="2" indent="-285750">
              <a:buFont typeface="Arial" panose="020B0604020202020204" pitchFamily="34" charset="0"/>
              <a:buChar char="•"/>
            </a:lvl3pPr>
          </a:lstStyle>
          <a:p>
            <a:r>
              <a:rPr sz="3200" dirty="0">
                <a:latin typeface="Gill Sans MT" panose="020B0502020104020203" pitchFamily="34" charset="0"/>
              </a:rPr>
              <a:t>Hierarchical clustering:</a:t>
            </a:r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dirty="0">
                <a:latin typeface="Gill Sans MT" panose="020B0502020104020203" pitchFamily="34" charset="0"/>
              </a:rPr>
              <a:t>the tree view requires a </a:t>
            </a:r>
            <a:r>
              <a:rPr dirty="0" smtClean="0">
                <a:latin typeface="Gill Sans MT" panose="020B0502020104020203" pitchFamily="34" charset="0"/>
              </a:rPr>
              <a:t>good </a:t>
            </a:r>
            <a:r>
              <a:rPr dirty="0">
                <a:latin typeface="Gill Sans MT" panose="020B0502020104020203" pitchFamily="34" charset="0"/>
              </a:rPr>
              <a:t>eye to inspect  :-)</a:t>
            </a:r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dirty="0">
                <a:latin typeface="Gill Sans MT" panose="020B0502020104020203" pitchFamily="34" charset="0"/>
              </a:rPr>
              <a:t>computationally intensive: quadratic</a:t>
            </a:r>
            <a:r>
              <a:rPr dirty="0" smtClean="0">
                <a:latin typeface="Gill Sans MT" panose="020B0502020104020203" pitchFamily="34" charset="0"/>
              </a:rPr>
              <a:t>.</a:t>
            </a:r>
            <a:endParaRPr lang="en-US" dirty="0" smtClean="0">
              <a:latin typeface="Gill Sans MT" panose="020B0502020104020203" pitchFamily="34" charset="0"/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dirty="0">
              <a:latin typeface="Gill Sans MT" panose="020B0502020104020203" pitchFamily="34" charset="0"/>
            </a:endParaRPr>
          </a:p>
          <a:p>
            <a:r>
              <a:rPr sz="3200" dirty="0">
                <a:latin typeface="Gill Sans MT" panose="020B0502020104020203" pitchFamily="34" charset="0"/>
              </a:rPr>
              <a:t>K-means clustering</a:t>
            </a:r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dirty="0">
                <a:latin typeface="Gill Sans MT" panose="020B0502020104020203" pitchFamily="34" charset="0"/>
              </a:rPr>
              <a:t>apriori info: how many distinct clusters to generate.</a:t>
            </a:r>
          </a:p>
        </p:txBody>
      </p:sp>
    </p:spTree>
    <p:extLst>
      <p:ext uri="{BB962C8B-B14F-4D97-AF65-F5344CB8AC3E}">
        <p14:creationId xmlns:p14="http://schemas.microsoft.com/office/powerpoint/2010/main" val="1761272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00" y="175350"/>
            <a:ext cx="100838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sz="6400" dirty="0">
                <a:solidFill>
                  <a:srgbClr val="92D050"/>
                </a:solidFill>
              </a:rPr>
              <a:t>K-Means Clustering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200" y="2707644"/>
            <a:ext cx="9417685" cy="4180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434386" marR="860325" indent="-422319" eaLnBrk="1" fontAlgn="auto" hangingPunct="1">
              <a:lnSpc>
                <a:spcPts val="3420"/>
              </a:lnSpc>
              <a:spcBef>
                <a:spcPts val="0"/>
              </a:spcBef>
              <a:spcAft>
                <a:spcPts val="1200"/>
              </a:spcAft>
              <a:buSzPct val="170312"/>
              <a:buChar char="•"/>
              <a:tabLst>
                <a:tab pos="434386" algn="l"/>
              </a:tabLst>
              <a:defRPr>
                <a:solidFill>
                  <a:prstClr val="black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  <a:lvl2pPr lvl="1">
              <a:spcBef>
                <a:spcPts val="0"/>
              </a:spcBef>
              <a:spcAft>
                <a:spcPts val="1200"/>
              </a:spcAft>
              <a:defRPr>
                <a:latin typeface="Gill Sans MT" panose="020B0502020104020203" pitchFamily="34" charset="0"/>
              </a:defRPr>
            </a:lvl2pPr>
            <a:lvl3pPr marL="1200150" lvl="2" indent="-285750">
              <a:buFont typeface="Arial" panose="020B0604020202020204" pitchFamily="34" charset="0"/>
              <a:buChar char="•"/>
            </a:lvl3pPr>
          </a:lstStyle>
          <a:p>
            <a:pPr>
              <a:spcAft>
                <a:spcPts val="1800"/>
              </a:spcAft>
            </a:pPr>
            <a:r>
              <a:rPr dirty="0"/>
              <a:t>k randomly placed centroids (points in space that  represent the center of the cluster).</a:t>
            </a:r>
          </a:p>
          <a:p>
            <a:pPr>
              <a:spcAft>
                <a:spcPts val="1800"/>
              </a:spcAft>
            </a:pPr>
            <a:r>
              <a:rPr dirty="0"/>
              <a:t>Assign every item to the nearest </a:t>
            </a:r>
            <a:r>
              <a:rPr lang="en-US" dirty="0" smtClean="0"/>
              <a:t>centroid</a:t>
            </a:r>
            <a:r>
              <a:rPr dirty="0" smtClean="0"/>
              <a:t>.</a:t>
            </a:r>
            <a:endParaRPr dirty="0"/>
          </a:p>
          <a:p>
            <a:pPr>
              <a:spcAft>
                <a:spcPts val="1800"/>
              </a:spcAft>
            </a:pPr>
            <a:r>
              <a:rPr dirty="0"/>
              <a:t>After the assignment, the centroids are moved to the  average location of all the nodes assigned to them, and </a:t>
            </a:r>
            <a:r>
              <a:rPr dirty="0" smtClean="0"/>
              <a:t>the </a:t>
            </a:r>
            <a:r>
              <a:rPr dirty="0"/>
              <a:t>assignments are redone.</a:t>
            </a:r>
          </a:p>
          <a:p>
            <a:pPr>
              <a:spcAft>
                <a:spcPts val="1800"/>
              </a:spcAft>
            </a:pPr>
            <a:r>
              <a:rPr dirty="0"/>
              <a:t>This process repeats until the assignments stop  changing.</a:t>
            </a:r>
          </a:p>
        </p:txBody>
      </p:sp>
    </p:spTree>
    <p:extLst>
      <p:ext uri="{BB962C8B-B14F-4D97-AF65-F5344CB8AC3E}">
        <p14:creationId xmlns:p14="http://schemas.microsoft.com/office/powerpoint/2010/main" val="2118026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47700" y="355600"/>
            <a:ext cx="8470900" cy="690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471488" y="281608"/>
            <a:ext cx="2736304" cy="3384376"/>
          </a:xfrm>
          <a:custGeom>
            <a:avLst/>
            <a:gdLst/>
            <a:ahLst/>
            <a:cxnLst/>
            <a:rect l="l" t="t" r="r" b="b"/>
            <a:pathLst>
              <a:path w="2108200" h="2463800">
                <a:moveTo>
                  <a:pt x="0" y="2273300"/>
                </a:moveTo>
                <a:lnTo>
                  <a:pt x="0" y="190500"/>
                </a:lnTo>
                <a:lnTo>
                  <a:pt x="60" y="185658"/>
                </a:lnTo>
                <a:lnTo>
                  <a:pt x="5817" y="143595"/>
                </a:lnTo>
                <a:lnTo>
                  <a:pt x="20229" y="104979"/>
                </a:lnTo>
                <a:lnTo>
                  <a:pt x="42253" y="70852"/>
                </a:lnTo>
                <a:lnTo>
                  <a:pt x="70850" y="42255"/>
                </a:lnTo>
                <a:lnTo>
                  <a:pt x="104976" y="20230"/>
                </a:lnTo>
                <a:lnTo>
                  <a:pt x="143593" y="5818"/>
                </a:lnTo>
                <a:lnTo>
                  <a:pt x="185658" y="60"/>
                </a:lnTo>
                <a:lnTo>
                  <a:pt x="190500" y="0"/>
                </a:lnTo>
                <a:lnTo>
                  <a:pt x="1917700" y="0"/>
                </a:lnTo>
                <a:lnTo>
                  <a:pt x="1960082" y="4732"/>
                </a:lnTo>
                <a:lnTo>
                  <a:pt x="1999132" y="18234"/>
                </a:lnTo>
                <a:lnTo>
                  <a:pt x="2033810" y="39464"/>
                </a:lnTo>
                <a:lnTo>
                  <a:pt x="2063072" y="67382"/>
                </a:lnTo>
                <a:lnTo>
                  <a:pt x="2085879" y="100946"/>
                </a:lnTo>
                <a:lnTo>
                  <a:pt x="2101188" y="139115"/>
                </a:lnTo>
                <a:lnTo>
                  <a:pt x="2107959" y="180847"/>
                </a:lnTo>
                <a:lnTo>
                  <a:pt x="2108200" y="190500"/>
                </a:lnTo>
                <a:lnTo>
                  <a:pt x="2108200" y="2273300"/>
                </a:lnTo>
                <a:lnTo>
                  <a:pt x="2103467" y="2315682"/>
                </a:lnTo>
                <a:lnTo>
                  <a:pt x="2089965" y="2354732"/>
                </a:lnTo>
                <a:lnTo>
                  <a:pt x="2068735" y="2389410"/>
                </a:lnTo>
                <a:lnTo>
                  <a:pt x="2040817" y="2418672"/>
                </a:lnTo>
                <a:lnTo>
                  <a:pt x="2007253" y="2441479"/>
                </a:lnTo>
                <a:lnTo>
                  <a:pt x="1969084" y="2456788"/>
                </a:lnTo>
                <a:lnTo>
                  <a:pt x="1927352" y="2463559"/>
                </a:lnTo>
                <a:lnTo>
                  <a:pt x="1917700" y="2463800"/>
                </a:lnTo>
                <a:lnTo>
                  <a:pt x="190500" y="2463800"/>
                </a:lnTo>
                <a:lnTo>
                  <a:pt x="148116" y="2459067"/>
                </a:lnTo>
                <a:lnTo>
                  <a:pt x="109064" y="2445565"/>
                </a:lnTo>
                <a:lnTo>
                  <a:pt x="74387" y="2424335"/>
                </a:lnTo>
                <a:lnTo>
                  <a:pt x="45125" y="2396417"/>
                </a:lnTo>
                <a:lnTo>
                  <a:pt x="22319" y="2362853"/>
                </a:lnTo>
                <a:lnTo>
                  <a:pt x="7010" y="2324684"/>
                </a:lnTo>
                <a:lnTo>
                  <a:pt x="240" y="2282952"/>
                </a:lnTo>
                <a:lnTo>
                  <a:pt x="0" y="2273300"/>
                </a:lnTo>
                <a:close/>
              </a:path>
            </a:pathLst>
          </a:custGeom>
          <a:ln w="5715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710">
              <a:solidFill>
                <a:prstClr val="black"/>
              </a:solidFill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320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47700" y="355600"/>
            <a:ext cx="8470900" cy="690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3495824" y="281608"/>
            <a:ext cx="2736304" cy="3384376"/>
          </a:xfrm>
          <a:custGeom>
            <a:avLst/>
            <a:gdLst/>
            <a:ahLst/>
            <a:cxnLst/>
            <a:rect l="l" t="t" r="r" b="b"/>
            <a:pathLst>
              <a:path w="2108200" h="2463800">
                <a:moveTo>
                  <a:pt x="0" y="2273300"/>
                </a:moveTo>
                <a:lnTo>
                  <a:pt x="0" y="190500"/>
                </a:lnTo>
                <a:lnTo>
                  <a:pt x="60" y="185658"/>
                </a:lnTo>
                <a:lnTo>
                  <a:pt x="5817" y="143595"/>
                </a:lnTo>
                <a:lnTo>
                  <a:pt x="20229" y="104979"/>
                </a:lnTo>
                <a:lnTo>
                  <a:pt x="42253" y="70852"/>
                </a:lnTo>
                <a:lnTo>
                  <a:pt x="70850" y="42255"/>
                </a:lnTo>
                <a:lnTo>
                  <a:pt x="104976" y="20230"/>
                </a:lnTo>
                <a:lnTo>
                  <a:pt x="143593" y="5818"/>
                </a:lnTo>
                <a:lnTo>
                  <a:pt x="185658" y="60"/>
                </a:lnTo>
                <a:lnTo>
                  <a:pt x="190500" y="0"/>
                </a:lnTo>
                <a:lnTo>
                  <a:pt x="1917700" y="0"/>
                </a:lnTo>
                <a:lnTo>
                  <a:pt x="1960082" y="4732"/>
                </a:lnTo>
                <a:lnTo>
                  <a:pt x="1999132" y="18234"/>
                </a:lnTo>
                <a:lnTo>
                  <a:pt x="2033810" y="39464"/>
                </a:lnTo>
                <a:lnTo>
                  <a:pt x="2063072" y="67382"/>
                </a:lnTo>
                <a:lnTo>
                  <a:pt x="2085879" y="100946"/>
                </a:lnTo>
                <a:lnTo>
                  <a:pt x="2101188" y="139115"/>
                </a:lnTo>
                <a:lnTo>
                  <a:pt x="2107959" y="180847"/>
                </a:lnTo>
                <a:lnTo>
                  <a:pt x="2108200" y="190500"/>
                </a:lnTo>
                <a:lnTo>
                  <a:pt x="2108200" y="2273300"/>
                </a:lnTo>
                <a:lnTo>
                  <a:pt x="2103467" y="2315682"/>
                </a:lnTo>
                <a:lnTo>
                  <a:pt x="2089965" y="2354732"/>
                </a:lnTo>
                <a:lnTo>
                  <a:pt x="2068735" y="2389410"/>
                </a:lnTo>
                <a:lnTo>
                  <a:pt x="2040817" y="2418672"/>
                </a:lnTo>
                <a:lnTo>
                  <a:pt x="2007253" y="2441479"/>
                </a:lnTo>
                <a:lnTo>
                  <a:pt x="1969084" y="2456788"/>
                </a:lnTo>
                <a:lnTo>
                  <a:pt x="1927352" y="2463559"/>
                </a:lnTo>
                <a:lnTo>
                  <a:pt x="1917700" y="2463800"/>
                </a:lnTo>
                <a:lnTo>
                  <a:pt x="190500" y="2463800"/>
                </a:lnTo>
                <a:lnTo>
                  <a:pt x="148116" y="2459067"/>
                </a:lnTo>
                <a:lnTo>
                  <a:pt x="109064" y="2445565"/>
                </a:lnTo>
                <a:lnTo>
                  <a:pt x="74387" y="2424335"/>
                </a:lnTo>
                <a:lnTo>
                  <a:pt x="45125" y="2396417"/>
                </a:lnTo>
                <a:lnTo>
                  <a:pt x="22319" y="2362853"/>
                </a:lnTo>
                <a:lnTo>
                  <a:pt x="7010" y="2324684"/>
                </a:lnTo>
                <a:lnTo>
                  <a:pt x="240" y="2282952"/>
                </a:lnTo>
                <a:lnTo>
                  <a:pt x="0" y="2273300"/>
                </a:lnTo>
                <a:close/>
              </a:path>
            </a:pathLst>
          </a:custGeom>
          <a:ln w="5715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710">
              <a:solidFill>
                <a:prstClr val="black"/>
              </a:solidFill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9031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47700" y="355600"/>
            <a:ext cx="8470900" cy="690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6448152" y="281608"/>
            <a:ext cx="2736304" cy="3384376"/>
          </a:xfrm>
          <a:custGeom>
            <a:avLst/>
            <a:gdLst/>
            <a:ahLst/>
            <a:cxnLst/>
            <a:rect l="l" t="t" r="r" b="b"/>
            <a:pathLst>
              <a:path w="2108200" h="2463800">
                <a:moveTo>
                  <a:pt x="0" y="2273300"/>
                </a:moveTo>
                <a:lnTo>
                  <a:pt x="0" y="190500"/>
                </a:lnTo>
                <a:lnTo>
                  <a:pt x="60" y="185658"/>
                </a:lnTo>
                <a:lnTo>
                  <a:pt x="5817" y="143595"/>
                </a:lnTo>
                <a:lnTo>
                  <a:pt x="20229" y="104979"/>
                </a:lnTo>
                <a:lnTo>
                  <a:pt x="42253" y="70852"/>
                </a:lnTo>
                <a:lnTo>
                  <a:pt x="70850" y="42255"/>
                </a:lnTo>
                <a:lnTo>
                  <a:pt x="104976" y="20230"/>
                </a:lnTo>
                <a:lnTo>
                  <a:pt x="143593" y="5818"/>
                </a:lnTo>
                <a:lnTo>
                  <a:pt x="185658" y="60"/>
                </a:lnTo>
                <a:lnTo>
                  <a:pt x="190500" y="0"/>
                </a:lnTo>
                <a:lnTo>
                  <a:pt x="1917700" y="0"/>
                </a:lnTo>
                <a:lnTo>
                  <a:pt x="1960082" y="4732"/>
                </a:lnTo>
                <a:lnTo>
                  <a:pt x="1999132" y="18234"/>
                </a:lnTo>
                <a:lnTo>
                  <a:pt x="2033810" y="39464"/>
                </a:lnTo>
                <a:lnTo>
                  <a:pt x="2063072" y="67382"/>
                </a:lnTo>
                <a:lnTo>
                  <a:pt x="2085879" y="100946"/>
                </a:lnTo>
                <a:lnTo>
                  <a:pt x="2101188" y="139115"/>
                </a:lnTo>
                <a:lnTo>
                  <a:pt x="2107959" y="180847"/>
                </a:lnTo>
                <a:lnTo>
                  <a:pt x="2108200" y="190500"/>
                </a:lnTo>
                <a:lnTo>
                  <a:pt x="2108200" y="2273300"/>
                </a:lnTo>
                <a:lnTo>
                  <a:pt x="2103467" y="2315682"/>
                </a:lnTo>
                <a:lnTo>
                  <a:pt x="2089965" y="2354732"/>
                </a:lnTo>
                <a:lnTo>
                  <a:pt x="2068735" y="2389410"/>
                </a:lnTo>
                <a:lnTo>
                  <a:pt x="2040817" y="2418672"/>
                </a:lnTo>
                <a:lnTo>
                  <a:pt x="2007253" y="2441479"/>
                </a:lnTo>
                <a:lnTo>
                  <a:pt x="1969084" y="2456788"/>
                </a:lnTo>
                <a:lnTo>
                  <a:pt x="1927352" y="2463559"/>
                </a:lnTo>
                <a:lnTo>
                  <a:pt x="1917700" y="2463800"/>
                </a:lnTo>
                <a:lnTo>
                  <a:pt x="190500" y="2463800"/>
                </a:lnTo>
                <a:lnTo>
                  <a:pt x="148116" y="2459067"/>
                </a:lnTo>
                <a:lnTo>
                  <a:pt x="109064" y="2445565"/>
                </a:lnTo>
                <a:lnTo>
                  <a:pt x="74387" y="2424335"/>
                </a:lnTo>
                <a:lnTo>
                  <a:pt x="45125" y="2396417"/>
                </a:lnTo>
                <a:lnTo>
                  <a:pt x="22319" y="2362853"/>
                </a:lnTo>
                <a:lnTo>
                  <a:pt x="7010" y="2324684"/>
                </a:lnTo>
                <a:lnTo>
                  <a:pt x="240" y="2282952"/>
                </a:lnTo>
                <a:lnTo>
                  <a:pt x="0" y="2273300"/>
                </a:lnTo>
                <a:close/>
              </a:path>
            </a:pathLst>
          </a:custGeom>
          <a:ln w="5715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710">
              <a:solidFill>
                <a:prstClr val="black"/>
              </a:solidFill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6351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1"/>
          <p:cNvSpPr txBox="1">
            <a:spLocks noChangeArrowheads="1"/>
          </p:cNvSpPr>
          <p:nvPr/>
        </p:nvSpPr>
        <p:spPr bwMode="auto">
          <a:xfrm>
            <a:off x="76200" y="173007"/>
            <a:ext cx="100838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6400" b="1" i="0">
                <a:solidFill>
                  <a:srgbClr val="92D0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r-TR" dirty="0"/>
              <a:t>Play </a:t>
            </a:r>
            <a:r>
              <a:rPr lang="en-US" altLang="tr-TR" dirty="0" smtClean="0"/>
              <a:t>with H. Clustering</a:t>
            </a:r>
            <a:endParaRPr lang="en-US" altLang="tr-TR" dirty="0"/>
          </a:p>
        </p:txBody>
      </p:sp>
      <p:sp>
        <p:nvSpPr>
          <p:cNvPr id="4" name="object 4"/>
          <p:cNvSpPr/>
          <p:nvPr/>
        </p:nvSpPr>
        <p:spPr>
          <a:xfrm>
            <a:off x="1047552" y="2513856"/>
            <a:ext cx="9031057" cy="1485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710">
              <a:solidFill>
                <a:prstClr val="black"/>
              </a:solidFill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991768" y="2560028"/>
            <a:ext cx="6336704" cy="360040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191568" y="2966240"/>
            <a:ext cx="1379204" cy="1002124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969356" y="2991640"/>
            <a:ext cx="6359115" cy="1002124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8" name="Curved Connector 7"/>
          <p:cNvCxnSpPr/>
          <p:nvPr/>
        </p:nvCxnSpPr>
        <p:spPr bwMode="auto">
          <a:xfrm rot="5400000" flipH="1" flipV="1">
            <a:off x="382644" y="4134898"/>
            <a:ext cx="1357910" cy="1024842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Curved Connector 13"/>
          <p:cNvCxnSpPr>
            <a:endCxn id="2" idx="1"/>
          </p:cNvCxnSpPr>
          <p:nvPr/>
        </p:nvCxnSpPr>
        <p:spPr bwMode="auto">
          <a:xfrm rot="5400000" flipH="1" flipV="1">
            <a:off x="1446625" y="3781137"/>
            <a:ext cx="2586231" cy="504055"/>
          </a:xfrm>
          <a:prstGeom prst="curvedConnector2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Curved Connector 19"/>
          <p:cNvCxnSpPr/>
          <p:nvPr/>
        </p:nvCxnSpPr>
        <p:spPr bwMode="auto">
          <a:xfrm rot="5400000" flipH="1" flipV="1">
            <a:off x="3413643" y="4183340"/>
            <a:ext cx="1357910" cy="1024842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3456" y="4617184"/>
            <a:ext cx="10039928" cy="17851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clusters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blognames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words, data =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clusters.readfile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'blogdata.txt'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clusters.hcluster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clusters.printclust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clust,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blognames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680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47700" y="355600"/>
            <a:ext cx="8470900" cy="690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6448152" y="3882008"/>
            <a:ext cx="2736304" cy="3384376"/>
          </a:xfrm>
          <a:custGeom>
            <a:avLst/>
            <a:gdLst/>
            <a:ahLst/>
            <a:cxnLst/>
            <a:rect l="l" t="t" r="r" b="b"/>
            <a:pathLst>
              <a:path w="2108200" h="2463800">
                <a:moveTo>
                  <a:pt x="0" y="2273300"/>
                </a:moveTo>
                <a:lnTo>
                  <a:pt x="0" y="190500"/>
                </a:lnTo>
                <a:lnTo>
                  <a:pt x="60" y="185658"/>
                </a:lnTo>
                <a:lnTo>
                  <a:pt x="5817" y="143595"/>
                </a:lnTo>
                <a:lnTo>
                  <a:pt x="20229" y="104979"/>
                </a:lnTo>
                <a:lnTo>
                  <a:pt x="42253" y="70852"/>
                </a:lnTo>
                <a:lnTo>
                  <a:pt x="70850" y="42255"/>
                </a:lnTo>
                <a:lnTo>
                  <a:pt x="104976" y="20230"/>
                </a:lnTo>
                <a:lnTo>
                  <a:pt x="143593" y="5818"/>
                </a:lnTo>
                <a:lnTo>
                  <a:pt x="185658" y="60"/>
                </a:lnTo>
                <a:lnTo>
                  <a:pt x="190500" y="0"/>
                </a:lnTo>
                <a:lnTo>
                  <a:pt x="1917700" y="0"/>
                </a:lnTo>
                <a:lnTo>
                  <a:pt x="1960082" y="4732"/>
                </a:lnTo>
                <a:lnTo>
                  <a:pt x="1999132" y="18234"/>
                </a:lnTo>
                <a:lnTo>
                  <a:pt x="2033810" y="39464"/>
                </a:lnTo>
                <a:lnTo>
                  <a:pt x="2063072" y="67382"/>
                </a:lnTo>
                <a:lnTo>
                  <a:pt x="2085879" y="100946"/>
                </a:lnTo>
                <a:lnTo>
                  <a:pt x="2101188" y="139115"/>
                </a:lnTo>
                <a:lnTo>
                  <a:pt x="2107959" y="180847"/>
                </a:lnTo>
                <a:lnTo>
                  <a:pt x="2108200" y="190500"/>
                </a:lnTo>
                <a:lnTo>
                  <a:pt x="2108200" y="2273300"/>
                </a:lnTo>
                <a:lnTo>
                  <a:pt x="2103467" y="2315682"/>
                </a:lnTo>
                <a:lnTo>
                  <a:pt x="2089965" y="2354732"/>
                </a:lnTo>
                <a:lnTo>
                  <a:pt x="2068735" y="2389410"/>
                </a:lnTo>
                <a:lnTo>
                  <a:pt x="2040817" y="2418672"/>
                </a:lnTo>
                <a:lnTo>
                  <a:pt x="2007253" y="2441479"/>
                </a:lnTo>
                <a:lnTo>
                  <a:pt x="1969084" y="2456788"/>
                </a:lnTo>
                <a:lnTo>
                  <a:pt x="1927352" y="2463559"/>
                </a:lnTo>
                <a:lnTo>
                  <a:pt x="1917700" y="2463800"/>
                </a:lnTo>
                <a:lnTo>
                  <a:pt x="190500" y="2463800"/>
                </a:lnTo>
                <a:lnTo>
                  <a:pt x="148116" y="2459067"/>
                </a:lnTo>
                <a:lnTo>
                  <a:pt x="109064" y="2445565"/>
                </a:lnTo>
                <a:lnTo>
                  <a:pt x="74387" y="2424335"/>
                </a:lnTo>
                <a:lnTo>
                  <a:pt x="45125" y="2396417"/>
                </a:lnTo>
                <a:lnTo>
                  <a:pt x="22319" y="2362853"/>
                </a:lnTo>
                <a:lnTo>
                  <a:pt x="7010" y="2324684"/>
                </a:lnTo>
                <a:lnTo>
                  <a:pt x="240" y="2282952"/>
                </a:lnTo>
                <a:lnTo>
                  <a:pt x="0" y="2273300"/>
                </a:lnTo>
                <a:close/>
              </a:path>
            </a:pathLst>
          </a:custGeom>
          <a:ln w="5715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710">
              <a:solidFill>
                <a:prstClr val="black"/>
              </a:solidFill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934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47700" y="355600"/>
            <a:ext cx="8470900" cy="690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3423816" y="3954016"/>
            <a:ext cx="2736304" cy="3384376"/>
          </a:xfrm>
          <a:custGeom>
            <a:avLst/>
            <a:gdLst/>
            <a:ahLst/>
            <a:cxnLst/>
            <a:rect l="l" t="t" r="r" b="b"/>
            <a:pathLst>
              <a:path w="2108200" h="2463800">
                <a:moveTo>
                  <a:pt x="0" y="2273300"/>
                </a:moveTo>
                <a:lnTo>
                  <a:pt x="0" y="190500"/>
                </a:lnTo>
                <a:lnTo>
                  <a:pt x="60" y="185658"/>
                </a:lnTo>
                <a:lnTo>
                  <a:pt x="5817" y="143595"/>
                </a:lnTo>
                <a:lnTo>
                  <a:pt x="20229" y="104979"/>
                </a:lnTo>
                <a:lnTo>
                  <a:pt x="42253" y="70852"/>
                </a:lnTo>
                <a:lnTo>
                  <a:pt x="70850" y="42255"/>
                </a:lnTo>
                <a:lnTo>
                  <a:pt x="104976" y="20230"/>
                </a:lnTo>
                <a:lnTo>
                  <a:pt x="143593" y="5818"/>
                </a:lnTo>
                <a:lnTo>
                  <a:pt x="185658" y="60"/>
                </a:lnTo>
                <a:lnTo>
                  <a:pt x="190500" y="0"/>
                </a:lnTo>
                <a:lnTo>
                  <a:pt x="1917700" y="0"/>
                </a:lnTo>
                <a:lnTo>
                  <a:pt x="1960082" y="4732"/>
                </a:lnTo>
                <a:lnTo>
                  <a:pt x="1999132" y="18234"/>
                </a:lnTo>
                <a:lnTo>
                  <a:pt x="2033810" y="39464"/>
                </a:lnTo>
                <a:lnTo>
                  <a:pt x="2063072" y="67382"/>
                </a:lnTo>
                <a:lnTo>
                  <a:pt x="2085879" y="100946"/>
                </a:lnTo>
                <a:lnTo>
                  <a:pt x="2101188" y="139115"/>
                </a:lnTo>
                <a:lnTo>
                  <a:pt x="2107959" y="180847"/>
                </a:lnTo>
                <a:lnTo>
                  <a:pt x="2108200" y="190500"/>
                </a:lnTo>
                <a:lnTo>
                  <a:pt x="2108200" y="2273300"/>
                </a:lnTo>
                <a:lnTo>
                  <a:pt x="2103467" y="2315682"/>
                </a:lnTo>
                <a:lnTo>
                  <a:pt x="2089965" y="2354732"/>
                </a:lnTo>
                <a:lnTo>
                  <a:pt x="2068735" y="2389410"/>
                </a:lnTo>
                <a:lnTo>
                  <a:pt x="2040817" y="2418672"/>
                </a:lnTo>
                <a:lnTo>
                  <a:pt x="2007253" y="2441479"/>
                </a:lnTo>
                <a:lnTo>
                  <a:pt x="1969084" y="2456788"/>
                </a:lnTo>
                <a:lnTo>
                  <a:pt x="1927352" y="2463559"/>
                </a:lnTo>
                <a:lnTo>
                  <a:pt x="1917700" y="2463800"/>
                </a:lnTo>
                <a:lnTo>
                  <a:pt x="190500" y="2463800"/>
                </a:lnTo>
                <a:lnTo>
                  <a:pt x="148116" y="2459067"/>
                </a:lnTo>
                <a:lnTo>
                  <a:pt x="109064" y="2445565"/>
                </a:lnTo>
                <a:lnTo>
                  <a:pt x="74387" y="2424335"/>
                </a:lnTo>
                <a:lnTo>
                  <a:pt x="45125" y="2396417"/>
                </a:lnTo>
                <a:lnTo>
                  <a:pt x="22319" y="2362853"/>
                </a:lnTo>
                <a:lnTo>
                  <a:pt x="7010" y="2324684"/>
                </a:lnTo>
                <a:lnTo>
                  <a:pt x="240" y="2282952"/>
                </a:lnTo>
                <a:lnTo>
                  <a:pt x="0" y="2273300"/>
                </a:lnTo>
                <a:close/>
              </a:path>
            </a:pathLst>
          </a:custGeom>
          <a:ln w="5715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710">
              <a:solidFill>
                <a:prstClr val="black"/>
              </a:solidFill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717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299" y="516580"/>
            <a:ext cx="9015884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6400" b="1">
                <a:solidFill>
                  <a:srgbClr val="92D050"/>
                </a:solidFill>
                <a:latin typeface="+mj-lt"/>
                <a:ea typeface="+mj-ea"/>
                <a:cs typeface="+mj-cs"/>
              </a:defRPr>
            </a:lvl1pPr>
            <a:lvl2pPr algn="ctr">
              <a:defRPr sz="6400">
                <a:solidFill>
                  <a:schemeClr val="tx1"/>
                </a:solidFill>
                <a:ea typeface="ヒラギノ角ゴ ProN W3" charset="0"/>
              </a:defRPr>
            </a:lvl2pPr>
            <a:lvl3pPr algn="ctr">
              <a:defRPr sz="6400">
                <a:solidFill>
                  <a:schemeClr val="tx1"/>
                </a:solidFill>
                <a:ea typeface="ヒラギノ角ゴ ProN W3" charset="0"/>
              </a:defRPr>
            </a:lvl3pPr>
            <a:lvl4pPr algn="ctr">
              <a:defRPr sz="6400">
                <a:solidFill>
                  <a:schemeClr val="tx1"/>
                </a:solidFill>
                <a:ea typeface="ヒラギノ角ゴ ProN W3" charset="0"/>
              </a:defRPr>
            </a:lvl4pPr>
            <a:lvl5pPr algn="ctr">
              <a:defRPr sz="6400">
                <a:solidFill>
                  <a:schemeClr val="tx1"/>
                </a:solidFill>
                <a:ea typeface="ヒラギノ角ゴ ProN W3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ea typeface="ヒラギノ角ゴ ProN W3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ea typeface="ヒラギノ角ゴ ProN W3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ea typeface="ヒラギノ角ゴ ProN W3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ea typeface="ヒラギノ角ゴ ProN W3" charset="0"/>
              </a:defRPr>
            </a:lvl9pPr>
          </a:lstStyle>
          <a:p>
            <a:r>
              <a:rPr dirty="0"/>
              <a:t>K-means </a:t>
            </a:r>
            <a:r>
              <a:rPr lang="en-US" dirty="0"/>
              <a:t>C</a:t>
            </a:r>
            <a:r>
              <a:rPr dirty="0"/>
              <a:t>lustering</a:t>
            </a:r>
          </a:p>
        </p:txBody>
      </p:sp>
      <p:sp>
        <p:nvSpPr>
          <p:cNvPr id="8" name="Striped Right Arrow 7"/>
          <p:cNvSpPr/>
          <p:nvPr/>
        </p:nvSpPr>
        <p:spPr bwMode="auto">
          <a:xfrm>
            <a:off x="8968432" y="6690320"/>
            <a:ext cx="1152128" cy="648072"/>
          </a:xfrm>
          <a:prstGeom prst="stripedRightArrow">
            <a:avLst>
              <a:gd name="adj1" fmla="val 48397"/>
              <a:gd name="adj2" fmla="val 50000"/>
            </a:avLst>
          </a:prstGeom>
          <a:solidFill>
            <a:srgbClr val="92D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11448" y="2319407"/>
            <a:ext cx="9935733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kcluster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(rows, distance=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pearson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k=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Determine the minimum and maximum values for each point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ranges = [(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([row[i]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rows]),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([row[i]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rows]))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(rows[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k randomly placed centroids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clusters = [[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* (ranges[i][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- ranges[i][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+ ranges[i][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(rows[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]))]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2014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298" y="516580"/>
            <a:ext cx="8892133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6400" b="1">
                <a:solidFill>
                  <a:srgbClr val="92D050"/>
                </a:solidFill>
                <a:latin typeface="+mj-lt"/>
                <a:ea typeface="+mj-ea"/>
                <a:cs typeface="+mj-cs"/>
              </a:defRPr>
            </a:lvl1pPr>
            <a:lvl2pPr algn="ctr">
              <a:defRPr sz="6400">
                <a:solidFill>
                  <a:schemeClr val="tx1"/>
                </a:solidFill>
                <a:ea typeface="ヒラギノ角ゴ ProN W3" charset="0"/>
              </a:defRPr>
            </a:lvl2pPr>
            <a:lvl3pPr algn="ctr">
              <a:defRPr sz="6400">
                <a:solidFill>
                  <a:schemeClr val="tx1"/>
                </a:solidFill>
                <a:ea typeface="ヒラギノ角ゴ ProN W3" charset="0"/>
              </a:defRPr>
            </a:lvl3pPr>
            <a:lvl4pPr algn="ctr">
              <a:defRPr sz="6400">
                <a:solidFill>
                  <a:schemeClr val="tx1"/>
                </a:solidFill>
                <a:ea typeface="ヒラギノ角ゴ ProN W3" charset="0"/>
              </a:defRPr>
            </a:lvl4pPr>
            <a:lvl5pPr algn="ctr">
              <a:defRPr sz="6400">
                <a:solidFill>
                  <a:schemeClr val="tx1"/>
                </a:solidFill>
                <a:ea typeface="ヒラギノ角ゴ ProN W3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ea typeface="ヒラギノ角ゴ ProN W3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ea typeface="ヒラギノ角ゴ ProN W3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ea typeface="ヒラギノ角ゴ ProN W3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ea typeface="ヒラギノ角ゴ ProN W3" charset="0"/>
              </a:defRPr>
            </a:lvl9pPr>
          </a:lstStyle>
          <a:p>
            <a:r>
              <a:rPr dirty="0"/>
              <a:t>K-means </a:t>
            </a:r>
            <a:r>
              <a:rPr lang="en-US" dirty="0"/>
              <a:t>C</a:t>
            </a:r>
            <a:r>
              <a:rPr dirty="0"/>
              <a:t>lustering </a:t>
            </a:r>
          </a:p>
        </p:txBody>
      </p:sp>
      <p:sp>
        <p:nvSpPr>
          <p:cNvPr id="8" name="Striped Right Arrow 7"/>
          <p:cNvSpPr/>
          <p:nvPr/>
        </p:nvSpPr>
        <p:spPr bwMode="auto">
          <a:xfrm>
            <a:off x="8968432" y="6690320"/>
            <a:ext cx="1152128" cy="648072"/>
          </a:xfrm>
          <a:prstGeom prst="stripedRightArrow">
            <a:avLst>
              <a:gd name="adj1" fmla="val 48397"/>
              <a:gd name="adj2" fmla="val 50000"/>
            </a:avLst>
          </a:prstGeom>
          <a:solidFill>
            <a:srgbClr val="92D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27472" y="2873896"/>
            <a:ext cx="0" cy="374441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>
            <a:off x="831528" y="4386064"/>
            <a:ext cx="0" cy="2016224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>
            <a:off x="1335584" y="5250160"/>
            <a:ext cx="0" cy="86409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831528" y="6402288"/>
            <a:ext cx="72008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>
            <a:off x="1335584" y="6114256"/>
            <a:ext cx="72008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ounded Rectangular Callout 23"/>
          <p:cNvSpPr/>
          <p:nvPr/>
        </p:nvSpPr>
        <p:spPr bwMode="auto">
          <a:xfrm>
            <a:off x="2343696" y="6834336"/>
            <a:ext cx="576064" cy="504056"/>
          </a:xfrm>
          <a:prstGeom prst="wedgeRoundRectCallout">
            <a:avLst>
              <a:gd name="adj1" fmla="val -201735"/>
              <a:gd name="adj2" fmla="val -172621"/>
              <a:gd name="adj3" fmla="val 16667"/>
            </a:avLst>
          </a:prstGeom>
          <a:solidFill>
            <a:srgbClr val="00B0F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End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loop</a:t>
            </a:r>
          </a:p>
        </p:txBody>
      </p:sp>
      <p:sp>
        <p:nvSpPr>
          <p:cNvPr id="25" name="Rounded Rectangular Callout 24"/>
          <p:cNvSpPr/>
          <p:nvPr/>
        </p:nvSpPr>
        <p:spPr bwMode="auto">
          <a:xfrm>
            <a:off x="1479600" y="6830237"/>
            <a:ext cx="576064" cy="504056"/>
          </a:xfrm>
          <a:prstGeom prst="wedgeRoundRectCallout">
            <a:avLst>
              <a:gd name="adj1" fmla="val -147640"/>
              <a:gd name="adj2" fmla="val -131070"/>
              <a:gd name="adj3" fmla="val 16667"/>
            </a:avLst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End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loop</a:t>
            </a: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183456" y="2151520"/>
            <a:ext cx="6973384" cy="46787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lastmatches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'Iteration %d'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t)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bestmatches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[[]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Find which centroid is the closest for each row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(rows)):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row = rows[j]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bestmatch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d = distance(clusters[i], row)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&lt; distance(clusters[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bestmatch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row): </a:t>
            </a:r>
          </a:p>
          <a:p>
            <a:pPr marL="0" marR="0" lvl="0" indent="0" algn="l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bestmatch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i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bestmatches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bestmatch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].append(j)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385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ular Callout 10"/>
          <p:cNvSpPr/>
          <p:nvPr/>
        </p:nvSpPr>
        <p:spPr bwMode="auto">
          <a:xfrm>
            <a:off x="1551608" y="6830237"/>
            <a:ext cx="576064" cy="504056"/>
          </a:xfrm>
          <a:prstGeom prst="wedgeRoundRectCallout">
            <a:avLst>
              <a:gd name="adj1" fmla="val -238091"/>
              <a:gd name="adj2" fmla="val -193904"/>
              <a:gd name="adj3" fmla="val 16667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End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99" y="516580"/>
            <a:ext cx="9015884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6400" b="1">
                <a:solidFill>
                  <a:srgbClr val="92D050"/>
                </a:solidFill>
                <a:latin typeface="+mj-lt"/>
                <a:ea typeface="+mj-ea"/>
                <a:cs typeface="+mj-cs"/>
              </a:defRPr>
            </a:lvl1pPr>
            <a:lvl2pPr algn="ctr">
              <a:defRPr sz="6400">
                <a:solidFill>
                  <a:schemeClr val="tx1"/>
                </a:solidFill>
                <a:ea typeface="ヒラギノ角ゴ ProN W3" charset="0"/>
              </a:defRPr>
            </a:lvl2pPr>
            <a:lvl3pPr algn="ctr">
              <a:defRPr sz="6400">
                <a:solidFill>
                  <a:schemeClr val="tx1"/>
                </a:solidFill>
                <a:ea typeface="ヒラギノ角ゴ ProN W3" charset="0"/>
              </a:defRPr>
            </a:lvl3pPr>
            <a:lvl4pPr algn="ctr">
              <a:defRPr sz="6400">
                <a:solidFill>
                  <a:schemeClr val="tx1"/>
                </a:solidFill>
                <a:ea typeface="ヒラギノ角ゴ ProN W3" charset="0"/>
              </a:defRPr>
            </a:lvl4pPr>
            <a:lvl5pPr algn="ctr">
              <a:defRPr sz="6400">
                <a:solidFill>
                  <a:schemeClr val="tx1"/>
                </a:solidFill>
                <a:ea typeface="ヒラギノ角ゴ ProN W3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ea typeface="ヒラギノ角ゴ ProN W3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ea typeface="ヒラギノ角ゴ ProN W3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ea typeface="ヒラギノ角ゴ ProN W3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ea typeface="ヒラギノ角ゴ ProN W3" charset="0"/>
              </a:defRPr>
            </a:lvl9pPr>
          </a:lstStyle>
          <a:p>
            <a:r>
              <a:rPr dirty="0"/>
              <a:t>K-means </a:t>
            </a:r>
            <a:r>
              <a:rPr lang="en-US" dirty="0"/>
              <a:t>C</a:t>
            </a:r>
            <a:r>
              <a:rPr dirty="0"/>
              <a:t>lustering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83456" y="1520322"/>
            <a:ext cx="8084264" cy="56020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If the results are the same as last time, this is complete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bestmatches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lastmatches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lastmatches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bestmatches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Move the centroids to the average of their members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avgs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*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(rows[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bestmatches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[i]) &gt;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bestmatches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(rows[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avgs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[m] += rows[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][m]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avgs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avgs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[j] /=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bestmatches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clusters[i]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avgs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bestmatches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327472" y="1649760"/>
            <a:ext cx="0" cy="439248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327472" y="6042248"/>
            <a:ext cx="72008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88617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095" y="627117"/>
            <a:ext cx="10083800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sz="5400" dirty="0">
                <a:solidFill>
                  <a:srgbClr val="92D050"/>
                </a:solidFill>
              </a:rPr>
              <a:t>Play with k-means</a:t>
            </a:r>
            <a:r>
              <a:rPr lang="en-US" sz="5400" dirty="0">
                <a:solidFill>
                  <a:srgbClr val="92D050"/>
                </a:solidFill>
              </a:rPr>
              <a:t> </a:t>
            </a:r>
            <a:r>
              <a:rPr sz="5400" dirty="0">
                <a:solidFill>
                  <a:srgbClr val="92D050"/>
                </a:solidFill>
              </a:rPr>
              <a:t>clustering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349" y="2576279"/>
            <a:ext cx="8180445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clusters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blognames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words, data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clusters.readfile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'blogdata.txt'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kclust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clusters.kcluster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data,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blognames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[r]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kclust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blognames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[r]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kclust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kclust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57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206127"/>
            <a:ext cx="10083800" cy="100027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b="1" dirty="0">
                <a:solidFill>
                  <a:srgbClr val="92D050"/>
                </a:solidFill>
              </a:rPr>
              <a:t>Reading word matrix file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3456" y="1274033"/>
            <a:ext cx="7467109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readfile(filename):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(filename)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lines = [line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f]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First line is the column titles</a:t>
            </a:r>
            <a:b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colnames = lines[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].strip().split(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:]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rownames = []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data = []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lines[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:]: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 = line.strip().split(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First column in each row is the rowname</a:t>
            </a:r>
            <a:b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rownames.append(p[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The data for this row is the remainder of the row</a:t>
            </a:r>
            <a:b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data.append([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p[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:]])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rownames, colnames, data</a:t>
            </a:r>
            <a:endParaRPr kumimoji="0" lang="en-US" alt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02647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410840"/>
            <a:ext cx="10083800" cy="131092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tr-TR" sz="6400" b="1" kern="1200" dirty="0">
                <a:solidFill>
                  <a:srgbClr val="92D050"/>
                </a:solidFill>
                <a:latin typeface="+mj-lt"/>
                <a:cs typeface="+mj-cs"/>
              </a:rPr>
              <a:t>Viewing Clusters - </a:t>
            </a:r>
            <a:r>
              <a:rPr lang="en-US" altLang="tr-TR" sz="6400" b="1" kern="12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j-cs"/>
              </a:rPr>
              <a:t>printclust</a:t>
            </a:r>
            <a:endParaRPr lang="en-US" altLang="tr-TR" sz="6400" b="1" kern="1200" dirty="0">
              <a:solidFill>
                <a:schemeClr val="bg1">
                  <a:lumMod val="50000"/>
                </a:schemeClr>
              </a:solidFill>
              <a:latin typeface="+mj-lt"/>
              <a:cs typeface="+mj-cs"/>
            </a:endParaRPr>
          </a:p>
        </p:txBody>
      </p:sp>
      <p:pic>
        <p:nvPicPr>
          <p:cNvPr id="512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4"/>
          <a:stretch/>
        </p:blipFill>
        <p:spPr bwMode="auto">
          <a:xfrm>
            <a:off x="2530475" y="2873896"/>
            <a:ext cx="5124450" cy="417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635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50800" y="-70872"/>
            <a:ext cx="10083800" cy="155427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tr-TR" b="1" dirty="0">
                <a:solidFill>
                  <a:srgbClr val="92D050"/>
                </a:solidFill>
              </a:rPr>
              <a:t>Visualizing Clusters - </a:t>
            </a:r>
            <a:r>
              <a:rPr lang="en-US" altLang="tr-TR" b="1" dirty="0" err="1">
                <a:solidFill>
                  <a:srgbClr val="92D050"/>
                </a:solidFill>
              </a:rPr>
              <a:t>Dendograms</a:t>
            </a:r>
            <a:endParaRPr lang="tr-TR" altLang="tr-TR" b="1" dirty="0">
              <a:solidFill>
                <a:srgbClr val="92D050"/>
              </a:solidFill>
            </a:endParaRPr>
          </a:p>
        </p:txBody>
      </p:sp>
      <p:pic>
        <p:nvPicPr>
          <p:cNvPr id="819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2527201"/>
            <a:ext cx="2520950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1793776"/>
            <a:ext cx="6911975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triped Right Arrow 5"/>
          <p:cNvSpPr/>
          <p:nvPr/>
        </p:nvSpPr>
        <p:spPr bwMode="auto">
          <a:xfrm>
            <a:off x="2571750" y="3849589"/>
            <a:ext cx="896938" cy="822325"/>
          </a:xfrm>
          <a:prstGeom prst="striped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820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50800" y="-70872"/>
            <a:ext cx="10083800" cy="155427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tr-TR" b="1" dirty="0">
                <a:solidFill>
                  <a:srgbClr val="92D050"/>
                </a:solidFill>
              </a:rPr>
              <a:t>Visualizing Clusters – Drawing </a:t>
            </a:r>
            <a:r>
              <a:rPr lang="en-US" altLang="tr-TR" b="1" dirty="0" err="1">
                <a:solidFill>
                  <a:srgbClr val="92D050"/>
                </a:solidFill>
              </a:rPr>
              <a:t>Dendograms</a:t>
            </a:r>
            <a:endParaRPr lang="tr-TR" altLang="tr-TR" b="1" dirty="0">
              <a:solidFill>
                <a:srgbClr val="92D050"/>
              </a:solidFill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13730" y="2641968"/>
            <a:ext cx="9719270" cy="2375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tr-TR"/>
            </a:defPPr>
            <a:lvl1pPr marL="434386" marR="860325" indent="-422319">
              <a:lnSpc>
                <a:spcPts val="3420"/>
              </a:lnSpc>
              <a:buSzPct val="170312"/>
              <a:buChar char="•"/>
              <a:tabLst>
                <a:tab pos="434386" algn="l"/>
              </a:tabLst>
              <a:defRPr sz="3040">
                <a:latin typeface="+mj-lt"/>
                <a:cs typeface="Arial"/>
              </a:defRPr>
            </a:lvl1pPr>
            <a:lvl3pPr marL="1200150" lvl="2" indent="-285750">
              <a:buFont typeface="Arial" panose="020B0604020202020204" pitchFamily="34" charset="0"/>
              <a:buChar char="•"/>
              <a:defRPr sz="3200"/>
            </a:lvl3pPr>
          </a:lstStyle>
          <a:p>
            <a:pPr eaLnBrk="1" fontAlgn="auto" hangingPunct="1">
              <a:spcBef>
                <a:spcPts val="0"/>
              </a:spcBef>
              <a:spcAft>
                <a:spcPts val="1200"/>
              </a:spcAft>
            </a:pPr>
            <a:r>
              <a:rPr lang="en-US" dirty="0" smtClean="0">
                <a:solidFill>
                  <a:prstClr val="black"/>
                </a:solidFill>
                <a:ea typeface="+mn-ea"/>
              </a:rPr>
              <a:t>Install Pillow module</a:t>
            </a:r>
          </a:p>
          <a:p>
            <a:pPr marL="801688" lvl="2" indent="-230188" eaLnBrk="1" fontAlgn="auto" hangingPunct="1">
              <a:spcBef>
                <a:spcPts val="0"/>
              </a:spcBef>
              <a:spcAft>
                <a:spcPts val="1200"/>
              </a:spcAft>
            </a:pPr>
            <a:r>
              <a:rPr lang="en-US" dirty="0" err="1" smtClean="0">
                <a:solidFill>
                  <a:prstClr val="black"/>
                </a:solidFill>
                <a:ea typeface="+mn-ea"/>
              </a:rPr>
              <a:t>PyCharm</a:t>
            </a:r>
            <a:r>
              <a:rPr lang="en-US" dirty="0" smtClean="0">
                <a:solidFill>
                  <a:prstClr val="black"/>
                </a:solidFill>
                <a:ea typeface="+mn-ea"/>
              </a:rPr>
              <a:t> (like any other module installation)</a:t>
            </a:r>
          </a:p>
          <a:p>
            <a:pPr marL="801688" lvl="2" indent="-230188" eaLnBrk="1" fontAlgn="auto" hangingPunct="1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>
                <a:solidFill>
                  <a:prstClr val="black"/>
                </a:solidFill>
                <a:ea typeface="+mn-ea"/>
              </a:rPr>
              <a:t>       or</a:t>
            </a:r>
            <a:endParaRPr dirty="0">
              <a:solidFill>
                <a:prstClr val="black"/>
              </a:solidFill>
              <a:ea typeface="+mn-ea"/>
            </a:endParaRPr>
          </a:p>
          <a:p>
            <a:pPr marL="801688" lvl="2" indent="-230188" eaLnBrk="1" fontAlgn="auto" hangingPunct="1">
              <a:spcBef>
                <a:spcPts val="0"/>
              </a:spcBef>
              <a:spcAft>
                <a:spcPts val="1200"/>
              </a:spcAft>
            </a:pPr>
            <a:r>
              <a:rPr dirty="0" smtClean="0">
                <a:solidFill>
                  <a:prstClr val="black"/>
                </a:solidFill>
                <a:ea typeface="+mn-ea"/>
              </a:rPr>
              <a:t>pip install </a:t>
            </a:r>
            <a:r>
              <a:rPr lang="en-US" dirty="0" smtClean="0">
                <a:solidFill>
                  <a:prstClr val="black"/>
                </a:solidFill>
              </a:rPr>
              <a:t>Pillow</a:t>
            </a:r>
            <a:endParaRPr dirty="0">
              <a:solidFill>
                <a:prstClr val="black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5816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800" y="175349"/>
            <a:ext cx="100838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sz="6400" b="1" kern="1200" dirty="0">
                <a:solidFill>
                  <a:srgbClr val="92D050"/>
                </a:solidFill>
                <a:latin typeface="+mj-lt"/>
                <a:cs typeface="+mj-cs"/>
              </a:rPr>
              <a:t>Play </a:t>
            </a:r>
            <a:r>
              <a:rPr sz="6400" b="1" kern="1200" dirty="0" smtClean="0">
                <a:solidFill>
                  <a:srgbClr val="92D050"/>
                </a:solidFill>
                <a:latin typeface="+mj-lt"/>
                <a:cs typeface="+mj-cs"/>
              </a:rPr>
              <a:t>with</a:t>
            </a:r>
            <a:r>
              <a:rPr lang="en-US" sz="6400" b="1" kern="1200" dirty="0" smtClean="0">
                <a:solidFill>
                  <a:srgbClr val="92D050"/>
                </a:solidFill>
                <a:latin typeface="+mj-lt"/>
                <a:cs typeface="+mj-cs"/>
              </a:rPr>
              <a:t> </a:t>
            </a:r>
            <a:r>
              <a:rPr lang="en-US" sz="6400" b="1" kern="1200" dirty="0" err="1" smtClean="0">
                <a:solidFill>
                  <a:srgbClr val="92D050"/>
                </a:solidFill>
                <a:latin typeface="+mj-lt"/>
                <a:cs typeface="+mj-cs"/>
              </a:rPr>
              <a:t>Dendograms</a:t>
            </a:r>
            <a:endParaRPr sz="6400" b="1" kern="1200" dirty="0">
              <a:solidFill>
                <a:srgbClr val="92D050"/>
              </a:solidFill>
              <a:latin typeface="+mj-lt"/>
              <a:cs typeface="+mj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2573902"/>
            <a:ext cx="10341293" cy="278537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clusters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blognames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words, data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clusters.readfile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'blogdata.txt'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clusters.hcluster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clusters.printclust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clust,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blognames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clusters.drawdendrogram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blognames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jpeg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‘cl.jpeg'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161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640" y="137592"/>
            <a:ext cx="7200800" cy="7200800"/>
          </a:xfrm>
        </p:spPr>
      </p:pic>
    </p:spTree>
    <p:extLst>
      <p:ext uri="{BB962C8B-B14F-4D97-AF65-F5344CB8AC3E}">
        <p14:creationId xmlns:p14="http://schemas.microsoft.com/office/powerpoint/2010/main" val="687178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69" t="27972" r="-2332" b="63345"/>
          <a:stretch/>
        </p:blipFill>
        <p:spPr>
          <a:xfrm>
            <a:off x="759520" y="3161928"/>
            <a:ext cx="8836408" cy="1944216"/>
          </a:xfrm>
        </p:spPr>
      </p:pic>
    </p:spTree>
    <p:extLst>
      <p:ext uri="{BB962C8B-B14F-4D97-AF65-F5344CB8AC3E}">
        <p14:creationId xmlns:p14="http://schemas.microsoft.com/office/powerpoint/2010/main" val="1474980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24143</TotalTime>
  <Pages>0</Pages>
  <Words>269</Words>
  <Characters>0</Characters>
  <Application>Microsoft Office PowerPoint</Application>
  <PresentationFormat>Custom</PresentationFormat>
  <Lines>0</Lines>
  <Paragraphs>60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ＭＳ Ｐゴシック</vt:lpstr>
      <vt:lpstr>Arial</vt:lpstr>
      <vt:lpstr>Arial Black</vt:lpstr>
      <vt:lpstr>Calibri</vt:lpstr>
      <vt:lpstr>Courier New</vt:lpstr>
      <vt:lpstr>Futura Medium</vt:lpstr>
      <vt:lpstr>Gill Sans</vt:lpstr>
      <vt:lpstr>Gill Sans MT</vt:lpstr>
      <vt:lpstr>Tw Cen MT Condensed</vt:lpstr>
      <vt:lpstr>Verdana</vt:lpstr>
      <vt:lpstr>ヒラギノ角ゴ ProN W3</vt:lpstr>
      <vt:lpstr>Title - Center</vt:lpstr>
      <vt:lpstr>PowerPoint Presentation</vt:lpstr>
      <vt:lpstr>PowerPoint Presentation</vt:lpstr>
      <vt:lpstr>Reading word matrix file</vt:lpstr>
      <vt:lpstr>Viewing Clusters - printclust</vt:lpstr>
      <vt:lpstr>Visualizing Clusters - Dendograms</vt:lpstr>
      <vt:lpstr>Visualizing Clusters – Drawing Dendograms</vt:lpstr>
      <vt:lpstr>Play with Dendograms</vt:lpstr>
      <vt:lpstr>PowerPoint Presentation</vt:lpstr>
      <vt:lpstr>PowerPoint Presentation</vt:lpstr>
      <vt:lpstr>Think in Python!</vt:lpstr>
      <vt:lpstr>Cluster Object</vt:lpstr>
      <vt:lpstr>Reading data points</vt:lpstr>
      <vt:lpstr>Clustering - I</vt:lpstr>
      <vt:lpstr>Clustering - II</vt:lpstr>
      <vt:lpstr>K-Means Clustering</vt:lpstr>
      <vt:lpstr>K-Means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Play with k-means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212:  Programming Practice  Week 1</dc:title>
  <dc:subject/>
  <dc:creator>Ali Cakmak</dc:creator>
  <cp:keywords/>
  <dc:description/>
  <cp:lastModifiedBy>Ali Cakmak</cp:lastModifiedBy>
  <cp:revision>196</cp:revision>
  <cp:lastPrinted>2019-02-21T09:45:11Z</cp:lastPrinted>
  <dcterms:modified xsi:type="dcterms:W3CDTF">2020-03-23T11:52:03Z</dcterms:modified>
</cp:coreProperties>
</file>