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0"/>
  </p:notesMasterIdLst>
  <p:handoutMasterIdLst>
    <p:handoutMasterId r:id="rId41"/>
  </p:handoutMasterIdLst>
  <p:sldIdLst>
    <p:sldId id="332" r:id="rId3"/>
    <p:sldId id="334" r:id="rId4"/>
    <p:sldId id="335" r:id="rId5"/>
    <p:sldId id="336" r:id="rId6"/>
    <p:sldId id="337" r:id="rId7"/>
    <p:sldId id="338" r:id="rId8"/>
    <p:sldId id="339" r:id="rId9"/>
    <p:sldId id="340" r:id="rId10"/>
    <p:sldId id="341" r:id="rId11"/>
    <p:sldId id="37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9" r:id="rId31"/>
    <p:sldId id="370" r:id="rId32"/>
    <p:sldId id="371" r:id="rId33"/>
    <p:sldId id="361" r:id="rId34"/>
    <p:sldId id="362" r:id="rId35"/>
    <p:sldId id="363" r:id="rId36"/>
    <p:sldId id="364" r:id="rId37"/>
    <p:sldId id="365" r:id="rId38"/>
    <p:sldId id="329"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72"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94535" autoAdjust="0"/>
  </p:normalViewPr>
  <p:slideViewPr>
    <p:cSldViewPr snapToGrid="0" snapToObjects="1">
      <p:cViewPr varScale="1">
        <p:scale>
          <a:sx n="68" d="100"/>
          <a:sy n="68" d="100"/>
        </p:scale>
        <p:origin x="498" y="72"/>
      </p:cViewPr>
      <p:guideLst>
        <p:guide orient="horz" pos="3672"/>
        <p:guide pos="1824"/>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database</a:t>
            </a:r>
            <a:r>
              <a:rPr lang="en-US" altLang="en-US" baseline="0" dirty="0"/>
              <a:t> management system (DBMS) is </a:t>
            </a:r>
            <a:r>
              <a:rPr lang="en-US" sz="1200" b="0" i="0" u="none" strike="noStrike" kern="1200" cap="none" baseline="0" dirty="0">
                <a:solidFill>
                  <a:schemeClr val="tx1"/>
                </a:solidFill>
                <a:latin typeface="Times New Roman" pitchFamily="18" charset="0"/>
                <a:ea typeface="Arial"/>
                <a:cs typeface="Arial" charset="0"/>
                <a:sym typeface="Arial"/>
              </a:rPr>
              <a:t>a software system that is used to create, maintain, and provide controlled access to user databases.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Most current DBMSs are in the form of </a:t>
            </a:r>
            <a:r>
              <a:rPr lang="en-US" altLang="en-US" sz="1200" b="1" i="0" u="none" strike="noStrike" kern="1200" cap="none" baseline="0" dirty="0">
                <a:solidFill>
                  <a:schemeClr val="tx1"/>
                </a:solidFill>
                <a:latin typeface="Times New Roman" pitchFamily="18" charset="0"/>
                <a:ea typeface="Arial"/>
                <a:cs typeface="Arial" charset="0"/>
                <a:sym typeface="Arial"/>
              </a:rPr>
              <a:t>relational databases</a:t>
            </a:r>
            <a:r>
              <a:rPr lang="en-US" altLang="en-US" sz="1200" b="0" i="0" u="none" strike="noStrike" kern="1200" cap="none" baseline="0" dirty="0">
                <a:solidFill>
                  <a:schemeClr val="tx1"/>
                </a:solidFill>
                <a:latin typeface="Times New Roman" pitchFamily="18" charset="0"/>
                <a:ea typeface="Arial"/>
                <a:cs typeface="Arial" charset="0"/>
                <a:sym typeface="Arial"/>
              </a:rPr>
              <a:t>, which </a:t>
            </a:r>
            <a:r>
              <a:rPr lang="en-US" sz="1200" b="0" i="0" u="none" strike="noStrike" kern="1200" cap="none" baseline="0" dirty="0">
                <a:solidFill>
                  <a:schemeClr val="tx1"/>
                </a:solidFill>
                <a:latin typeface="Times New Roman" pitchFamily="18" charset="0"/>
                <a:ea typeface="Arial"/>
                <a:cs typeface="Arial" charset="0"/>
                <a:sym typeface="Arial"/>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Note that because all the data is shared in a central database, there is no longer the need for separate systems and programs to maintain their own copy of the data. This reduces duplication and increases integrity.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486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advantages of databases over traditional files.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637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But there are also costs and risks. It is not an easy thing to convert from traditional</a:t>
            </a:r>
            <a:r>
              <a:rPr lang="en-US" altLang="en-US" baseline="0" dirty="0"/>
              <a:t> file processing systems to databases. Although the end result is usually beneficial to the organization, the costs of converting are significant, especially for a large company.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3632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 integrated data management framework includes both operational and informational data.</a:t>
            </a:r>
          </a:p>
          <a:p>
            <a:pPr eaLnBrk="1" hangingPunct="1"/>
            <a:endParaRPr lang="en-US" altLang="en-US" dirty="0"/>
          </a:p>
          <a:p>
            <a:pPr eaLnBrk="1" hangingPunct="1"/>
            <a:r>
              <a:rPr lang="en-US" altLang="en-US" b="1" dirty="0"/>
              <a:t>Operational</a:t>
            </a:r>
            <a:r>
              <a:rPr lang="en-US" altLang="en-US" dirty="0"/>
              <a:t> databases record transactions and keep the company running. Every customer order, every sale, every purchase, every product manufactured, every employee payment, etc., is recorded. Data in operational databases is constantly changing, with insertions, deletions, and updates taking place thousands or even millions of times per day. Operational databases are usually relational databases, and this is what the book mostly focuses on.</a:t>
            </a:r>
          </a:p>
          <a:p>
            <a:pPr eaLnBrk="1" hangingPunct="1"/>
            <a:endParaRPr lang="en-US" altLang="en-US" dirty="0"/>
          </a:p>
          <a:p>
            <a:pPr eaLnBrk="1" hangingPunct="1"/>
            <a:r>
              <a:rPr lang="en-US" altLang="en-US" dirty="0"/>
              <a:t>By contrast, </a:t>
            </a:r>
            <a:r>
              <a:rPr lang="en-US" altLang="en-US" b="1" dirty="0"/>
              <a:t>informational</a:t>
            </a:r>
            <a:r>
              <a:rPr lang="en-US" altLang="en-US" dirty="0"/>
              <a:t> systems are used to help analysts, knowledge workers, and managers understand what’s going on and make better decisions. Some are relational and some are not. Although the book focuses more on operational database management, there is also some discussion of informational.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497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baseline="0" dirty="0">
                <a:solidFill>
                  <a:schemeClr val="tx1"/>
                </a:solidFill>
                <a:latin typeface="Times New Roman" pitchFamily="18" charset="0"/>
                <a:ea typeface="Arial"/>
                <a:cs typeface="Arial" charset="0"/>
                <a:sym typeface="Arial"/>
              </a:rPr>
              <a:t>Data modeling and design tools </a:t>
            </a:r>
            <a:r>
              <a:rPr lang="en-US" sz="1200" b="0" i="0" u="none" strike="noStrike" kern="1200" cap="none" baseline="0" dirty="0">
                <a:solidFill>
                  <a:schemeClr val="tx1"/>
                </a:solidFill>
                <a:latin typeface="Times New Roman" pitchFamily="18" charset="0"/>
                <a:ea typeface="Arial"/>
                <a:cs typeface="Arial" charset="0"/>
                <a:sym typeface="Arial"/>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A </a:t>
            </a:r>
            <a:r>
              <a:rPr lang="en-US" sz="1200" b="1" i="0" u="none" strike="noStrike" kern="1200" cap="none" baseline="0" dirty="0">
                <a:solidFill>
                  <a:schemeClr val="tx1"/>
                </a:solidFill>
                <a:latin typeface="Times New Roman" pitchFamily="18" charset="0"/>
                <a:ea typeface="Arial"/>
                <a:cs typeface="Arial" charset="0"/>
                <a:sym typeface="Arial"/>
              </a:rPr>
              <a:t>repository </a:t>
            </a:r>
            <a:r>
              <a:rPr lang="en-US" sz="1200" b="0" i="0" u="none" strike="noStrike" kern="1200" cap="none" baseline="0" dirty="0">
                <a:solidFill>
                  <a:schemeClr val="tx1"/>
                </a:solidFill>
                <a:latin typeface="Times New Roman" pitchFamily="18" charset="0"/>
                <a:ea typeface="Arial"/>
                <a:cs typeface="Arial" charset="0"/>
                <a:sym typeface="Arial"/>
              </a:rPr>
              <a:t>is a centralized knowledge base for all data definitions, data relationships, screen and report formats, and other system components. In other words, the metadata resides in the repository.</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1" i="0" u="none" strike="noStrike" kern="1200" cap="none" baseline="0" dirty="0">
                <a:solidFill>
                  <a:schemeClr val="tx1"/>
                </a:solidFill>
                <a:latin typeface="Times New Roman" pitchFamily="18" charset="0"/>
                <a:ea typeface="Arial"/>
                <a:cs typeface="Arial" charset="0"/>
                <a:sym typeface="Arial"/>
              </a:rPr>
              <a:t>DBMS</a:t>
            </a:r>
            <a:r>
              <a:rPr lang="en-US" sz="1200" b="0" i="0" u="none" strike="noStrike" kern="1200" cap="none" baseline="0" dirty="0">
                <a:solidFill>
                  <a:schemeClr val="tx1"/>
                </a:solidFill>
                <a:latin typeface="Times New Roman" pitchFamily="18" charset="0"/>
                <a:ea typeface="Arial"/>
                <a:cs typeface="Arial" charset="0"/>
                <a:sym typeface="Arial"/>
              </a:rPr>
              <a:t> is a software system that is used to create, maintain, and provide controlled access to databases. A </a:t>
            </a:r>
            <a:r>
              <a:rPr lang="en-US" sz="1200" b="1" i="0" u="none" strike="noStrike" kern="1200" cap="none" baseline="0" dirty="0">
                <a:solidFill>
                  <a:schemeClr val="tx1"/>
                </a:solidFill>
                <a:latin typeface="Times New Roman" pitchFamily="18" charset="0"/>
                <a:ea typeface="Arial"/>
                <a:cs typeface="Arial" charset="0"/>
                <a:sym typeface="Arial"/>
              </a:rPr>
              <a:t>database</a:t>
            </a:r>
            <a:r>
              <a:rPr lang="en-US" sz="1200" b="0" i="0" u="none" strike="noStrike" kern="1200" cap="none" baseline="0" dirty="0">
                <a:solidFill>
                  <a:schemeClr val="tx1"/>
                </a:solidFill>
                <a:latin typeface="Times New Roman" pitchFamily="18" charset="0"/>
                <a:ea typeface="Arial"/>
                <a:cs typeface="Arial" charset="0"/>
                <a:sym typeface="Arial"/>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1" i="0" u="none" strike="noStrike" kern="1200" cap="none" baseline="0" dirty="0">
                <a:solidFill>
                  <a:schemeClr val="tx1"/>
                </a:solidFill>
                <a:latin typeface="Times New Roman" pitchFamily="18" charset="0"/>
                <a:ea typeface="Arial"/>
                <a:cs typeface="Arial" charset="0"/>
                <a:sym typeface="Arial"/>
              </a:rPr>
              <a:t>Application programs </a:t>
            </a:r>
            <a:r>
              <a:rPr lang="en-US" altLang="en-US" sz="1200" b="0" i="0" u="none" strike="noStrike" kern="1200" cap="none" baseline="0" dirty="0">
                <a:solidFill>
                  <a:schemeClr val="tx1"/>
                </a:solidFill>
                <a:latin typeface="Times New Roman" pitchFamily="18" charset="0"/>
                <a:ea typeface="Arial"/>
                <a:cs typeface="Arial" charset="0"/>
                <a:sym typeface="Arial"/>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The </a:t>
            </a:r>
            <a:r>
              <a:rPr lang="en-US" sz="1200" b="1" i="0" u="none" strike="noStrike" kern="1200" cap="none" baseline="0" dirty="0">
                <a:solidFill>
                  <a:schemeClr val="tx1"/>
                </a:solidFill>
                <a:latin typeface="Times New Roman" pitchFamily="18" charset="0"/>
                <a:ea typeface="Arial"/>
                <a:cs typeface="Arial" charset="0"/>
                <a:sym typeface="Arial"/>
              </a:rPr>
              <a:t>user interface </a:t>
            </a:r>
            <a:r>
              <a:rPr lang="en-US" sz="1200" b="0" i="0" u="none" strike="noStrike" kern="1200" cap="none" baseline="0" dirty="0">
                <a:solidFill>
                  <a:schemeClr val="tx1"/>
                </a:solidFill>
                <a:latin typeface="Times New Roman" pitchFamily="18" charset="0"/>
                <a:ea typeface="Arial"/>
                <a:cs typeface="Arial" charset="0"/>
                <a:sym typeface="Arial"/>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Different types of users include </a:t>
            </a:r>
            <a:r>
              <a:rPr lang="en-US" altLang="en-US" sz="1200" b="1" i="0" u="none" strike="noStrike" kern="1200" cap="none" baseline="0" dirty="0">
                <a:solidFill>
                  <a:schemeClr val="tx1"/>
                </a:solidFill>
                <a:latin typeface="Times New Roman" pitchFamily="18" charset="0"/>
                <a:ea typeface="Arial"/>
                <a:cs typeface="Arial" charset="0"/>
                <a:sym typeface="Arial"/>
              </a:rPr>
              <a:t>d</a:t>
            </a:r>
            <a:r>
              <a:rPr lang="en-US" sz="1200" b="1" i="0" u="none" strike="noStrike" kern="1200" cap="none" baseline="0" dirty="0">
                <a:solidFill>
                  <a:schemeClr val="tx1"/>
                </a:solidFill>
                <a:latin typeface="Times New Roman" pitchFamily="18" charset="0"/>
                <a:ea typeface="Arial"/>
                <a:cs typeface="Arial" charset="0"/>
                <a:sym typeface="Arial"/>
              </a:rPr>
              <a:t>ata and database administrators</a:t>
            </a:r>
            <a:r>
              <a:rPr lang="en-US" sz="1200" b="0" i="0" u="none" strike="noStrike" kern="1200" cap="none" baseline="0" dirty="0">
                <a:solidFill>
                  <a:schemeClr val="tx1"/>
                </a:solidFill>
                <a:latin typeface="Times New Roman" pitchFamily="18" charset="0"/>
                <a:ea typeface="Arial"/>
                <a:cs typeface="Arial" charset="0"/>
                <a:sym typeface="Arial"/>
              </a:rPr>
              <a:t>, </a:t>
            </a:r>
            <a:r>
              <a:rPr lang="en-US" sz="1200" b="1" i="0" u="none" strike="noStrike" kern="1200" cap="none" baseline="0" dirty="0">
                <a:solidFill>
                  <a:schemeClr val="tx1"/>
                </a:solidFill>
                <a:latin typeface="Times New Roman" pitchFamily="18" charset="0"/>
                <a:ea typeface="Arial"/>
                <a:cs typeface="Arial" charset="0"/>
                <a:sym typeface="Arial"/>
              </a:rPr>
              <a:t>system developers</a:t>
            </a:r>
            <a:r>
              <a:rPr lang="en-US" sz="1200" b="0" i="0" u="none" strike="noStrike" kern="1200" cap="none" baseline="0" dirty="0">
                <a:solidFill>
                  <a:schemeClr val="tx1"/>
                </a:solidFill>
                <a:latin typeface="Times New Roman" pitchFamily="18" charset="0"/>
                <a:ea typeface="Arial"/>
                <a:cs typeface="Arial" charset="0"/>
                <a:sym typeface="Arial"/>
              </a:rPr>
              <a:t>, and </a:t>
            </a:r>
            <a:r>
              <a:rPr lang="en-US" sz="1200" b="1" i="0" u="none" strike="noStrike" kern="1200" cap="none" baseline="0" dirty="0">
                <a:solidFill>
                  <a:schemeClr val="tx1"/>
                </a:solidFill>
                <a:latin typeface="Times New Roman" pitchFamily="18" charset="0"/>
                <a:ea typeface="Arial"/>
                <a:cs typeface="Arial" charset="0"/>
                <a:sym typeface="Arial"/>
              </a:rPr>
              <a:t>end users</a:t>
            </a:r>
            <a:r>
              <a:rPr lang="en-US" sz="1200" b="0" i="0" u="none" strike="noStrike" kern="1200" cap="none" baseline="0" dirty="0">
                <a:solidFill>
                  <a:schemeClr val="tx1"/>
                </a:solidFill>
                <a:latin typeface="Times New Roman" pitchFamily="18" charset="0"/>
                <a:ea typeface="Arial"/>
                <a:cs typeface="Arial" charset="0"/>
                <a:sym typeface="Arial"/>
              </a:rPr>
              <a:t>. The data administrators manage the data and database. The developers create the application programs. The end users are people who use the systems for various business functions. These can include accountants, sales people, managers, etc. Database administrators and system developers are IT people, and their principal clientele are end users.</a:t>
            </a:r>
            <a:endParaRPr lang="en-US" alt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107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traditional SDLC came from the</a:t>
            </a:r>
            <a:r>
              <a:rPr lang="en-US" altLang="en-US" baseline="0" dirty="0"/>
              <a:t> days before advanced technologies made rapid application development possible. Prototyping and its variants (such as agile, scrum, and extreme programming) came about much later in the history of information technology. Many projects combine various elements from SDLC and prototyping. In the next set of slides we’ll look at the steps in each approach.</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2899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SDLC is sometimes called a “waterfall” approach. The outputs from one phase flow down to the next. But as you can see it is also a cycle. At any stage in the process, it is possible and sometimes necessary to return to a prior stage.</a:t>
            </a:r>
          </a:p>
          <a:p>
            <a:endParaRPr lang="en-US" dirty="0"/>
          </a:p>
          <a:p>
            <a:r>
              <a:rPr lang="en-US" dirty="0"/>
              <a:t>This is called a cycle because it is iterative in nature. At any step, you may need to go back to a previous step.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34789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aseline="0" dirty="0"/>
              <a:t>The first step is </a:t>
            </a:r>
            <a:r>
              <a:rPr lang="en-US" b="1" baseline="0" dirty="0"/>
              <a:t>planning</a:t>
            </a:r>
            <a:r>
              <a:rPr lang="en-US" baseline="0" dirty="0"/>
              <a:t>, which involves enterprise modeling. In early conceptual data modeling, this is high level planning, most likely creating enterprise-level models, not project-level.</a:t>
            </a:r>
          </a:p>
          <a:p>
            <a:pPr eaLnBrk="1" hangingPunct="1"/>
            <a:endParaRPr lang="en-US" altLang="en-US" baseline="0" dirty="0"/>
          </a:p>
          <a:p>
            <a:r>
              <a:rPr lang="en-US" dirty="0"/>
              <a:t>After planning comes a more in-depth study called </a:t>
            </a:r>
            <a:r>
              <a:rPr lang="en-US" b="1" dirty="0"/>
              <a:t>analysis</a:t>
            </a:r>
            <a:r>
              <a:rPr lang="en-US" dirty="0"/>
              <a:t>. The data models developed here are more detailed (project-level), including more</a:t>
            </a:r>
            <a:r>
              <a:rPr lang="en-US" baseline="0" dirty="0"/>
              <a:t> entities, attributes, and relationships than the enterprise models. Analysis includes detailed study, interviews, requirements elicitation, and document review, as well as studying the current system. The output from this involves a detailed set of specifications for what the desired system should do.</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Whereas analysis involves identifying </a:t>
            </a:r>
            <a:r>
              <a:rPr lang="en-US" i="1" dirty="0"/>
              <a:t>what</a:t>
            </a:r>
            <a:r>
              <a:rPr lang="en-US" baseline="0" dirty="0"/>
              <a:t> the system should do, the </a:t>
            </a:r>
            <a:r>
              <a:rPr lang="en-US" b="1" baseline="0" dirty="0"/>
              <a:t>logical design </a:t>
            </a:r>
            <a:r>
              <a:rPr lang="en-US" baseline="0" dirty="0"/>
              <a:t>is concerned with specifying </a:t>
            </a:r>
            <a:r>
              <a:rPr lang="en-US" i="1" baseline="0" dirty="0"/>
              <a:t>how</a:t>
            </a:r>
            <a:r>
              <a:rPr lang="en-US" baseline="0" dirty="0"/>
              <a:t> the system is going to do it. From a database perspective, analysis involves drawing the various entity-relationship data models, whereas logical design involves defining the tables, screenshots, metadata, etc., of the finalized system. </a:t>
            </a:r>
            <a:r>
              <a:rPr lang="en-US" dirty="0"/>
              <a:t>After logical design</a:t>
            </a:r>
            <a:r>
              <a:rPr lang="en-US" baseline="0" dirty="0"/>
              <a:t> comes </a:t>
            </a:r>
            <a:r>
              <a:rPr lang="en-US" b="1" baseline="0" dirty="0"/>
              <a:t>physical design</a:t>
            </a:r>
            <a:r>
              <a:rPr lang="en-US" baseline="0" dirty="0"/>
              <a:t>. This can include the development or acquisition of application programs. From a database perspective, we have decided on the physical database platform (e.g. Oracle, SQL Server, </a:t>
            </a:r>
            <a:r>
              <a:rPr lang="en-US" baseline="0" dirty="0" err="1"/>
              <a:t>mySql</a:t>
            </a:r>
            <a:r>
              <a:rPr lang="en-US" baseline="0" dirty="0"/>
              <a:t>) and written much of the SQL for creating and manipulating our data structure.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Often physical design and </a:t>
            </a:r>
            <a:r>
              <a:rPr lang="en-US" b="1" dirty="0"/>
              <a:t>implementation</a:t>
            </a:r>
            <a:r>
              <a:rPr lang="en-US" dirty="0"/>
              <a:t> overlap. There’s still programming and</a:t>
            </a:r>
            <a:r>
              <a:rPr lang="en-US" baseline="0" dirty="0"/>
              <a:t> more SQL that takes place during implementation. But other activities include installing the finished product on the production environment (previously it was only in test), and also preparing users through documentation and training. At the end of implementation is when the system is actually “up and running”.</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After</a:t>
            </a:r>
            <a:r>
              <a:rPr lang="en-US" baseline="0" dirty="0"/>
              <a:t> implementation comes </a:t>
            </a:r>
            <a:r>
              <a:rPr lang="en-US" b="1" baseline="0" dirty="0"/>
              <a:t>maintenance</a:t>
            </a:r>
            <a:r>
              <a:rPr lang="en-US" baseline="0" dirty="0"/>
              <a:t>. This is typically by far the longest phase, because maintenance lasts throughout the life time of the operational system. During this time there will be needs for enhancements, bug fixes, and problem-solving of various sorts. Sometimes you can think of enhancements as mini-SDLCs that produce the needed improvements to the system.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Over the course of a system’s life, maintenance may involve many miniature SDLCs for enhancements, features, or versions.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2995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Agile software development emphasizes </a:t>
            </a:r>
            <a:r>
              <a:rPr lang="en-US" sz="1200" i="1" dirty="0"/>
              <a:t>“individuals and interactions </a:t>
            </a:r>
            <a:r>
              <a:rPr lang="en-US" sz="1200" dirty="0"/>
              <a:t>over processes and tools, </a:t>
            </a:r>
            <a:r>
              <a:rPr lang="en-US" sz="1200" i="1" dirty="0"/>
              <a:t>working software </a:t>
            </a:r>
            <a:r>
              <a:rPr lang="en-US" sz="1200" dirty="0"/>
              <a:t>over comprehensive documentation, </a:t>
            </a:r>
            <a:r>
              <a:rPr lang="en-US" sz="1200" i="1" dirty="0"/>
              <a:t>customer collaboration </a:t>
            </a:r>
            <a:r>
              <a:rPr lang="en-US" sz="1200" dirty="0"/>
              <a:t>over contract negotiation, and </a:t>
            </a:r>
            <a:r>
              <a:rPr lang="en-US" sz="1200" i="1" dirty="0"/>
              <a:t>response to change </a:t>
            </a:r>
            <a:r>
              <a:rPr lang="en-US" sz="1200" dirty="0"/>
              <a:t>over following a plan.”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63011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Prototyping takes a different approach to system development than traditional SDLC. It is less formal and more ad hoc, involving iterations of coding and using and</a:t>
            </a:r>
            <a:r>
              <a:rPr lang="en-US" altLang="en-US" baseline="0" dirty="0"/>
              <a:t> evolving. The concept of prototyping has evolved into several rapid application development variations.</a:t>
            </a:r>
          </a:p>
          <a:p>
            <a:pPr eaLnBrk="1" hangingPunct="1"/>
            <a:endParaRPr lang="en-US" altLang="en-US" baseline="0" dirty="0"/>
          </a:p>
          <a:p>
            <a:pPr eaLnBrk="1" hangingPunct="1"/>
            <a:r>
              <a:rPr lang="en-US" altLang="en-US" baseline="0" dirty="0"/>
              <a:t>Unlike the traditional SDLC, there is less of an emphasis on up-front planning and analysis and more of an experimentation flavor to the development process.</a:t>
            </a:r>
          </a:p>
          <a:p>
            <a:pPr eaLnBrk="1" hangingPunct="1"/>
            <a:endParaRPr lang="en-US" altLang="en-US" baseline="0" dirty="0"/>
          </a:p>
          <a:p>
            <a:pPr eaLnBrk="1" hangingPunct="1"/>
            <a:r>
              <a:rPr lang="en-US" altLang="en-US" baseline="0" dirty="0"/>
              <a:t>Prototyping involves problem identification resulting in initial requirements. Then a prototype is build. This prototype is used and refined iteratively for a period of time. If the prototype works well it becomes the de facto operational system. If the prototype doesn’t work efficiently, it is converted to a more efficient operational system.</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0941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Data by itself is not very useful. It is only after the data has been processed, summarized, and organized that it becomes</a:t>
            </a:r>
            <a:r>
              <a:rPr lang="en-US" altLang="en-US" baseline="0" dirty="0"/>
              <a:t> useful for decision makers and knowledge workers. Processed data becomes </a:t>
            </a:r>
            <a:r>
              <a:rPr lang="en-US" altLang="en-US" b="1" baseline="0" dirty="0"/>
              <a:t>information</a:t>
            </a:r>
            <a:r>
              <a:rPr lang="en-US" altLang="en-US" baseline="0" dirty="0"/>
              <a:t>, which is often made available to users in the form of reports or graphical displays.</a:t>
            </a:r>
          </a:p>
          <a:p>
            <a:pPr eaLnBrk="1" hangingPunct="1"/>
            <a:endParaRPr lang="en-US" altLang="en-US" baseline="0" dirty="0"/>
          </a:p>
          <a:p>
            <a:pPr eaLnBrk="1" hangingPunct="1"/>
            <a:r>
              <a:rPr lang="en-US" altLang="en-US" baseline="0" dirty="0"/>
              <a:t>Metadata really pertains to the underlying structure of the data. When you </a:t>
            </a:r>
            <a:r>
              <a:rPr lang="en-US" altLang="en-US" i="1" baseline="0" dirty="0"/>
              <a:t>design</a:t>
            </a:r>
            <a:r>
              <a:rPr lang="en-US" altLang="en-US" baseline="0" dirty="0"/>
              <a:t> a database, you are specifying its </a:t>
            </a:r>
            <a:r>
              <a:rPr lang="en-US" altLang="en-US" b="1" baseline="0" dirty="0"/>
              <a:t>metadata</a:t>
            </a:r>
            <a:r>
              <a:rPr lang="en-US" altLang="en-US" baseline="0" dirty="0"/>
              <a:t>. When you </a:t>
            </a:r>
            <a:r>
              <a:rPr lang="en-US" altLang="en-US" i="1" baseline="0" dirty="0"/>
              <a:t>populate</a:t>
            </a:r>
            <a:r>
              <a:rPr lang="en-US" altLang="en-US" baseline="0" dirty="0"/>
              <a:t> the database, you are putting </a:t>
            </a:r>
            <a:r>
              <a:rPr lang="en-US" altLang="en-US" b="1" baseline="0" dirty="0"/>
              <a:t>data</a:t>
            </a:r>
            <a:r>
              <a:rPr lang="en-US" altLang="en-US" baseline="0" dirty="0"/>
              <a:t> into it.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8330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term “schema” here refers to the view you have of the system</a:t>
            </a:r>
            <a:r>
              <a:rPr lang="en-US" altLang="en-US" baseline="0" dirty="0"/>
              <a:t> being developed. Users of a system have one view, based on the reports, forms, and interactions they have with the system. Designers have a view of the entities, attributes, and relationships involved in the world being modeled (the conceptual schema), as well as a view of tables, fields, and primary and foreign keys, together with an understanding of what makes a database well structured and efficient (the internal schema).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If you are a database designer, you</a:t>
            </a:r>
            <a:r>
              <a:rPr lang="en-US" altLang="en-US" baseline="0" dirty="0"/>
              <a:t> will be extensively involved in the logical and physical pieces of the internal conceptual schema. You will be particularly involved in the physical schema if you are a database administrator (DBA). If you are a user, these schemas don’t matter much to you; rather you will be involved in the external schema.</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7755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Project management is an important</a:t>
            </a:r>
            <a:r>
              <a:rPr lang="en-US" altLang="en-US" baseline="0" dirty="0"/>
              <a:t> skill in any information systems project, and managing the database design and implementation tasks is part of project management.</a:t>
            </a:r>
          </a:p>
          <a:p>
            <a:pPr eaLnBrk="1" hangingPunct="1"/>
            <a:endParaRPr lang="en-US" altLang="en-US" baseline="0" dirty="0"/>
          </a:p>
          <a:p>
            <a:pPr eaLnBrk="1" hangingPunct="1"/>
            <a:r>
              <a:rPr lang="en-US" altLang="en-US" baseline="0" dirty="0"/>
              <a:t>Projects often are organized into tasks and subtasks, each of which is scheduled for an expected time period, and assigned to various people involved in the project. It is up to the project manager to monitor the progress and cost of the project.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634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different people,</a:t>
            </a:r>
            <a:r>
              <a:rPr lang="en-US" altLang="en-US" baseline="0" dirty="0"/>
              <a:t> each with different perspectives, skills, and needs, involved in a systems development project.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8575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different people,</a:t>
            </a:r>
            <a:r>
              <a:rPr lang="en-US" altLang="en-US" baseline="0" dirty="0"/>
              <a:t> each with different perspectives, skills, and needs, involved in a systems development project.</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028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Here are some of the motivations that</a:t>
            </a:r>
            <a:r>
              <a:rPr lang="en-US" baseline="0" dirty="0"/>
              <a:t> led to the evolution of database systems.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0559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Over the years since the advent of computer</a:t>
            </a:r>
            <a:r>
              <a:rPr lang="en-US" altLang="en-US" baseline="0" dirty="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a:p>
          <a:p>
            <a:pPr eaLnBrk="1" hangingPunct="1"/>
            <a:r>
              <a:rPr lang="en-US" altLang="en-US" baseline="0" dirty="0"/>
              <a:t>The relational database is the most common form, especially for business applications. However, others also exist, including object-oriented and object-relational. Data warehousing is commonly used for managerial decision making.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0249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a:t>
            </a:r>
            <a:r>
              <a:rPr lang="en-US" altLang="en-US" baseline="0" dirty="0"/>
              <a:t> hierarchical and network database models were the earliest attempts to structure data according to relationships between entities. But they fell short because they were very inflexible. For example, many-to-many relationships are impossible in hierarchical databases; and although they are possible in network models, the are difficult to modify in these structures.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8388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 relational model is</a:t>
            </a:r>
            <a:r>
              <a:rPr lang="en-US" altLang="en-US" baseline="0" dirty="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a:p>
          <a:p>
            <a:pPr eaLnBrk="1" hangingPunct="1"/>
            <a:r>
              <a:rPr lang="en-US" altLang="en-US" baseline="0" dirty="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9162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Multidimensional models are typically based on data warehouses, and are used for decision support purposes. The star schema is a typical data warehouse structure. It’s still a relational database, but here there are two types of tables. Fact tables contain numerical data that can be aggregated (prices, sales revenue, payments, etc.). Dimensions are different “lenses” by which you can slice and dice the numerical data (customers, departments, products, time periods, etc.). The term Online</a:t>
            </a:r>
            <a:r>
              <a:rPr lang="en-US" altLang="en-US" baseline="0" dirty="0"/>
              <a:t> Analytical Processing (OLAP) refers to the types of systems that use multidimensional data.</a:t>
            </a:r>
            <a:endParaRPr lang="en-US" altLang="en-US" dirty="0"/>
          </a:p>
          <a:p>
            <a:pPr eaLnBrk="1" hangingPunct="1"/>
            <a:endParaRPr lang="en-US" altLang="en-US" dirty="0"/>
          </a:p>
          <a:p>
            <a:pPr eaLnBrk="1" hangingPunct="1"/>
            <a:r>
              <a:rPr lang="en-US" altLang="en-US" dirty="0"/>
              <a:t>Big data is an emerging concern and opportunity for business. This refers to the huge amount of often unstructured data (such as tweets, customer reviews, blogs, emails, etc.) that are increasingly important for business decision-making. The Vs (volume, velocity,</a:t>
            </a:r>
            <a:r>
              <a:rPr lang="en-US" altLang="en-US" baseline="0" dirty="0"/>
              <a:t> variety, veracity, and value) are big buzzword in the big data world.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2649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182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Here we see a report that indicates several types of data entities. We have</a:t>
            </a:r>
            <a:r>
              <a:rPr lang="en-US" altLang="en-US" baseline="0" dirty="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a:p>
          <a:p>
            <a:pPr eaLnBrk="1" hangingPunct="1"/>
            <a:r>
              <a:rPr lang="en-US" altLang="en-US" baseline="0" dirty="0"/>
              <a:t>The concept of an </a:t>
            </a:r>
            <a:r>
              <a:rPr lang="en-US" altLang="en-US" b="1" baseline="0" dirty="0"/>
              <a:t>entity</a:t>
            </a:r>
            <a:r>
              <a:rPr lang="en-US" altLang="en-US" baseline="0" dirty="0"/>
              <a:t> is something we will discuss in detail later on.</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3968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Most Web applications</a:t>
            </a:r>
            <a:r>
              <a:rPr lang="en-US" altLang="en-US" baseline="0" dirty="0"/>
              <a:t> follow the 3-tier approach. Databases are typically at an enterprise tier, application program code is at an application/Web tier, and user interfaces for different users are at the client tier.</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3902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dk1"/>
                </a:solidFill>
                <a:latin typeface="Arial"/>
                <a:ea typeface="Arial"/>
                <a:cs typeface="Arial"/>
                <a:sym typeface="Arial"/>
              </a:rPr>
              <a:t>Figure 1-13 presents an example of what an output from a data warehouse might look like.</a:t>
            </a:r>
            <a:endParaRPr lang="en-US" altLang="en-US"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8592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Here we see summaries</a:t>
            </a:r>
            <a:r>
              <a:rPr lang="en-US" altLang="en-US" baseline="0" dirty="0"/>
              <a:t> of the data in graphical form. Specifically, we see a pie chart and a line graph. Rather than individual data units, the data has been processed into aggregates and categories. Sums and averages are typical forms of aggregated data, and this is another way of turning raw data into useful and actionable information.</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496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Metadata is not data per se. Instead it is a description of how data is to be stored and organized in a database. </a:t>
            </a:r>
            <a:r>
              <a:rPr lang="en-US" sz="1200" b="0" i="0" u="none" strike="noStrike" kern="1200" cap="none" baseline="0" dirty="0">
                <a:solidFill>
                  <a:schemeClr val="dk1"/>
                </a:solidFill>
                <a:latin typeface="Arial"/>
                <a:ea typeface="Arial"/>
                <a:cs typeface="Arial"/>
                <a:sym typeface="Arial"/>
              </a:rPr>
              <a:t>Metadata enables database designers and users to understand what data exist, what the data mean, and how to distinguish between data items that at first glance look similar.</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1080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Prior to the advent of databases, data was stored</a:t>
            </a:r>
            <a:r>
              <a:rPr lang="en-US" altLang="en-US" baseline="0" dirty="0"/>
              <a:t> in individual files, each being used by a separate program. This was the traditional file processing approach to data storage. </a:t>
            </a:r>
            <a:r>
              <a:rPr lang="en-US" sz="1200" b="0" i="0" u="none" strike="noStrike" kern="1200" cap="none" baseline="0" dirty="0">
                <a:solidFill>
                  <a:schemeClr val="tx1"/>
                </a:solidFill>
                <a:latin typeface="Times New Roman" pitchFamily="18" charset="0"/>
                <a:ea typeface="Arial"/>
                <a:cs typeface="Arial" charset="0"/>
                <a:sym typeface="Arial"/>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fall within the same category as file systems. Many companies store their important data in a myriad of spreadsheets, and as their businesses become more complex they run up against the limitations of these storage methods.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724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baseline="0" dirty="0">
                <a:solidFill>
                  <a:schemeClr val="dk1"/>
                </a:solidFill>
                <a:latin typeface="Arial"/>
                <a:ea typeface="Arial"/>
                <a:cs typeface="Arial"/>
                <a:sym typeface="Arial"/>
              </a:rPr>
              <a:t>Program-data dependence: </a:t>
            </a:r>
            <a:r>
              <a:rPr lang="en-US" sz="1200" b="0" i="0" u="none" strike="noStrike" kern="1200" cap="none" baseline="0" dirty="0">
                <a:solidFill>
                  <a:schemeClr val="dk1"/>
                </a:solidFill>
                <a:latin typeface="Arial"/>
                <a:ea typeface="Arial"/>
                <a:cs typeface="Arial"/>
                <a:sym typeface="Arial"/>
              </a:rPr>
              <a:t>The Customer Master File is used in the Order Filling System and the Invoicing System. Suppose it is decided to change the customer address field length in the records in this file from 30 to 40 characters. The file descriptions in each program that are affected (up to five programs) would have to be modified. It is often difficult to even locate all programs affected by such changes.</a:t>
            </a:r>
            <a:endParaRPr lang="en-US" dirty="0"/>
          </a:p>
          <a:p>
            <a:endParaRPr lang="en-US" dirty="0"/>
          </a:p>
          <a:p>
            <a:r>
              <a:rPr lang="en-US" b="1" dirty="0"/>
              <a:t>Duplication of data:</a:t>
            </a:r>
            <a:r>
              <a:rPr lang="en-US" b="0" dirty="0"/>
              <a:t> Note two different files containing inventory data. One is used for order filling and the other for invoicing. </a:t>
            </a:r>
            <a:r>
              <a:rPr lang="en-US" sz="1200" b="0" i="0" u="none" strike="noStrike" kern="1200" cap="none" baseline="0" dirty="0">
                <a:solidFill>
                  <a:schemeClr val="dk1"/>
                </a:solidFill>
                <a:latin typeface="Arial"/>
                <a:ea typeface="Arial"/>
                <a:cs typeface="Arial"/>
                <a:sym typeface="Arial"/>
              </a:rPr>
              <a:t>This duplication is wasteful because it requires additional storage space and increased effort to keep all files up to date. Data formats may be inconsistent, data values may not agree, or both. Reliable metadata is very difficult to establish in file processing systems.</a:t>
            </a:r>
            <a:endParaRPr lang="en-US" baseline="0" dirty="0"/>
          </a:p>
          <a:p>
            <a:endParaRPr lang="en-US" baseline="0" dirty="0"/>
          </a:p>
          <a:p>
            <a:r>
              <a:rPr lang="en-US" baseline="0" dirty="0"/>
              <a:t>The Pine Valley Furniture (PVF) company will be an ongoing case in this textbook. You will become very familiar with PVF over time.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596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Chapters 2 and 3 focus on data modeling. Specifically, we’ll see and learn how to create entity-relationship (E-R) diagrams for various types of entities, attributes, and relationships. E-R diagrams help analysts to conceptualize and represent the real-world environment, which then helps guide the database design process.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483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Here we see the distinction between an</a:t>
            </a:r>
            <a:r>
              <a:rPr lang="en-US" altLang="en-US" baseline="0" dirty="0"/>
              <a:t> enterprise-level data model and a project data model. The enterprise-level model is more of a bird’s eye view, and less detailed than a project-level model. </a:t>
            </a:r>
          </a:p>
          <a:p>
            <a:pPr eaLnBrk="1" hangingPunct="1"/>
            <a:endParaRPr lang="en-US" altLang="en-US" baseline="0" dirty="0"/>
          </a:p>
          <a:p>
            <a:pPr eaLnBrk="1" hangingPunct="1"/>
            <a:r>
              <a:rPr lang="en-US" altLang="en-US" baseline="0" dirty="0"/>
              <a:t>Entities are represented by boxes. Relationships are represented by lines between the boxes. Attributes, which describe the important characteristics of an entity, are represented by the verbiage within the boxes.</a:t>
            </a:r>
          </a:p>
          <a:p>
            <a:pPr eaLnBrk="1" hangingPunct="1"/>
            <a:endParaRPr lang="en-US"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In the enterprise model, the relationship</a:t>
            </a:r>
            <a:r>
              <a:rPr lang="en-US" altLang="en-US" baseline="0" dirty="0"/>
              <a:t> between customers and orders is one-to-many. This means a customer may place many orders, but an order can only be placed by one customer. The crows feet of the relationship line indicates the many side of the relationship. We also see a many-to-many relationship between orders and products. One order may contain many products, and of course, a product could be contained in many orders.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aseline="0" dirty="0"/>
              <a:t>The project-level model goes into more detail, including attributes, unique identifiers, and additional information about the order line.</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2520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778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7.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public.tableausoftware.com/profile/mirandali#!/vizhome/Executive-Dashboard_7/ExecutiveDashboar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Global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The Database Environment and Development Process</a:t>
            </a:r>
          </a:p>
        </p:txBody>
      </p:sp>
      <p:pic>
        <p:nvPicPr>
          <p:cNvPr id="8" name="Picture 7" descr="Front Cover: Modern Database Management Thirteenth Edition, GE by Hoffer, Ramesh and Topi.&#10;&#10;&#10;&#10;"/>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
        <p:nvSpPr>
          <p:cNvPr id="7" name="TextBox 6"/>
          <p:cNvSpPr txBox="1"/>
          <p:nvPr/>
        </p:nvSpPr>
        <p:spPr>
          <a:xfrm>
            <a:off x="5175849" y="4407224"/>
            <a:ext cx="3088257"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Database Approach </a:t>
            </a:r>
            <a:r>
              <a:rPr lang="en-US" sz="2000" b="0" dirty="0"/>
              <a:t>(1 of 2)</a:t>
            </a:r>
            <a:endParaRPr lang="en-US" dirty="0"/>
          </a:p>
        </p:txBody>
      </p:sp>
      <p:sp>
        <p:nvSpPr>
          <p:cNvPr id="3" name="Text Placeholder 2"/>
          <p:cNvSpPr>
            <a:spLocks noGrp="1"/>
          </p:cNvSpPr>
          <p:nvPr>
            <p:ph type="body" idx="1"/>
          </p:nvPr>
        </p:nvSpPr>
        <p:spPr>
          <a:xfrm>
            <a:off x="457200" y="1600201"/>
            <a:ext cx="8229600" cy="3929548"/>
          </a:xfrm>
        </p:spPr>
        <p:txBody>
          <a:bodyPr/>
          <a:lstStyle/>
          <a:p>
            <a:pPr>
              <a:defRPr/>
            </a:pPr>
            <a:r>
              <a:rPr lang="en-US" sz="1800" dirty="0">
                <a:solidFill>
                  <a:srgbClr val="000000"/>
                </a:solidFill>
              </a:rPr>
              <a:t>Data models</a:t>
            </a:r>
          </a:p>
          <a:p>
            <a:pPr lvl="1" indent="-283464">
              <a:defRPr/>
            </a:pPr>
            <a:r>
              <a:rPr lang="en-US" sz="1800" dirty="0">
                <a:solidFill>
                  <a:srgbClr val="000000"/>
                </a:solidFill>
                <a:latin typeface="+mn-lt"/>
              </a:rPr>
              <a:t>Graphical diagram capturing nature and relationship of data</a:t>
            </a:r>
          </a:p>
          <a:p>
            <a:pPr lvl="1" indent="-283464">
              <a:defRPr/>
            </a:pPr>
            <a:r>
              <a:rPr lang="en-US" sz="1800" dirty="0">
                <a:solidFill>
                  <a:srgbClr val="000000"/>
                </a:solidFill>
                <a:latin typeface="+mn-lt"/>
              </a:rPr>
              <a:t>Enterprise Data Model – high-level entities and relationships for the organization</a:t>
            </a:r>
          </a:p>
          <a:p>
            <a:pPr lvl="1" indent="-283464">
              <a:defRPr/>
            </a:pPr>
            <a:r>
              <a:rPr lang="en-US" sz="1800" dirty="0">
                <a:solidFill>
                  <a:srgbClr val="000000"/>
                </a:solidFill>
                <a:latin typeface="+mn-lt"/>
              </a:rPr>
              <a:t>Project Data Model – more detailed view, matching data structure in database or data warehouse</a:t>
            </a:r>
          </a:p>
          <a:p>
            <a:pPr>
              <a:defRPr/>
            </a:pPr>
            <a:r>
              <a:rPr lang="en-US" sz="1800" dirty="0">
                <a:solidFill>
                  <a:srgbClr val="000000"/>
                </a:solidFill>
              </a:rPr>
              <a:t>Entities</a:t>
            </a:r>
          </a:p>
          <a:p>
            <a:pPr lvl="1" indent="-283464">
              <a:defRPr/>
            </a:pPr>
            <a:r>
              <a:rPr lang="en-US" sz="1800" dirty="0">
                <a:solidFill>
                  <a:srgbClr val="000000"/>
                </a:solidFill>
                <a:latin typeface="+mn-lt"/>
              </a:rPr>
              <a:t>Noun form describing a person, place, object, event, or concept</a:t>
            </a:r>
          </a:p>
          <a:p>
            <a:pPr lvl="1" indent="-283464">
              <a:defRPr/>
            </a:pPr>
            <a:r>
              <a:rPr lang="en-US" sz="1800" dirty="0">
                <a:solidFill>
                  <a:srgbClr val="000000"/>
                </a:solidFill>
                <a:latin typeface="+mn-lt"/>
              </a:rPr>
              <a:t>Composed of attributes</a:t>
            </a:r>
          </a:p>
          <a:p>
            <a:pPr>
              <a:defRPr/>
            </a:pPr>
            <a:r>
              <a:rPr lang="en-US" sz="1800" dirty="0">
                <a:solidFill>
                  <a:srgbClr val="000000"/>
                </a:solidFill>
              </a:rPr>
              <a:t>Relationships</a:t>
            </a:r>
          </a:p>
          <a:p>
            <a:pPr lvl="1" indent="-283464">
              <a:defRPr/>
            </a:pPr>
            <a:r>
              <a:rPr lang="en-US" sz="1800" dirty="0">
                <a:solidFill>
                  <a:srgbClr val="000000"/>
                </a:solidFill>
                <a:latin typeface="+mn-lt"/>
              </a:rPr>
              <a:t>Between entities</a:t>
            </a:r>
          </a:p>
        </p:txBody>
      </p:sp>
      <p:sp>
        <p:nvSpPr>
          <p:cNvPr id="4" name="Content Placeholder 3"/>
          <p:cNvSpPr>
            <a:spLocks noGrp="1"/>
          </p:cNvSpPr>
          <p:nvPr>
            <p:ph sz="quarter" idx="13"/>
          </p:nvPr>
        </p:nvSpPr>
        <p:spPr>
          <a:xfrm>
            <a:off x="457200" y="5525689"/>
            <a:ext cx="3036499" cy="400658"/>
          </a:xfrm>
        </p:spPr>
        <p:txBody>
          <a:bodyPr/>
          <a:lstStyle/>
          <a:p>
            <a:pPr lvl="1"/>
            <a:r>
              <a:rPr lang="en-US" sz="1800" dirty="0">
                <a:solidFill>
                  <a:srgbClr val="000000"/>
                </a:solidFill>
              </a:rPr>
              <a:t>Usually one-to-many</a:t>
            </a:r>
            <a:endParaRPr lang="en-US" sz="1800" dirty="0"/>
          </a:p>
        </p:txBody>
      </p:sp>
      <p:graphicFrame>
        <p:nvGraphicFramePr>
          <p:cNvPr id="9" name="Object 8" descr="Ratio of 1 to N"/>
          <p:cNvGraphicFramePr>
            <a:graphicFrameLocks noChangeAspect="1"/>
          </p:cNvGraphicFramePr>
          <p:nvPr>
            <p:extLst>
              <p:ext uri="{D42A27DB-BD31-4B8C-83A1-F6EECF244321}">
                <p14:modId xmlns:p14="http://schemas.microsoft.com/office/powerpoint/2010/main" val="3578360658"/>
              </p:ext>
            </p:extLst>
          </p:nvPr>
        </p:nvGraphicFramePr>
        <p:xfrm>
          <a:off x="3455988" y="5654675"/>
          <a:ext cx="520700" cy="268288"/>
        </p:xfrm>
        <a:graphic>
          <a:graphicData uri="http://schemas.openxmlformats.org/presentationml/2006/ole">
            <mc:AlternateContent xmlns:mc="http://schemas.openxmlformats.org/markup-compatibility/2006">
              <mc:Choice xmlns:v="urn:schemas-microsoft-com:vml" Requires="v">
                <p:oleObj spid="_x0000_s2098" name="Equation" r:id="rId4" imgW="393480" imgH="203040" progId="Equation.DSMT4">
                  <p:embed/>
                </p:oleObj>
              </mc:Choice>
              <mc:Fallback>
                <p:oleObj name="Equation" r:id="rId4" imgW="393480" imgH="203040" progId="Equation.DSMT4">
                  <p:embed/>
                  <p:pic>
                    <p:nvPicPr>
                      <p:cNvPr id="9" name="Object 8" descr="Ratio of 1 to N"/>
                      <p:cNvPicPr/>
                      <p:nvPr/>
                    </p:nvPicPr>
                    <p:blipFill>
                      <a:blip r:embed="rId5"/>
                      <a:stretch>
                        <a:fillRect/>
                      </a:stretch>
                    </p:blipFill>
                    <p:spPr>
                      <a:xfrm>
                        <a:off x="3455988" y="5654675"/>
                        <a:ext cx="520700" cy="268288"/>
                      </a:xfrm>
                      <a:prstGeom prst="rect">
                        <a:avLst/>
                      </a:prstGeom>
                    </p:spPr>
                  </p:pic>
                </p:oleObj>
              </mc:Fallback>
            </mc:AlternateContent>
          </a:graphicData>
        </a:graphic>
      </p:graphicFrame>
      <p:sp>
        <p:nvSpPr>
          <p:cNvPr id="5" name="Content Placeholder 4"/>
          <p:cNvSpPr>
            <a:spLocks noGrp="1"/>
          </p:cNvSpPr>
          <p:nvPr>
            <p:ph sz="quarter" idx="14"/>
          </p:nvPr>
        </p:nvSpPr>
        <p:spPr>
          <a:xfrm>
            <a:off x="3968154" y="5527948"/>
            <a:ext cx="1949570" cy="420709"/>
          </a:xfrm>
        </p:spPr>
        <p:txBody>
          <a:bodyPr/>
          <a:lstStyle/>
          <a:p>
            <a:pPr marL="0" lvl="1" indent="0">
              <a:buNone/>
            </a:pPr>
            <a:r>
              <a:rPr lang="en-US" sz="1800" dirty="0">
                <a:solidFill>
                  <a:srgbClr val="000000"/>
                </a:solidFill>
              </a:rPr>
              <a:t>or many-to-many</a:t>
            </a:r>
            <a:endParaRPr lang="en-US" sz="1800" dirty="0"/>
          </a:p>
        </p:txBody>
      </p:sp>
      <p:graphicFrame>
        <p:nvGraphicFramePr>
          <p:cNvPr id="10" name="Object 9" descr="Ratio of M to N comma"/>
          <p:cNvGraphicFramePr>
            <a:graphicFrameLocks noChangeAspect="1"/>
          </p:cNvGraphicFramePr>
          <p:nvPr>
            <p:extLst>
              <p:ext uri="{D42A27DB-BD31-4B8C-83A1-F6EECF244321}">
                <p14:modId xmlns:p14="http://schemas.microsoft.com/office/powerpoint/2010/main" val="707452783"/>
              </p:ext>
            </p:extLst>
          </p:nvPr>
        </p:nvGraphicFramePr>
        <p:xfrm>
          <a:off x="5863958" y="5651500"/>
          <a:ext cx="642937" cy="271463"/>
        </p:xfrm>
        <a:graphic>
          <a:graphicData uri="http://schemas.openxmlformats.org/presentationml/2006/ole">
            <mc:AlternateContent xmlns:mc="http://schemas.openxmlformats.org/markup-compatibility/2006">
              <mc:Choice xmlns:v="urn:schemas-microsoft-com:vml" Requires="v">
                <p:oleObj spid="_x0000_s2099" name="Equation" r:id="rId6" imgW="482400" imgH="203040" progId="Equation.DSMT4">
                  <p:embed/>
                </p:oleObj>
              </mc:Choice>
              <mc:Fallback>
                <p:oleObj name="Equation" r:id="rId6" imgW="482400" imgH="203040" progId="Equation.DSMT4">
                  <p:embed/>
                  <p:pic>
                    <p:nvPicPr>
                      <p:cNvPr id="10" name="Object 9" descr="Ratio of M to N comma"/>
                      <p:cNvPicPr/>
                      <p:nvPr/>
                    </p:nvPicPr>
                    <p:blipFill>
                      <a:blip r:embed="rId7"/>
                      <a:stretch>
                        <a:fillRect/>
                      </a:stretch>
                    </p:blipFill>
                    <p:spPr>
                      <a:xfrm>
                        <a:off x="5863958" y="5651500"/>
                        <a:ext cx="642937" cy="271463"/>
                      </a:xfrm>
                      <a:prstGeom prst="rect">
                        <a:avLst/>
                      </a:prstGeom>
                    </p:spPr>
                  </p:pic>
                </p:oleObj>
              </mc:Fallback>
            </mc:AlternateContent>
          </a:graphicData>
        </a:graphic>
      </p:graphicFrame>
      <p:sp>
        <p:nvSpPr>
          <p:cNvPr id="6" name="Content Placeholder 5"/>
          <p:cNvSpPr>
            <a:spLocks noGrp="1"/>
          </p:cNvSpPr>
          <p:nvPr>
            <p:ph sz="quarter" idx="15"/>
          </p:nvPr>
        </p:nvSpPr>
        <p:spPr>
          <a:xfrm>
            <a:off x="6489643" y="5529749"/>
            <a:ext cx="2136775" cy="346639"/>
          </a:xfrm>
        </p:spPr>
        <p:txBody>
          <a:bodyPr/>
          <a:lstStyle/>
          <a:p>
            <a:pPr marL="0" lvl="1" indent="0">
              <a:buNone/>
            </a:pPr>
            <a:r>
              <a:rPr lang="en-US" sz="1800" dirty="0">
                <a:solidFill>
                  <a:srgbClr val="000000"/>
                </a:solidFill>
              </a:rPr>
              <a:t>but can also be</a:t>
            </a:r>
            <a:endParaRPr lang="en-US" sz="1800" dirty="0"/>
          </a:p>
        </p:txBody>
      </p:sp>
      <p:sp>
        <p:nvSpPr>
          <p:cNvPr id="7" name="Content Placeholder 6"/>
          <p:cNvSpPr>
            <a:spLocks noGrp="1"/>
          </p:cNvSpPr>
          <p:nvPr>
            <p:ph sz="quarter" idx="16"/>
          </p:nvPr>
        </p:nvSpPr>
        <p:spPr>
          <a:xfrm>
            <a:off x="1199072" y="5825013"/>
            <a:ext cx="1311215" cy="342874"/>
          </a:xfrm>
        </p:spPr>
        <p:txBody>
          <a:bodyPr/>
          <a:lstStyle/>
          <a:p>
            <a:pPr marL="0" lvl="1" indent="0">
              <a:buNone/>
            </a:pPr>
            <a:r>
              <a:rPr lang="en-US" sz="1800" dirty="0">
                <a:solidFill>
                  <a:srgbClr val="000000"/>
                </a:solidFill>
              </a:rPr>
              <a:t>one-to-one</a:t>
            </a:r>
            <a:endParaRPr lang="en-US" sz="1800" dirty="0"/>
          </a:p>
        </p:txBody>
      </p:sp>
      <p:graphicFrame>
        <p:nvGraphicFramePr>
          <p:cNvPr id="11" name="Object 10" descr="Ratio of 1 to 1"/>
          <p:cNvGraphicFramePr>
            <a:graphicFrameLocks noChangeAspect="1"/>
          </p:cNvGraphicFramePr>
          <p:nvPr>
            <p:extLst>
              <p:ext uri="{D42A27DB-BD31-4B8C-83A1-F6EECF244321}">
                <p14:modId xmlns:p14="http://schemas.microsoft.com/office/powerpoint/2010/main" val="3864790648"/>
              </p:ext>
            </p:extLst>
          </p:nvPr>
        </p:nvGraphicFramePr>
        <p:xfrm>
          <a:off x="2444750" y="5940425"/>
          <a:ext cx="511175" cy="282575"/>
        </p:xfrm>
        <a:graphic>
          <a:graphicData uri="http://schemas.openxmlformats.org/presentationml/2006/ole">
            <mc:AlternateContent xmlns:mc="http://schemas.openxmlformats.org/markup-compatibility/2006">
              <mc:Choice xmlns:v="urn:schemas-microsoft-com:vml" Requires="v">
                <p:oleObj spid="_x0000_s2100" name="Equation" r:id="rId8" imgW="368280" imgH="203040" progId="Equation.DSMT4">
                  <p:embed/>
                </p:oleObj>
              </mc:Choice>
              <mc:Fallback>
                <p:oleObj name="Equation" r:id="rId8" imgW="368280" imgH="203040" progId="Equation.DSMT4">
                  <p:embed/>
                  <p:pic>
                    <p:nvPicPr>
                      <p:cNvPr id="11" name="Object 10" descr="Ratio of 1 to 1"/>
                      <p:cNvPicPr/>
                      <p:nvPr/>
                    </p:nvPicPr>
                    <p:blipFill>
                      <a:blip r:embed="rId9"/>
                      <a:stretch>
                        <a:fillRect/>
                      </a:stretch>
                    </p:blipFill>
                    <p:spPr>
                      <a:xfrm>
                        <a:off x="2444750" y="5940425"/>
                        <a:ext cx="511175" cy="282575"/>
                      </a:xfrm>
                      <a:prstGeom prst="rect">
                        <a:avLst/>
                      </a:prstGeom>
                    </p:spPr>
                  </p:pic>
                </p:oleObj>
              </mc:Fallback>
            </mc:AlternateContent>
          </a:graphicData>
        </a:graphic>
      </p:graphicFrame>
    </p:spTree>
    <p:extLst>
      <p:ext uri="{BB962C8B-B14F-4D97-AF65-F5344CB8AC3E}">
        <p14:creationId xmlns:p14="http://schemas.microsoft.com/office/powerpoint/2010/main" val="63237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1-3 Comparison of Enterprise- and Project-Level Data Models</a:t>
            </a:r>
          </a:p>
        </p:txBody>
      </p:sp>
      <p:sp>
        <p:nvSpPr>
          <p:cNvPr id="3" name="Text Placeholder 2"/>
          <p:cNvSpPr>
            <a:spLocks noGrp="1"/>
          </p:cNvSpPr>
          <p:nvPr>
            <p:ph type="body" idx="1"/>
          </p:nvPr>
        </p:nvSpPr>
        <p:spPr>
          <a:xfrm>
            <a:off x="457200" y="1600200"/>
            <a:ext cx="3424687" cy="728931"/>
          </a:xfrm>
        </p:spPr>
        <p:txBody>
          <a:bodyPr/>
          <a:lstStyle/>
          <a:p>
            <a:pPr marL="0" indent="0">
              <a:buNone/>
            </a:pPr>
            <a:r>
              <a:rPr lang="en-US" sz="2000" dirty="0"/>
              <a:t>(a) Segment of an enterprise data model</a:t>
            </a:r>
          </a:p>
        </p:txBody>
      </p:sp>
      <p:pic>
        <p:nvPicPr>
          <p:cNvPr id="18" name="Picture 17" descr="A diagram compares the enterprise data model and the project level data model. The first part shows a segment of an enterprise data model. The textbox for CUSTOMER is shown at the top, below is the textbox for ORDER, and below is the textbox for PRODUCT. The CUSTOMER and order TEXTBOXES are connected with a vertical line. A caption near the bottom of the CUSTOMER textbox reads, Places, while a caption near the top of the ORDER textbox reads, Is Placed By. The ORDER and PRODUCT textboxes are connected with another vertical line. A caption near the bottom of the ORDER textbox reads, Contains, while a caption near the top of the PRODUCT TextBox reads, Is Contained In. "/>
          <p:cNvPicPr>
            <a:picLocks noChangeAspect="1"/>
          </p:cNvPicPr>
          <p:nvPr/>
        </p:nvPicPr>
        <p:blipFill rotWithShape="1">
          <a:blip r:embed="rId3"/>
          <a:srcRect l="3805" r="72328" b="17804"/>
          <a:stretch/>
        </p:blipFill>
        <p:spPr>
          <a:xfrm>
            <a:off x="827699" y="2521547"/>
            <a:ext cx="1884215" cy="3771423"/>
          </a:xfrm>
          <a:prstGeom prst="rect">
            <a:avLst/>
          </a:prstGeom>
        </p:spPr>
      </p:pic>
      <p:sp>
        <p:nvSpPr>
          <p:cNvPr id="4" name="Text Placeholder 3"/>
          <p:cNvSpPr>
            <a:spLocks noGrp="1"/>
          </p:cNvSpPr>
          <p:nvPr>
            <p:ph type="body" idx="2"/>
          </p:nvPr>
        </p:nvSpPr>
        <p:spPr>
          <a:xfrm>
            <a:off x="4442604" y="1600201"/>
            <a:ext cx="4244196" cy="470140"/>
          </a:xfrm>
        </p:spPr>
        <p:txBody>
          <a:bodyPr/>
          <a:lstStyle/>
          <a:p>
            <a:pPr marL="0" indent="0">
              <a:buNone/>
            </a:pPr>
            <a:r>
              <a:rPr lang="en-US" sz="2000" dirty="0"/>
              <a:t>(b) Segment of a project data model</a:t>
            </a:r>
          </a:p>
        </p:txBody>
      </p:sp>
      <p:pic>
        <p:nvPicPr>
          <p:cNvPr id="6" name="Picture 5" descr="The second part shows a segment of a project data model. The textbox for CUSTOMER with attributes, customer I D and customer name is shown at the top left. Directly below is the text box for ORDER, with attributes, order I D, customer I D, and Order Date. The CUSTOMER and ORDER textboxes are connected with a vertical line. A caption near the bottom of the CUSTOMER textbox reads, Places, while a caption near the top of the ORDER textbox reads, Is Placed By. The textbox for PRODUCT with attributes as product ID and standard price is shown at the top right. Directly below is the text box for ORDER LINE, with attribute Quantity. The PRODUCT and ORDER LINE textboxes are connected with a vertical line. A caption near the bottom of the PRODUCT textbox reads, Has, while a caption near the top of the ORDER LINE textbox reads, Is For. The ORDER and ORDER LINE textboxes are connected with a horizonal line. A caption near the left side of the ORDER text box reads, Contains, while a caption near the right side of ORDER LINE reads, Is Contained In."/>
          <p:cNvPicPr>
            <a:picLocks noChangeAspect="1"/>
          </p:cNvPicPr>
          <p:nvPr/>
        </p:nvPicPr>
        <p:blipFill rotWithShape="1">
          <a:blip r:embed="rId3"/>
          <a:srcRect l="30303" t="17208" b="18876"/>
          <a:stretch/>
        </p:blipFill>
        <p:spPr>
          <a:xfrm>
            <a:off x="3346306" y="2521547"/>
            <a:ext cx="5340494" cy="2846439"/>
          </a:xfrm>
          <a:prstGeom prst="rect">
            <a:avLst/>
          </a:prstGeom>
        </p:spPr>
      </p:pic>
    </p:spTree>
    <p:extLst>
      <p:ext uri="{BB962C8B-B14F-4D97-AF65-F5344CB8AC3E}">
        <p14:creationId xmlns:p14="http://schemas.microsoft.com/office/powerpoint/2010/main" val="3940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Database Approach </a:t>
            </a:r>
            <a:r>
              <a:rPr lang="en-US" sz="2000" b="0" dirty="0"/>
              <a:t>(2 of 2)</a:t>
            </a:r>
          </a:p>
        </p:txBody>
      </p:sp>
      <p:sp>
        <p:nvSpPr>
          <p:cNvPr id="5" name="Text Placeholder 4"/>
          <p:cNvSpPr>
            <a:spLocks noGrp="1"/>
          </p:cNvSpPr>
          <p:nvPr>
            <p:ph type="body" idx="1"/>
          </p:nvPr>
        </p:nvSpPr>
        <p:spPr>
          <a:xfrm>
            <a:off x="457200" y="1600201"/>
            <a:ext cx="8229600" cy="1056735"/>
          </a:xfrm>
        </p:spPr>
        <p:txBody>
          <a:bodyPr/>
          <a:lstStyle/>
          <a:p>
            <a:pPr>
              <a:lnSpc>
                <a:spcPct val="80000"/>
              </a:lnSpc>
              <a:defRPr/>
            </a:pPr>
            <a:r>
              <a:rPr lang="en-US" sz="2000" dirty="0">
                <a:solidFill>
                  <a:srgbClr val="000000"/>
                </a:solidFill>
              </a:rPr>
              <a:t>Relational Databases</a:t>
            </a:r>
          </a:p>
          <a:p>
            <a:pPr>
              <a:lnSpc>
                <a:spcPct val="80000"/>
              </a:lnSpc>
              <a:defRPr/>
            </a:pPr>
            <a:r>
              <a:rPr lang="en-US" sz="2000" dirty="0">
                <a:solidFill>
                  <a:srgbClr val="000000"/>
                </a:solidFill>
              </a:rPr>
              <a:t>Database technology involving tables (relations) representing entities and primary/foreign keys representing relationships (see Figure 1-17)</a:t>
            </a:r>
          </a:p>
        </p:txBody>
      </p:sp>
      <p:pic>
        <p:nvPicPr>
          <p:cNvPr id="6" name="Picture 5" descr="A set of four tables for four relations. The first table shows the order table with columns for Order I D, Order Date, and Customer I D. The second table shows the order line table with columns for order I D, Product I D, and Ordered Quantity. The third table shows the customer table with columns for Customer I D, and Customer Name. The fourth table shows the product table with columns for Product I D and Product Description.">
            <a:extLst>
              <a:ext uri="{FF2B5EF4-FFF2-40B4-BE49-F238E27FC236}">
                <a16:creationId xmlns:a16="http://schemas.microsoft.com/office/drawing/2014/main" id="{6A84A365-C6B6-4367-8D8B-BB41C6E35693}"/>
              </a:ext>
            </a:extLst>
          </p:cNvPr>
          <p:cNvPicPr>
            <a:picLocks noChangeAspect="1"/>
          </p:cNvPicPr>
          <p:nvPr/>
        </p:nvPicPr>
        <p:blipFill>
          <a:blip r:embed="rId3"/>
          <a:stretch>
            <a:fillRect/>
          </a:stretch>
        </p:blipFill>
        <p:spPr>
          <a:xfrm>
            <a:off x="1868109" y="2808340"/>
            <a:ext cx="5407782" cy="3423761"/>
          </a:xfrm>
          <a:prstGeom prst="rect">
            <a:avLst/>
          </a:prstGeom>
        </p:spPr>
      </p:pic>
    </p:spTree>
    <p:extLst>
      <p:ext uri="{BB962C8B-B14F-4D97-AF65-F5344CB8AC3E}">
        <p14:creationId xmlns:p14="http://schemas.microsoft.com/office/powerpoint/2010/main" val="113823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the Database Approach</a:t>
            </a:r>
          </a:p>
        </p:txBody>
      </p:sp>
      <p:sp>
        <p:nvSpPr>
          <p:cNvPr id="5" name="Text Placeholder 4"/>
          <p:cNvSpPr>
            <a:spLocks noGrp="1"/>
          </p:cNvSpPr>
          <p:nvPr>
            <p:ph type="body" idx="1"/>
          </p:nvPr>
        </p:nvSpPr>
        <p:spPr>
          <a:xfrm>
            <a:off x="457200" y="1600200"/>
            <a:ext cx="8229600" cy="4559060"/>
          </a:xfrm>
        </p:spPr>
        <p:txBody>
          <a:bodyPr/>
          <a:lstStyle/>
          <a:p>
            <a:pPr>
              <a:spcBef>
                <a:spcPts val="1200"/>
              </a:spcBef>
              <a:defRPr/>
            </a:pPr>
            <a:r>
              <a:rPr lang="en-US" sz="2000" dirty="0">
                <a:solidFill>
                  <a:srgbClr val="000000"/>
                </a:solidFill>
              </a:rPr>
              <a:t>Program-data independence</a:t>
            </a:r>
          </a:p>
          <a:p>
            <a:pPr>
              <a:spcBef>
                <a:spcPts val="1200"/>
              </a:spcBef>
              <a:defRPr/>
            </a:pPr>
            <a:r>
              <a:rPr lang="en-US" sz="2000" dirty="0">
                <a:solidFill>
                  <a:srgbClr val="000000"/>
                </a:solidFill>
              </a:rPr>
              <a:t>Planned data redundancy</a:t>
            </a:r>
          </a:p>
          <a:p>
            <a:pPr>
              <a:spcBef>
                <a:spcPts val="1200"/>
              </a:spcBef>
              <a:defRPr/>
            </a:pPr>
            <a:r>
              <a:rPr lang="en-US" sz="2000" dirty="0">
                <a:solidFill>
                  <a:srgbClr val="000000"/>
                </a:solidFill>
              </a:rPr>
              <a:t>Improved data consistency</a:t>
            </a:r>
          </a:p>
          <a:p>
            <a:pPr>
              <a:spcBef>
                <a:spcPts val="1200"/>
              </a:spcBef>
              <a:defRPr/>
            </a:pPr>
            <a:r>
              <a:rPr lang="en-US" sz="2000" dirty="0">
                <a:solidFill>
                  <a:srgbClr val="000000"/>
                </a:solidFill>
              </a:rPr>
              <a:t>Improved data sharing</a:t>
            </a:r>
          </a:p>
          <a:p>
            <a:pPr>
              <a:spcBef>
                <a:spcPts val="1200"/>
              </a:spcBef>
              <a:defRPr/>
            </a:pPr>
            <a:r>
              <a:rPr lang="en-US" sz="2000" dirty="0">
                <a:solidFill>
                  <a:srgbClr val="000000"/>
                </a:solidFill>
              </a:rPr>
              <a:t>Increased application development productivity</a:t>
            </a:r>
          </a:p>
          <a:p>
            <a:pPr>
              <a:spcBef>
                <a:spcPts val="1200"/>
              </a:spcBef>
              <a:defRPr/>
            </a:pPr>
            <a:r>
              <a:rPr lang="en-US" sz="2000" dirty="0">
                <a:solidFill>
                  <a:srgbClr val="000000"/>
                </a:solidFill>
              </a:rPr>
              <a:t>Enforcement of standards</a:t>
            </a:r>
          </a:p>
          <a:p>
            <a:pPr>
              <a:spcBef>
                <a:spcPts val="1200"/>
              </a:spcBef>
              <a:defRPr/>
            </a:pPr>
            <a:r>
              <a:rPr lang="en-US" sz="2000" dirty="0">
                <a:solidFill>
                  <a:srgbClr val="000000"/>
                </a:solidFill>
              </a:rPr>
              <a:t>Improved data quality</a:t>
            </a:r>
          </a:p>
          <a:p>
            <a:pPr>
              <a:spcBef>
                <a:spcPts val="1200"/>
              </a:spcBef>
              <a:defRPr/>
            </a:pPr>
            <a:r>
              <a:rPr lang="en-US" sz="2000" dirty="0">
                <a:solidFill>
                  <a:srgbClr val="000000"/>
                </a:solidFill>
              </a:rPr>
              <a:t>Improved data accessibility and responsiveness</a:t>
            </a:r>
          </a:p>
          <a:p>
            <a:pPr>
              <a:spcBef>
                <a:spcPts val="1200"/>
              </a:spcBef>
              <a:defRPr/>
            </a:pPr>
            <a:r>
              <a:rPr lang="en-US" sz="2000" dirty="0">
                <a:solidFill>
                  <a:srgbClr val="000000"/>
                </a:solidFill>
              </a:rPr>
              <a:t>Reduced program maintenance</a:t>
            </a:r>
          </a:p>
          <a:p>
            <a:pPr>
              <a:spcBef>
                <a:spcPts val="1200"/>
              </a:spcBef>
              <a:defRPr/>
            </a:pPr>
            <a:r>
              <a:rPr lang="en-US" sz="2000" dirty="0">
                <a:solidFill>
                  <a:srgbClr val="000000"/>
                </a:solidFill>
              </a:rPr>
              <a:t>Improved decision support</a:t>
            </a:r>
          </a:p>
        </p:txBody>
      </p:sp>
    </p:spTree>
    <p:extLst>
      <p:ext uri="{BB962C8B-B14F-4D97-AF65-F5344CB8AC3E}">
        <p14:creationId xmlns:p14="http://schemas.microsoft.com/office/powerpoint/2010/main" val="338179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Costs and Risks of the Database Approach</a:t>
            </a:r>
          </a:p>
        </p:txBody>
      </p:sp>
      <p:sp>
        <p:nvSpPr>
          <p:cNvPr id="5" name="Text Placeholder 4"/>
          <p:cNvSpPr>
            <a:spLocks noGrp="1"/>
          </p:cNvSpPr>
          <p:nvPr>
            <p:ph type="body" idx="1"/>
          </p:nvPr>
        </p:nvSpPr>
        <p:spPr/>
        <p:txBody>
          <a:bodyPr/>
          <a:lstStyle/>
          <a:p>
            <a:pPr>
              <a:defRPr/>
            </a:pPr>
            <a:r>
              <a:rPr lang="en-US" sz="2400" dirty="0">
                <a:solidFill>
                  <a:srgbClr val="000000"/>
                </a:solidFill>
              </a:rPr>
              <a:t>New, specialized personnel</a:t>
            </a:r>
          </a:p>
          <a:p>
            <a:pPr>
              <a:defRPr/>
            </a:pPr>
            <a:r>
              <a:rPr lang="en-US" sz="2400" dirty="0">
                <a:solidFill>
                  <a:srgbClr val="000000"/>
                </a:solidFill>
              </a:rPr>
              <a:t>Installation and management cost and complexity</a:t>
            </a:r>
          </a:p>
          <a:p>
            <a:pPr>
              <a:defRPr/>
            </a:pPr>
            <a:r>
              <a:rPr lang="en-US" sz="2400" dirty="0">
                <a:solidFill>
                  <a:srgbClr val="000000"/>
                </a:solidFill>
              </a:rPr>
              <a:t>Conversion costs</a:t>
            </a:r>
          </a:p>
          <a:p>
            <a:pPr>
              <a:defRPr/>
            </a:pPr>
            <a:r>
              <a:rPr lang="en-US" sz="2400" dirty="0">
                <a:solidFill>
                  <a:srgbClr val="000000"/>
                </a:solidFill>
              </a:rPr>
              <a:t>Need for explicit backup and recovery</a:t>
            </a:r>
          </a:p>
          <a:p>
            <a:pPr>
              <a:defRPr/>
            </a:pPr>
            <a:r>
              <a:rPr lang="en-US" sz="2400" dirty="0">
                <a:solidFill>
                  <a:srgbClr val="000000"/>
                </a:solidFill>
              </a:rPr>
              <a:t>Organizational conflict</a:t>
            </a:r>
          </a:p>
        </p:txBody>
      </p:sp>
    </p:spTree>
    <p:extLst>
      <p:ext uri="{BB962C8B-B14F-4D97-AF65-F5344CB8AC3E}">
        <p14:creationId xmlns:p14="http://schemas.microsoft.com/office/powerpoint/2010/main" val="94237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1-5 Integrated Data Management Framework</a:t>
            </a:r>
          </a:p>
        </p:txBody>
      </p:sp>
      <p:pic>
        <p:nvPicPr>
          <p:cNvPr id="6" name="Picture 5" descr="A table that summarizes the integrated data management framework. The table is in two sections. In the first section, the table has 5 rows and 3 columns. The columns have the following headings from left to right. Blank, Operational Transactional, Informational Analytical Data Warehousing, and Informational Analytical Big Data. The row entries are as follows. Row 1. Technology, Operational Transactional, Relational, Informational Analytical Data Warehousing, Relational, and Informational Analytical Big Data, non relational. Row 2. Modelling, Operational Transactional, Conceptual data modeling with E E R, Chapters 2 and 3, Informational Analytical Data Warehousing, Data warehousing and data integration, Chapter 9, and Informational Analytical Big Data, Big data technologies including H a d o o p and No S Q L, Chapter 10. Row 3. Design, Operational Transactional, Logical data modeling with the relational model, Normalization, Chapter 4, Informational Analytical Data Warehousing, Data warehousing and data integration, Chapter 9, and Informational Analytical Big Data, Big data technologies including H a d o o p and No S Q L, Chapter 10. Row 4. Infrastructure, Operational Transactional, Physical design of relational databases, Security, Cloud Computing, Chapter 8, Informational Analytical Data Warehousing, Data warehousing and data integration, Chapter 9, and Informational Analytical Big Data, Big data technologies including H a d o o p and No S Q L, Chapter 10. Row 5. Access, Operational Transactional, S Q L Chapters 5 and 6, Applications with S Q L, Chapter 7, Informational Analytical Data Warehousing, Data warehousing and data integration, Chapter 9, and Informational Analytical Big Data, Big data technologies including H a d o o p and No S Q L, Chapter 10. In the second section, the table has 2 rows and 2 columns. There are no column headings. Row 6. Data analysis, Analytics and its implications, Chapter 11. Row 7. Governance and data management, Life cycle, Chapter 1, Governance, data quality, and master data management, Chapter 12.">
            <a:extLst>
              <a:ext uri="{FF2B5EF4-FFF2-40B4-BE49-F238E27FC236}">
                <a16:creationId xmlns:a16="http://schemas.microsoft.com/office/drawing/2014/main" id="{7C031CE3-9EEA-4421-8065-DDC93F91CED2}"/>
              </a:ext>
            </a:extLst>
          </p:cNvPr>
          <p:cNvPicPr>
            <a:picLocks noChangeAspect="1"/>
          </p:cNvPicPr>
          <p:nvPr/>
        </p:nvPicPr>
        <p:blipFill>
          <a:blip r:embed="rId3"/>
          <a:stretch>
            <a:fillRect/>
          </a:stretch>
        </p:blipFill>
        <p:spPr>
          <a:xfrm>
            <a:off x="920325" y="1513823"/>
            <a:ext cx="7303351" cy="4280513"/>
          </a:xfrm>
          <a:prstGeom prst="rect">
            <a:avLst/>
          </a:prstGeom>
        </p:spPr>
      </p:pic>
    </p:spTree>
    <p:extLst>
      <p:ext uri="{BB962C8B-B14F-4D97-AF65-F5344CB8AC3E}">
        <p14:creationId xmlns:p14="http://schemas.microsoft.com/office/powerpoint/2010/main" val="329789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Components of the Database Environment</a:t>
            </a:r>
          </a:p>
        </p:txBody>
      </p:sp>
      <p:sp>
        <p:nvSpPr>
          <p:cNvPr id="5" name="Text Placeholder 4"/>
          <p:cNvSpPr>
            <a:spLocks noGrp="1"/>
          </p:cNvSpPr>
          <p:nvPr>
            <p:ph type="body" idx="1"/>
          </p:nvPr>
        </p:nvSpPr>
        <p:spPr/>
        <p:txBody>
          <a:bodyPr/>
          <a:lstStyle/>
          <a:p>
            <a:pPr>
              <a:defRPr/>
            </a:pPr>
            <a:r>
              <a:rPr lang="en-US" dirty="0">
                <a:solidFill>
                  <a:srgbClr val="000000"/>
                </a:solidFill>
              </a:rPr>
              <a:t>Data modeling and design tools – automated tools used to design databases and application programs</a:t>
            </a:r>
          </a:p>
          <a:p>
            <a:pPr>
              <a:defRPr/>
            </a:pPr>
            <a:r>
              <a:rPr lang="en-US" dirty="0">
                <a:solidFill>
                  <a:srgbClr val="000000"/>
                </a:solidFill>
              </a:rPr>
              <a:t>Repository – centralized storehouse of metadata</a:t>
            </a:r>
          </a:p>
          <a:p>
            <a:pPr>
              <a:defRPr/>
            </a:pPr>
            <a:r>
              <a:rPr lang="en-US" dirty="0">
                <a:solidFill>
                  <a:srgbClr val="000000"/>
                </a:solidFill>
              </a:rPr>
              <a:t>Database Management System (D</a:t>
            </a:r>
            <a:r>
              <a:rPr lang="en-US" sz="100" dirty="0">
                <a:solidFill>
                  <a:srgbClr val="000000"/>
                </a:solidFill>
              </a:rPr>
              <a:t> </a:t>
            </a:r>
            <a:r>
              <a:rPr lang="en-US" dirty="0">
                <a:solidFill>
                  <a:srgbClr val="000000"/>
                </a:solidFill>
              </a:rPr>
              <a:t>B</a:t>
            </a:r>
            <a:r>
              <a:rPr lang="en-US" sz="100" dirty="0">
                <a:solidFill>
                  <a:srgbClr val="000000"/>
                </a:solidFill>
              </a:rPr>
              <a:t> </a:t>
            </a:r>
            <a:r>
              <a:rPr lang="en-US" dirty="0">
                <a:solidFill>
                  <a:srgbClr val="000000"/>
                </a:solidFill>
              </a:rPr>
              <a:t>M</a:t>
            </a:r>
            <a:r>
              <a:rPr lang="en-US" sz="100" dirty="0">
                <a:solidFill>
                  <a:srgbClr val="000000"/>
                </a:solidFill>
              </a:rPr>
              <a:t> </a:t>
            </a:r>
            <a:r>
              <a:rPr lang="en-US" dirty="0">
                <a:solidFill>
                  <a:srgbClr val="000000"/>
                </a:solidFill>
              </a:rPr>
              <a:t>S) – software for managing the database</a:t>
            </a:r>
          </a:p>
          <a:p>
            <a:pPr>
              <a:defRPr/>
            </a:pPr>
            <a:r>
              <a:rPr lang="en-US" dirty="0">
                <a:solidFill>
                  <a:srgbClr val="000000"/>
                </a:solidFill>
              </a:rPr>
              <a:t>Database – storehouse of the data</a:t>
            </a:r>
          </a:p>
          <a:p>
            <a:pPr>
              <a:defRPr/>
            </a:pPr>
            <a:r>
              <a:rPr lang="en-US" dirty="0">
                <a:solidFill>
                  <a:srgbClr val="000000"/>
                </a:solidFill>
              </a:rPr>
              <a:t>Application Programs – software using the data</a:t>
            </a:r>
          </a:p>
          <a:p>
            <a:pPr>
              <a:defRPr/>
            </a:pPr>
            <a:r>
              <a:rPr lang="en-US" dirty="0">
                <a:solidFill>
                  <a:srgbClr val="000000"/>
                </a:solidFill>
              </a:rPr>
              <a:t>User Interface – text, graphical displays, menus, etc. for user</a:t>
            </a:r>
          </a:p>
          <a:p>
            <a:pPr>
              <a:defRPr/>
            </a:pPr>
            <a:r>
              <a:rPr lang="en-US" dirty="0">
                <a:solidFill>
                  <a:srgbClr val="000000"/>
                </a:solidFill>
              </a:rPr>
              <a:t>Data/Database Administrators – personnel responsible for maintaining the database</a:t>
            </a:r>
          </a:p>
          <a:p>
            <a:pPr>
              <a:defRPr/>
            </a:pPr>
            <a:r>
              <a:rPr lang="en-US" dirty="0">
                <a:solidFill>
                  <a:srgbClr val="000000"/>
                </a:solidFill>
              </a:rPr>
              <a:t>System Developers – personnel responsible for designing databases and software</a:t>
            </a:r>
          </a:p>
          <a:p>
            <a:pPr>
              <a:defRPr/>
            </a:pPr>
            <a:r>
              <a:rPr lang="en-US" dirty="0">
                <a:solidFill>
                  <a:srgbClr val="000000"/>
                </a:solidFill>
              </a:rPr>
              <a:t>End Users – people who use the applications and databases</a:t>
            </a:r>
          </a:p>
        </p:txBody>
      </p:sp>
    </p:spTree>
    <p:extLst>
      <p:ext uri="{BB962C8B-B14F-4D97-AF65-F5344CB8AC3E}">
        <p14:creationId xmlns:p14="http://schemas.microsoft.com/office/powerpoint/2010/main" val="129834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1-6 Components of the Database Environment</a:t>
            </a:r>
          </a:p>
        </p:txBody>
      </p:sp>
      <p:pic>
        <p:nvPicPr>
          <p:cNvPr id="6" name="Picture 5" descr="A diagram shows various components of the database environment and is arranged in three levels. At the top level are the Data and database administrators, System developers, End users. In the middle level are Data modelling and design tools, User interface, and Application programs. At the bottom level are Repository, D B M S, and Database. The top three components are connected to the User interface by two way arrows. All the remaining middle and bottom level components are interconnected to each other by additional two way arrows.">
            <a:extLst>
              <a:ext uri="{FF2B5EF4-FFF2-40B4-BE49-F238E27FC236}">
                <a16:creationId xmlns:a16="http://schemas.microsoft.com/office/drawing/2014/main" id="{AAF24C81-7198-4654-810F-27F9093AD040}"/>
              </a:ext>
            </a:extLst>
          </p:cNvPr>
          <p:cNvPicPr>
            <a:picLocks noChangeAspect="1"/>
          </p:cNvPicPr>
          <p:nvPr/>
        </p:nvPicPr>
        <p:blipFill>
          <a:blip r:embed="rId3"/>
          <a:stretch>
            <a:fillRect/>
          </a:stretch>
        </p:blipFill>
        <p:spPr>
          <a:xfrm>
            <a:off x="1444541" y="1636450"/>
            <a:ext cx="6254917" cy="4450165"/>
          </a:xfrm>
          <a:prstGeom prst="rect">
            <a:avLst/>
          </a:prstGeom>
        </p:spPr>
      </p:pic>
    </p:spTree>
    <p:extLst>
      <p:ext uri="{BB962C8B-B14F-4D97-AF65-F5344CB8AC3E}">
        <p14:creationId xmlns:p14="http://schemas.microsoft.com/office/powerpoint/2010/main" val="428107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Database Development Process</a:t>
            </a:r>
          </a:p>
        </p:txBody>
      </p:sp>
      <p:sp>
        <p:nvSpPr>
          <p:cNvPr id="5" name="Text Placeholder 4"/>
          <p:cNvSpPr>
            <a:spLocks noGrp="1"/>
          </p:cNvSpPr>
          <p:nvPr>
            <p:ph type="body" idx="1"/>
          </p:nvPr>
        </p:nvSpPr>
        <p:spPr>
          <a:xfrm>
            <a:off x="457200" y="1600200"/>
            <a:ext cx="8229600" cy="4815348"/>
          </a:xfrm>
        </p:spPr>
        <p:txBody>
          <a:bodyPr/>
          <a:lstStyle/>
          <a:p>
            <a:pPr>
              <a:defRPr/>
            </a:pPr>
            <a:r>
              <a:rPr lang="en-US" sz="2200" dirty="0">
                <a:solidFill>
                  <a:srgbClr val="000000"/>
                </a:solidFill>
              </a:rPr>
              <a:t>S</a:t>
            </a:r>
            <a:r>
              <a:rPr lang="en-US" sz="100" dirty="0">
                <a:solidFill>
                  <a:srgbClr val="000000"/>
                </a:solidFill>
              </a:rPr>
              <a:t> </a:t>
            </a:r>
            <a:r>
              <a:rPr lang="en-US" sz="2200" dirty="0">
                <a:solidFill>
                  <a:srgbClr val="000000"/>
                </a:solidFill>
              </a:rPr>
              <a:t>D</a:t>
            </a:r>
            <a:r>
              <a:rPr lang="en-US" sz="100" dirty="0">
                <a:solidFill>
                  <a:srgbClr val="000000"/>
                </a:solidFill>
              </a:rPr>
              <a:t> </a:t>
            </a:r>
            <a:r>
              <a:rPr lang="en-US" sz="2200" dirty="0">
                <a:solidFill>
                  <a:srgbClr val="000000"/>
                </a:solidFill>
              </a:rPr>
              <a:t>L</a:t>
            </a:r>
            <a:r>
              <a:rPr lang="en-US" sz="100" dirty="0">
                <a:solidFill>
                  <a:srgbClr val="000000"/>
                </a:solidFill>
              </a:rPr>
              <a:t> </a:t>
            </a:r>
            <a:r>
              <a:rPr lang="en-US" sz="2200" dirty="0">
                <a:solidFill>
                  <a:srgbClr val="000000"/>
                </a:solidFill>
              </a:rPr>
              <a:t>C</a:t>
            </a:r>
          </a:p>
          <a:p>
            <a:pPr lvl="1">
              <a:defRPr/>
            </a:pPr>
            <a:r>
              <a:rPr lang="en-US" sz="2200" dirty="0">
                <a:solidFill>
                  <a:srgbClr val="000000"/>
                </a:solidFill>
              </a:rPr>
              <a:t>System Development Life Cycle</a:t>
            </a:r>
          </a:p>
          <a:p>
            <a:pPr lvl="1">
              <a:defRPr/>
            </a:pPr>
            <a:r>
              <a:rPr lang="en-US" sz="2200" dirty="0">
                <a:solidFill>
                  <a:srgbClr val="000000"/>
                </a:solidFill>
              </a:rPr>
              <a:t>Detailed, well-planned development process</a:t>
            </a:r>
          </a:p>
          <a:p>
            <a:pPr lvl="1">
              <a:defRPr/>
            </a:pPr>
            <a:r>
              <a:rPr lang="en-US" sz="2200" dirty="0">
                <a:solidFill>
                  <a:srgbClr val="000000"/>
                </a:solidFill>
              </a:rPr>
              <a:t>Time-consuming, but comprehensive</a:t>
            </a:r>
          </a:p>
          <a:p>
            <a:pPr lvl="1">
              <a:defRPr/>
            </a:pPr>
            <a:r>
              <a:rPr lang="en-US" sz="2200" dirty="0">
                <a:solidFill>
                  <a:srgbClr val="000000"/>
                </a:solidFill>
              </a:rPr>
              <a:t>Long development cycle</a:t>
            </a:r>
          </a:p>
          <a:p>
            <a:pPr>
              <a:defRPr/>
            </a:pPr>
            <a:r>
              <a:rPr lang="en-US" sz="2200" dirty="0">
                <a:solidFill>
                  <a:srgbClr val="000000"/>
                </a:solidFill>
              </a:rPr>
              <a:t>Prototyping</a:t>
            </a:r>
          </a:p>
          <a:p>
            <a:pPr lvl="1">
              <a:defRPr/>
            </a:pPr>
            <a:r>
              <a:rPr lang="en-US" sz="2200" dirty="0">
                <a:solidFill>
                  <a:srgbClr val="000000"/>
                </a:solidFill>
              </a:rPr>
              <a:t>Rapid application development (R</a:t>
            </a:r>
            <a:r>
              <a:rPr lang="en-US" sz="100" dirty="0">
                <a:solidFill>
                  <a:srgbClr val="000000"/>
                </a:solidFill>
              </a:rPr>
              <a:t> </a:t>
            </a:r>
            <a:r>
              <a:rPr lang="en-US" sz="2200" dirty="0">
                <a:solidFill>
                  <a:srgbClr val="000000"/>
                </a:solidFill>
              </a:rPr>
              <a:t>A</a:t>
            </a:r>
            <a:r>
              <a:rPr lang="en-US" sz="100" dirty="0">
                <a:solidFill>
                  <a:srgbClr val="000000"/>
                </a:solidFill>
              </a:rPr>
              <a:t> </a:t>
            </a:r>
            <a:r>
              <a:rPr lang="en-US" sz="2200" dirty="0">
                <a:solidFill>
                  <a:srgbClr val="000000"/>
                </a:solidFill>
              </a:rPr>
              <a:t>D)</a:t>
            </a:r>
          </a:p>
          <a:p>
            <a:pPr lvl="1">
              <a:defRPr/>
            </a:pPr>
            <a:r>
              <a:rPr lang="en-US" sz="2200" dirty="0">
                <a:solidFill>
                  <a:srgbClr val="000000"/>
                </a:solidFill>
              </a:rPr>
              <a:t>Cursory attempt at conceptual data modeling</a:t>
            </a:r>
          </a:p>
          <a:p>
            <a:pPr lvl="1">
              <a:defRPr/>
            </a:pPr>
            <a:r>
              <a:rPr lang="en-US" sz="2200" dirty="0">
                <a:solidFill>
                  <a:srgbClr val="000000"/>
                </a:solidFill>
              </a:rPr>
              <a:t>Define database during development of initial prototype</a:t>
            </a:r>
          </a:p>
          <a:p>
            <a:pPr lvl="1">
              <a:defRPr/>
            </a:pPr>
            <a:r>
              <a:rPr lang="en-US" sz="2200" dirty="0">
                <a:solidFill>
                  <a:srgbClr val="000000"/>
                </a:solidFill>
              </a:rPr>
              <a:t>Repeat implementation and maintenance activities with new prototype versions</a:t>
            </a:r>
          </a:p>
        </p:txBody>
      </p:sp>
    </p:spTree>
    <p:extLst>
      <p:ext uri="{BB962C8B-B14F-4D97-AF65-F5344CB8AC3E}">
        <p14:creationId xmlns:p14="http://schemas.microsoft.com/office/powerpoint/2010/main" val="226432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Systems Development Life Cycle (S</a:t>
            </a:r>
            <a:r>
              <a:rPr lang="en-US" sz="100" dirty="0"/>
              <a:t> </a:t>
            </a:r>
            <a:r>
              <a:rPr lang="en-US" dirty="0"/>
              <a:t>D</a:t>
            </a:r>
            <a:r>
              <a:rPr lang="en-US" sz="100" dirty="0"/>
              <a:t> </a:t>
            </a:r>
            <a:r>
              <a:rPr lang="en-US" dirty="0"/>
              <a:t>L</a:t>
            </a:r>
            <a:r>
              <a:rPr lang="en-US" sz="100" dirty="0"/>
              <a:t> </a:t>
            </a:r>
            <a:r>
              <a:rPr lang="en-US" dirty="0"/>
              <a:t>C)</a:t>
            </a:r>
          </a:p>
        </p:txBody>
      </p:sp>
      <p:sp>
        <p:nvSpPr>
          <p:cNvPr id="5" name="Text Placeholder 4"/>
          <p:cNvSpPr>
            <a:spLocks noGrp="1"/>
          </p:cNvSpPr>
          <p:nvPr>
            <p:ph type="body" idx="1"/>
          </p:nvPr>
        </p:nvSpPr>
        <p:spPr/>
        <p:txBody>
          <a:bodyPr/>
          <a:lstStyle/>
          <a:p>
            <a:r>
              <a:rPr lang="en-US" sz="2000" dirty="0"/>
              <a:t>The traditional methodology used to develop, maintain, and replace information systems</a:t>
            </a:r>
          </a:p>
          <a:p>
            <a:r>
              <a:rPr lang="en-US" sz="2000" dirty="0"/>
              <a:t>Five main steps:</a:t>
            </a:r>
          </a:p>
          <a:p>
            <a:pPr marL="741600" lvl="1" indent="-429768">
              <a:buFont typeface="+mj-lt"/>
              <a:buAutoNum type="arabicPeriod"/>
            </a:pPr>
            <a:r>
              <a:rPr lang="en-US" sz="2000" b="1" dirty="0"/>
              <a:t>Planning</a:t>
            </a:r>
            <a:r>
              <a:rPr lang="en-US" sz="2000" dirty="0"/>
              <a:t> – preliminary understanding of business situation. Enterprise model and conceptual data modeling.</a:t>
            </a:r>
          </a:p>
          <a:p>
            <a:pPr marL="741600" lvl="1" indent="-429768">
              <a:buFont typeface="+mj-lt"/>
              <a:buAutoNum type="arabicPeriod"/>
            </a:pPr>
            <a:r>
              <a:rPr lang="en-US" sz="2000" b="1" dirty="0"/>
              <a:t>Analysis</a:t>
            </a:r>
            <a:r>
              <a:rPr lang="en-US" sz="2000" dirty="0"/>
              <a:t> – thorough analysis of business situation, leading to functional requirements. Detailed conceptual data modeling.</a:t>
            </a:r>
          </a:p>
          <a:p>
            <a:pPr marL="741600" lvl="1" indent="-429768">
              <a:buFont typeface="+mj-lt"/>
              <a:buAutoNum type="arabicPeriod"/>
            </a:pPr>
            <a:r>
              <a:rPr lang="en-US" sz="2000" b="1" dirty="0"/>
              <a:t>Design</a:t>
            </a:r>
            <a:r>
              <a:rPr lang="en-US" sz="2000" dirty="0"/>
              <a:t> – logical and physical database design, to develop technology and organization.</a:t>
            </a:r>
          </a:p>
          <a:p>
            <a:pPr marL="741600" lvl="1" indent="-429768">
              <a:buFont typeface="+mj-lt"/>
              <a:buAutoNum type="arabicPeriod"/>
            </a:pPr>
            <a:r>
              <a:rPr lang="en-US" sz="2000" b="1" dirty="0"/>
              <a:t>Implementation</a:t>
            </a:r>
            <a:r>
              <a:rPr lang="en-US" sz="2000" dirty="0"/>
              <a:t> – writing programs, building databases, testing, installing, training, and documenting.</a:t>
            </a:r>
          </a:p>
          <a:p>
            <a:pPr marL="741600" lvl="1" indent="-429768">
              <a:buFont typeface="+mj-lt"/>
              <a:buAutoNum type="arabicPeriod"/>
            </a:pPr>
            <a:r>
              <a:rPr lang="en-US" sz="2000" b="1" dirty="0"/>
              <a:t>Maintenance</a:t>
            </a:r>
            <a:r>
              <a:rPr lang="en-US" sz="2000" dirty="0"/>
              <a:t> – monitoring, repairing, and enhancing.</a:t>
            </a:r>
          </a:p>
        </p:txBody>
      </p:sp>
    </p:spTree>
    <p:extLst>
      <p:ext uri="{BB962C8B-B14F-4D97-AF65-F5344CB8AC3E}">
        <p14:creationId xmlns:p14="http://schemas.microsoft.com/office/powerpoint/2010/main" val="393066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(1 of 2)</a:t>
            </a:r>
          </a:p>
        </p:txBody>
      </p:sp>
      <p:sp>
        <p:nvSpPr>
          <p:cNvPr id="3" name="Text Placeholder 2"/>
          <p:cNvSpPr>
            <a:spLocks noGrp="1"/>
          </p:cNvSpPr>
          <p:nvPr>
            <p:ph type="body" idx="1"/>
          </p:nvPr>
        </p:nvSpPr>
        <p:spPr/>
        <p:txBody>
          <a:bodyPr/>
          <a:lstStyle/>
          <a:p>
            <a:pPr marL="0" lvl="0" indent="-182880">
              <a:buClr>
                <a:schemeClr val="lt1"/>
              </a:buClr>
              <a:buNone/>
              <a:tabLst>
                <a:tab pos="91440" algn="l"/>
              </a:tabLst>
            </a:pPr>
            <a:r>
              <a:rPr lang="en-US" sz="2400" b="1" dirty="0">
                <a:solidFill>
                  <a:srgbClr val="007FA3"/>
                </a:solidFill>
              </a:rPr>
              <a:t>1.1</a:t>
            </a:r>
            <a:r>
              <a:rPr lang="en-US" sz="2400" dirty="0"/>
              <a:t> Define terms</a:t>
            </a:r>
          </a:p>
          <a:p>
            <a:pPr marL="0" indent="-182880">
              <a:buClr>
                <a:schemeClr val="lt1"/>
              </a:buClr>
              <a:buNone/>
              <a:tabLst>
                <a:tab pos="91440" algn="l"/>
              </a:tabLst>
            </a:pPr>
            <a:r>
              <a:rPr lang="en-US" sz="2400" b="1" dirty="0">
                <a:solidFill>
                  <a:srgbClr val="007FA3"/>
                </a:solidFill>
              </a:rPr>
              <a:t>1.2</a:t>
            </a:r>
            <a:r>
              <a:rPr lang="en-US" sz="2400" b="1" dirty="0">
                <a:solidFill>
                  <a:schemeClr val="accent1"/>
                </a:solidFill>
              </a:rPr>
              <a:t> </a:t>
            </a:r>
            <a:r>
              <a:rPr lang="en-US" sz="2400" dirty="0">
                <a:solidFill>
                  <a:srgbClr val="000000"/>
                </a:solidFill>
              </a:rPr>
              <a:t>Name limitations of conventional file processing</a:t>
            </a:r>
            <a:endParaRPr lang="en-US" sz="2400" dirty="0"/>
          </a:p>
          <a:p>
            <a:pPr marL="25400" indent="-182880">
              <a:buNone/>
              <a:tabLst>
                <a:tab pos="91440" algn="l"/>
              </a:tabLst>
              <a:defRPr/>
            </a:pPr>
            <a:r>
              <a:rPr lang="en-US" sz="2400" b="1" dirty="0">
                <a:solidFill>
                  <a:srgbClr val="007FA3"/>
                </a:solidFill>
              </a:rPr>
              <a:t>1.3</a:t>
            </a:r>
            <a:r>
              <a:rPr lang="en-US" sz="2400" dirty="0"/>
              <a:t> </a:t>
            </a:r>
            <a:r>
              <a:rPr lang="en-US" sz="2400" dirty="0">
                <a:solidFill>
                  <a:srgbClr val="000000"/>
                </a:solidFill>
              </a:rPr>
              <a:t>Explain advantages of databases</a:t>
            </a:r>
          </a:p>
          <a:p>
            <a:pPr marL="0" indent="-182880">
              <a:buClr>
                <a:schemeClr val="lt1"/>
              </a:buClr>
              <a:buNone/>
              <a:tabLst>
                <a:tab pos="91440" algn="l"/>
              </a:tabLst>
            </a:pPr>
            <a:r>
              <a:rPr lang="en-US" sz="2400" b="1" dirty="0">
                <a:solidFill>
                  <a:srgbClr val="007FA3"/>
                </a:solidFill>
              </a:rPr>
              <a:t>1.4</a:t>
            </a:r>
            <a:r>
              <a:rPr lang="en-US" sz="2400" b="1" dirty="0">
                <a:solidFill>
                  <a:schemeClr val="accent1"/>
                </a:solidFill>
              </a:rPr>
              <a:t> </a:t>
            </a:r>
            <a:r>
              <a:rPr lang="en-US" sz="2400" dirty="0">
                <a:solidFill>
                  <a:srgbClr val="000000"/>
                </a:solidFill>
              </a:rPr>
              <a:t>Identify costs and risks of databases</a:t>
            </a:r>
            <a:endParaRPr lang="en-US" sz="2400" dirty="0"/>
          </a:p>
          <a:p>
            <a:pPr marL="0" lvl="0" indent="0">
              <a:buClr>
                <a:schemeClr val="lt1"/>
              </a:buClr>
              <a:buSzPct val="25000"/>
              <a:buNone/>
              <a:tabLst>
                <a:tab pos="91440" algn="l"/>
              </a:tabLst>
            </a:pPr>
            <a:r>
              <a:rPr lang="en-US" sz="2400" b="1" dirty="0">
                <a:solidFill>
                  <a:srgbClr val="007FA3"/>
                </a:solidFill>
              </a:rPr>
              <a:t>1.5</a:t>
            </a:r>
            <a:r>
              <a:rPr lang="en-US" sz="2400" dirty="0"/>
              <a:t> Distinguish between operational and informational data management</a:t>
            </a:r>
            <a:endParaRPr lang="en-US" sz="2400" b="1" dirty="0">
              <a:solidFill>
                <a:srgbClr val="007FA3"/>
              </a:solidFill>
            </a:endParaRPr>
          </a:p>
          <a:p>
            <a:pPr marL="0" indent="-182880">
              <a:buClr>
                <a:schemeClr val="lt1"/>
              </a:buClr>
              <a:buNone/>
              <a:tabLst>
                <a:tab pos="91440" algn="l"/>
              </a:tabLst>
            </a:pPr>
            <a:r>
              <a:rPr lang="en-US" sz="2400" b="1" dirty="0">
                <a:solidFill>
                  <a:srgbClr val="007FA3"/>
                </a:solidFill>
              </a:rPr>
              <a:t>1.6</a:t>
            </a:r>
            <a:r>
              <a:rPr lang="en-US" sz="2400" dirty="0"/>
              <a:t> </a:t>
            </a:r>
            <a:r>
              <a:rPr lang="en-US" sz="2400" dirty="0">
                <a:solidFill>
                  <a:srgbClr val="000000"/>
                </a:solidFill>
              </a:rPr>
              <a:t>List components of database environment</a:t>
            </a:r>
            <a:endParaRPr lang="en-US" sz="2400" dirty="0"/>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From Figure 1-8 Database Development Activities During the S</a:t>
            </a:r>
            <a:r>
              <a:rPr lang="en-US" sz="100" dirty="0"/>
              <a:t> </a:t>
            </a:r>
            <a:r>
              <a:rPr lang="en-US" dirty="0"/>
              <a:t>D</a:t>
            </a:r>
            <a:r>
              <a:rPr lang="en-US" sz="100" dirty="0"/>
              <a:t> </a:t>
            </a:r>
            <a:r>
              <a:rPr lang="en-US" dirty="0"/>
              <a:t>L</a:t>
            </a:r>
            <a:r>
              <a:rPr lang="en-US" sz="100" dirty="0"/>
              <a:t> </a:t>
            </a:r>
            <a:r>
              <a:rPr lang="en-US" dirty="0"/>
              <a:t>C</a:t>
            </a:r>
          </a:p>
        </p:txBody>
      </p:sp>
      <p:pic>
        <p:nvPicPr>
          <p:cNvPr id="2" name="Picture 1" descr="A cyclic diagram shows the database development activities during the systems development life cycle, S D L C. The stages in sequence shown in the diagram are planning, analysis, design, implementation, maintenance, where maintenance leads back to planning."/>
          <p:cNvPicPr>
            <a:picLocks noChangeAspect="1"/>
          </p:cNvPicPr>
          <p:nvPr/>
        </p:nvPicPr>
        <p:blipFill>
          <a:blip r:embed="rId3"/>
          <a:stretch>
            <a:fillRect/>
          </a:stretch>
        </p:blipFill>
        <p:spPr>
          <a:xfrm>
            <a:off x="2292158" y="1507519"/>
            <a:ext cx="3733772" cy="4727867"/>
          </a:xfrm>
          <a:prstGeom prst="rect">
            <a:avLst/>
          </a:prstGeom>
        </p:spPr>
      </p:pic>
    </p:spTree>
    <p:extLst>
      <p:ext uri="{BB962C8B-B14F-4D97-AF65-F5344CB8AC3E}">
        <p14:creationId xmlns:p14="http://schemas.microsoft.com/office/powerpoint/2010/main" val="120942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Alternative Information Systems Development Approaches</a:t>
            </a:r>
          </a:p>
        </p:txBody>
      </p:sp>
      <p:sp>
        <p:nvSpPr>
          <p:cNvPr id="5" name="Text Placeholder 4"/>
          <p:cNvSpPr>
            <a:spLocks noGrp="1"/>
          </p:cNvSpPr>
          <p:nvPr>
            <p:ph type="body" idx="1"/>
          </p:nvPr>
        </p:nvSpPr>
        <p:spPr/>
        <p:txBody>
          <a:bodyPr/>
          <a:lstStyle/>
          <a:p>
            <a:r>
              <a:rPr lang="en-US" sz="2400" dirty="0"/>
              <a:t>Traditional S</a:t>
            </a:r>
            <a:r>
              <a:rPr lang="en-US" sz="100" dirty="0"/>
              <a:t> </a:t>
            </a:r>
            <a:r>
              <a:rPr lang="en-US" sz="2400" dirty="0"/>
              <a:t>D</a:t>
            </a:r>
            <a:r>
              <a:rPr lang="en-US" sz="100" dirty="0"/>
              <a:t> </a:t>
            </a:r>
            <a:r>
              <a:rPr lang="en-US" sz="2400" dirty="0"/>
              <a:t>L</a:t>
            </a:r>
            <a:r>
              <a:rPr lang="en-US" sz="100" dirty="0"/>
              <a:t> </a:t>
            </a:r>
            <a:r>
              <a:rPr lang="en-US" sz="2400" dirty="0"/>
              <a:t>C: methodical, structured, and time consuming</a:t>
            </a:r>
          </a:p>
          <a:p>
            <a:r>
              <a:rPr lang="en-US" sz="2400" dirty="0"/>
              <a:t>Rapid Application Development (R</a:t>
            </a:r>
            <a:r>
              <a:rPr lang="en-US" sz="100" dirty="0"/>
              <a:t> </a:t>
            </a:r>
            <a:r>
              <a:rPr lang="en-US" sz="2400" dirty="0"/>
              <a:t>A</a:t>
            </a:r>
            <a:r>
              <a:rPr lang="en-US" sz="100" dirty="0"/>
              <a:t> </a:t>
            </a:r>
            <a:r>
              <a:rPr lang="en-US" sz="2400" dirty="0"/>
              <a:t>D): faster and more adaptive, especially when a database is already in place</a:t>
            </a:r>
          </a:p>
          <a:p>
            <a:r>
              <a:rPr lang="en-US" sz="2400" dirty="0"/>
              <a:t>Several flavors:</a:t>
            </a:r>
          </a:p>
          <a:p>
            <a:pPr lvl="1"/>
            <a:r>
              <a:rPr lang="en-US" sz="2400" dirty="0"/>
              <a:t>Prototyping</a:t>
            </a:r>
          </a:p>
          <a:p>
            <a:pPr lvl="1"/>
            <a:r>
              <a:rPr lang="en-US" sz="2400" dirty="0"/>
              <a:t>Agile methodologies</a:t>
            </a:r>
          </a:p>
          <a:p>
            <a:pPr lvl="1"/>
            <a:r>
              <a:rPr lang="en-US" sz="2400" dirty="0"/>
              <a:t>eXtreme programming</a:t>
            </a:r>
          </a:p>
          <a:p>
            <a:pPr lvl="1"/>
            <a:r>
              <a:rPr lang="en-US" sz="2400" dirty="0"/>
              <a:t>Scrum</a:t>
            </a:r>
          </a:p>
          <a:p>
            <a:pPr lvl="1"/>
            <a:r>
              <a:rPr lang="en-US" sz="2400" dirty="0"/>
              <a:t>D</a:t>
            </a:r>
            <a:r>
              <a:rPr lang="en-US" sz="100" dirty="0"/>
              <a:t> </a:t>
            </a:r>
            <a:r>
              <a:rPr lang="en-US" sz="2400" dirty="0"/>
              <a:t>S</a:t>
            </a:r>
            <a:r>
              <a:rPr lang="en-US" sz="100" dirty="0"/>
              <a:t> </a:t>
            </a:r>
            <a:r>
              <a:rPr lang="en-US" sz="2400" dirty="0"/>
              <a:t>D</a:t>
            </a:r>
            <a:r>
              <a:rPr lang="en-US" sz="100" dirty="0"/>
              <a:t> </a:t>
            </a:r>
            <a:r>
              <a:rPr lang="en-US" sz="2400" dirty="0"/>
              <a:t>M (dynamic system development methodologies)</a:t>
            </a:r>
          </a:p>
        </p:txBody>
      </p:sp>
    </p:spTree>
    <p:extLst>
      <p:ext uri="{BB962C8B-B14F-4D97-AF65-F5344CB8AC3E}">
        <p14:creationId xmlns:p14="http://schemas.microsoft.com/office/powerpoint/2010/main" val="281629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1-9 The Prototyping Methodology and Database Development Process</a:t>
            </a:r>
          </a:p>
        </p:txBody>
      </p:sp>
      <p:pic>
        <p:nvPicPr>
          <p:cNvPr id="6" name="Picture 5" descr="A diagram shows different prototyping phases in database development process. The prototyping methodology shown in the diagram starts with the Identify problem phase with database development activities shown as, Conceptual data modeling, Analyze requirements, and Develop preliminary data model. An arrow with the caption, Initial requirements, points to the right to the next phase in the process, Develop initial prototype. The database development activities shown are, Logical database design consisting of Analyze requirements in detail and Integrate database views into conceptual data model. Physical database design and definition consisting of Define new database contents to D B M S, Decide on physical organization for new data, and Design database processing programs. An arrow with the caption, Working prototype, points down to the next state in the process, Implement and use prototype. The database implementation activities shown are, Code database processing and Install new database contents, usually from existing data sources. An arrow with the caption, Problems points to the right to the next phase in the process, Revise and enhance prototype. The database maintenance shown are, Analyze database to ensure it meets application needs and Fix errors in database. Another arrow with the caption, New Requirements points to the top of Revised and enhance prototype. And additional arrow with the caption, Next version, points from Revise and enhance prototype to the left back to Implement and use prototype. A final dashed arrow points from Implement and use prototype to Convert to operational system. The database maintenance shown are Tune database for improved performance and Fix errors in database.">
            <a:extLst>
              <a:ext uri="{FF2B5EF4-FFF2-40B4-BE49-F238E27FC236}">
                <a16:creationId xmlns:a16="http://schemas.microsoft.com/office/drawing/2014/main" id="{2E234835-8B2C-4BC3-AA3C-1640BA071A9B}"/>
              </a:ext>
            </a:extLst>
          </p:cNvPr>
          <p:cNvPicPr>
            <a:picLocks noChangeAspect="1"/>
          </p:cNvPicPr>
          <p:nvPr/>
        </p:nvPicPr>
        <p:blipFill>
          <a:blip r:embed="rId3"/>
          <a:stretch>
            <a:fillRect/>
          </a:stretch>
        </p:blipFill>
        <p:spPr>
          <a:xfrm>
            <a:off x="708966" y="1627175"/>
            <a:ext cx="7726069" cy="4477063"/>
          </a:xfrm>
          <a:prstGeom prst="rect">
            <a:avLst/>
          </a:prstGeom>
        </p:spPr>
      </p:pic>
    </p:spTree>
    <p:extLst>
      <p:ext uri="{BB962C8B-B14F-4D97-AF65-F5344CB8AC3E}">
        <p14:creationId xmlns:p14="http://schemas.microsoft.com/office/powerpoint/2010/main" val="354370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1-10 Three-Schema Architecture</a:t>
            </a:r>
          </a:p>
        </p:txBody>
      </p:sp>
      <p:sp>
        <p:nvSpPr>
          <p:cNvPr id="5" name="Text Placeholder 4"/>
          <p:cNvSpPr>
            <a:spLocks noGrp="1"/>
          </p:cNvSpPr>
          <p:nvPr>
            <p:ph type="body" idx="1"/>
          </p:nvPr>
        </p:nvSpPr>
        <p:spPr>
          <a:xfrm>
            <a:off x="457199" y="1600200"/>
            <a:ext cx="4247535" cy="4623619"/>
          </a:xfrm>
        </p:spPr>
        <p:txBody>
          <a:bodyPr/>
          <a:lstStyle/>
          <a:p>
            <a:r>
              <a:rPr lang="en-US" sz="1800" dirty="0"/>
              <a:t>Different people have different views of the database</a:t>
            </a:r>
          </a:p>
          <a:p>
            <a:pPr>
              <a:defRPr/>
            </a:pPr>
            <a:r>
              <a:rPr lang="en-US" sz="1800" dirty="0">
                <a:solidFill>
                  <a:srgbClr val="000000"/>
                </a:solidFill>
              </a:rPr>
              <a:t>External Schema</a:t>
            </a:r>
          </a:p>
          <a:p>
            <a:pPr lvl="1">
              <a:defRPr/>
            </a:pPr>
            <a:r>
              <a:rPr lang="en-US" sz="1800" dirty="0">
                <a:solidFill>
                  <a:srgbClr val="000000"/>
                </a:solidFill>
              </a:rPr>
              <a:t>User Views</a:t>
            </a:r>
          </a:p>
          <a:p>
            <a:pPr lvl="1">
              <a:defRPr/>
            </a:pPr>
            <a:r>
              <a:rPr lang="en-US" sz="1800" dirty="0">
                <a:solidFill>
                  <a:srgbClr val="000000"/>
                </a:solidFill>
              </a:rPr>
              <a:t>Subsets of Conceptual Schema</a:t>
            </a:r>
          </a:p>
          <a:p>
            <a:pPr lvl="1">
              <a:defRPr/>
            </a:pPr>
            <a:r>
              <a:rPr lang="en-US" sz="1800" dirty="0">
                <a:solidFill>
                  <a:srgbClr val="000000"/>
                </a:solidFill>
              </a:rPr>
              <a:t>Can be determined from business-function/data entity matrices</a:t>
            </a:r>
          </a:p>
          <a:p>
            <a:pPr lvl="1">
              <a:defRPr/>
            </a:pPr>
            <a:r>
              <a:rPr lang="en-US" sz="1800" dirty="0">
                <a:solidFill>
                  <a:srgbClr val="000000"/>
                </a:solidFill>
              </a:rPr>
              <a:t>D</a:t>
            </a:r>
            <a:r>
              <a:rPr lang="en-US" sz="100" dirty="0">
                <a:solidFill>
                  <a:srgbClr val="000000"/>
                </a:solidFill>
              </a:rPr>
              <a:t> </a:t>
            </a:r>
            <a:r>
              <a:rPr lang="en-US" sz="1800" dirty="0">
                <a:solidFill>
                  <a:srgbClr val="000000"/>
                </a:solidFill>
              </a:rPr>
              <a:t>B</a:t>
            </a:r>
            <a:r>
              <a:rPr lang="en-US" sz="100" dirty="0">
                <a:solidFill>
                  <a:srgbClr val="000000"/>
                </a:solidFill>
              </a:rPr>
              <a:t> </a:t>
            </a:r>
            <a:r>
              <a:rPr lang="en-US" sz="1800" dirty="0">
                <a:solidFill>
                  <a:srgbClr val="000000"/>
                </a:solidFill>
              </a:rPr>
              <a:t>A determines schema for different users</a:t>
            </a:r>
          </a:p>
          <a:p>
            <a:pPr>
              <a:defRPr/>
            </a:pPr>
            <a:r>
              <a:rPr lang="en-US" sz="1800" dirty="0">
                <a:solidFill>
                  <a:srgbClr val="000000"/>
                </a:solidFill>
              </a:rPr>
              <a:t>Conceptual Schema (E</a:t>
            </a:r>
            <a:r>
              <a:rPr lang="en-US" sz="100" dirty="0">
                <a:solidFill>
                  <a:srgbClr val="000000"/>
                </a:solidFill>
              </a:rPr>
              <a:t> </a:t>
            </a:r>
            <a:r>
              <a:rPr lang="en-US" sz="1800" dirty="0">
                <a:solidFill>
                  <a:srgbClr val="000000"/>
                </a:solidFill>
              </a:rPr>
              <a:t>R models)</a:t>
            </a:r>
          </a:p>
          <a:p>
            <a:pPr>
              <a:defRPr/>
            </a:pPr>
            <a:r>
              <a:rPr lang="en-US" sz="1800" dirty="0">
                <a:solidFill>
                  <a:srgbClr val="000000"/>
                </a:solidFill>
              </a:rPr>
              <a:t>Internal Schema (logical and physical structures)</a:t>
            </a:r>
          </a:p>
        </p:txBody>
      </p:sp>
      <p:pic>
        <p:nvPicPr>
          <p:cNvPr id="6" name="Picture 5" descr="A diagram shows the three schema architecture for database development. The three schemas and their components are shown as follows. External Schema consisting of, Enterprise Data Model, User View 1, report, User View 2, screen display, through User View n, order form. Conceptual Schema, and Internal Schema consisting of, Logical Schemas composed of Database 1, Order Processing, Database 2, Supply Chain, through Database m, Customer Service. Physical Schemas consisting of, Physical Schema 1, Physical Schema 2, through Physical Schema m. Two, two way arrows connect External Schema to Enterprise Data model and Conceptual Schema. A two way arrow connects Conceptual Schema to Internal Schema. Two two way arrows connect Internal Schema to Logical Schemas and Physical Schemas. Dotted lines connect the corresponding components of the Logical Schemas and Physical Schemas."/>
          <p:cNvPicPr>
            <a:picLocks noChangeAspect="1"/>
          </p:cNvPicPr>
          <p:nvPr/>
        </p:nvPicPr>
        <p:blipFill>
          <a:blip r:embed="rId3"/>
          <a:stretch>
            <a:fillRect/>
          </a:stretch>
        </p:blipFill>
        <p:spPr>
          <a:xfrm>
            <a:off x="4795141" y="1810845"/>
            <a:ext cx="3961267" cy="4202328"/>
          </a:xfrm>
          <a:prstGeom prst="rect">
            <a:avLst/>
          </a:prstGeom>
        </p:spPr>
      </p:pic>
    </p:spTree>
    <p:extLst>
      <p:ext uri="{BB962C8B-B14F-4D97-AF65-F5344CB8AC3E}">
        <p14:creationId xmlns:p14="http://schemas.microsoft.com/office/powerpoint/2010/main" val="3665438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People Involved in Database Development</a:t>
            </a:r>
          </a:p>
        </p:txBody>
      </p:sp>
      <p:sp>
        <p:nvSpPr>
          <p:cNvPr id="5" name="Text Placeholder 4"/>
          <p:cNvSpPr>
            <a:spLocks noGrp="1"/>
          </p:cNvSpPr>
          <p:nvPr>
            <p:ph type="body" idx="1"/>
          </p:nvPr>
        </p:nvSpPr>
        <p:spPr>
          <a:xfrm>
            <a:off x="457200" y="1600200"/>
            <a:ext cx="8229600" cy="2676832"/>
          </a:xfrm>
        </p:spPr>
        <p:txBody>
          <a:bodyPr/>
          <a:lstStyle/>
          <a:p>
            <a:pPr>
              <a:defRPr/>
            </a:pPr>
            <a:r>
              <a:rPr lang="en-US" sz="2400" dirty="0">
                <a:solidFill>
                  <a:schemeClr val="tx1"/>
                </a:solidFill>
              </a:rPr>
              <a:t>Project – a planned undertaking of related activities to reach an objective that has a beginning and an end</a:t>
            </a:r>
          </a:p>
          <a:p>
            <a:pPr>
              <a:defRPr/>
            </a:pPr>
            <a:r>
              <a:rPr lang="en-US" sz="2400" dirty="0">
                <a:solidFill>
                  <a:schemeClr val="tx1"/>
                </a:solidFill>
              </a:rPr>
              <a:t>Initiated and planned in planning stage of S</a:t>
            </a:r>
            <a:r>
              <a:rPr lang="en-US" sz="100" dirty="0">
                <a:solidFill>
                  <a:schemeClr val="tx1"/>
                </a:solidFill>
              </a:rPr>
              <a:t> </a:t>
            </a:r>
            <a:r>
              <a:rPr lang="en-US" sz="2400" dirty="0">
                <a:solidFill>
                  <a:schemeClr val="tx1"/>
                </a:solidFill>
              </a:rPr>
              <a:t>D</a:t>
            </a:r>
            <a:r>
              <a:rPr lang="en-US" sz="100" dirty="0">
                <a:solidFill>
                  <a:schemeClr val="tx1"/>
                </a:solidFill>
              </a:rPr>
              <a:t> </a:t>
            </a:r>
            <a:r>
              <a:rPr lang="en-US" sz="2400" dirty="0">
                <a:solidFill>
                  <a:schemeClr val="tx1"/>
                </a:solidFill>
              </a:rPr>
              <a:t>L</a:t>
            </a:r>
            <a:r>
              <a:rPr lang="en-US" sz="100" dirty="0">
                <a:solidFill>
                  <a:schemeClr val="tx1"/>
                </a:solidFill>
              </a:rPr>
              <a:t> </a:t>
            </a:r>
            <a:r>
              <a:rPr lang="en-US" sz="2400" dirty="0">
                <a:solidFill>
                  <a:schemeClr val="tx1"/>
                </a:solidFill>
              </a:rPr>
              <a:t>C</a:t>
            </a:r>
          </a:p>
          <a:p>
            <a:pPr>
              <a:defRPr/>
            </a:pPr>
            <a:r>
              <a:rPr lang="en-US" sz="2400" dirty="0">
                <a:solidFill>
                  <a:schemeClr val="tx1"/>
                </a:solidFill>
              </a:rPr>
              <a:t>Executed during analysis, design, and implementation</a:t>
            </a:r>
          </a:p>
          <a:p>
            <a:pPr>
              <a:defRPr/>
            </a:pPr>
            <a:r>
              <a:rPr lang="en-US" sz="2400" dirty="0">
                <a:solidFill>
                  <a:schemeClr val="tx1"/>
                </a:solidFill>
              </a:rPr>
              <a:t>Closed at the end of implementation</a:t>
            </a:r>
          </a:p>
        </p:txBody>
      </p:sp>
    </p:spTree>
    <p:extLst>
      <p:ext uri="{BB962C8B-B14F-4D97-AF65-F5344CB8AC3E}">
        <p14:creationId xmlns:p14="http://schemas.microsoft.com/office/powerpoint/2010/main" val="297237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Project Team Members </a:t>
            </a:r>
            <a:r>
              <a:rPr lang="en-US" sz="2000" b="0" dirty="0"/>
              <a:t>(1 of 2)</a:t>
            </a:r>
          </a:p>
        </p:txBody>
      </p:sp>
      <p:sp>
        <p:nvSpPr>
          <p:cNvPr id="5" name="Text Placeholder 4"/>
          <p:cNvSpPr>
            <a:spLocks noGrp="1"/>
          </p:cNvSpPr>
          <p:nvPr>
            <p:ph type="body" idx="1"/>
          </p:nvPr>
        </p:nvSpPr>
        <p:spPr/>
        <p:txBody>
          <a:bodyPr/>
          <a:lstStyle/>
          <a:p>
            <a:pPr>
              <a:defRPr/>
            </a:pPr>
            <a:r>
              <a:rPr lang="en-US" sz="2400" dirty="0">
                <a:solidFill>
                  <a:srgbClr val="000000"/>
                </a:solidFill>
              </a:rPr>
              <a:t>Business analysts – analyze business situation and establish requirements</a:t>
            </a:r>
          </a:p>
          <a:p>
            <a:pPr>
              <a:defRPr/>
            </a:pPr>
            <a:r>
              <a:rPr lang="en-US" sz="2400" dirty="0">
                <a:solidFill>
                  <a:srgbClr val="000000"/>
                </a:solidFill>
              </a:rPr>
              <a:t>Systems analysts – like business analysts, but also have technical expertise for overall information systems</a:t>
            </a:r>
          </a:p>
          <a:p>
            <a:pPr>
              <a:defRPr/>
            </a:pPr>
            <a:r>
              <a:rPr lang="en-US" sz="2400" dirty="0">
                <a:solidFill>
                  <a:srgbClr val="000000"/>
                </a:solidFill>
              </a:rPr>
              <a:t>Database analysts and data modelers – analysts who focus on database</a:t>
            </a:r>
          </a:p>
          <a:p>
            <a:pPr>
              <a:defRPr/>
            </a:pPr>
            <a:r>
              <a:rPr lang="en-US" sz="2400" dirty="0">
                <a:solidFill>
                  <a:srgbClr val="000000"/>
                </a:solidFill>
              </a:rPr>
              <a:t>Users – the “customers” communicate their needs to analysts</a:t>
            </a:r>
          </a:p>
          <a:p>
            <a:pPr>
              <a:defRPr/>
            </a:pPr>
            <a:r>
              <a:rPr lang="en-US" sz="2400" dirty="0">
                <a:solidFill>
                  <a:srgbClr val="000000"/>
                </a:solidFill>
              </a:rPr>
              <a:t>Programmers – coders of the programs that interact with the database</a:t>
            </a:r>
          </a:p>
        </p:txBody>
      </p:sp>
    </p:spTree>
    <p:extLst>
      <p:ext uri="{BB962C8B-B14F-4D97-AF65-F5344CB8AC3E}">
        <p14:creationId xmlns:p14="http://schemas.microsoft.com/office/powerpoint/2010/main" val="1135216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Project Team Members </a:t>
            </a:r>
            <a:r>
              <a:rPr lang="en-US" sz="2000" b="0" dirty="0"/>
              <a:t>(2 of 2)</a:t>
            </a:r>
            <a:endParaRPr lang="en-US" dirty="0"/>
          </a:p>
        </p:txBody>
      </p:sp>
      <p:sp>
        <p:nvSpPr>
          <p:cNvPr id="5" name="Text Placeholder 4"/>
          <p:cNvSpPr>
            <a:spLocks noGrp="1"/>
          </p:cNvSpPr>
          <p:nvPr>
            <p:ph type="body" idx="1"/>
          </p:nvPr>
        </p:nvSpPr>
        <p:spPr/>
        <p:txBody>
          <a:bodyPr/>
          <a:lstStyle/>
          <a:p>
            <a:pPr>
              <a:defRPr/>
            </a:pPr>
            <a:r>
              <a:rPr lang="en-US" sz="2400" dirty="0">
                <a:solidFill>
                  <a:srgbClr val="000000"/>
                </a:solidFill>
              </a:rPr>
              <a:t>Database architects – establish standards for data in business units</a:t>
            </a:r>
          </a:p>
          <a:p>
            <a:pPr>
              <a:defRPr/>
            </a:pPr>
            <a:r>
              <a:rPr lang="en-US" sz="2400" dirty="0">
                <a:solidFill>
                  <a:srgbClr val="000000"/>
                </a:solidFill>
              </a:rPr>
              <a:t>Data administrators – responsible for existing databases, ensuring data integrity and consistency</a:t>
            </a:r>
          </a:p>
          <a:p>
            <a:pPr>
              <a:defRPr/>
            </a:pPr>
            <a:r>
              <a:rPr lang="en-US" sz="2400" dirty="0">
                <a:solidFill>
                  <a:srgbClr val="000000"/>
                </a:solidFill>
              </a:rPr>
              <a:t>Project managers – oversee the projects, manage the personnel</a:t>
            </a:r>
          </a:p>
          <a:p>
            <a:pPr>
              <a:defRPr/>
            </a:pPr>
            <a:r>
              <a:rPr lang="en-US" sz="2400" dirty="0">
                <a:solidFill>
                  <a:srgbClr val="000000"/>
                </a:solidFill>
              </a:rPr>
              <a:t>Other technical experts – network, operating system, documentation, etc.</a:t>
            </a:r>
          </a:p>
        </p:txBody>
      </p:sp>
    </p:spTree>
    <p:extLst>
      <p:ext uri="{BB962C8B-B14F-4D97-AF65-F5344CB8AC3E}">
        <p14:creationId xmlns:p14="http://schemas.microsoft.com/office/powerpoint/2010/main" val="3656271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Evolution of Database Systems</a:t>
            </a:r>
          </a:p>
        </p:txBody>
      </p:sp>
      <p:sp>
        <p:nvSpPr>
          <p:cNvPr id="5" name="Text Placeholder 4"/>
          <p:cNvSpPr>
            <a:spLocks noGrp="1"/>
          </p:cNvSpPr>
          <p:nvPr>
            <p:ph type="body" idx="1"/>
          </p:nvPr>
        </p:nvSpPr>
        <p:spPr>
          <a:xfrm>
            <a:off x="457200" y="1600200"/>
            <a:ext cx="8229600" cy="3252019"/>
          </a:xfrm>
        </p:spPr>
        <p:txBody>
          <a:bodyPr/>
          <a:lstStyle/>
          <a:p>
            <a:pPr>
              <a:defRPr/>
            </a:pPr>
            <a:r>
              <a:rPr lang="en-US" sz="2400" dirty="0">
                <a:solidFill>
                  <a:srgbClr val="000000"/>
                </a:solidFill>
              </a:rPr>
              <a:t>Driven by four main objectives:</a:t>
            </a:r>
          </a:p>
          <a:p>
            <a:pPr marL="740664" lvl="1">
              <a:defRPr/>
            </a:pPr>
            <a:r>
              <a:rPr lang="en-US" sz="2400" dirty="0">
                <a:solidFill>
                  <a:srgbClr val="000000"/>
                </a:solidFill>
                <a:latin typeface="+mn-lt"/>
              </a:rPr>
              <a:t>Need for program-data independence </a:t>
            </a:r>
            <a:r>
              <a:rPr lang="en-US" sz="2400" dirty="0">
                <a:solidFill>
                  <a:srgbClr val="000000"/>
                </a:solidFill>
                <a:latin typeface="+mn-lt"/>
                <a:sym typeface="Wingdings" pitchFamily="2" charset="2"/>
              </a:rPr>
              <a:t>in order to reduce maintenance</a:t>
            </a:r>
          </a:p>
          <a:p>
            <a:pPr marL="740664" lvl="1">
              <a:defRPr/>
            </a:pPr>
            <a:r>
              <a:rPr lang="en-US" sz="2400" dirty="0">
                <a:solidFill>
                  <a:srgbClr val="000000"/>
                </a:solidFill>
                <a:latin typeface="+mn-lt"/>
                <a:sym typeface="Wingdings" pitchFamily="2" charset="2"/>
              </a:rPr>
              <a:t>Desire to manage more complex data types and structures</a:t>
            </a:r>
          </a:p>
          <a:p>
            <a:pPr marL="740664" lvl="1">
              <a:defRPr/>
            </a:pPr>
            <a:r>
              <a:rPr lang="en-US" sz="2400" dirty="0">
                <a:solidFill>
                  <a:srgbClr val="000000"/>
                </a:solidFill>
                <a:latin typeface="+mn-lt"/>
                <a:sym typeface="Wingdings" pitchFamily="2" charset="2"/>
              </a:rPr>
              <a:t>Ease of data access for less technical personnel</a:t>
            </a:r>
          </a:p>
          <a:p>
            <a:pPr marL="740664" lvl="1">
              <a:defRPr/>
            </a:pPr>
            <a:r>
              <a:rPr lang="en-US" sz="2400" dirty="0">
                <a:solidFill>
                  <a:srgbClr val="000000"/>
                </a:solidFill>
                <a:latin typeface="+mn-lt"/>
                <a:sym typeface="Wingdings" pitchFamily="2" charset="2"/>
              </a:rPr>
              <a:t>Need for more powerful decision support platforms</a:t>
            </a:r>
          </a:p>
        </p:txBody>
      </p:sp>
    </p:spTree>
    <p:extLst>
      <p:ext uri="{BB962C8B-B14F-4D97-AF65-F5344CB8AC3E}">
        <p14:creationId xmlns:p14="http://schemas.microsoft.com/office/powerpoint/2010/main" val="182612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(1 of 4)</a:t>
            </a:r>
          </a:p>
        </p:txBody>
      </p:sp>
      <p:sp>
        <p:nvSpPr>
          <p:cNvPr id="2" name="Text Placeholder 1"/>
          <p:cNvSpPr>
            <a:spLocks noGrp="1"/>
          </p:cNvSpPr>
          <p:nvPr>
            <p:ph type="body" idx="1"/>
          </p:nvPr>
        </p:nvSpPr>
        <p:spPr>
          <a:xfrm>
            <a:off x="457200" y="1600201"/>
            <a:ext cx="8229600" cy="487392"/>
          </a:xfrm>
        </p:spPr>
        <p:txBody>
          <a:bodyPr/>
          <a:lstStyle/>
          <a:p>
            <a:pPr marL="0" indent="0">
              <a:buNone/>
            </a:pPr>
            <a:r>
              <a:rPr lang="en-US" sz="2000" dirty="0"/>
              <a:t>(a) Evolution of database technologies</a:t>
            </a:r>
          </a:p>
        </p:txBody>
      </p:sp>
      <p:pic>
        <p:nvPicPr>
          <p:cNvPr id="6" name="Picture 5" descr="A diagram uses a series of horizontal timelines to illustrate the evolution of database technologies. The horizontal axis shows the decades from 1960 to 2010. Each of the following database technologies are represent by a solid line that indicates that that database technology is under active development, and or a dashed line that indicates that it is a legacy system that is still being used. Flat files, Staring in 1960 the technology remains under active development until mid of 1980s, where is now still used as a legacy system. Hierarchical, Starting in late 1960s the technology remains under active development until beginning of 1990s, where is now still used as a legacy system.  Network, Starting in early 1970s the technology remains under active development until 1990, where it was used as a legacy system until 2000. Relational, Starting in early 1980s the technology still remains under active development. Object oriented, Starting in early 1990s the technology still remains under active development. Object relational, Starting in early 1990s, after relational technology the technology still remains under active development. Analytics, Data Warehousing, Starting in late 1980s the technology still remains under active development. Analytics, Big data, Starting after 2000 the technology still remains under active development."/>
          <p:cNvPicPr>
            <a:picLocks noChangeAspect="1"/>
          </p:cNvPicPr>
          <p:nvPr/>
        </p:nvPicPr>
        <p:blipFill>
          <a:blip r:embed="rId3"/>
          <a:stretch>
            <a:fillRect/>
          </a:stretch>
        </p:blipFill>
        <p:spPr>
          <a:xfrm>
            <a:off x="719076" y="2368542"/>
            <a:ext cx="7665370" cy="3603871"/>
          </a:xfrm>
          <a:prstGeom prst="rect">
            <a:avLst/>
          </a:prstGeom>
        </p:spPr>
      </p:pic>
    </p:spTree>
    <p:extLst>
      <p:ext uri="{BB962C8B-B14F-4D97-AF65-F5344CB8AC3E}">
        <p14:creationId xmlns:p14="http://schemas.microsoft.com/office/powerpoint/2010/main" val="2176542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(2 of 4)</a:t>
            </a:r>
          </a:p>
        </p:txBody>
      </p:sp>
      <p:sp>
        <p:nvSpPr>
          <p:cNvPr id="2" name="Text Placeholder 1"/>
          <p:cNvSpPr>
            <a:spLocks noGrp="1"/>
          </p:cNvSpPr>
          <p:nvPr>
            <p:ph type="body" idx="1"/>
          </p:nvPr>
        </p:nvSpPr>
        <p:spPr>
          <a:xfrm>
            <a:off x="457200" y="1600201"/>
            <a:ext cx="8229600" cy="444260"/>
          </a:xfrm>
        </p:spPr>
        <p:txBody>
          <a:bodyPr/>
          <a:lstStyle/>
          <a:p>
            <a:pPr marL="0" indent="0">
              <a:buNone/>
            </a:pPr>
            <a:r>
              <a:rPr lang="en-US" sz="2000" dirty="0"/>
              <a:t>(b) Database architectures</a:t>
            </a:r>
          </a:p>
        </p:txBody>
      </p:sp>
      <p:pic>
        <p:nvPicPr>
          <p:cNvPr id="5" name="Picture 4" descr="A diagram that illustrates the evolution of database architectures. Both the hierarchical and network database models are depicted by three levels of rectangles. At the top of the hierarchical database model is a single rectangle. A line descends from the bottom of the rectangle, splitting into 3 addition lines to the tops of 3 rectangles on the second level. A line descends from the bottom of the middle rectangle, splitting into 2 addition lines to the tops of 2 rectangles on the third level. At the top of the network database model is a single rectangle. Two lines descend from the sides of the rectangle to the tops of 2 rectangles on the second level. From the rectangle on the left, two lines descend from the bottom and right side to the tops of the left and middle rectangles on the third level. From the rectangle on the right two lines descend from the left side and bottom to the tops of the middle and right rectangles on the third level. An additional line connects the left and middle rectangles."/>
          <p:cNvPicPr>
            <a:picLocks noChangeAspect="1"/>
          </p:cNvPicPr>
          <p:nvPr/>
        </p:nvPicPr>
        <p:blipFill rotWithShape="1">
          <a:blip r:embed="rId3"/>
          <a:srcRect b="2087"/>
          <a:stretch/>
        </p:blipFill>
        <p:spPr>
          <a:xfrm>
            <a:off x="621402" y="2388782"/>
            <a:ext cx="7832180" cy="3597897"/>
          </a:xfrm>
          <a:prstGeom prst="rect">
            <a:avLst/>
          </a:prstGeom>
        </p:spPr>
      </p:pic>
    </p:spTree>
    <p:extLst>
      <p:ext uri="{BB962C8B-B14F-4D97-AF65-F5344CB8AC3E}">
        <p14:creationId xmlns:p14="http://schemas.microsoft.com/office/powerpoint/2010/main" val="142525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(2 of 2)</a:t>
            </a:r>
          </a:p>
        </p:txBody>
      </p:sp>
      <p:sp>
        <p:nvSpPr>
          <p:cNvPr id="3" name="Text Placeholder 2"/>
          <p:cNvSpPr>
            <a:spLocks noGrp="1"/>
          </p:cNvSpPr>
          <p:nvPr>
            <p:ph type="body" idx="1"/>
          </p:nvPr>
        </p:nvSpPr>
        <p:spPr/>
        <p:txBody>
          <a:bodyPr/>
          <a:lstStyle/>
          <a:p>
            <a:pPr marL="0" indent="0">
              <a:buClr>
                <a:schemeClr val="lt1"/>
              </a:buClr>
              <a:buNone/>
            </a:pPr>
            <a:r>
              <a:rPr lang="en-US" sz="2400" b="1" dirty="0">
                <a:solidFill>
                  <a:srgbClr val="007FA3"/>
                </a:solidFill>
              </a:rPr>
              <a:t>1.7</a:t>
            </a:r>
            <a:r>
              <a:rPr lang="en-US" sz="2400" b="1" dirty="0">
                <a:solidFill>
                  <a:schemeClr val="accent1"/>
                </a:solidFill>
              </a:rPr>
              <a:t> </a:t>
            </a:r>
            <a:r>
              <a:rPr lang="en-US" sz="2400" dirty="0">
                <a:solidFill>
                  <a:srgbClr val="000000"/>
                </a:solidFill>
              </a:rPr>
              <a:t>Identify categories of database applications</a:t>
            </a:r>
            <a:endParaRPr lang="en-US" sz="2400" dirty="0"/>
          </a:p>
          <a:p>
            <a:pPr marL="0" indent="0">
              <a:buClr>
                <a:schemeClr val="lt1"/>
              </a:buClr>
              <a:buNone/>
            </a:pPr>
            <a:r>
              <a:rPr lang="en-US" sz="2400" b="1" dirty="0">
                <a:solidFill>
                  <a:srgbClr val="007FA3"/>
                </a:solidFill>
              </a:rPr>
              <a:t>1.8</a:t>
            </a:r>
            <a:r>
              <a:rPr lang="en-US" sz="2400" dirty="0"/>
              <a:t> </a:t>
            </a:r>
            <a:r>
              <a:rPr lang="en-US" sz="2400" dirty="0">
                <a:solidFill>
                  <a:srgbClr val="000000"/>
                </a:solidFill>
              </a:rPr>
              <a:t>Explain prototyping and agile development approaches</a:t>
            </a:r>
          </a:p>
          <a:p>
            <a:pPr marL="0" indent="0">
              <a:buClr>
                <a:schemeClr val="lt1"/>
              </a:buClr>
              <a:buNone/>
            </a:pPr>
            <a:r>
              <a:rPr lang="en-US" sz="2400" b="1" dirty="0">
                <a:solidFill>
                  <a:srgbClr val="007FA3"/>
                </a:solidFill>
              </a:rPr>
              <a:t>1.9</a:t>
            </a:r>
            <a:r>
              <a:rPr lang="en-US" sz="2400" b="1" dirty="0">
                <a:solidFill>
                  <a:schemeClr val="accent1"/>
                </a:solidFill>
              </a:rPr>
              <a:t> </a:t>
            </a:r>
            <a:r>
              <a:rPr lang="en-US" sz="2400" dirty="0">
                <a:solidFill>
                  <a:srgbClr val="000000"/>
                </a:solidFill>
              </a:rPr>
              <a:t>Explain roles of individuals</a:t>
            </a:r>
          </a:p>
          <a:p>
            <a:pPr marL="0" indent="0">
              <a:buClr>
                <a:schemeClr val="lt1"/>
              </a:buClr>
              <a:buNone/>
            </a:pPr>
            <a:r>
              <a:rPr lang="en-US" sz="2400" b="1" dirty="0">
                <a:solidFill>
                  <a:srgbClr val="007FA3"/>
                </a:solidFill>
              </a:rPr>
              <a:t>1.10</a:t>
            </a:r>
            <a:r>
              <a:rPr lang="en-US" sz="2400" b="1" dirty="0">
                <a:solidFill>
                  <a:schemeClr val="accent1"/>
                </a:solidFill>
              </a:rPr>
              <a:t> </a:t>
            </a:r>
            <a:r>
              <a:rPr lang="en-US" sz="2400" dirty="0">
                <a:solidFill>
                  <a:srgbClr val="000000"/>
                </a:solidFill>
              </a:rPr>
              <a:t>Explain differences between personal, multi-tiered, and enterprise data management</a:t>
            </a:r>
          </a:p>
          <a:p>
            <a:pPr marL="0" indent="0">
              <a:buClr>
                <a:schemeClr val="lt1"/>
              </a:buClr>
              <a:buNone/>
            </a:pPr>
            <a:r>
              <a:rPr lang="en-US" sz="2400" b="1" dirty="0">
                <a:solidFill>
                  <a:srgbClr val="007FA3"/>
                </a:solidFill>
              </a:rPr>
              <a:t>1.11</a:t>
            </a:r>
            <a:r>
              <a:rPr lang="en-US" sz="2400" b="1" dirty="0">
                <a:solidFill>
                  <a:schemeClr val="accent1"/>
                </a:solidFill>
              </a:rPr>
              <a:t> </a:t>
            </a:r>
            <a:r>
              <a:rPr lang="en-US" sz="2400" dirty="0">
                <a:solidFill>
                  <a:srgbClr val="000000"/>
                </a:solidFill>
              </a:rPr>
              <a:t>Explain three-schema architectures (external, conceptual, internal)</a:t>
            </a:r>
          </a:p>
        </p:txBody>
      </p:sp>
    </p:spTree>
    <p:extLst>
      <p:ext uri="{BB962C8B-B14F-4D97-AF65-F5344CB8AC3E}">
        <p14:creationId xmlns:p14="http://schemas.microsoft.com/office/powerpoint/2010/main" val="542537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(3 of 4)</a:t>
            </a:r>
          </a:p>
        </p:txBody>
      </p:sp>
      <p:sp>
        <p:nvSpPr>
          <p:cNvPr id="2" name="Text Placeholder 1"/>
          <p:cNvSpPr>
            <a:spLocks noGrp="1"/>
          </p:cNvSpPr>
          <p:nvPr>
            <p:ph type="body" idx="1"/>
          </p:nvPr>
        </p:nvSpPr>
        <p:spPr>
          <a:xfrm>
            <a:off x="457200" y="1600200"/>
            <a:ext cx="8229600" cy="461513"/>
          </a:xfrm>
        </p:spPr>
        <p:txBody>
          <a:bodyPr/>
          <a:lstStyle/>
          <a:p>
            <a:pPr marL="0" indent="0">
              <a:buNone/>
            </a:pPr>
            <a:r>
              <a:rPr lang="en-US" sz="2000" dirty="0"/>
              <a:t>(b) Database architectures</a:t>
            </a:r>
          </a:p>
        </p:txBody>
      </p:sp>
      <p:pic>
        <p:nvPicPr>
          <p:cNvPr id="5" name="Picture 4" descr="Another diagram that illustrates the evolution of database architectures. The Relational database model is depicted by two lines of text. The first line reads, RELATION 1 left parenthesis PRIMARY KEY comma ATTRIBUTES comma dot dot dot right parenthesis. The second line reads, RELATION 2 left parenthesis PRIMARY KEY comma FOREIGN KEY comma ATTRIBUTES comma dot dot dot right parenthesis. An arrow points from FOREIGN KEY in the second line to PRIMARY KEY in the first line. The object oriented database model is depicted by two horizontally oriented rectangles. The left rectangle is divided into three sections by two horizontal lines. In the top section of the rectangle is text that reads, Object Class 1. In the middle section of the rectangle is text that reads, Attributes. Below the text is a nested rectangle, also divided into three sections. In the top section of the nested rectangle is text that reads, Object Class 2. In the middle section of the nested rectangle is text that reads, Attributes. In the bottom section of the nested rectangle is text that reads, Methods. In the bottom section of the original rectangle is text that also reads, Methods. The right rectangle is also divided into three sections. In the top section of the rectangle is text that reads, Object Class 3. In the middle section of the rectangle is text that reads, Attributes. In the bottom section of the rectangle is text that reads, Methods. A line joins the attribute sections of the Object Class 2 and Object Class 3 rectangles."/>
          <p:cNvPicPr>
            <a:picLocks noChangeAspect="1"/>
          </p:cNvPicPr>
          <p:nvPr/>
        </p:nvPicPr>
        <p:blipFill rotWithShape="1">
          <a:blip r:embed="rId3"/>
          <a:srcRect b="1707"/>
          <a:stretch/>
        </p:blipFill>
        <p:spPr>
          <a:xfrm>
            <a:off x="612717" y="2369454"/>
            <a:ext cx="7987570" cy="3498525"/>
          </a:xfrm>
          <a:prstGeom prst="rect">
            <a:avLst/>
          </a:prstGeom>
        </p:spPr>
      </p:pic>
    </p:spTree>
    <p:extLst>
      <p:ext uri="{BB962C8B-B14F-4D97-AF65-F5344CB8AC3E}">
        <p14:creationId xmlns:p14="http://schemas.microsoft.com/office/powerpoint/2010/main" val="2303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1-11 The Range of Database Technologies: Past and Present </a:t>
            </a:r>
            <a:r>
              <a:rPr lang="en-US" sz="2000" b="0" dirty="0"/>
              <a:t>(4 of 4)</a:t>
            </a:r>
          </a:p>
        </p:txBody>
      </p:sp>
      <p:sp>
        <p:nvSpPr>
          <p:cNvPr id="2" name="Text Placeholder 1"/>
          <p:cNvSpPr>
            <a:spLocks noGrp="1"/>
          </p:cNvSpPr>
          <p:nvPr>
            <p:ph type="body" idx="1"/>
          </p:nvPr>
        </p:nvSpPr>
        <p:spPr>
          <a:xfrm>
            <a:off x="457200" y="1600200"/>
            <a:ext cx="8229600" cy="461513"/>
          </a:xfrm>
        </p:spPr>
        <p:txBody>
          <a:bodyPr/>
          <a:lstStyle/>
          <a:p>
            <a:pPr marL="0" indent="0">
              <a:buNone/>
            </a:pPr>
            <a:r>
              <a:rPr lang="en-US" sz="2000" dirty="0"/>
              <a:t>(b) Database architectures</a:t>
            </a:r>
          </a:p>
        </p:txBody>
      </p:sp>
      <p:pic>
        <p:nvPicPr>
          <p:cNvPr id="5" name="Picture 4" descr="Another diagram that illustrates the evolution of database architectures. The Multidimensional database model in star schema view is depicted by 3 columns of rectangles. The left column has 3 vertical rectangles labeled as, Dimension 1, Dimension 2, and Dimension 3. The middle column consists of a single rectangle labeled, Fact Table. This rectangle is divided into 2 sections by a horizonal dashed line. The upper section is labeled, Dimensions, and the bottom section is labeled, Facts. The right column also has three vertical rectangles labeled as, Dimension 4, Dimension 5, and Dimension 6. Lines connect each of Dimension rectangles labeled 1 through 6 to the Dimensions section of the middle rectangle. The Key Characteristics of big data, no predefined data model is depicted by 6 circles. At the center is a larger circle with text that reads, Big Data. Surrounding and slightly overlapping the central circle are 5 additional circles. At the top are proceeding clockwise, the circles read, Volume, Velocity, Variety, Veracity, and Value."/>
          <p:cNvPicPr>
            <a:picLocks noChangeAspect="1"/>
          </p:cNvPicPr>
          <p:nvPr/>
        </p:nvPicPr>
        <p:blipFill>
          <a:blip r:embed="rId3"/>
          <a:stretch>
            <a:fillRect/>
          </a:stretch>
        </p:blipFill>
        <p:spPr>
          <a:xfrm>
            <a:off x="687042" y="2372119"/>
            <a:ext cx="7752657" cy="3682981"/>
          </a:xfrm>
          <a:prstGeom prst="rect">
            <a:avLst/>
          </a:prstGeom>
        </p:spPr>
      </p:pic>
    </p:spTree>
    <p:extLst>
      <p:ext uri="{BB962C8B-B14F-4D97-AF65-F5344CB8AC3E}">
        <p14:creationId xmlns:p14="http://schemas.microsoft.com/office/powerpoint/2010/main" val="3945697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Range of Database Applications</a:t>
            </a:r>
          </a:p>
        </p:txBody>
      </p:sp>
      <p:sp>
        <p:nvSpPr>
          <p:cNvPr id="5" name="Text Placeholder 4"/>
          <p:cNvSpPr>
            <a:spLocks noGrp="1"/>
          </p:cNvSpPr>
          <p:nvPr>
            <p:ph type="body" idx="1"/>
          </p:nvPr>
        </p:nvSpPr>
        <p:spPr/>
        <p:txBody>
          <a:bodyPr/>
          <a:lstStyle/>
          <a:p>
            <a:r>
              <a:rPr lang="en-US" sz="2200" dirty="0"/>
              <a:t>Personal Databases</a:t>
            </a:r>
          </a:p>
          <a:p>
            <a:pPr lvl="1"/>
            <a:r>
              <a:rPr lang="en-US" sz="2200" dirty="0"/>
              <a:t>Typical size in the megabytes</a:t>
            </a:r>
          </a:p>
          <a:p>
            <a:pPr lvl="1"/>
            <a:r>
              <a:rPr lang="en-US" sz="2200" dirty="0"/>
              <a:t>Intended for one user</a:t>
            </a:r>
          </a:p>
          <a:p>
            <a:r>
              <a:rPr lang="en-US" sz="2200" dirty="0"/>
              <a:t>Departmental Multi-Tiered Client/Server Databases</a:t>
            </a:r>
          </a:p>
          <a:p>
            <a:pPr lvl="1"/>
            <a:r>
              <a:rPr lang="en-US" sz="2200" dirty="0"/>
              <a:t>Typical size in the gigabytes</a:t>
            </a:r>
          </a:p>
          <a:p>
            <a:pPr lvl="1"/>
            <a:r>
              <a:rPr lang="en-US" sz="2200" dirty="0"/>
              <a:t>Intended for several users, usually doesn’t exceed 100, department-wide</a:t>
            </a:r>
          </a:p>
          <a:p>
            <a:r>
              <a:rPr lang="en-US" sz="2200" dirty="0"/>
              <a:t>Enterprise Applications</a:t>
            </a:r>
          </a:p>
          <a:p>
            <a:pPr lvl="1"/>
            <a:r>
              <a:rPr lang="en-US" sz="2200" dirty="0"/>
              <a:t>Typical size in the gigabytes, terabytes, or even petabytes</a:t>
            </a:r>
          </a:p>
          <a:p>
            <a:pPr lvl="1"/>
            <a:r>
              <a:rPr lang="en-US" sz="2200" dirty="0"/>
              <a:t>Intended for a very large user base, company wide</a:t>
            </a:r>
          </a:p>
        </p:txBody>
      </p:sp>
    </p:spTree>
    <p:extLst>
      <p:ext uri="{BB962C8B-B14F-4D97-AF65-F5344CB8AC3E}">
        <p14:creationId xmlns:p14="http://schemas.microsoft.com/office/powerpoint/2010/main" val="119071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1-12 Multi-Tiered Client/Server Database Architecture</a:t>
            </a:r>
          </a:p>
        </p:txBody>
      </p:sp>
      <p:pic>
        <p:nvPicPr>
          <p:cNvPr id="6" name="Picture 5" descr="A diagram that shows the multi-tiered applications architecture of a company. The diagram shows three tiers as, client tier, application or web tier, and enterprise tier. The users are connected to the enterprise server with D B M S through an application or web server. &#10;At the client tier are three examples of client application, Accounts payable processing using a browser to access a database of vendors, purchase orders, vendor invoices. Cash flow analyst using a browser to access a database of customer receipts and our payments to vendors. And a Customer service representative using a browser with no access to a local database. At the application or Web tier is an application or Web server containing transaction accounts payable, account receivable, order processing, inventory control, and so forth, access and connectivity to D B M S, dynamic web pages, and management of session. At the Enterprise tier is the Enterprise server with a D B M S having Transaction databases containing all organizational data or summaries of data on department servers"/>
          <p:cNvPicPr>
            <a:picLocks noChangeAspect="1"/>
          </p:cNvPicPr>
          <p:nvPr/>
        </p:nvPicPr>
        <p:blipFill>
          <a:blip r:embed="rId3"/>
          <a:stretch>
            <a:fillRect/>
          </a:stretch>
        </p:blipFill>
        <p:spPr>
          <a:xfrm>
            <a:off x="734052" y="1555379"/>
            <a:ext cx="7675896" cy="4577342"/>
          </a:xfrm>
          <a:prstGeom prst="rect">
            <a:avLst/>
          </a:prstGeom>
        </p:spPr>
      </p:pic>
    </p:spTree>
    <p:extLst>
      <p:ext uri="{BB962C8B-B14F-4D97-AF65-F5344CB8AC3E}">
        <p14:creationId xmlns:p14="http://schemas.microsoft.com/office/powerpoint/2010/main" val="2201445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Enterprise Applications</a:t>
            </a:r>
          </a:p>
        </p:txBody>
      </p:sp>
      <p:sp>
        <p:nvSpPr>
          <p:cNvPr id="5" name="Text Placeholder 4"/>
          <p:cNvSpPr>
            <a:spLocks noGrp="1"/>
          </p:cNvSpPr>
          <p:nvPr>
            <p:ph type="body" idx="1"/>
          </p:nvPr>
        </p:nvSpPr>
        <p:spPr>
          <a:xfrm>
            <a:off x="457200" y="1600200"/>
            <a:ext cx="8229600" cy="4771103"/>
          </a:xfrm>
        </p:spPr>
        <p:txBody>
          <a:bodyPr/>
          <a:lstStyle/>
          <a:p>
            <a:pPr marL="256032" indent="-256032">
              <a:buFont typeface="Arial"/>
              <a:buChar char="•"/>
            </a:pPr>
            <a:r>
              <a:rPr lang="en-US" sz="1800" dirty="0"/>
              <a:t>Enterprise Systems (typically involve relational databases)</a:t>
            </a:r>
          </a:p>
          <a:p>
            <a:pPr lvl="1"/>
            <a:r>
              <a:rPr lang="en-US" sz="1800" dirty="0"/>
              <a:t>Backbone of an organization</a:t>
            </a:r>
          </a:p>
          <a:p>
            <a:pPr lvl="1"/>
            <a:r>
              <a:rPr lang="en-US" sz="1800" dirty="0"/>
              <a:t>Enterprise resource planning (E</a:t>
            </a:r>
            <a:r>
              <a:rPr lang="en-US" sz="100" dirty="0"/>
              <a:t> </a:t>
            </a:r>
            <a:r>
              <a:rPr lang="en-US" sz="1800" dirty="0"/>
              <a:t>R</a:t>
            </a:r>
            <a:r>
              <a:rPr lang="en-US" sz="100" dirty="0"/>
              <a:t> </a:t>
            </a:r>
            <a:r>
              <a:rPr lang="en-US" sz="1800" dirty="0"/>
              <a:t>P)</a:t>
            </a:r>
          </a:p>
          <a:p>
            <a:pPr lvl="1"/>
            <a:r>
              <a:rPr lang="en-US" sz="1800" dirty="0"/>
              <a:t>Customer relationship management</a:t>
            </a:r>
          </a:p>
          <a:p>
            <a:pPr lvl="1"/>
            <a:r>
              <a:rPr lang="en-US" sz="1800" dirty="0"/>
              <a:t>Supply chain management</a:t>
            </a:r>
          </a:p>
          <a:p>
            <a:pPr lvl="1"/>
            <a:r>
              <a:rPr lang="en-US" sz="1800" dirty="0"/>
              <a:t>Human resource management and payroll</a:t>
            </a:r>
          </a:p>
          <a:p>
            <a:pPr marL="256032" indent="-256032">
              <a:buFont typeface="Arial"/>
              <a:buChar char="•"/>
            </a:pPr>
            <a:r>
              <a:rPr lang="en-US" sz="1800" dirty="0"/>
              <a:t>Data Warehouses (typically involve relational databases)</a:t>
            </a:r>
          </a:p>
          <a:p>
            <a:pPr lvl="1"/>
            <a:r>
              <a:rPr lang="en-US" sz="1800" dirty="0"/>
              <a:t>Integrates data from multiple data sources</a:t>
            </a:r>
          </a:p>
          <a:p>
            <a:pPr lvl="1"/>
            <a:r>
              <a:rPr lang="en-US" sz="1800" dirty="0"/>
              <a:t>Maintain historical data</a:t>
            </a:r>
          </a:p>
          <a:p>
            <a:pPr lvl="1"/>
            <a:r>
              <a:rPr lang="en-US" sz="1800" dirty="0"/>
              <a:t>Help identify patterns and trends</a:t>
            </a:r>
          </a:p>
          <a:p>
            <a:pPr marL="256032" indent="-256032"/>
            <a:r>
              <a:rPr lang="en-US" sz="1800" dirty="0"/>
              <a:t>Data Lakes (often don’t involve relational databases)</a:t>
            </a:r>
          </a:p>
          <a:p>
            <a:pPr lvl="1"/>
            <a:r>
              <a:rPr lang="en-US" sz="1800" dirty="0"/>
              <a:t>Large integrated repository for internal and external data that does not follow a predefined schema</a:t>
            </a:r>
          </a:p>
        </p:txBody>
      </p:sp>
    </p:spTree>
    <p:extLst>
      <p:ext uri="{BB962C8B-B14F-4D97-AF65-F5344CB8AC3E}">
        <p14:creationId xmlns:p14="http://schemas.microsoft.com/office/powerpoint/2010/main" val="3903460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1-13 An Example of an Executive Dashboard</a:t>
            </a:r>
          </a:p>
        </p:txBody>
      </p:sp>
      <p:pic>
        <p:nvPicPr>
          <p:cNvPr id="6" name="Picture 5" descr="An example of an executive dashboard that shows a bubble map for a Geographic Summary with an option to select zip code to filter and options for selecting year and region. A line graph that shows the sales by category and a table shows the monthly performance."/>
          <p:cNvPicPr>
            <a:picLocks noChangeAspect="1"/>
          </p:cNvPicPr>
          <p:nvPr/>
        </p:nvPicPr>
        <p:blipFill>
          <a:blip r:embed="rId3"/>
          <a:stretch>
            <a:fillRect/>
          </a:stretch>
        </p:blipFill>
        <p:spPr>
          <a:xfrm>
            <a:off x="2064509" y="1457495"/>
            <a:ext cx="5014981" cy="3748568"/>
          </a:xfrm>
          <a:prstGeom prst="rect">
            <a:avLst/>
          </a:prstGeom>
          <a:effectLst>
            <a:outerShdw blurRad="127000" dist="38100" dir="2700000" algn="tl" rotWithShape="0">
              <a:prstClr val="black">
                <a:alpha val="40000"/>
              </a:prstClr>
            </a:outerShdw>
          </a:effectLst>
        </p:spPr>
      </p:pic>
      <p:sp>
        <p:nvSpPr>
          <p:cNvPr id="3" name="Text Placeholder 2"/>
          <p:cNvSpPr>
            <a:spLocks noGrp="1"/>
          </p:cNvSpPr>
          <p:nvPr>
            <p:ph type="body" idx="1"/>
          </p:nvPr>
        </p:nvSpPr>
        <p:spPr>
          <a:xfrm>
            <a:off x="457200" y="5397655"/>
            <a:ext cx="8377084" cy="977265"/>
          </a:xfrm>
        </p:spPr>
        <p:txBody>
          <a:bodyPr/>
          <a:lstStyle/>
          <a:p>
            <a:r>
              <a:rPr lang="en-US" sz="1800" dirty="0"/>
              <a:t>(</a:t>
            </a:r>
            <a:r>
              <a:rPr lang="en-US" sz="1800" dirty="0">
                <a:hlinkClick r:id="rId4" tooltip="http://public.tableausoftware.com/profile/mirandali#!/vizhome/Executive-Dashboard_7/ExecutiveDashboard"/>
              </a:rPr>
              <a:t>http://public.tableausoftware.com/profile/mirandali#!/vizhome/Executive-Dashboard_7/ExecutiveDashboard</a:t>
            </a:r>
            <a:r>
              <a:rPr lang="en-US" sz="1800" dirty="0"/>
              <a:t>)</a:t>
            </a:r>
          </a:p>
          <a:p>
            <a:r>
              <a:rPr lang="en-US" sz="1800" dirty="0"/>
              <a:t>Courtesy Tableau Software</a:t>
            </a:r>
          </a:p>
        </p:txBody>
      </p:sp>
    </p:spTree>
    <p:extLst>
      <p:ext uri="{BB962C8B-B14F-4D97-AF65-F5344CB8AC3E}">
        <p14:creationId xmlns:p14="http://schemas.microsoft.com/office/powerpoint/2010/main" val="2444235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Pine Valley Furniture</a:t>
            </a:r>
          </a:p>
        </p:txBody>
      </p:sp>
      <p:sp>
        <p:nvSpPr>
          <p:cNvPr id="5" name="Text Placeholder 4"/>
          <p:cNvSpPr>
            <a:spLocks noGrp="1"/>
          </p:cNvSpPr>
          <p:nvPr>
            <p:ph type="body" idx="1"/>
          </p:nvPr>
        </p:nvSpPr>
        <p:spPr/>
        <p:txBody>
          <a:bodyPr/>
          <a:lstStyle/>
          <a:p>
            <a:r>
              <a:rPr lang="en-US" sz="2200" dirty="0"/>
              <a:t>P</a:t>
            </a:r>
            <a:r>
              <a:rPr lang="en-US" sz="100" dirty="0"/>
              <a:t> </a:t>
            </a:r>
            <a:r>
              <a:rPr lang="en-US" sz="2200" dirty="0"/>
              <a:t>V</a:t>
            </a:r>
            <a:r>
              <a:rPr lang="en-US" sz="100" dirty="0"/>
              <a:t> </a:t>
            </a:r>
            <a:r>
              <a:rPr lang="en-US" sz="2200" dirty="0"/>
              <a:t>F is a fictional furniture company</a:t>
            </a:r>
          </a:p>
          <a:p>
            <a:r>
              <a:rPr lang="en-US" sz="2200" dirty="0"/>
              <a:t>Will be used as a case throughout the book</a:t>
            </a:r>
          </a:p>
          <a:p>
            <a:r>
              <a:rPr lang="en-US" sz="2200" dirty="0"/>
              <a:t>Chapter 1 topics include</a:t>
            </a:r>
          </a:p>
          <a:p>
            <a:pPr lvl="1"/>
            <a:r>
              <a:rPr lang="en-US" sz="2200" dirty="0"/>
              <a:t>Database Evolution at Pine Valley Furniture Company</a:t>
            </a:r>
          </a:p>
          <a:p>
            <a:pPr lvl="1"/>
            <a:r>
              <a:rPr lang="en-US" sz="2200" dirty="0"/>
              <a:t>Project planning</a:t>
            </a:r>
          </a:p>
          <a:p>
            <a:pPr lvl="1"/>
            <a:r>
              <a:rPr lang="en-US" sz="2200" dirty="0"/>
              <a:t>Analyzing database requirements</a:t>
            </a:r>
          </a:p>
          <a:p>
            <a:pPr lvl="1"/>
            <a:r>
              <a:rPr lang="en-US" sz="2200" dirty="0"/>
              <a:t>Designing the database</a:t>
            </a:r>
          </a:p>
          <a:p>
            <a:pPr lvl="1"/>
            <a:r>
              <a:rPr lang="en-US" sz="2200" dirty="0"/>
              <a:t>Using the database</a:t>
            </a:r>
          </a:p>
          <a:p>
            <a:pPr lvl="1"/>
            <a:r>
              <a:rPr lang="en-US" sz="2200" dirty="0"/>
              <a:t>Administering the database</a:t>
            </a:r>
          </a:p>
          <a:p>
            <a:pPr lvl="1"/>
            <a:r>
              <a:rPr lang="en-US" sz="2200" dirty="0"/>
              <a:t>Future of databases at P</a:t>
            </a:r>
            <a:r>
              <a:rPr lang="en-US" sz="100" dirty="0"/>
              <a:t> </a:t>
            </a:r>
            <a:r>
              <a:rPr lang="en-US" sz="2200" dirty="0"/>
              <a:t>V</a:t>
            </a:r>
            <a:r>
              <a:rPr lang="en-US" sz="100" dirty="0"/>
              <a:t> </a:t>
            </a:r>
            <a:r>
              <a:rPr lang="en-US" sz="2200" dirty="0"/>
              <a:t>F</a:t>
            </a:r>
          </a:p>
        </p:txBody>
      </p:sp>
    </p:spTree>
    <p:extLst>
      <p:ext uri="{BB962C8B-B14F-4D97-AF65-F5344CB8AC3E}">
        <p14:creationId xmlns:p14="http://schemas.microsoft.com/office/powerpoint/2010/main" val="3785429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Definitions</a:t>
            </a:r>
          </a:p>
        </p:txBody>
      </p:sp>
      <p:sp>
        <p:nvSpPr>
          <p:cNvPr id="5" name="Text Placeholder 4"/>
          <p:cNvSpPr>
            <a:spLocks noGrp="1"/>
          </p:cNvSpPr>
          <p:nvPr>
            <p:ph type="body" idx="1"/>
          </p:nvPr>
        </p:nvSpPr>
        <p:spPr/>
        <p:txBody>
          <a:bodyPr/>
          <a:lstStyle/>
          <a:p>
            <a:pPr>
              <a:defRPr/>
            </a:pPr>
            <a:r>
              <a:rPr lang="en-US" sz="2400" b="1" dirty="0">
                <a:solidFill>
                  <a:srgbClr val="000000"/>
                </a:solidFill>
              </a:rPr>
              <a:t>Database: </a:t>
            </a:r>
            <a:r>
              <a:rPr lang="en-US" sz="2400" dirty="0">
                <a:solidFill>
                  <a:srgbClr val="000000"/>
                </a:solidFill>
              </a:rPr>
              <a:t>organized collection of logically related data</a:t>
            </a:r>
          </a:p>
          <a:p>
            <a:pPr>
              <a:defRPr/>
            </a:pPr>
            <a:r>
              <a:rPr lang="en-US" sz="2400" b="1" dirty="0">
                <a:solidFill>
                  <a:srgbClr val="000000"/>
                </a:solidFill>
              </a:rPr>
              <a:t>Data: </a:t>
            </a:r>
            <a:r>
              <a:rPr lang="en-US" sz="2400" dirty="0">
                <a:solidFill>
                  <a:srgbClr val="000000"/>
                </a:solidFill>
              </a:rPr>
              <a:t>stored representations of meaningful objects and events</a:t>
            </a:r>
          </a:p>
          <a:p>
            <a:pPr lvl="1">
              <a:defRPr/>
            </a:pPr>
            <a:r>
              <a:rPr lang="en-US" sz="2400" dirty="0">
                <a:solidFill>
                  <a:srgbClr val="000000"/>
                </a:solidFill>
              </a:rPr>
              <a:t>Structured: numbers, text, dates</a:t>
            </a:r>
          </a:p>
          <a:p>
            <a:pPr lvl="1">
              <a:defRPr/>
            </a:pPr>
            <a:r>
              <a:rPr lang="en-US" sz="2400" dirty="0">
                <a:solidFill>
                  <a:srgbClr val="000000"/>
                </a:solidFill>
              </a:rPr>
              <a:t>Unstructured: images, video, documents</a:t>
            </a:r>
          </a:p>
          <a:p>
            <a:pPr>
              <a:defRPr/>
            </a:pPr>
            <a:r>
              <a:rPr lang="en-US" sz="2400" b="1" dirty="0">
                <a:solidFill>
                  <a:srgbClr val="000000"/>
                </a:solidFill>
              </a:rPr>
              <a:t>Information: </a:t>
            </a:r>
            <a:r>
              <a:rPr lang="en-US" sz="2400" dirty="0">
                <a:solidFill>
                  <a:srgbClr val="000000"/>
                </a:solidFill>
              </a:rPr>
              <a:t>data processed to increase knowledge in the person using the data</a:t>
            </a:r>
          </a:p>
          <a:p>
            <a:pPr>
              <a:defRPr/>
            </a:pPr>
            <a:r>
              <a:rPr lang="en-US" sz="2400" b="1" dirty="0">
                <a:solidFill>
                  <a:srgbClr val="000000"/>
                </a:solidFill>
              </a:rPr>
              <a:t>Metadata: </a:t>
            </a:r>
            <a:r>
              <a:rPr lang="en-US" sz="2400" dirty="0">
                <a:solidFill>
                  <a:srgbClr val="000000"/>
                </a:solidFill>
              </a:rPr>
              <a:t>data that describes the properties and context of user data</a:t>
            </a:r>
          </a:p>
        </p:txBody>
      </p:sp>
    </p:spTree>
    <p:extLst>
      <p:ext uri="{BB962C8B-B14F-4D97-AF65-F5344CB8AC3E}">
        <p14:creationId xmlns:p14="http://schemas.microsoft.com/office/powerpoint/2010/main" val="24249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000" dirty="0"/>
              <a:t>Figure 1-1 Converting Data to Information </a:t>
            </a:r>
            <a:r>
              <a:rPr lang="en-US" sz="2000" b="0" dirty="0"/>
              <a:t>(1 of 2)</a:t>
            </a:r>
          </a:p>
        </p:txBody>
      </p:sp>
      <p:sp>
        <p:nvSpPr>
          <p:cNvPr id="6" name="Text Placeholder 5"/>
          <p:cNvSpPr>
            <a:spLocks noGrp="1"/>
          </p:cNvSpPr>
          <p:nvPr>
            <p:ph type="body" idx="1"/>
          </p:nvPr>
        </p:nvSpPr>
        <p:spPr>
          <a:xfrm>
            <a:off x="457200" y="1600201"/>
            <a:ext cx="8229600" cy="478766"/>
          </a:xfrm>
        </p:spPr>
        <p:txBody>
          <a:bodyPr/>
          <a:lstStyle/>
          <a:p>
            <a:pPr marL="0" indent="0">
              <a:buNone/>
            </a:pPr>
            <a:r>
              <a:rPr lang="en-US" sz="2000" dirty="0"/>
              <a:t>(a) Data in context</a:t>
            </a:r>
          </a:p>
        </p:txBody>
      </p:sp>
      <p:pic>
        <p:nvPicPr>
          <p:cNvPr id="7" name="Picture 6" descr="A table that shows a class roster for a course. The table shows student names I D’s, Majors and G P A’s for six students.">
            <a:extLst>
              <a:ext uri="{FF2B5EF4-FFF2-40B4-BE49-F238E27FC236}">
                <a16:creationId xmlns:a16="http://schemas.microsoft.com/office/drawing/2014/main" id="{37267D74-08E6-452F-9D81-EEE8376B5C0C}"/>
              </a:ext>
            </a:extLst>
          </p:cNvPr>
          <p:cNvPicPr>
            <a:picLocks noChangeAspect="1"/>
          </p:cNvPicPr>
          <p:nvPr/>
        </p:nvPicPr>
        <p:blipFill>
          <a:blip r:embed="rId3"/>
          <a:stretch>
            <a:fillRect/>
          </a:stretch>
        </p:blipFill>
        <p:spPr>
          <a:xfrm>
            <a:off x="1647337" y="2340101"/>
            <a:ext cx="5590534" cy="3855541"/>
          </a:xfrm>
          <a:prstGeom prst="rect">
            <a:avLst/>
          </a:prstGeom>
        </p:spPr>
      </p:pic>
    </p:spTree>
    <p:extLst>
      <p:ext uri="{BB962C8B-B14F-4D97-AF65-F5344CB8AC3E}">
        <p14:creationId xmlns:p14="http://schemas.microsoft.com/office/powerpoint/2010/main" val="205410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1-1 Converting Data to Information </a:t>
            </a:r>
            <a:r>
              <a:rPr lang="en-US" sz="2000" b="0" dirty="0"/>
              <a:t>(2 of 2)</a:t>
            </a:r>
            <a:endParaRPr lang="en-US" sz="2000" dirty="0"/>
          </a:p>
        </p:txBody>
      </p:sp>
      <p:sp>
        <p:nvSpPr>
          <p:cNvPr id="3" name="Text Placeholder 2"/>
          <p:cNvSpPr>
            <a:spLocks noGrp="1"/>
          </p:cNvSpPr>
          <p:nvPr>
            <p:ph type="body" idx="1"/>
          </p:nvPr>
        </p:nvSpPr>
        <p:spPr>
          <a:xfrm>
            <a:off x="457200" y="1600201"/>
            <a:ext cx="8229600" cy="487392"/>
          </a:xfrm>
        </p:spPr>
        <p:txBody>
          <a:bodyPr/>
          <a:lstStyle/>
          <a:p>
            <a:pPr marL="0" indent="0">
              <a:buNone/>
            </a:pPr>
            <a:r>
              <a:rPr lang="en-US" sz="2000" dirty="0"/>
              <a:t>(b) Summarized data</a:t>
            </a:r>
          </a:p>
        </p:txBody>
      </p:sp>
      <p:pic>
        <p:nvPicPr>
          <p:cNvPr id="6" name="Picture 5" descr="A pie chart and a line graph show summarized data. The pie chart is entitled, Percent Enrollment by Major 2018 and consists of the follows slices, M G T, 20 percent. A C C T, 25 percent. I S, 15 percent. OTHER, 15 percent. F I N, 10 percent. And M K T, 15 percent. The line graph entitled Year Enrollment Projections. The vertical axis is labeled &quot;Number of Students&quot; and ranges from 0 to 300 in increments of 100. The horizontal axis is labeled, Year, and ranges from 2013 to 2018. Between the years 2013 through 2017, the graph is a solid line and between 2017 and 2018 the line is dashed, indicating that the value for 2018 is projected. The data shown is as follows, 2013, 120. 2014, 210. 2015, 160. 2016, 170. 2017, 270. And 2018, 300.">
            <a:extLst>
              <a:ext uri="{FF2B5EF4-FFF2-40B4-BE49-F238E27FC236}">
                <a16:creationId xmlns:a16="http://schemas.microsoft.com/office/drawing/2014/main" id="{10373DAC-67FF-4EAF-A339-D8F9650EDE31}"/>
              </a:ext>
            </a:extLst>
          </p:cNvPr>
          <p:cNvPicPr>
            <a:picLocks noChangeAspect="1"/>
          </p:cNvPicPr>
          <p:nvPr/>
        </p:nvPicPr>
        <p:blipFill>
          <a:blip r:embed="rId3"/>
          <a:stretch>
            <a:fillRect/>
          </a:stretch>
        </p:blipFill>
        <p:spPr>
          <a:xfrm>
            <a:off x="734051" y="2420837"/>
            <a:ext cx="7675896" cy="3705326"/>
          </a:xfrm>
          <a:prstGeom prst="rect">
            <a:avLst/>
          </a:prstGeom>
        </p:spPr>
      </p:pic>
    </p:spTree>
    <p:extLst>
      <p:ext uri="{BB962C8B-B14F-4D97-AF65-F5344CB8AC3E}">
        <p14:creationId xmlns:p14="http://schemas.microsoft.com/office/powerpoint/2010/main" val="154838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Table 1-1 Example Metadata for Class Roster</a:t>
            </a:r>
          </a:p>
        </p:txBody>
      </p:sp>
      <p:sp>
        <p:nvSpPr>
          <p:cNvPr id="5" name="Text Placeholder 4"/>
          <p:cNvSpPr>
            <a:spLocks noGrp="1"/>
          </p:cNvSpPr>
          <p:nvPr>
            <p:ph type="body" idx="1"/>
          </p:nvPr>
        </p:nvSpPr>
        <p:spPr>
          <a:xfrm>
            <a:off x="457200" y="1600201"/>
            <a:ext cx="8229600" cy="720306"/>
          </a:xfrm>
        </p:spPr>
        <p:txBody>
          <a:bodyPr/>
          <a:lstStyle/>
          <a:p>
            <a:r>
              <a:rPr lang="en-US" sz="2000" dirty="0"/>
              <a:t>Descriptions of the properties or characteristics of the data, including data types, field sizes, allowable values, and data context</a:t>
            </a:r>
          </a:p>
        </p:txBody>
      </p:sp>
      <p:graphicFrame>
        <p:nvGraphicFramePr>
          <p:cNvPr id="6" name="Table 5">
            <a:extLst>
              <a:ext uri="{FF2B5EF4-FFF2-40B4-BE49-F238E27FC236}">
                <a16:creationId xmlns:a16="http://schemas.microsoft.com/office/drawing/2014/main" id="{5A0148DE-562C-4ECD-B2BF-550BDDB061C0}"/>
              </a:ext>
            </a:extLst>
          </p:cNvPr>
          <p:cNvGraphicFramePr>
            <a:graphicFrameLocks noGrp="1"/>
          </p:cNvGraphicFramePr>
          <p:nvPr>
            <p:extLst>
              <p:ext uri="{D42A27DB-BD31-4B8C-83A1-F6EECF244321}">
                <p14:modId xmlns:p14="http://schemas.microsoft.com/office/powerpoint/2010/main" val="2196529164"/>
              </p:ext>
            </p:extLst>
          </p:nvPr>
        </p:nvGraphicFramePr>
        <p:xfrm>
          <a:off x="457198" y="2615511"/>
          <a:ext cx="8229601" cy="2843992"/>
        </p:xfrm>
        <a:graphic>
          <a:graphicData uri="http://schemas.openxmlformats.org/drawingml/2006/table">
            <a:tbl>
              <a:tblPr firstRow="1" bandRow="1">
                <a:tableStyleId>{2D5ABB26-0587-4C30-8999-92F81FD0307C}</a:tableStyleId>
              </a:tblPr>
              <a:tblGrid>
                <a:gridCol w="966160">
                  <a:extLst>
                    <a:ext uri="{9D8B030D-6E8A-4147-A177-3AD203B41FA5}">
                      <a16:colId xmlns:a16="http://schemas.microsoft.com/office/drawing/2014/main" val="285025320"/>
                    </a:ext>
                  </a:extLst>
                </a:gridCol>
                <a:gridCol w="1302589">
                  <a:extLst>
                    <a:ext uri="{9D8B030D-6E8A-4147-A177-3AD203B41FA5}">
                      <a16:colId xmlns:a16="http://schemas.microsoft.com/office/drawing/2014/main" val="860714296"/>
                    </a:ext>
                  </a:extLst>
                </a:gridCol>
                <a:gridCol w="828136">
                  <a:extLst>
                    <a:ext uri="{9D8B030D-6E8A-4147-A177-3AD203B41FA5}">
                      <a16:colId xmlns:a16="http://schemas.microsoft.com/office/drawing/2014/main" val="3098277804"/>
                    </a:ext>
                  </a:extLst>
                </a:gridCol>
                <a:gridCol w="543464">
                  <a:extLst>
                    <a:ext uri="{9D8B030D-6E8A-4147-A177-3AD203B41FA5}">
                      <a16:colId xmlns:a16="http://schemas.microsoft.com/office/drawing/2014/main" val="276329836"/>
                    </a:ext>
                  </a:extLst>
                </a:gridCol>
                <a:gridCol w="586596">
                  <a:extLst>
                    <a:ext uri="{9D8B030D-6E8A-4147-A177-3AD203B41FA5}">
                      <a16:colId xmlns:a16="http://schemas.microsoft.com/office/drawing/2014/main" val="274939274"/>
                    </a:ext>
                  </a:extLst>
                </a:gridCol>
                <a:gridCol w="2544793">
                  <a:extLst>
                    <a:ext uri="{9D8B030D-6E8A-4147-A177-3AD203B41FA5}">
                      <a16:colId xmlns:a16="http://schemas.microsoft.com/office/drawing/2014/main" val="590621993"/>
                    </a:ext>
                  </a:extLst>
                </a:gridCol>
                <a:gridCol w="1457863">
                  <a:extLst>
                    <a:ext uri="{9D8B030D-6E8A-4147-A177-3AD203B41FA5}">
                      <a16:colId xmlns:a16="http://schemas.microsoft.com/office/drawing/2014/main" val="3424746681"/>
                    </a:ext>
                  </a:extLst>
                </a:gridCol>
              </a:tblGrid>
              <a:tr h="346406">
                <a:tc>
                  <a:txBody>
                    <a:bodyPr/>
                    <a:lstStyle/>
                    <a:p>
                      <a:r>
                        <a:rPr lang="en-US"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Min</a:t>
                      </a:r>
                      <a:r>
                        <a:rPr lang="en-US" sz="100" b="1" dirty="0">
                          <a:solidFill>
                            <a:schemeClr val="bg1"/>
                          </a:solidFill>
                        </a:rPr>
                        <a: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Max</a:t>
                      </a:r>
                      <a:r>
                        <a:rPr lang="en-US" sz="100" b="1" dirty="0">
                          <a:solidFill>
                            <a:schemeClr val="bg1"/>
                          </a:solidFill>
                        </a:rPr>
                        <a: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292297"/>
                  </a:ext>
                </a:extLst>
              </a:tr>
              <a:tr h="382778">
                <a:tc>
                  <a:txBody>
                    <a:bodyPr/>
                    <a:lstStyle/>
                    <a:p>
                      <a:r>
                        <a:rPr lang="en-US" dirty="0"/>
                        <a:t>Course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Course I</a:t>
                      </a:r>
                      <a:r>
                        <a:rPr lang="en-US" sz="100" dirty="0"/>
                        <a:t> </a:t>
                      </a:r>
                      <a:r>
                        <a:rPr lang="en-US" dirty="0"/>
                        <a:t>D and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Academic Unit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8346045"/>
                  </a:ext>
                </a:extLst>
              </a:tr>
              <a:tr h="346406">
                <a:tc>
                  <a:txBody>
                    <a:bodyPr/>
                    <a:lstStyle/>
                    <a:p>
                      <a:r>
                        <a:rPr lang="en-US" dirty="0"/>
                        <a:t>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Section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Registrar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048205"/>
                  </a:ext>
                </a:extLst>
              </a:tr>
              <a:tr h="346406">
                <a:tc>
                  <a:txBody>
                    <a:bodyPr/>
                    <a:lstStyle/>
                    <a:p>
                      <a:r>
                        <a:rPr lang="en-US" dirty="0"/>
                        <a:t>Semester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Semester and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Registrar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5630997"/>
                  </a:ext>
                </a:extLst>
              </a:tr>
              <a:tr h="346406">
                <a:tc>
                  <a:txBody>
                    <a:bodyPr/>
                    <a:lstStyle/>
                    <a:p>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453444"/>
                  </a:ext>
                </a:extLst>
              </a:tr>
              <a:tr h="346406">
                <a:tc>
                  <a:txBody>
                    <a:bodyPr/>
                    <a:lstStyle/>
                    <a:p>
                      <a:r>
                        <a:rPr lang="en-US" dirty="0"/>
                        <a:t>I</a:t>
                      </a:r>
                      <a:r>
                        <a:rPr lang="en-US" sz="100" dirty="0"/>
                        <a:t> </a:t>
                      </a: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I</a:t>
                      </a:r>
                      <a:r>
                        <a:rPr lang="en-US" sz="100" dirty="0"/>
                        <a:t> </a:t>
                      </a:r>
                      <a:r>
                        <a:rPr lang="en-US" dirty="0"/>
                        <a:t>D (S</a:t>
                      </a:r>
                      <a:r>
                        <a:rPr lang="en-US" sz="100" dirty="0"/>
                        <a:t> </a:t>
                      </a:r>
                      <a:r>
                        <a:rPr lang="en-US" dirty="0"/>
                        <a:t>S</a:t>
                      </a:r>
                      <a:r>
                        <a:rPr lang="en-US" sz="100" dirty="0"/>
                        <a:t> </a:t>
                      </a: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502328"/>
                  </a:ext>
                </a:extLst>
              </a:tr>
              <a:tr h="346406">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Alphanumeric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Student I</a:t>
                      </a:r>
                      <a:r>
                        <a:rPr lang="en-US" sz="100" u="none" strike="noStrike" cap="none" baseline="0" dirty="0">
                          <a:sym typeface="Arial"/>
                        </a:rPr>
                        <a:t> </a:t>
                      </a:r>
                      <a:r>
                        <a:rPr lang="en-US" sz="1400" u="none" strike="noStrike" cap="none" baseline="0" dirty="0">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617964"/>
                  </a:ext>
                </a:extLst>
              </a:tr>
              <a:tr h="382778">
                <a:tc>
                  <a:txBody>
                    <a:bodyPr/>
                    <a:lstStyle/>
                    <a:p>
                      <a:r>
                        <a:rPr lang="en-US" dirty="0"/>
                        <a:t>G</a:t>
                      </a:r>
                      <a:r>
                        <a:rPr lang="en-US" sz="100" dirty="0"/>
                        <a:t> </a:t>
                      </a:r>
                      <a:r>
                        <a:rPr lang="en-US" dirty="0"/>
                        <a:t>P</a:t>
                      </a:r>
                      <a:r>
                        <a:rPr lang="en-US" sz="100" dirty="0"/>
                        <a:t> </a:t>
                      </a: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Student grade point average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none" strike="noStrike" cap="none" baseline="0" dirty="0">
                          <a:sym typeface="Arial"/>
                        </a:rPr>
                        <a:t>Academic Unit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926578"/>
                  </a:ext>
                </a:extLst>
              </a:tr>
            </a:tbl>
          </a:graphicData>
        </a:graphic>
      </p:graphicFrame>
    </p:spTree>
    <p:extLst>
      <p:ext uri="{BB962C8B-B14F-4D97-AF65-F5344CB8AC3E}">
        <p14:creationId xmlns:p14="http://schemas.microsoft.com/office/powerpoint/2010/main" val="107368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Disadvantages of File Processing</a:t>
            </a:r>
          </a:p>
        </p:txBody>
      </p:sp>
      <p:sp>
        <p:nvSpPr>
          <p:cNvPr id="5" name="Text Placeholder 4"/>
          <p:cNvSpPr>
            <a:spLocks noGrp="1"/>
          </p:cNvSpPr>
          <p:nvPr>
            <p:ph type="body" idx="1"/>
          </p:nvPr>
        </p:nvSpPr>
        <p:spPr>
          <a:xfrm>
            <a:off x="457200" y="1600201"/>
            <a:ext cx="8229600" cy="4671204"/>
          </a:xfrm>
        </p:spPr>
        <p:txBody>
          <a:bodyPr/>
          <a:lstStyle/>
          <a:p>
            <a:pPr>
              <a:defRPr/>
            </a:pPr>
            <a:r>
              <a:rPr lang="en-US" sz="2000" dirty="0">
                <a:solidFill>
                  <a:srgbClr val="000000"/>
                </a:solidFill>
              </a:rPr>
              <a:t>Program-Data Dependence</a:t>
            </a:r>
          </a:p>
          <a:p>
            <a:pPr lvl="1">
              <a:defRPr/>
            </a:pPr>
            <a:r>
              <a:rPr lang="en-US" sz="2000" dirty="0">
                <a:solidFill>
                  <a:srgbClr val="000000"/>
                </a:solidFill>
              </a:rPr>
              <a:t>All programs maintain metadata for each file they use</a:t>
            </a:r>
          </a:p>
          <a:p>
            <a:pPr>
              <a:defRPr/>
            </a:pPr>
            <a:r>
              <a:rPr lang="en-US" sz="2000" dirty="0">
                <a:solidFill>
                  <a:srgbClr val="000000"/>
                </a:solidFill>
              </a:rPr>
              <a:t>Duplication of Data</a:t>
            </a:r>
          </a:p>
          <a:p>
            <a:pPr lvl="1">
              <a:defRPr/>
            </a:pPr>
            <a:r>
              <a:rPr lang="en-US" sz="2000" dirty="0">
                <a:solidFill>
                  <a:srgbClr val="000000"/>
                </a:solidFill>
              </a:rPr>
              <a:t>Different systems/programs have separate copies of the same data</a:t>
            </a:r>
          </a:p>
          <a:p>
            <a:pPr>
              <a:defRPr/>
            </a:pPr>
            <a:r>
              <a:rPr lang="en-US" sz="2000" dirty="0">
                <a:solidFill>
                  <a:srgbClr val="000000"/>
                </a:solidFill>
              </a:rPr>
              <a:t>Limited Data Sharing</a:t>
            </a:r>
          </a:p>
          <a:p>
            <a:pPr lvl="1">
              <a:defRPr/>
            </a:pPr>
            <a:r>
              <a:rPr lang="en-US" sz="2000" dirty="0">
                <a:solidFill>
                  <a:srgbClr val="000000"/>
                </a:solidFill>
              </a:rPr>
              <a:t>No centralized control of data</a:t>
            </a:r>
          </a:p>
          <a:p>
            <a:pPr>
              <a:defRPr/>
            </a:pPr>
            <a:r>
              <a:rPr lang="en-US" sz="2000" dirty="0">
                <a:solidFill>
                  <a:srgbClr val="000000"/>
                </a:solidFill>
              </a:rPr>
              <a:t>Lengthy Development Times</a:t>
            </a:r>
          </a:p>
          <a:p>
            <a:pPr lvl="1">
              <a:defRPr/>
            </a:pPr>
            <a:r>
              <a:rPr lang="en-US" sz="2000" dirty="0">
                <a:solidFill>
                  <a:srgbClr val="000000"/>
                </a:solidFill>
              </a:rPr>
              <a:t>Programmers must design their own file formats</a:t>
            </a:r>
          </a:p>
          <a:p>
            <a:pPr>
              <a:defRPr/>
            </a:pPr>
            <a:r>
              <a:rPr lang="en-US" sz="2000" dirty="0">
                <a:solidFill>
                  <a:srgbClr val="000000"/>
                </a:solidFill>
              </a:rPr>
              <a:t>Excessive Program Maintenance</a:t>
            </a:r>
          </a:p>
          <a:p>
            <a:pPr lvl="1">
              <a:defRPr/>
            </a:pPr>
            <a:r>
              <a:rPr lang="en-US" sz="2000" dirty="0">
                <a:solidFill>
                  <a:srgbClr val="000000"/>
                </a:solidFill>
              </a:rPr>
              <a:t>80% of information systems budget</a:t>
            </a:r>
          </a:p>
        </p:txBody>
      </p:sp>
    </p:spTree>
    <p:extLst>
      <p:ext uri="{BB962C8B-B14F-4D97-AF65-F5344CB8AC3E}">
        <p14:creationId xmlns:p14="http://schemas.microsoft.com/office/powerpoint/2010/main" val="25767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1-2 Old File Processing Systems at Pine Valley Furniture Company</a:t>
            </a:r>
          </a:p>
        </p:txBody>
      </p:sp>
      <p:pic>
        <p:nvPicPr>
          <p:cNvPr id="6" name="Picture 5" descr="A diagram illustrates the file processing approach based on computer programs used in three different departments of an organization. Each department is represented by circles representing the programs, below the circles is a rectangle representing the system, and below the rectangles are cylinders representing the files. Two way arrows connect the programs and files to the system. The Orders Department illustration, shows Program A, Program B, and Program C connected to the Order Filing system, which in turn is connected to Customer Master File, Inventory Master File, and Back Order File. The Accounting Department illustration, shows Program A and Program B, connected to the Invoicing system, which in turn is connected to Inventory Master File and Customer Master File. The Payroll Department illustration, shows Program A and Program B connected to the Payroll system, which is in turn connected to Employee Master File.">
            <a:extLst>
              <a:ext uri="{FF2B5EF4-FFF2-40B4-BE49-F238E27FC236}">
                <a16:creationId xmlns:a16="http://schemas.microsoft.com/office/drawing/2014/main" id="{8389D645-B765-4505-810D-DBCE93AFF40F}"/>
              </a:ext>
            </a:extLst>
          </p:cNvPr>
          <p:cNvPicPr>
            <a:picLocks noChangeAspect="1"/>
          </p:cNvPicPr>
          <p:nvPr/>
        </p:nvPicPr>
        <p:blipFill rotWithShape="1">
          <a:blip r:embed="rId3"/>
          <a:srcRect l="2835" t="5415" r="2238" b="9269"/>
          <a:stretch/>
        </p:blipFill>
        <p:spPr>
          <a:xfrm>
            <a:off x="645512" y="1857113"/>
            <a:ext cx="7852974" cy="4155018"/>
          </a:xfrm>
          <a:prstGeom prst="rect">
            <a:avLst/>
          </a:prstGeom>
        </p:spPr>
      </p:pic>
    </p:spTree>
    <p:extLst>
      <p:ext uri="{BB962C8B-B14F-4D97-AF65-F5344CB8AC3E}">
        <p14:creationId xmlns:p14="http://schemas.microsoft.com/office/powerpoint/2010/main" val="42882408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8697</TotalTime>
  <Words>4594</Words>
  <Application>Microsoft Office PowerPoint</Application>
  <PresentationFormat>On-screen Show (4:3)</PresentationFormat>
  <Paragraphs>379</Paragraphs>
  <Slides>37</Slides>
  <Notes>31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5" baseType="lpstr">
      <vt:lpstr>Arial</vt:lpstr>
      <vt:lpstr>Noto Sans Symbols</vt:lpstr>
      <vt:lpstr>Times New Roman</vt:lpstr>
      <vt:lpstr>Verdana</vt:lpstr>
      <vt:lpstr>Wingdings</vt:lpstr>
      <vt:lpstr>508 Lecture</vt:lpstr>
      <vt:lpstr>1_508 Lecture</vt:lpstr>
      <vt:lpstr>Equation</vt:lpstr>
      <vt:lpstr>Modern Database Management</vt:lpstr>
      <vt:lpstr>Learning Objectives (1 of 2)</vt:lpstr>
      <vt:lpstr>Learning Objectives (2 of 2)</vt:lpstr>
      <vt:lpstr>Definitions</vt:lpstr>
      <vt:lpstr>Figure 1-1 Converting Data to Information (1 of 2)</vt:lpstr>
      <vt:lpstr>Figure 1-1 Converting Data to Information (2 of 2)</vt:lpstr>
      <vt:lpstr>Table 1-1 Example Metadata for Class Roster</vt:lpstr>
      <vt:lpstr>Disadvantages of File Processing</vt:lpstr>
      <vt:lpstr>Figure 1-2 Old File Processing Systems at Pine Valley Furniture Company</vt:lpstr>
      <vt:lpstr>The Database Approach (1 of 2)</vt:lpstr>
      <vt:lpstr>Figure 1-3 Comparison of Enterprise- and Project-Level Data Models</vt:lpstr>
      <vt:lpstr>The Database Approach (2 of 2)</vt:lpstr>
      <vt:lpstr>Advantages of the Database Approach</vt:lpstr>
      <vt:lpstr>Costs and Risks of the Database Approach</vt:lpstr>
      <vt:lpstr>Figure 1-5 Integrated Data Management Framework</vt:lpstr>
      <vt:lpstr>Components of the Database Environment</vt:lpstr>
      <vt:lpstr>Figure 1-6 Components of the Database Environment</vt:lpstr>
      <vt:lpstr>The Database Development Process</vt:lpstr>
      <vt:lpstr>Systems Development Life Cycle (S D L C)</vt:lpstr>
      <vt:lpstr>From Figure 1-8 Database Development Activities During the S D L C</vt:lpstr>
      <vt:lpstr>Alternative Information Systems Development Approaches</vt:lpstr>
      <vt:lpstr>Figure 1-9 The Prototyping Methodology and Database Development Process</vt:lpstr>
      <vt:lpstr>Figure 1-10 Three-Schema Architecture</vt:lpstr>
      <vt:lpstr>Managing People Involved in Database Development</vt:lpstr>
      <vt:lpstr>Database Project Team Members (1 of 2)</vt:lpstr>
      <vt:lpstr>Database Project Team Members (2 of 2)</vt:lpstr>
      <vt:lpstr>Evolution of Database Systems</vt:lpstr>
      <vt:lpstr>Figure 1-11 The Range of Database Technologies: Past and Present (1 of 4)</vt:lpstr>
      <vt:lpstr>Figure 1-11 The Range of Database Technologies: Past and Present (2 of 4)</vt:lpstr>
      <vt:lpstr>Figure 1-11 The Range of Database Technologies: Past and Present (3 of 4)</vt:lpstr>
      <vt:lpstr>Figure 1-11 The Range of Database Technologies: Past and Present (4 of 4)</vt:lpstr>
      <vt:lpstr>The Range of Database Applications</vt:lpstr>
      <vt:lpstr>Figure 1-12 Multi-Tiered Client/Server Database Architecture</vt:lpstr>
      <vt:lpstr>Types of Enterprise Applications</vt:lpstr>
      <vt:lpstr>Figure 1-13 An Example of an Executive Dashboard</vt:lpstr>
      <vt:lpstr>Pine Valley Furniture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Rakshit, Nikhil</cp:lastModifiedBy>
  <cp:revision>862</cp:revision>
  <dcterms:modified xsi:type="dcterms:W3CDTF">2019-04-30T09:29:24Z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