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7"/>
  </p:notesMasterIdLst>
  <p:handoutMasterIdLst>
    <p:handoutMasterId r:id="rId38"/>
  </p:handoutMasterIdLst>
  <p:sldIdLst>
    <p:sldId id="332" r:id="rId3"/>
    <p:sldId id="334" r:id="rId4"/>
    <p:sldId id="335" r:id="rId5"/>
    <p:sldId id="336" r:id="rId6"/>
    <p:sldId id="337" r:id="rId7"/>
    <p:sldId id="338" r:id="rId8"/>
    <p:sldId id="339" r:id="rId9"/>
    <p:sldId id="340" r:id="rId10"/>
    <p:sldId id="341" r:id="rId11"/>
    <p:sldId id="342" r:id="rId12"/>
    <p:sldId id="343" r:id="rId13"/>
    <p:sldId id="344" r:id="rId14"/>
    <p:sldId id="345" r:id="rId15"/>
    <p:sldId id="346" r:id="rId16"/>
    <p:sldId id="347" r:id="rId17"/>
    <p:sldId id="348" r:id="rId18"/>
    <p:sldId id="349" r:id="rId19"/>
    <p:sldId id="350" r:id="rId20"/>
    <p:sldId id="351" r:id="rId21"/>
    <p:sldId id="384" r:id="rId22"/>
    <p:sldId id="352" r:id="rId23"/>
    <p:sldId id="353" r:id="rId24"/>
    <p:sldId id="354" r:id="rId25"/>
    <p:sldId id="355" r:id="rId26"/>
    <p:sldId id="356" r:id="rId27"/>
    <p:sldId id="357" r:id="rId28"/>
    <p:sldId id="358" r:id="rId29"/>
    <p:sldId id="359" r:id="rId30"/>
    <p:sldId id="360" r:id="rId31"/>
    <p:sldId id="361" r:id="rId32"/>
    <p:sldId id="362" r:id="rId33"/>
    <p:sldId id="363" r:id="rId34"/>
    <p:sldId id="364" r:id="rId35"/>
    <p:sldId id="329" r:id="rId3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04" userDrawn="1">
          <p15:clr>
            <a:srgbClr val="A4A3A4"/>
          </p15:clr>
        </p15:guide>
        <p15:guide id="2" pos="1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96395" autoAdjust="0"/>
  </p:normalViewPr>
  <p:slideViewPr>
    <p:cSldViewPr snapToGrid="0" snapToObjects="1">
      <p:cViewPr varScale="1">
        <p:scale>
          <a:sx n="103" d="100"/>
          <a:sy n="103" d="100"/>
        </p:scale>
        <p:origin x="108" y="1344"/>
      </p:cViewPr>
      <p:guideLst>
        <p:guide orient="horz" pos="4104"/>
        <p:guide pos="1824"/>
      </p:guideLst>
    </p:cSldViewPr>
  </p:slideViewPr>
  <p:outlineViewPr>
    <p:cViewPr>
      <p:scale>
        <a:sx n="50" d="100"/>
        <a:sy n="50" d="100"/>
      </p:scale>
      <p:origin x="0" y="-1929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ommentAuthors" Target="commentAuthor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10/25/2020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cs typeface="Arial" pitchFamily="34" charset="0"/>
              </a:rPr>
              <a:t>There are two types of constraints in </a:t>
            </a:r>
            <a:r>
              <a:rPr lang="en-US" altLang="en-US" dirty="0" err="1">
                <a:cs typeface="Arial" pitchFamily="34" charset="0"/>
              </a:rPr>
              <a:t>supertype</a:t>
            </a:r>
            <a:r>
              <a:rPr lang="en-US" altLang="en-US" dirty="0">
                <a:cs typeface="Arial" pitchFamily="34" charset="0"/>
              </a:rPr>
              <a:t>/subtype relationships. One is called a completeness constraint, and indicates whether there</a:t>
            </a:r>
            <a:r>
              <a:rPr lang="en-US" altLang="en-US" baseline="0" dirty="0">
                <a:cs typeface="Arial" pitchFamily="34" charset="0"/>
              </a:rPr>
              <a:t> must be an explicit subtype for each possible instance of the supertype. The other is called a disjointness constraint, which indicates whether a particular instance of a supertype could also be more than one of the subtypes.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68685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a patient MUST</a:t>
            </a:r>
            <a:r>
              <a:rPr lang="en-US" baseline="0" dirty="0"/>
              <a:t> either be an outpatient or a resident patient. There is no other possibility. This particular completeness constraint is called total specialization, and is represented by double lines coming down from the supertype entity type.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25037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already saw this example from earlier. This is partial specialization, because some vehicles are motorcycles, which is not explicitly represented as a subtype</a:t>
            </a:r>
            <a:r>
              <a:rPr lang="en-US" baseline="0" dirty="0"/>
              <a:t> entity.</a:t>
            </a:r>
          </a:p>
          <a:p>
            <a:endParaRPr lang="en-US" baseline="0" dirty="0"/>
          </a:p>
          <a:p>
            <a:r>
              <a:rPr lang="en-US" baseline="0" dirty="0"/>
              <a:t>Question: Going back to figure 3-5, do you think the division of PART into manufactured vs. purchased parts implies total specialization or partial specialization ?</a:t>
            </a:r>
          </a:p>
          <a:p>
            <a:endParaRPr lang="en-US" baseline="0" dirty="0"/>
          </a:p>
          <a:p>
            <a:r>
              <a:rPr lang="en-US" baseline="0" dirty="0"/>
              <a:t>Answer: Probably total specialization. Either a part is manufactured in-house or purchased from an external supplier. There is probably no other option.</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60095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There are two types of constraints in </a:t>
            </a:r>
            <a:r>
              <a:rPr lang="en-US" altLang="en-US" dirty="0" err="1">
                <a:cs typeface="Arial" pitchFamily="34" charset="0"/>
              </a:rPr>
              <a:t>supertype</a:t>
            </a:r>
            <a:r>
              <a:rPr lang="en-US" altLang="en-US" dirty="0">
                <a:cs typeface="Arial" pitchFamily="34" charset="0"/>
              </a:rPr>
              <a:t>/subtype relationships. One is called a completeness constraint, and indicates whether there</a:t>
            </a:r>
            <a:r>
              <a:rPr lang="en-US" altLang="en-US" baseline="0" dirty="0">
                <a:cs typeface="Arial" pitchFamily="34" charset="0"/>
              </a:rPr>
              <a:t> must be an explicit subtype for each possible instance of the supertype. The other is called a disjointness constraint, which indicates whether a particular instance of a supertype could also be more than one of the subtypes.</a:t>
            </a:r>
            <a:endParaRPr lang="en-US" altLang="en-US" dirty="0">
              <a:cs typeface="Arial" pitchFamily="34" charset="0"/>
            </a:endParaRPr>
          </a:p>
          <a:p>
            <a:pPr eaLnBrk="1" hangingPunct="1"/>
            <a:endParaRPr lang="en-US" altLang="en-US" dirty="0">
              <a:cs typeface="Arial" pitchFamily="34" charset="0"/>
            </a:endParaRPr>
          </a:p>
          <a:p>
            <a:pPr eaLnBrk="1" hangingPunct="1"/>
            <a:r>
              <a:rPr lang="en-US" altLang="en-US" dirty="0">
                <a:cs typeface="Arial" pitchFamily="34" charset="0"/>
              </a:rPr>
              <a:t>So, we can have four possibilities: total specialization with disjoint, total specialization with overlap, partial specialization with disjoint, or partial specialization with overlap.</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140599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a disjoint</a:t>
            </a:r>
            <a:r>
              <a:rPr lang="en-US" baseline="0" dirty="0"/>
              <a:t> (not overlap) rule regarding patients. A patient can’t be both a resident and an outpatient, at least not at the same time. Of course it’s possible for a patient to be a resident for a period of time and then change to an outpatient (or vice versa), but the patient cannot be both simultaneously.</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286054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a:t>
            </a:r>
            <a:r>
              <a:rPr lang="en-US" baseline="0" dirty="0"/>
              <a:t> an overlap rule. Some kinds of parts could be manufactured in-house and also purchased from external suppliers. Note the total specialization rule, which we discussed earlier.</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66716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for the disjoint rule we have Employee Type as the subtype discriminator, and it can have three possible values, one for each subtype.</a:t>
            </a:r>
          </a:p>
          <a:p>
            <a:endParaRPr lang="en-US" dirty="0"/>
          </a:p>
          <a:p>
            <a:r>
              <a:rPr lang="en-US" dirty="0">
                <a:solidFill>
                  <a:schemeClr val="tx1"/>
                </a:solidFill>
              </a:rPr>
              <a:t>Going back to figure 3-7, what would be a possible subtype discriminator, and what would its values be?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532473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requirement for a composite subtype discriminator here. So, there are three possible scenarios:</a:t>
            </a:r>
          </a:p>
          <a:p>
            <a:endParaRPr lang="en-US" dirty="0"/>
          </a:p>
          <a:p>
            <a:pPr marL="228600" indent="-228600">
              <a:buAutoNum type="arabicParenR"/>
            </a:pPr>
            <a:r>
              <a:rPr lang="en-US" dirty="0"/>
              <a:t>Manufactured = “Y” and Purchased</a:t>
            </a:r>
            <a:r>
              <a:rPr lang="en-US" baseline="0" dirty="0"/>
              <a:t> = “Y”</a:t>
            </a:r>
          </a:p>
          <a:p>
            <a:pPr marL="228600" indent="-228600">
              <a:buAutoNum type="arabicParenR"/>
            </a:pPr>
            <a:r>
              <a:rPr lang="en-US" baseline="0" dirty="0"/>
              <a:t>Manufactured = “Y” and Purchased = “N”</a:t>
            </a:r>
          </a:p>
          <a:p>
            <a:pPr marL="228600" indent="-228600">
              <a:buAutoNum type="arabicParenR"/>
            </a:pPr>
            <a:r>
              <a:rPr lang="en-US" baseline="0" dirty="0"/>
              <a:t>Manufactured = “N” and Purchased = “N”</a:t>
            </a:r>
          </a:p>
          <a:p>
            <a:pPr marL="228600" indent="-228600">
              <a:buAutoNum type="arabicParenR"/>
            </a:pPr>
            <a:endParaRPr lang="en-US" baseline="0" dirty="0"/>
          </a:p>
          <a:p>
            <a:pPr marL="0" indent="0">
              <a:buNone/>
            </a:pPr>
            <a:r>
              <a:rPr lang="en-US" baseline="0" dirty="0"/>
              <a:t>Note that it is impossible for this scenario to occur: Manufactured = “N” and Purchased = “N”. Why is this not possible?</a:t>
            </a:r>
          </a:p>
          <a:p>
            <a:pPr marL="0" indent="0">
              <a:buNone/>
            </a:pPr>
            <a:endParaRPr lang="en-US" baseline="0" dirty="0"/>
          </a:p>
          <a:p>
            <a:pPr marL="0" indent="0">
              <a:buNone/>
            </a:pPr>
            <a:r>
              <a:rPr lang="en-US" baseline="0" dirty="0"/>
              <a:t>Answer: Because of the total specialization rule. At least one of these have to be “Y”.</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67040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err="1">
                <a:cs typeface="Arial" pitchFamily="34" charset="0"/>
              </a:rPr>
              <a:t>Supertype</a:t>
            </a:r>
            <a:r>
              <a:rPr lang="en-US" altLang="en-US" dirty="0">
                <a:cs typeface="Arial" pitchFamily="34" charset="0"/>
              </a:rPr>
              <a:t>/subtype hierarchies</a:t>
            </a:r>
            <a:r>
              <a:rPr lang="en-US" altLang="en-US" baseline="0" dirty="0">
                <a:cs typeface="Arial" pitchFamily="34" charset="0"/>
              </a:rPr>
              <a:t> can be as deep as we want them to be. Here we see that faculty is a type of employee which is a type of person.</a:t>
            </a:r>
          </a:p>
          <a:p>
            <a:pPr eaLnBrk="1" hangingPunct="1"/>
            <a:endParaRPr lang="en-US" altLang="en-US" baseline="0" dirty="0">
              <a:cs typeface="Arial" pitchFamily="34" charset="0"/>
            </a:endParaRPr>
          </a:p>
          <a:p>
            <a:pPr eaLnBrk="1" hangingPunct="1"/>
            <a:r>
              <a:rPr lang="en-US" altLang="en-US" dirty="0">
                <a:cs typeface="Arial" pitchFamily="34" charset="0"/>
              </a:rPr>
              <a:t>Question: Note here that a</a:t>
            </a:r>
            <a:r>
              <a:rPr lang="en-US" altLang="en-US" baseline="0" dirty="0">
                <a:cs typeface="Arial" pitchFamily="34" charset="0"/>
              </a:rPr>
              <a:t> person must be either an employee, alumnus, or student. Is it possible for a person to be both an employee and a student? Why or why not?</a:t>
            </a:r>
          </a:p>
          <a:p>
            <a:pPr eaLnBrk="1" hangingPunct="1"/>
            <a:r>
              <a:rPr lang="en-US" altLang="en-US" baseline="0" dirty="0">
                <a:cs typeface="Arial" pitchFamily="34" charset="0"/>
              </a:rPr>
              <a:t>Answer: Yes, because of the overlap rule.</a:t>
            </a:r>
          </a:p>
          <a:p>
            <a:pPr eaLnBrk="1" hangingPunct="1"/>
            <a:r>
              <a:rPr lang="en-US" altLang="en-US" dirty="0">
                <a:cs typeface="Arial" pitchFamily="34" charset="0"/>
              </a:rPr>
              <a:t>Question: Can you envision what the Person’s subtype discriminator would be?</a:t>
            </a:r>
          </a:p>
          <a:p>
            <a:pPr eaLnBrk="1" hangingPunct="1"/>
            <a:r>
              <a:rPr lang="en-US" altLang="en-US" dirty="0">
                <a:cs typeface="Arial" pitchFamily="34" charset="0"/>
              </a:rPr>
              <a:t>Answer: It has</a:t>
            </a:r>
            <a:r>
              <a:rPr lang="en-US" altLang="en-US" baseline="0" dirty="0">
                <a:cs typeface="Arial" pitchFamily="34" charset="0"/>
              </a:rPr>
              <a:t> to be a composite attribute.</a:t>
            </a:r>
          </a:p>
          <a:p>
            <a:pPr eaLnBrk="1" hangingPunct="1"/>
            <a:endParaRPr lang="en-US" altLang="en-US" baseline="0" dirty="0">
              <a:cs typeface="Arial" pitchFamily="34" charset="0"/>
            </a:endParaRPr>
          </a:p>
          <a:p>
            <a:pPr eaLnBrk="1" hangingPunct="1"/>
            <a:r>
              <a:rPr lang="en-US" altLang="en-US" baseline="0" dirty="0">
                <a:cs typeface="Arial" pitchFamily="34" charset="0"/>
              </a:rPr>
              <a:t>Question: Is it possible for an employee to be something other than Faculty or Staff? Why or why not?</a:t>
            </a:r>
          </a:p>
          <a:p>
            <a:pPr eaLnBrk="1" hangingPunct="1"/>
            <a:r>
              <a:rPr lang="en-US" altLang="en-US" baseline="0" dirty="0">
                <a:cs typeface="Arial" pitchFamily="34" charset="0"/>
              </a:rPr>
              <a:t>Answer: Yes, because of partial specialization.</a:t>
            </a:r>
          </a:p>
          <a:p>
            <a:pPr eaLnBrk="1" hangingPunct="1"/>
            <a:r>
              <a:rPr lang="en-US" altLang="en-US" baseline="0" dirty="0">
                <a:cs typeface="Arial" pitchFamily="34" charset="0"/>
              </a:rPr>
              <a:t>Question: Is it possible for an employee to be both faculty and staff?</a:t>
            </a:r>
          </a:p>
          <a:p>
            <a:pPr eaLnBrk="1" hangingPunct="1"/>
            <a:r>
              <a:rPr lang="en-US" altLang="en-US" baseline="0" dirty="0">
                <a:cs typeface="Arial" pitchFamily="34" charset="0"/>
              </a:rPr>
              <a:t>Answer: No, because of disjoint (not overlap) under Employee.</a:t>
            </a:r>
          </a:p>
          <a:p>
            <a:pPr eaLnBrk="1" hangingPunct="1"/>
            <a:endParaRPr lang="en-US" altLang="en-US" baseline="0" dirty="0">
              <a:cs typeface="Arial" pitchFamily="34" charset="0"/>
            </a:endParaRPr>
          </a:p>
          <a:p>
            <a:pPr eaLnBrk="1" hangingPunct="1"/>
            <a:r>
              <a:rPr lang="en-US" altLang="en-US" baseline="0" dirty="0">
                <a:cs typeface="Arial" pitchFamily="34" charset="0"/>
              </a:rPr>
              <a:t>Question: Is it possible for a staff member to also be a graduate student?</a:t>
            </a:r>
          </a:p>
          <a:p>
            <a:pPr eaLnBrk="1" hangingPunct="1"/>
            <a:r>
              <a:rPr lang="en-US" altLang="en-US" baseline="0" dirty="0">
                <a:cs typeface="Arial" pitchFamily="34" charset="0"/>
              </a:rPr>
              <a:t>Answer: Yes, because of the overlap rule under Person. </a:t>
            </a:r>
          </a:p>
          <a:p>
            <a:pPr eaLnBrk="1" hangingPunct="1"/>
            <a:endParaRPr lang="en-US" altLang="en-US" baseline="0" dirty="0">
              <a:cs typeface="Arial" pitchFamily="34" charset="0"/>
            </a:endParaRPr>
          </a:p>
          <a:p>
            <a:pPr eaLnBrk="1" hangingPunct="1"/>
            <a:r>
              <a:rPr lang="en-US" altLang="en-US" baseline="0" dirty="0">
                <a:cs typeface="Arial" pitchFamily="34" charset="0"/>
              </a:rPr>
              <a:t>Question: Is it possible for someone to have more than one degree from this university?</a:t>
            </a:r>
          </a:p>
          <a:p>
            <a:pPr eaLnBrk="1" hangingPunct="1"/>
            <a:r>
              <a:rPr lang="en-US" altLang="en-US" baseline="0" dirty="0">
                <a:cs typeface="Arial" pitchFamily="34" charset="0"/>
              </a:rPr>
              <a:t>Answer: Yes, because Degree is a multivalued attribute.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69249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cs typeface="Arial" pitchFamily="34" charset="0"/>
              </a:rPr>
              <a:t>Here we</a:t>
            </a:r>
            <a:r>
              <a:rPr lang="en-US" altLang="en-US" baseline="0" dirty="0">
                <a:cs typeface="Arial" pitchFamily="34" charset="0"/>
              </a:rPr>
              <a:t> see 22 entities. That’s a lot, and can be difficult to read and make sense of at an aggregate, summary level.</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99879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The idea</a:t>
            </a:r>
            <a:r>
              <a:rPr lang="en-US" altLang="en-US" baseline="0" dirty="0">
                <a:cs typeface="Arial" pitchFamily="34" charset="0"/>
              </a:rPr>
              <a:t>s of </a:t>
            </a:r>
            <a:r>
              <a:rPr lang="en-US" altLang="en-US" baseline="0" dirty="0" err="1">
                <a:cs typeface="Arial" pitchFamily="34" charset="0"/>
              </a:rPr>
              <a:t>supertypes</a:t>
            </a:r>
            <a:r>
              <a:rPr lang="en-US" altLang="en-US" baseline="0" dirty="0">
                <a:cs typeface="Arial" pitchFamily="34" charset="0"/>
              </a:rPr>
              <a:t>, subtypes, and inheritance, which are central to the EER model, are also key concepts in object-oriented software design and programming. If you ever use an object-oriented programming language like Java or C++, you will encounter the concept of classes, which are similar to “types”. These classes are arranged in hierarchies, which enable inheritance.</a:t>
            </a:r>
          </a:p>
          <a:p>
            <a:pPr eaLnBrk="1" hangingPunct="1"/>
            <a:endParaRPr lang="en-US" altLang="en-US" baseline="0" dirty="0">
              <a:cs typeface="Arial" pitchFamily="34" charset="0"/>
            </a:endParaRPr>
          </a:p>
          <a:p>
            <a:pPr eaLnBrk="1" hangingPunct="1"/>
            <a:r>
              <a:rPr lang="en-US" altLang="en-US" baseline="0" dirty="0">
                <a:cs typeface="Arial" pitchFamily="34" charset="0"/>
              </a:rPr>
              <a:t>The difference between object-oriented programming and EER </a:t>
            </a:r>
            <a:r>
              <a:rPr lang="en-US" altLang="en-US" baseline="0" dirty="0" err="1">
                <a:cs typeface="Arial" pitchFamily="34" charset="0"/>
              </a:rPr>
              <a:t>supertypes</a:t>
            </a:r>
            <a:r>
              <a:rPr lang="en-US" altLang="en-US" baseline="0" dirty="0">
                <a:cs typeface="Arial" pitchFamily="34" charset="0"/>
              </a:rPr>
              <a:t>/subtypes is that in object-oriented programming there is also the concept of behavior. Objects not only have attributes (which can be inherited), but they also have “methods” which implement active behaviors.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042775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Here, we clustered</a:t>
            </a:r>
            <a:r>
              <a:rPr lang="en-US" altLang="en-US" baseline="0" dirty="0">
                <a:cs typeface="Arial" pitchFamily="34" charset="0"/>
              </a:rPr>
              <a:t> these 22 entities into eight clusters. The relationships between clusters occur if there are relationships between entities within the individual clusters. For example, since there is a 1:N relationship between the Customer entity and the Order entity, this implies a 1:N relationship between the Customer cluster and the Item Sale cluster.</a:t>
            </a:r>
          </a:p>
          <a:p>
            <a:pPr eaLnBrk="1" hangingPunct="1"/>
            <a:endParaRPr lang="en-US" altLang="en-US" baseline="0" dirty="0">
              <a:cs typeface="Arial" pitchFamily="34" charset="0"/>
            </a:endParaRPr>
          </a:p>
          <a:p>
            <a:pPr eaLnBrk="1" hangingPunct="1"/>
            <a:r>
              <a:rPr lang="en-US" altLang="en-US" baseline="0" dirty="0">
                <a:cs typeface="Arial" pitchFamily="34" charset="0"/>
              </a:rPr>
              <a:t>Note that the associative entities often stand apart from the clusters and provide linkages between them.</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68468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cs typeface="Arial" pitchFamily="34" charset="0"/>
              </a:rPr>
              <a:t>You can imagine</a:t>
            </a:r>
            <a:r>
              <a:rPr lang="en-US" altLang="en-US" baseline="0" dirty="0">
                <a:cs typeface="Arial" pitchFamily="34" charset="0"/>
              </a:rPr>
              <a:t> the entity cluster diagram to be a “bird’s eye view” model. The modeler can then “drill down” to see detailed views of individual clusters.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302349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cs typeface="Arial" pitchFamily="34" charset="0"/>
              </a:rPr>
              <a:t>You can imagine</a:t>
            </a:r>
            <a:r>
              <a:rPr lang="en-US" altLang="en-US" baseline="0" dirty="0">
                <a:cs typeface="Arial" pitchFamily="34" charset="0"/>
              </a:rPr>
              <a:t> the entity cluster diagram to be a “bird’s eye view” model. The modeler can then “drill down” to see detailed views of individual clusters.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479008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cs typeface="Arial" pitchFamily="34" charset="0"/>
              </a:rPr>
              <a:t>Here we see an</a:t>
            </a:r>
            <a:r>
              <a:rPr lang="en-US" altLang="en-US" baseline="0" dirty="0">
                <a:cs typeface="Arial" pitchFamily="34" charset="0"/>
              </a:rPr>
              <a:t> alternative notation for </a:t>
            </a:r>
            <a:r>
              <a:rPr lang="en-US" altLang="en-US" baseline="0" dirty="0" err="1">
                <a:cs typeface="Arial" pitchFamily="34" charset="0"/>
              </a:rPr>
              <a:t>supertype</a:t>
            </a:r>
            <a:r>
              <a:rPr lang="en-US" altLang="en-US" baseline="0" dirty="0">
                <a:cs typeface="Arial" pitchFamily="34" charset="0"/>
              </a:rPr>
              <a:t>/subtype representations. E-R and EER models have various ways they can be represented in diagrams. But conceptually they are all pretty similar.</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24863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cs typeface="Arial" pitchFamily="34" charset="0"/>
              </a:rPr>
              <a:t>This is only one possible notation for</a:t>
            </a:r>
            <a:r>
              <a:rPr lang="en-US" altLang="en-US" baseline="0" dirty="0">
                <a:cs typeface="Arial" pitchFamily="34" charset="0"/>
              </a:rPr>
              <a:t> EER. In other figures we will see Microsoft Visio notation, which is similar but not identical.</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1797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cs typeface="Arial" pitchFamily="34" charset="0"/>
              </a:rPr>
              <a:t>It makes sense to model </a:t>
            </a:r>
            <a:r>
              <a:rPr lang="en-US" altLang="en-US" dirty="0" err="1">
                <a:cs typeface="Arial" pitchFamily="34" charset="0"/>
              </a:rPr>
              <a:t>supertypes</a:t>
            </a:r>
            <a:r>
              <a:rPr lang="en-US" altLang="en-US" dirty="0">
                <a:cs typeface="Arial" pitchFamily="34" charset="0"/>
              </a:rPr>
              <a:t> and subtypes if certain attributes or relationships apply only to a</a:t>
            </a:r>
            <a:r>
              <a:rPr lang="en-US" altLang="en-US" baseline="0" dirty="0">
                <a:cs typeface="Arial" pitchFamily="34" charset="0"/>
              </a:rPr>
              <a:t> subset of the total entity type whereas others are shared across the entire entity type. In this case, all employees have names, addresses, and hire dates. But only hourly employees have hourly rates, only salaried employees have salaries and stock options, and only consultants have contract numbers and billing rates. If we simply had an employee entity, then these special-purpose attributes would be irrelevant for many of the employees.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59530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This is</a:t>
            </a:r>
            <a:r>
              <a:rPr lang="en-US" altLang="en-US" baseline="0" dirty="0">
                <a:cs typeface="Arial" pitchFamily="34" charset="0"/>
              </a:rPr>
              <a:t> a good example of the distinction between shared attributes/relationships and specialized attributes/relationships. So, it makes sense to break patients into two subtypes.</a:t>
            </a:r>
            <a:endParaRPr lang="en-US" altLang="en-US" dirty="0">
              <a:cs typeface="Arial"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37412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Sometimes during the</a:t>
            </a:r>
            <a:r>
              <a:rPr lang="en-US" altLang="en-US" baseline="0" dirty="0">
                <a:cs typeface="Arial" pitchFamily="34" charset="0"/>
              </a:rPr>
              <a:t> conceptual modeling process, we begin to recognize common themes among several entity types. For instance, they may all share many of the same attributes, such as in this example. Here, cars, trucks, and motorcycles all have prices, engine displacements, and vehicle makes and models.</a:t>
            </a:r>
            <a:endParaRPr lang="en-US" altLang="en-US" dirty="0">
              <a:cs typeface="Arial"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18894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So, when this happens, we</a:t>
            </a:r>
            <a:r>
              <a:rPr lang="en-US" altLang="en-US" baseline="0" dirty="0">
                <a:cs typeface="Arial" pitchFamily="34" charset="0"/>
              </a:rPr>
              <a:t> can create a supertype and place the shared attributes in the supertype entity. This process is called “generalization”.</a:t>
            </a:r>
          </a:p>
          <a:p>
            <a:pPr eaLnBrk="1" hangingPunct="1"/>
            <a:endParaRPr lang="en-US" altLang="en-US" baseline="0" dirty="0">
              <a:cs typeface="Arial" pitchFamily="34" charset="0"/>
            </a:endParaRPr>
          </a:p>
          <a:p>
            <a:pPr eaLnBrk="1" hangingPunct="1"/>
            <a:r>
              <a:rPr lang="en-US" altLang="en-US" baseline="0" dirty="0">
                <a:cs typeface="Arial" pitchFamily="34" charset="0"/>
              </a:rPr>
              <a:t>The specialized attributes go into subtype entities. In the case of the motorcycle, there is no unique attribute, so there is no need for a specific “motorcycle” entity. </a:t>
            </a:r>
          </a:p>
          <a:p>
            <a:pPr eaLnBrk="1" hangingPunct="1"/>
            <a:endParaRPr lang="en-US" altLang="en-US" baseline="0" dirty="0">
              <a:cs typeface="Arial" pitchFamily="34" charset="0"/>
            </a:endParaRPr>
          </a:p>
          <a:p>
            <a:pPr eaLnBrk="1" hangingPunct="1"/>
            <a:r>
              <a:rPr lang="en-US" altLang="en-US" baseline="0" dirty="0">
                <a:cs typeface="Arial" pitchFamily="34" charset="0"/>
              </a:rPr>
              <a:t>Actually, it may be useful to have an indication that a vehicle is in fact a motorcycle. Later we will discuss the concept of a “subtype discriminator”, which is a special attribute at the supertype level that identifies the specific subtype.</a:t>
            </a:r>
            <a:endParaRPr lang="en-US" altLang="en-US" dirty="0">
              <a:cs typeface="Arial"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52496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a:t>
            </a:r>
            <a:r>
              <a:rPr lang="en-US" baseline="0" dirty="0"/>
              <a:t> during conceptual modeling we discover that certain attributes (or relationships) apply only to a subset of the entities in a given entity type. In this example, we have a manufacturing firm that may manufacture some of its own parts and purchase others. If the part is manufactured by the firm itself, it has a routing number; but if purchased, it does not. If purchased, it comes from a supplier; but if manufactured, it does not.</a:t>
            </a:r>
          </a:p>
          <a:p>
            <a:endParaRPr lang="en-US" baseline="0" dirty="0"/>
          </a:p>
          <a:p>
            <a:r>
              <a:rPr lang="en-US" baseline="0" dirty="0"/>
              <a:t>Note that the representation of supplier as a composite multivalued attribute in this diagram.</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99123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find a situation</a:t>
            </a:r>
            <a:r>
              <a:rPr lang="en-US" baseline="0" dirty="0"/>
              <a:t> like this, it makes sense to do “specialization”. In this case, we created two subtypes of Part, one for manufactured parts and one for purchased part. All parts have part numbers, descriptions, locations, and quantity. But only manufactured parts have routing numbers, and only purchased parts have suppliers.</a:t>
            </a:r>
          </a:p>
          <a:p>
            <a:endParaRPr lang="en-US" baseline="0" dirty="0"/>
          </a:p>
          <a:p>
            <a:r>
              <a:rPr lang="en-US" baseline="0" dirty="0"/>
              <a:t>Note that unlike the previous slide, the concept of supplier is now represented as a separate entity, and an associative entity represents a M:N relationship between purchased part and supplier, with unit price being an attribute of the associative entity.</a:t>
            </a:r>
          </a:p>
          <a:p>
            <a:endParaRPr lang="en-US" baseline="0" dirty="0"/>
          </a:p>
          <a:p>
            <a:r>
              <a:rPr lang="en-US" baseline="0" dirty="0"/>
              <a:t>This provides information that was not explicit in the previous figure. A multivalued attribute does not explicitly describe a M:N relationship. It could also convey a 1:N relationship. But when you represent the supplier as a separate entity, you can explicitly show the cardinality of relationship.</a:t>
            </a:r>
          </a:p>
          <a:p>
            <a:endParaRPr lang="en-US" baseline="0" dirty="0"/>
          </a:p>
          <a:p>
            <a:r>
              <a:rPr lang="en-US" baseline="0" dirty="0"/>
              <a:t>For an example of a multivalued attribute that implies a 1:N relationship, refer to figure 2.19 from Chapter 2. Here we have time stamps of price history changes. For a given product, there may be many price history items, but each price history item belongs to only one product. That’s different from what we have here with parts and suppliers, where a part can have many suppliers and a supplier could supply many parts.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86096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10/25/2020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812583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17" name="Text Placeholder 5"/>
          <p:cNvSpPr txBox="1">
            <a:spLocks/>
          </p:cNvSpPr>
          <p:nvPr userDrawn="1"/>
        </p:nvSpPr>
        <p:spPr>
          <a:xfrm>
            <a:off x="2668249" y="6452413"/>
            <a:ext cx="6098022" cy="24819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2020 Pearson Education Ltd. All Rights Reserved</a:t>
            </a:r>
          </a:p>
        </p:txBody>
      </p:sp>
    </p:spTree>
  </p:cSld>
  <p:clrMap bg1="lt1" tx1="dk1" bg2="dk2" tx2="lt2" accent1="accent1" accent2="accent2" accent3="accent3" accent4="accent4" accent5="accent5" accent6="accent6" hlink="hlink" folHlink="folHlink"/>
  <p:sldLayoutIdLst>
    <p:sldLayoutId id="2147483670" r:id="rId1"/>
    <p:sldLayoutId id="2147483665" r:id="rId2"/>
    <p:sldLayoutId id="2147483666" r:id="rId3"/>
    <p:sldLayoutId id="2147483649" r:id="rId4"/>
    <p:sldLayoutId id="2147483668" r:id="rId5"/>
    <p:sldLayoutId id="2147483669" r:id="rId6"/>
    <p:sldLayoutId id="2147483651" r:id="rId7"/>
    <p:sldLayoutId id="2147483654" r:id="rId8"/>
    <p:sldLayoutId id="2147483655" r:id="rId9"/>
    <p:sldLayoutId id="2147483656" r:id="rId10"/>
    <p:sldLayoutId id="2147483667" r:id="rId11"/>
    <p:sldLayoutId id="214748365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b"/>
          <a:lstStyle/>
          <a:p>
            <a:pPr>
              <a:defRPr/>
            </a:pPr>
            <a:r>
              <a:rPr lang="en-US" dirty="0"/>
              <a:t>Modern Database Management</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388220" cy="389592"/>
          </a:xfrm>
        </p:spPr>
        <p:txBody>
          <a:bodyPr/>
          <a:lstStyle/>
          <a:p>
            <a:r>
              <a:rPr lang="en-US" dirty="0">
                <a:latin typeface="+mn-lt"/>
              </a:rPr>
              <a:t>Thirteenth Edition, Global 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3</a:t>
            </a:r>
          </a:p>
        </p:txBody>
      </p:sp>
      <p:sp>
        <p:nvSpPr>
          <p:cNvPr id="5" name="Text Placeholder 4"/>
          <p:cNvSpPr>
            <a:spLocks noGrp="1"/>
          </p:cNvSpPr>
          <p:nvPr>
            <p:ph type="body" idx="3"/>
          </p:nvPr>
        </p:nvSpPr>
        <p:spPr>
          <a:xfrm>
            <a:off x="4773168" y="3114461"/>
            <a:ext cx="3913631" cy="857932"/>
          </a:xfrm>
        </p:spPr>
        <p:txBody>
          <a:bodyPr/>
          <a:lstStyle/>
          <a:p>
            <a:pPr lvl="0" algn="ctr">
              <a:buSzPct val="25000"/>
            </a:pPr>
            <a:r>
              <a:rPr lang="en-US" dirty="0">
                <a:solidFill>
                  <a:schemeClr val="tx1"/>
                </a:solidFill>
                <a:effectLst>
                  <a:outerShdw blurRad="38100" dist="38100" dir="2700000" algn="tl">
                    <a:srgbClr val="FFFFFF"/>
                  </a:outerShdw>
                </a:effectLst>
                <a:latin typeface="+mn-lt"/>
              </a:rPr>
              <a:t>The Enhanced E-R Model</a:t>
            </a:r>
            <a:endParaRPr lang="en-US" dirty="0">
              <a:solidFill>
                <a:schemeClr val="tx1"/>
              </a:solidFill>
              <a:latin typeface="+mn-lt"/>
            </a:endParaRPr>
          </a:p>
        </p:txBody>
      </p:sp>
      <p:sp>
        <p:nvSpPr>
          <p:cNvPr id="6" name="Text Placeholder 5"/>
          <p:cNvSpPr>
            <a:spLocks noGrp="1"/>
          </p:cNvSpPr>
          <p:nvPr>
            <p:ph type="body" idx="13"/>
          </p:nvPr>
        </p:nvSpPr>
        <p:spPr>
          <a:xfrm>
            <a:off x="2668249" y="6452413"/>
            <a:ext cx="6098022" cy="248192"/>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2020 Pearson Education Ltd. All Rights Reserved</a:t>
            </a:r>
          </a:p>
        </p:txBody>
      </p:sp>
      <p:pic>
        <p:nvPicPr>
          <p:cNvPr id="9" name="Picture 8" descr="Front Cover: Modern Database Management Thirteenth Edition, GE by Hoffer, Ramesh and Topi.">
            <a:extLst>
              <a:ext uri="{FF2B5EF4-FFF2-40B4-BE49-F238E27FC236}">
                <a16:creationId xmlns:a16="http://schemas.microsoft.com/office/drawing/2014/main" id="{439A1D21-FC33-4667-9DBF-2254B40CDAC0}"/>
              </a:ext>
            </a:extLst>
          </p:cNvPr>
          <p:cNvPicPr>
            <a:picLocks noChangeAspect="1"/>
          </p:cNvPicPr>
          <p:nvPr/>
        </p:nvPicPr>
        <p:blipFill>
          <a:blip r:embed="rId3"/>
          <a:stretch>
            <a:fillRect/>
          </a:stretch>
        </p:blipFill>
        <p:spPr>
          <a:xfrm>
            <a:off x="621459" y="1888110"/>
            <a:ext cx="3404041" cy="4394140"/>
          </a:xfrm>
          <a:prstGeom prst="rect">
            <a:avLst/>
          </a:prstGeom>
          <a:ln w="9525">
            <a:solidFill>
              <a:schemeClr val="tx1"/>
            </a:solidFill>
          </a:ln>
          <a:effectLst/>
        </p:spPr>
      </p:pic>
    </p:spTree>
    <p:extLst>
      <p:ext uri="{BB962C8B-B14F-4D97-AF65-F5344CB8AC3E}">
        <p14:creationId xmlns:p14="http://schemas.microsoft.com/office/powerpoint/2010/main" val="3635118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3-4 Example of Generalization </a:t>
            </a:r>
            <a:r>
              <a:rPr lang="en-US" sz="2000" b="0" dirty="0"/>
              <a:t>(1 of 2)</a:t>
            </a:r>
          </a:p>
        </p:txBody>
      </p:sp>
      <p:sp>
        <p:nvSpPr>
          <p:cNvPr id="4" name="Text Placeholder 3"/>
          <p:cNvSpPr>
            <a:spLocks noGrp="1"/>
          </p:cNvSpPr>
          <p:nvPr>
            <p:ph type="body" idx="1"/>
          </p:nvPr>
        </p:nvSpPr>
        <p:spPr>
          <a:xfrm>
            <a:off x="457200" y="1600201"/>
            <a:ext cx="8229600" cy="944591"/>
          </a:xfrm>
        </p:spPr>
        <p:txBody>
          <a:bodyPr/>
          <a:lstStyle/>
          <a:p>
            <a:pPr marL="0" indent="0">
              <a:buNone/>
            </a:pPr>
            <a:r>
              <a:rPr lang="en-US" altLang="en-US" sz="2000" dirty="0">
                <a:solidFill>
                  <a:schemeClr val="bg2"/>
                </a:solidFill>
              </a:rPr>
              <a:t>a) Three entity types: CAR, TRUCK, and MOTORCYCLE</a:t>
            </a:r>
          </a:p>
          <a:p>
            <a:pPr marL="0" indent="0">
              <a:buNone/>
            </a:pPr>
            <a:r>
              <a:rPr lang="en-US" altLang="en-US" sz="2000" dirty="0">
                <a:solidFill>
                  <a:schemeClr val="bg2"/>
                </a:solidFill>
              </a:rPr>
              <a:t>All these types of vehicles have common attributes</a:t>
            </a:r>
            <a:endParaRPr lang="en-US" sz="2000" dirty="0"/>
          </a:p>
        </p:txBody>
      </p:sp>
      <p:pic>
        <p:nvPicPr>
          <p:cNvPr id="5" name="Picture 4" descr="An E E R drawing shows an example of generalization. The figure shows three distinct entity types and their attributes as follows.&#10;CAR, Vehicle I D, Price, Engine displacement, Vehicle Name, left parenthesis Make, Model right parenthesis, Number of Passengers. TRUCK, Vehicle I D, Price, Engine displacement, Vehicle Name left parenthesis Make, Model right parenthesis, Capacity, Cab Type.&#10;MOTORCYCLE, Vehicle I D, Price, Engine displacement, Vehicle Name left parenthesis Make, Model right parenthesis.&#10;">
            <a:extLst>
              <a:ext uri="{FF2B5EF4-FFF2-40B4-BE49-F238E27FC236}">
                <a16:creationId xmlns:a16="http://schemas.microsoft.com/office/drawing/2014/main" id="{9E77F7C3-B18A-4062-A6AC-DF75F9D79E8E}"/>
              </a:ext>
            </a:extLst>
          </p:cNvPr>
          <p:cNvPicPr>
            <a:picLocks noChangeAspect="1"/>
          </p:cNvPicPr>
          <p:nvPr/>
        </p:nvPicPr>
        <p:blipFill>
          <a:blip r:embed="rId3"/>
          <a:stretch>
            <a:fillRect/>
          </a:stretch>
        </p:blipFill>
        <p:spPr>
          <a:xfrm>
            <a:off x="570765" y="2765896"/>
            <a:ext cx="8021133" cy="3438408"/>
          </a:xfrm>
          <a:prstGeom prst="rect">
            <a:avLst/>
          </a:prstGeom>
        </p:spPr>
      </p:pic>
    </p:spTree>
    <p:extLst>
      <p:ext uri="{BB962C8B-B14F-4D97-AF65-F5344CB8AC3E}">
        <p14:creationId xmlns:p14="http://schemas.microsoft.com/office/powerpoint/2010/main" val="1304924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3-4 Example of Generalization </a:t>
            </a:r>
            <a:r>
              <a:rPr lang="en-US" sz="2000" b="0" dirty="0"/>
              <a:t>(2 of 2)</a:t>
            </a:r>
            <a:endParaRPr lang="en-US" sz="2000" dirty="0"/>
          </a:p>
        </p:txBody>
      </p:sp>
      <p:sp>
        <p:nvSpPr>
          <p:cNvPr id="3" name="Text Placeholder 2"/>
          <p:cNvSpPr>
            <a:spLocks noGrp="1"/>
          </p:cNvSpPr>
          <p:nvPr>
            <p:ph type="body" idx="1"/>
          </p:nvPr>
        </p:nvSpPr>
        <p:spPr>
          <a:xfrm>
            <a:off x="457200" y="1600201"/>
            <a:ext cx="8229600" cy="1160252"/>
          </a:xfrm>
        </p:spPr>
        <p:txBody>
          <a:bodyPr/>
          <a:lstStyle/>
          <a:p>
            <a:pPr marL="0" indent="0">
              <a:buNone/>
            </a:pPr>
            <a:r>
              <a:rPr lang="en-US" altLang="en-US" sz="2000" dirty="0">
                <a:solidFill>
                  <a:srgbClr val="000000"/>
                </a:solidFill>
              </a:rPr>
              <a:t>b) Generalization to VEHICLE supertype</a:t>
            </a:r>
            <a:endParaRPr lang="en-US" altLang="en-US" sz="2000" dirty="0">
              <a:solidFill>
                <a:schemeClr val="bg2"/>
              </a:solidFill>
            </a:endParaRPr>
          </a:p>
          <a:p>
            <a:pPr marL="0" indent="0">
              <a:spcBef>
                <a:spcPts val="1000"/>
              </a:spcBef>
              <a:buNone/>
            </a:pPr>
            <a:r>
              <a:rPr lang="en-US" altLang="en-US" sz="2000" dirty="0">
                <a:solidFill>
                  <a:schemeClr val="bg2"/>
                </a:solidFill>
              </a:rPr>
              <a:t>We put the shared attributes in a supertype. Note: no subtype for motorcycle, since it has no unique attributes</a:t>
            </a:r>
            <a:endParaRPr lang="en-US" sz="2000" dirty="0"/>
          </a:p>
        </p:txBody>
      </p:sp>
      <p:pic>
        <p:nvPicPr>
          <p:cNvPr id="4" name="Picture 3" descr="An E E R drawing shows an example of generalization. The figure &#10;shows generalization where a VEHICLE super type is defined with the following attributes. Vehicle ID, Price, Engine displacement, Vehicle Name left parenthesis Make, Model right parenthesis. These attributes define vehicles of all types including Motorcycles which have no unique attributes or relationships. Two subtypes are defined with their own unique attributes as follows. CAR, No of Passengers. TRUCK, Capacity and Cab Type.&#10;">
            <a:extLst>
              <a:ext uri="{FF2B5EF4-FFF2-40B4-BE49-F238E27FC236}">
                <a16:creationId xmlns:a16="http://schemas.microsoft.com/office/drawing/2014/main" id="{A89D89FD-9003-4439-BE4C-8FE80C5E97EE}"/>
              </a:ext>
            </a:extLst>
          </p:cNvPr>
          <p:cNvPicPr>
            <a:picLocks noChangeAspect="1"/>
          </p:cNvPicPr>
          <p:nvPr/>
        </p:nvPicPr>
        <p:blipFill>
          <a:blip r:embed="rId3"/>
          <a:stretch>
            <a:fillRect/>
          </a:stretch>
        </p:blipFill>
        <p:spPr>
          <a:xfrm>
            <a:off x="1753052" y="2875778"/>
            <a:ext cx="5637897" cy="3434947"/>
          </a:xfrm>
          <a:prstGeom prst="rect">
            <a:avLst/>
          </a:prstGeom>
        </p:spPr>
      </p:pic>
    </p:spTree>
    <p:extLst>
      <p:ext uri="{BB962C8B-B14F-4D97-AF65-F5344CB8AC3E}">
        <p14:creationId xmlns:p14="http://schemas.microsoft.com/office/powerpoint/2010/main" val="654808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3-5 Example of Specialization </a:t>
            </a:r>
            <a:r>
              <a:rPr lang="en-US" sz="2000" b="0" dirty="0"/>
              <a:t>(1 of 2)</a:t>
            </a:r>
          </a:p>
        </p:txBody>
      </p:sp>
      <p:sp>
        <p:nvSpPr>
          <p:cNvPr id="3" name="Text Placeholder 2"/>
          <p:cNvSpPr>
            <a:spLocks noGrp="1"/>
          </p:cNvSpPr>
          <p:nvPr>
            <p:ph type="body" idx="1"/>
          </p:nvPr>
        </p:nvSpPr>
        <p:spPr>
          <a:xfrm>
            <a:off x="457200" y="1600201"/>
            <a:ext cx="8229600" cy="1306901"/>
          </a:xfrm>
        </p:spPr>
        <p:txBody>
          <a:bodyPr/>
          <a:lstStyle/>
          <a:p>
            <a:pPr marL="0" indent="0">
              <a:buNone/>
            </a:pPr>
            <a:r>
              <a:rPr lang="en-US" altLang="en-US" sz="2000" dirty="0">
                <a:solidFill>
                  <a:srgbClr val="000000"/>
                </a:solidFill>
              </a:rPr>
              <a:t>a) Entity type PART</a:t>
            </a:r>
          </a:p>
          <a:p>
            <a:pPr marL="0" indent="0">
              <a:spcBef>
                <a:spcPts val="1000"/>
              </a:spcBef>
              <a:buNone/>
            </a:pPr>
            <a:r>
              <a:rPr lang="en-US" altLang="en-US" sz="2000" dirty="0">
                <a:solidFill>
                  <a:schemeClr val="bg2"/>
                </a:solidFill>
              </a:rPr>
              <a:t>Note: Routing Number only applies if part is manufactured in house.</a:t>
            </a:r>
          </a:p>
          <a:p>
            <a:pPr marL="0" indent="0">
              <a:spcBef>
                <a:spcPts val="1000"/>
              </a:spcBef>
              <a:buNone/>
            </a:pPr>
            <a:r>
              <a:rPr lang="en-US" altLang="en-US" sz="2000" dirty="0">
                <a:solidFill>
                  <a:schemeClr val="bg2"/>
                </a:solidFill>
              </a:rPr>
              <a:t>Supplier only applies if part is purchased from a supplier.</a:t>
            </a:r>
            <a:endParaRPr lang="en-US" sz="2000" dirty="0"/>
          </a:p>
        </p:txBody>
      </p:sp>
      <p:pic>
        <p:nvPicPr>
          <p:cNvPr id="4" name="Picture 3" descr="An E E R drawing shows an example of specialization. The figure shows an entity type PART with the following attributes.&#10;Part No, Description, Quantity on hand, Location, Routing Number,&#10;Supplier, left parenthesis Supplier ID, Unit Price right parenthesis, multivalued and composite. &#10;">
            <a:extLst>
              <a:ext uri="{FF2B5EF4-FFF2-40B4-BE49-F238E27FC236}">
                <a16:creationId xmlns:a16="http://schemas.microsoft.com/office/drawing/2014/main" id="{40552902-7E59-4656-BC74-967E3C2CDA99}"/>
              </a:ext>
            </a:extLst>
          </p:cNvPr>
          <p:cNvPicPr>
            <a:picLocks noChangeAspect="1"/>
          </p:cNvPicPr>
          <p:nvPr/>
        </p:nvPicPr>
        <p:blipFill>
          <a:blip r:embed="rId3"/>
          <a:stretch>
            <a:fillRect/>
          </a:stretch>
        </p:blipFill>
        <p:spPr>
          <a:xfrm>
            <a:off x="547687" y="3282068"/>
            <a:ext cx="8048625" cy="2784612"/>
          </a:xfrm>
          <a:prstGeom prst="rect">
            <a:avLst/>
          </a:prstGeom>
        </p:spPr>
      </p:pic>
    </p:spTree>
    <p:extLst>
      <p:ext uri="{BB962C8B-B14F-4D97-AF65-F5344CB8AC3E}">
        <p14:creationId xmlns:p14="http://schemas.microsoft.com/office/powerpoint/2010/main" val="2526901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3-5 Example of Specialization </a:t>
            </a:r>
            <a:r>
              <a:rPr lang="en-US" sz="2000" b="0" dirty="0"/>
              <a:t>(2 of 2)</a:t>
            </a:r>
            <a:endParaRPr lang="en-US" sz="2000" dirty="0"/>
          </a:p>
        </p:txBody>
      </p:sp>
      <p:sp>
        <p:nvSpPr>
          <p:cNvPr id="3" name="Text Placeholder 2"/>
          <p:cNvSpPr>
            <a:spLocks noGrp="1"/>
          </p:cNvSpPr>
          <p:nvPr>
            <p:ph type="body" idx="1"/>
          </p:nvPr>
        </p:nvSpPr>
        <p:spPr>
          <a:xfrm>
            <a:off x="457200" y="1600200"/>
            <a:ext cx="8229600" cy="1255143"/>
          </a:xfrm>
        </p:spPr>
        <p:txBody>
          <a:bodyPr/>
          <a:lstStyle/>
          <a:p>
            <a:pPr marL="0" indent="0">
              <a:buNone/>
            </a:pPr>
            <a:r>
              <a:rPr lang="en-US" altLang="en-US" sz="2000" dirty="0">
                <a:solidFill>
                  <a:srgbClr val="000000"/>
                </a:solidFill>
              </a:rPr>
              <a:t>b) Specialization to MANUFACTURED PART and PURCHASED PART</a:t>
            </a:r>
          </a:p>
          <a:p>
            <a:pPr marL="0" indent="0">
              <a:buNone/>
            </a:pPr>
            <a:r>
              <a:rPr lang="en-US" altLang="en-US" sz="2000" dirty="0">
                <a:solidFill>
                  <a:srgbClr val="000000"/>
                </a:solidFill>
              </a:rPr>
              <a:t>Multivalued composite attribute replaced by associative entity relationship to another entity</a:t>
            </a:r>
            <a:endParaRPr lang="en-US" sz="2000" dirty="0"/>
          </a:p>
        </p:txBody>
      </p:sp>
      <p:pic>
        <p:nvPicPr>
          <p:cNvPr id="4" name="Picture 3" descr="An E E R drawing shows an example of specialization. The figure shows this entity type divided into super types and subtypes. A PART super type is defined with two subtypes as MANUFACTURED PART and PURCHASED PART. The attributes of these entity types are as follows. PART, Part number, Description, Location, Quantity on hand.&#10;MANUFACTURED PART, Routing number. PURCHASED PART, no attributes. Two more entity types are defined as SUPPLIER with Supplier I D as the identifier attribute, and SUPPLIES with unit price as its attribute. SUPPLIER forms a mandatory single to optional many relationship with SUPPLIES. And PURCHASED PART subtype forms a mandatory single to mandatory many relationship with SUPPLIES.  This relationship has entity types, attributes, and relationships associated with only PURCHASED PART.&#10;">
            <a:extLst>
              <a:ext uri="{FF2B5EF4-FFF2-40B4-BE49-F238E27FC236}">
                <a16:creationId xmlns:a16="http://schemas.microsoft.com/office/drawing/2014/main" id="{F9FDB54A-D7EE-4FF2-98B8-62FBC02BD411}"/>
              </a:ext>
            </a:extLst>
          </p:cNvPr>
          <p:cNvPicPr>
            <a:picLocks noChangeAspect="1"/>
          </p:cNvPicPr>
          <p:nvPr/>
        </p:nvPicPr>
        <p:blipFill>
          <a:blip r:embed="rId3"/>
          <a:stretch>
            <a:fillRect/>
          </a:stretch>
        </p:blipFill>
        <p:spPr>
          <a:xfrm>
            <a:off x="1712943" y="2974336"/>
            <a:ext cx="5718114" cy="3301036"/>
          </a:xfrm>
          <a:prstGeom prst="rect">
            <a:avLst/>
          </a:prstGeom>
        </p:spPr>
      </p:pic>
    </p:spTree>
    <p:extLst>
      <p:ext uri="{BB962C8B-B14F-4D97-AF65-F5344CB8AC3E}">
        <p14:creationId xmlns:p14="http://schemas.microsoft.com/office/powerpoint/2010/main" val="417599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Constraints in Supertype/Subtype Relationships</a:t>
            </a:r>
          </a:p>
        </p:txBody>
      </p:sp>
      <p:sp>
        <p:nvSpPr>
          <p:cNvPr id="4" name="Text Placeholder 3"/>
          <p:cNvSpPr>
            <a:spLocks noGrp="1"/>
          </p:cNvSpPr>
          <p:nvPr>
            <p:ph type="body" idx="1"/>
          </p:nvPr>
        </p:nvSpPr>
        <p:spPr/>
        <p:txBody>
          <a:bodyPr/>
          <a:lstStyle/>
          <a:p>
            <a:pPr>
              <a:defRPr/>
            </a:pPr>
            <a:r>
              <a:rPr lang="en-US" sz="2400" b="1" dirty="0">
                <a:solidFill>
                  <a:srgbClr val="000000"/>
                </a:solidFill>
              </a:rPr>
              <a:t>Completeness Constraints</a:t>
            </a:r>
            <a:r>
              <a:rPr lang="en-US" sz="2400" dirty="0">
                <a:solidFill>
                  <a:srgbClr val="000000"/>
                </a:solidFill>
              </a:rPr>
              <a:t>: Whether an instance of a supertype </a:t>
            </a:r>
            <a:r>
              <a:rPr lang="en-US" sz="2400" b="1" dirty="0">
                <a:solidFill>
                  <a:srgbClr val="000000"/>
                </a:solidFill>
              </a:rPr>
              <a:t>must</a:t>
            </a:r>
            <a:r>
              <a:rPr lang="en-US" sz="2400" dirty="0">
                <a:solidFill>
                  <a:srgbClr val="000000"/>
                </a:solidFill>
              </a:rPr>
              <a:t> also be a member of at least one subtype</a:t>
            </a:r>
          </a:p>
          <a:p>
            <a:pPr lvl="1">
              <a:defRPr/>
            </a:pPr>
            <a:r>
              <a:rPr lang="en-US" sz="2400" dirty="0">
                <a:solidFill>
                  <a:srgbClr val="000000"/>
                </a:solidFill>
              </a:rPr>
              <a:t>Total Specialization Rule: Yes (double line)</a:t>
            </a:r>
          </a:p>
          <a:p>
            <a:pPr lvl="1">
              <a:defRPr/>
            </a:pPr>
            <a:r>
              <a:rPr lang="en-US" sz="2400" dirty="0">
                <a:solidFill>
                  <a:srgbClr val="000000"/>
                </a:solidFill>
              </a:rPr>
              <a:t>Partial Specialization Rule: No (single line)</a:t>
            </a:r>
            <a:endParaRPr lang="en-US" sz="2400" dirty="0"/>
          </a:p>
        </p:txBody>
      </p:sp>
    </p:spTree>
    <p:extLst>
      <p:ext uri="{BB962C8B-B14F-4D97-AF65-F5344CB8AC3E}">
        <p14:creationId xmlns:p14="http://schemas.microsoft.com/office/powerpoint/2010/main" val="252406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3-6 Examples of Completeness Constraints </a:t>
            </a:r>
            <a:r>
              <a:rPr lang="en-US" sz="2000" b="0" dirty="0"/>
              <a:t>(1 of 2)</a:t>
            </a:r>
          </a:p>
        </p:txBody>
      </p:sp>
      <p:sp>
        <p:nvSpPr>
          <p:cNvPr id="4" name="Text Placeholder 3"/>
          <p:cNvSpPr>
            <a:spLocks noGrp="1"/>
          </p:cNvSpPr>
          <p:nvPr>
            <p:ph type="body" idx="1"/>
          </p:nvPr>
        </p:nvSpPr>
        <p:spPr>
          <a:xfrm>
            <a:off x="457200" y="1600200"/>
            <a:ext cx="8229600" cy="489857"/>
          </a:xfrm>
        </p:spPr>
        <p:txBody>
          <a:bodyPr/>
          <a:lstStyle/>
          <a:p>
            <a:pPr marL="0" indent="0">
              <a:buNone/>
            </a:pPr>
            <a:r>
              <a:rPr lang="en-US" altLang="en-US" sz="2200" dirty="0">
                <a:solidFill>
                  <a:srgbClr val="000000"/>
                </a:solidFill>
              </a:rPr>
              <a:t>a) Total specialization rule</a:t>
            </a:r>
            <a:endParaRPr lang="en-US" sz="2200" dirty="0"/>
          </a:p>
        </p:txBody>
      </p:sp>
      <p:pic>
        <p:nvPicPr>
          <p:cNvPr id="5" name="Picture 4" descr="An E E R drawing shows an example of total specialization rule. The drawing shows a PATIENT supertype with two subtypes defined as OUTPATIENT and RESIDENT PATIENT. A thick double line is drawn from PATIENT to the circle below. A callout pointing to this double line reads, Total specialization: A Patient has to be either an Outpatient or a Resident Patient. The super type has the following attributes, Patient I D, Patient Name, Admit Date. The subtypes have the following attributes. OUTPATIENT, Check back date. RESIDENT PATIENT, Date discharged. The super type PATIENT has an optional many to mandatory single Is Cared For relationship with another entity type, RESPONSIBLE PHYSICIAN whose identifier attribute is Physician I D. The subtype RESIDENT PATIENT has an optional single to mandatory single Is Assigned relationship with another entity type, BED whose identifier attribute is Bed I D.">
            <a:extLst>
              <a:ext uri="{FF2B5EF4-FFF2-40B4-BE49-F238E27FC236}">
                <a16:creationId xmlns:a16="http://schemas.microsoft.com/office/drawing/2014/main" id="{972F5C6F-5427-42DB-B470-3237745E46DE}"/>
              </a:ext>
            </a:extLst>
          </p:cNvPr>
          <p:cNvPicPr>
            <a:picLocks noChangeAspect="1"/>
          </p:cNvPicPr>
          <p:nvPr/>
        </p:nvPicPr>
        <p:blipFill>
          <a:blip r:embed="rId3"/>
          <a:stretch>
            <a:fillRect/>
          </a:stretch>
        </p:blipFill>
        <p:spPr>
          <a:xfrm>
            <a:off x="971243" y="2300293"/>
            <a:ext cx="7218767" cy="3900877"/>
          </a:xfrm>
          <a:prstGeom prst="rect">
            <a:avLst/>
          </a:prstGeom>
        </p:spPr>
      </p:pic>
    </p:spTree>
    <p:extLst>
      <p:ext uri="{BB962C8B-B14F-4D97-AF65-F5344CB8AC3E}">
        <p14:creationId xmlns:p14="http://schemas.microsoft.com/office/powerpoint/2010/main" val="1310107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3-6 Examples of Completeness Constraints </a:t>
            </a:r>
            <a:r>
              <a:rPr lang="en-US" sz="2000" b="0" dirty="0"/>
              <a:t>(2 of 2)</a:t>
            </a:r>
            <a:endParaRPr lang="en-US" sz="2000" dirty="0"/>
          </a:p>
        </p:txBody>
      </p:sp>
      <p:sp>
        <p:nvSpPr>
          <p:cNvPr id="3" name="Text Placeholder 2"/>
          <p:cNvSpPr>
            <a:spLocks noGrp="1"/>
          </p:cNvSpPr>
          <p:nvPr>
            <p:ph type="body" idx="1"/>
          </p:nvPr>
        </p:nvSpPr>
        <p:spPr>
          <a:xfrm>
            <a:off x="457200" y="1600201"/>
            <a:ext cx="8229600" cy="435633"/>
          </a:xfrm>
        </p:spPr>
        <p:txBody>
          <a:bodyPr/>
          <a:lstStyle/>
          <a:p>
            <a:pPr marL="0" indent="0">
              <a:buNone/>
            </a:pPr>
            <a:r>
              <a:rPr lang="en-US" altLang="en-US" sz="2200" dirty="0">
                <a:solidFill>
                  <a:srgbClr val="000000"/>
                </a:solidFill>
              </a:rPr>
              <a:t>b) Partial specialization rule</a:t>
            </a:r>
            <a:endParaRPr lang="en-US" sz="2200" dirty="0"/>
          </a:p>
        </p:txBody>
      </p:sp>
      <p:pic>
        <p:nvPicPr>
          <p:cNvPr id="4" name="Picture 3" descr="An E E R drawing shows an example of partial specialization rule. The drawing shows a VEHICLE super type with two subtypes, defined as CAR and TRUCK. A thick single line is drawn from the super type to the circle below, with a callout pointing to it that reads, Partial specialization colon A Vehicle can be Car, or a Truck, but does not have to be either. VEHICLE has the following attributes. Vehicle I D, Price, Engine displacement, Vehicle Name left parenthesis Make, Model right parenthesis. The subtypes have these attributes. CAR, No of Passengers. TRUCK: Capacity and Cab Type.">
            <a:extLst>
              <a:ext uri="{FF2B5EF4-FFF2-40B4-BE49-F238E27FC236}">
                <a16:creationId xmlns:a16="http://schemas.microsoft.com/office/drawing/2014/main" id="{420CCB11-C48E-4B23-AA40-046D2AF4C207}"/>
              </a:ext>
            </a:extLst>
          </p:cNvPr>
          <p:cNvPicPr>
            <a:picLocks noChangeAspect="1"/>
          </p:cNvPicPr>
          <p:nvPr/>
        </p:nvPicPr>
        <p:blipFill>
          <a:blip r:embed="rId3"/>
          <a:stretch>
            <a:fillRect/>
          </a:stretch>
        </p:blipFill>
        <p:spPr>
          <a:xfrm>
            <a:off x="1275245" y="2312324"/>
            <a:ext cx="6373736" cy="3865411"/>
          </a:xfrm>
          <a:prstGeom prst="rect">
            <a:avLst/>
          </a:prstGeom>
        </p:spPr>
      </p:pic>
    </p:spTree>
    <p:extLst>
      <p:ext uri="{BB962C8B-B14F-4D97-AF65-F5344CB8AC3E}">
        <p14:creationId xmlns:p14="http://schemas.microsoft.com/office/powerpoint/2010/main" val="340209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Constraints in Supertype/Subtype Relationships </a:t>
            </a:r>
            <a:r>
              <a:rPr lang="en-US" sz="2000" b="0" dirty="0"/>
              <a:t>(1 of 2)</a:t>
            </a:r>
          </a:p>
        </p:txBody>
      </p:sp>
      <p:sp>
        <p:nvSpPr>
          <p:cNvPr id="4" name="Text Placeholder 3"/>
          <p:cNvSpPr>
            <a:spLocks noGrp="1"/>
          </p:cNvSpPr>
          <p:nvPr>
            <p:ph type="body" idx="1"/>
          </p:nvPr>
        </p:nvSpPr>
        <p:spPr/>
        <p:txBody>
          <a:bodyPr/>
          <a:lstStyle/>
          <a:p>
            <a:pPr>
              <a:defRPr/>
            </a:pPr>
            <a:r>
              <a:rPr lang="en-US" sz="2400" b="1" dirty="0">
                <a:solidFill>
                  <a:srgbClr val="000000"/>
                </a:solidFill>
                <a:effectLst>
                  <a:outerShdw blurRad="38100" dist="38100" dir="2700000" algn="tl">
                    <a:srgbClr val="FFFFFF"/>
                  </a:outerShdw>
                </a:effectLst>
              </a:rPr>
              <a:t>Disjointness Constraints</a:t>
            </a:r>
            <a:r>
              <a:rPr lang="en-US" sz="2400" dirty="0">
                <a:solidFill>
                  <a:srgbClr val="000000"/>
                </a:solidFill>
                <a:effectLst>
                  <a:outerShdw blurRad="38100" dist="38100" dir="2700000" algn="tl">
                    <a:srgbClr val="FFFFFF"/>
                  </a:outerShdw>
                </a:effectLst>
              </a:rPr>
              <a:t>: Whether an instance of a supertype may </a:t>
            </a:r>
            <a:r>
              <a:rPr lang="en-US" sz="2400" b="1" dirty="0">
                <a:solidFill>
                  <a:srgbClr val="000000"/>
                </a:solidFill>
                <a:effectLst>
                  <a:outerShdw blurRad="38100" dist="38100" dir="2700000" algn="tl">
                    <a:srgbClr val="FFFFFF"/>
                  </a:outerShdw>
                </a:effectLst>
              </a:rPr>
              <a:t>simultaneously</a:t>
            </a:r>
            <a:r>
              <a:rPr lang="en-US" sz="2400" dirty="0">
                <a:solidFill>
                  <a:srgbClr val="000000"/>
                </a:solidFill>
                <a:effectLst>
                  <a:outerShdw blurRad="38100" dist="38100" dir="2700000" algn="tl">
                    <a:srgbClr val="FFFFFF"/>
                  </a:outerShdw>
                </a:effectLst>
              </a:rPr>
              <a:t> be a member of two (or more) subtypes</a:t>
            </a:r>
          </a:p>
          <a:p>
            <a:pPr lvl="1">
              <a:defRPr/>
            </a:pPr>
            <a:r>
              <a:rPr lang="en-US" sz="2400" dirty="0">
                <a:solidFill>
                  <a:srgbClr val="000000"/>
                </a:solidFill>
                <a:effectLst>
                  <a:outerShdw blurRad="38100" dist="38100" dir="2700000" algn="tl">
                    <a:srgbClr val="FFFFFF"/>
                  </a:outerShdw>
                </a:effectLst>
              </a:rPr>
              <a:t>Disjoint Rule: An instance of the supertype can be only ONE of the subtypes</a:t>
            </a:r>
          </a:p>
          <a:p>
            <a:pPr lvl="1">
              <a:defRPr/>
            </a:pPr>
            <a:r>
              <a:rPr lang="en-US" sz="2400" dirty="0">
                <a:solidFill>
                  <a:srgbClr val="000000"/>
                </a:solidFill>
                <a:effectLst>
                  <a:outerShdw blurRad="38100" dist="38100" dir="2700000" algn="tl">
                    <a:srgbClr val="FFFFFF"/>
                  </a:outerShdw>
                </a:effectLst>
              </a:rPr>
              <a:t>Overlap Rule: An instance of the supertype could be more than one of the subtypes</a:t>
            </a:r>
            <a:endParaRPr lang="en-US" sz="2400" dirty="0"/>
          </a:p>
        </p:txBody>
      </p:sp>
    </p:spTree>
    <p:extLst>
      <p:ext uri="{BB962C8B-B14F-4D97-AF65-F5344CB8AC3E}">
        <p14:creationId xmlns:p14="http://schemas.microsoft.com/office/powerpoint/2010/main" val="4122959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Figure 3-7 Examples of Disjointness Constraints </a:t>
            </a:r>
            <a:r>
              <a:rPr lang="en-US" sz="2000" b="0" dirty="0"/>
              <a:t>(1 of 2)</a:t>
            </a:r>
          </a:p>
        </p:txBody>
      </p:sp>
      <p:sp>
        <p:nvSpPr>
          <p:cNvPr id="5" name="Text Placeholder 4"/>
          <p:cNvSpPr>
            <a:spLocks noGrp="1"/>
          </p:cNvSpPr>
          <p:nvPr>
            <p:ph type="body" idx="1"/>
          </p:nvPr>
        </p:nvSpPr>
        <p:spPr>
          <a:xfrm>
            <a:off x="457200" y="1600200"/>
            <a:ext cx="8229600" cy="480527"/>
          </a:xfrm>
        </p:spPr>
        <p:txBody>
          <a:bodyPr/>
          <a:lstStyle/>
          <a:p>
            <a:pPr marL="0" indent="0">
              <a:buNone/>
            </a:pPr>
            <a:r>
              <a:rPr lang="en-US" altLang="en-US" sz="2200" dirty="0">
                <a:solidFill>
                  <a:srgbClr val="000000"/>
                </a:solidFill>
              </a:rPr>
              <a:t>a) Disjoint rule</a:t>
            </a:r>
            <a:endParaRPr lang="en-US" sz="2200" dirty="0"/>
          </a:p>
        </p:txBody>
      </p:sp>
      <p:pic>
        <p:nvPicPr>
          <p:cNvPr id="6" name="Picture 5" descr="An E E R drawing shows an example of disjoint rule. The drawing shows a PATIENT super type with two subtypes defined as OUTPATIENT and RESIDENT PATIENT. A double line is drawn from PATIENT to the circle below. The circle has a thick border with the letter d written inside. A callout pointing to the circle reads, Disjoint rule colon A Patient can be either an Outpatient or a Resident Patient, but not both at the same time. The super type has the following attributes. Patient ID, Patient Name, Admit Date. The subtypes have the following attributes. OUTPATIENT, Check back date. RESIDENT PATIENT, Date discharged. The super type PATIENT has an optional many to mandatory single Is Cared For relationship with another entity type, RESPONSIBLE PHYSICIAN whose identifier attribute is Physician I D. The subtype RESIDENT PATIENT has an optional single to mandatory single Is Assigned relationship with another entity type, BED whose identifier attribute is Bed I D.">
            <a:extLst>
              <a:ext uri="{FF2B5EF4-FFF2-40B4-BE49-F238E27FC236}">
                <a16:creationId xmlns:a16="http://schemas.microsoft.com/office/drawing/2014/main" id="{1757859F-D74E-44FF-8EB2-CAC98DB91921}"/>
              </a:ext>
            </a:extLst>
          </p:cNvPr>
          <p:cNvPicPr>
            <a:picLocks noChangeAspect="1"/>
          </p:cNvPicPr>
          <p:nvPr/>
        </p:nvPicPr>
        <p:blipFill>
          <a:blip r:embed="rId3"/>
          <a:stretch>
            <a:fillRect/>
          </a:stretch>
        </p:blipFill>
        <p:spPr>
          <a:xfrm>
            <a:off x="1050545" y="2248729"/>
            <a:ext cx="7042911" cy="3891250"/>
          </a:xfrm>
          <a:prstGeom prst="rect">
            <a:avLst/>
          </a:prstGeom>
        </p:spPr>
      </p:pic>
    </p:spTree>
    <p:extLst>
      <p:ext uri="{BB962C8B-B14F-4D97-AF65-F5344CB8AC3E}">
        <p14:creationId xmlns:p14="http://schemas.microsoft.com/office/powerpoint/2010/main" val="828704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3-7 Examples of Disjointness Constraints </a:t>
            </a:r>
            <a:r>
              <a:rPr lang="en-US" sz="2000" b="0" dirty="0"/>
              <a:t>(2 of 2)</a:t>
            </a:r>
            <a:endParaRPr lang="en-US" sz="2000" dirty="0"/>
          </a:p>
        </p:txBody>
      </p:sp>
      <p:sp>
        <p:nvSpPr>
          <p:cNvPr id="3" name="Text Placeholder 2"/>
          <p:cNvSpPr>
            <a:spLocks noGrp="1"/>
          </p:cNvSpPr>
          <p:nvPr>
            <p:ph type="body" idx="1"/>
          </p:nvPr>
        </p:nvSpPr>
        <p:spPr>
          <a:xfrm>
            <a:off x="457200" y="1600201"/>
            <a:ext cx="8229600" cy="444259"/>
          </a:xfrm>
        </p:spPr>
        <p:txBody>
          <a:bodyPr/>
          <a:lstStyle/>
          <a:p>
            <a:pPr marL="0" indent="0">
              <a:buNone/>
            </a:pPr>
            <a:r>
              <a:rPr lang="en-US" altLang="en-US" sz="2200" dirty="0">
                <a:solidFill>
                  <a:srgbClr val="000000"/>
                </a:solidFill>
              </a:rPr>
              <a:t>b) Overlap rule</a:t>
            </a:r>
            <a:endParaRPr lang="en-US" sz="2200" dirty="0"/>
          </a:p>
        </p:txBody>
      </p:sp>
      <p:pic>
        <p:nvPicPr>
          <p:cNvPr id="4" name="Picture 3" descr="An E E R drawing shows an example of overlap rule. The drawing shows a super type PART which is defined with two subtypes as MANUFACTURED PART and PURCHASED PART. A double line is drawn from PATIENT to the circle below. The circle has a thick border with the letter o written inside. A callout pointing to the circle reads, Overlap rule colon A Part may be both a Manufactured Part and a Purchased Part at the same time, but it must be one or the other due to Total Specialization double line. The attributes of these entity types are as follows, PART, Part number, Description, Location, Quantity on hand. MANUFACTURED PART, Routing number. PURCHASED PART, no attributes. Two more entity types are defined as SUPPLIER with Supplier I D as the identifier attribute, and SUPPLIES with unit price as its attribute. SUPPLIER forms a mandatory single to optional many relationship with SUPPLIES. And PURCHASED PART subtype forms a mandatory single to mandatory many relationship with SUPPLIES.">
            <a:extLst>
              <a:ext uri="{FF2B5EF4-FFF2-40B4-BE49-F238E27FC236}">
                <a16:creationId xmlns:a16="http://schemas.microsoft.com/office/drawing/2014/main" id="{05DCC89F-6079-4B7F-BAF2-11570FF51742}"/>
              </a:ext>
            </a:extLst>
          </p:cNvPr>
          <p:cNvPicPr>
            <a:picLocks noChangeAspect="1"/>
          </p:cNvPicPr>
          <p:nvPr/>
        </p:nvPicPr>
        <p:blipFill>
          <a:blip r:embed="rId3"/>
          <a:stretch>
            <a:fillRect/>
          </a:stretch>
        </p:blipFill>
        <p:spPr>
          <a:xfrm>
            <a:off x="651696" y="2410474"/>
            <a:ext cx="7840606" cy="3676720"/>
          </a:xfrm>
          <a:prstGeom prst="rect">
            <a:avLst/>
          </a:prstGeom>
        </p:spPr>
      </p:pic>
    </p:spTree>
    <p:extLst>
      <p:ext uri="{BB962C8B-B14F-4D97-AF65-F5344CB8AC3E}">
        <p14:creationId xmlns:p14="http://schemas.microsoft.com/office/powerpoint/2010/main" val="3197975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FA3"/>
                </a:solidFill>
              </a:rPr>
              <a:t>Learning Objectives</a:t>
            </a:r>
          </a:p>
        </p:txBody>
      </p:sp>
      <p:sp>
        <p:nvSpPr>
          <p:cNvPr id="4" name="Text Placeholder 3"/>
          <p:cNvSpPr>
            <a:spLocks noGrp="1"/>
          </p:cNvSpPr>
          <p:nvPr>
            <p:ph idx="1"/>
          </p:nvPr>
        </p:nvSpPr>
        <p:spPr>
          <a:xfrm>
            <a:off x="457199" y="1600200"/>
            <a:ext cx="8341743" cy="4525963"/>
          </a:xfrm>
        </p:spPr>
        <p:txBody>
          <a:bodyPr/>
          <a:lstStyle/>
          <a:p>
            <a:pPr marL="0" lvl="0" indent="0">
              <a:buClr>
                <a:schemeClr val="lt1"/>
              </a:buClr>
              <a:buNone/>
            </a:pPr>
            <a:r>
              <a:rPr lang="en-US" sz="2200" b="1" dirty="0">
                <a:solidFill>
                  <a:srgbClr val="007FA3"/>
                </a:solidFill>
                <a:latin typeface="+mn-lt"/>
              </a:rPr>
              <a:t>3.1</a:t>
            </a:r>
            <a:r>
              <a:rPr lang="en-US" sz="2200" dirty="0">
                <a:latin typeface="+mn-lt"/>
              </a:rPr>
              <a:t> Define terms</a:t>
            </a:r>
          </a:p>
          <a:p>
            <a:pPr marL="0" indent="0">
              <a:buClr>
                <a:schemeClr val="lt1"/>
              </a:buClr>
              <a:buNone/>
            </a:pPr>
            <a:r>
              <a:rPr lang="en-US" sz="2200" b="1" dirty="0">
                <a:solidFill>
                  <a:srgbClr val="007FA3"/>
                </a:solidFill>
                <a:latin typeface="+mn-lt"/>
              </a:rPr>
              <a:t>3.2</a:t>
            </a:r>
            <a:r>
              <a:rPr lang="en-US" sz="2200" b="1" dirty="0">
                <a:solidFill>
                  <a:schemeClr val="accent1"/>
                </a:solidFill>
                <a:latin typeface="+mn-lt"/>
              </a:rPr>
              <a:t> </a:t>
            </a:r>
            <a:r>
              <a:rPr lang="en-US" sz="2200" dirty="0">
                <a:solidFill>
                  <a:srgbClr val="000000"/>
                </a:solidFill>
                <a:effectLst>
                  <a:outerShdw blurRad="38100" dist="38100" dir="2700000" algn="tl">
                    <a:srgbClr val="FFFFFF"/>
                  </a:outerShdw>
                </a:effectLst>
                <a:latin typeface="+mn-lt"/>
              </a:rPr>
              <a:t>Understand use of supertype/subtype relationships</a:t>
            </a:r>
          </a:p>
          <a:p>
            <a:pPr marL="0" indent="0">
              <a:buClr>
                <a:schemeClr val="lt1"/>
              </a:buClr>
              <a:buNone/>
            </a:pPr>
            <a:r>
              <a:rPr lang="en-US" sz="2200" b="1" dirty="0">
                <a:solidFill>
                  <a:srgbClr val="007FA3"/>
                </a:solidFill>
                <a:latin typeface="+mn-lt"/>
              </a:rPr>
              <a:t>3.3</a:t>
            </a:r>
            <a:r>
              <a:rPr lang="en-US" sz="2200" dirty="0">
                <a:latin typeface="+mn-lt"/>
              </a:rPr>
              <a:t> </a:t>
            </a:r>
            <a:r>
              <a:rPr lang="en-US" sz="2200" dirty="0">
                <a:solidFill>
                  <a:srgbClr val="000000"/>
                </a:solidFill>
                <a:effectLst>
                  <a:outerShdw blurRad="38100" dist="38100" dir="2700000" algn="tl">
                    <a:srgbClr val="FFFFFF"/>
                  </a:outerShdw>
                </a:effectLst>
                <a:latin typeface="+mn-lt"/>
              </a:rPr>
              <a:t>Use specialization and generalization techniques</a:t>
            </a:r>
          </a:p>
          <a:p>
            <a:pPr marL="0" indent="0">
              <a:buClr>
                <a:schemeClr val="lt1"/>
              </a:buClr>
              <a:buNone/>
            </a:pPr>
            <a:r>
              <a:rPr lang="en-US" sz="2200" b="1" dirty="0">
                <a:solidFill>
                  <a:srgbClr val="007FA3"/>
                </a:solidFill>
                <a:latin typeface="+mn-lt"/>
              </a:rPr>
              <a:t>3.4</a:t>
            </a:r>
            <a:r>
              <a:rPr lang="en-US" sz="2200" b="1" dirty="0">
                <a:solidFill>
                  <a:schemeClr val="accent1"/>
                </a:solidFill>
                <a:latin typeface="+mn-lt"/>
              </a:rPr>
              <a:t> </a:t>
            </a:r>
            <a:r>
              <a:rPr lang="en-US" sz="2200" dirty="0">
                <a:solidFill>
                  <a:srgbClr val="000000"/>
                </a:solidFill>
                <a:effectLst>
                  <a:outerShdw blurRad="38100" dist="38100" dir="2700000" algn="tl">
                    <a:srgbClr val="FFFFFF"/>
                  </a:outerShdw>
                </a:effectLst>
                <a:latin typeface="+mn-lt"/>
              </a:rPr>
              <a:t>Specify completeness and disjointness constraints</a:t>
            </a:r>
            <a:endParaRPr lang="en-US" sz="2200" dirty="0">
              <a:latin typeface="+mn-lt"/>
            </a:endParaRPr>
          </a:p>
          <a:p>
            <a:pPr marL="0" lvl="0" indent="0">
              <a:buClr>
                <a:schemeClr val="lt1"/>
              </a:buClr>
              <a:buNone/>
            </a:pPr>
            <a:r>
              <a:rPr lang="en-US" sz="2200" b="1" dirty="0">
                <a:solidFill>
                  <a:srgbClr val="007FA3"/>
                </a:solidFill>
                <a:latin typeface="+mn-lt"/>
              </a:rPr>
              <a:t>3.5</a:t>
            </a:r>
            <a:r>
              <a:rPr lang="en-US" sz="2200" dirty="0">
                <a:latin typeface="+mn-lt"/>
              </a:rPr>
              <a:t> </a:t>
            </a:r>
            <a:r>
              <a:rPr lang="en-US" sz="2200" dirty="0">
                <a:solidFill>
                  <a:srgbClr val="000000"/>
                </a:solidFill>
                <a:effectLst>
                  <a:outerShdw blurRad="38100" dist="38100" dir="2700000" algn="tl">
                    <a:srgbClr val="FFFFFF"/>
                  </a:outerShdw>
                </a:effectLst>
                <a:latin typeface="+mn-lt"/>
              </a:rPr>
              <a:t>Develop supertype/subtype hierarchies for business situations</a:t>
            </a:r>
          </a:p>
          <a:p>
            <a:pPr marL="0" indent="0">
              <a:buClr>
                <a:schemeClr val="lt1"/>
              </a:buClr>
              <a:buNone/>
            </a:pPr>
            <a:r>
              <a:rPr lang="en-US" sz="2200" b="1" dirty="0">
                <a:solidFill>
                  <a:srgbClr val="007FA3"/>
                </a:solidFill>
                <a:latin typeface="+mn-lt"/>
              </a:rPr>
              <a:t>3.6</a:t>
            </a:r>
            <a:r>
              <a:rPr lang="en-US" sz="2200" dirty="0">
                <a:latin typeface="+mn-lt"/>
              </a:rPr>
              <a:t> </a:t>
            </a:r>
            <a:r>
              <a:rPr lang="en-US" sz="2200" dirty="0">
                <a:solidFill>
                  <a:srgbClr val="000000"/>
                </a:solidFill>
                <a:effectLst>
                  <a:outerShdw blurRad="38100" dist="38100" dir="2700000" algn="tl">
                    <a:srgbClr val="FFFFFF"/>
                  </a:outerShdw>
                </a:effectLst>
                <a:latin typeface="+mn-lt"/>
              </a:rPr>
              <a:t>Develop entity clusters</a:t>
            </a:r>
          </a:p>
          <a:p>
            <a:pPr marL="0" indent="0">
              <a:buClr>
                <a:schemeClr val="lt1"/>
              </a:buClr>
              <a:buNone/>
            </a:pPr>
            <a:r>
              <a:rPr lang="en-US" sz="2200" b="1" dirty="0">
                <a:solidFill>
                  <a:srgbClr val="007FA3"/>
                </a:solidFill>
                <a:latin typeface="+mn-lt"/>
              </a:rPr>
              <a:t>3.7</a:t>
            </a:r>
            <a:r>
              <a:rPr lang="en-US" sz="2200" dirty="0">
                <a:latin typeface="+mn-lt"/>
              </a:rPr>
              <a:t> </a:t>
            </a:r>
            <a:r>
              <a:rPr lang="en-US" sz="2200" dirty="0">
                <a:solidFill>
                  <a:srgbClr val="000000"/>
                </a:solidFill>
                <a:effectLst>
                  <a:outerShdw blurRad="38100" dist="38100" dir="2700000" algn="tl">
                    <a:srgbClr val="FFFFFF"/>
                  </a:outerShdw>
                </a:effectLst>
                <a:latin typeface="+mn-lt"/>
              </a:rPr>
              <a:t>Explain universal (packaged) data model</a:t>
            </a:r>
          </a:p>
          <a:p>
            <a:pPr marL="0" indent="0">
              <a:buClr>
                <a:schemeClr val="lt1"/>
              </a:buClr>
              <a:buNone/>
            </a:pPr>
            <a:r>
              <a:rPr lang="en-US" sz="2200" b="1" dirty="0">
                <a:solidFill>
                  <a:srgbClr val="007FA3"/>
                </a:solidFill>
                <a:latin typeface="+mn-lt"/>
              </a:rPr>
              <a:t>3.8</a:t>
            </a:r>
            <a:r>
              <a:rPr lang="en-US" sz="2200" dirty="0">
                <a:latin typeface="+mn-lt"/>
              </a:rPr>
              <a:t> </a:t>
            </a:r>
            <a:r>
              <a:rPr lang="en-US" sz="2200" dirty="0">
                <a:solidFill>
                  <a:srgbClr val="000000"/>
                </a:solidFill>
                <a:effectLst>
                  <a:outerShdw blurRad="38100" dist="38100" dir="2700000" algn="tl">
                    <a:srgbClr val="FFFFFF"/>
                  </a:outerShdw>
                </a:effectLst>
                <a:latin typeface="+mn-lt"/>
              </a:rPr>
              <a:t>Describe special features of data modeling project using packaged data model</a:t>
            </a:r>
            <a:endParaRPr lang="en-US" sz="2200" dirty="0">
              <a:latin typeface="+mn-lt"/>
            </a:endParaRPr>
          </a:p>
        </p:txBody>
      </p:sp>
    </p:spTree>
    <p:extLst>
      <p:ext uri="{BB962C8B-B14F-4D97-AF65-F5344CB8AC3E}">
        <p14:creationId xmlns:p14="http://schemas.microsoft.com/office/powerpoint/2010/main" val="4263258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DB7E3-43B1-4516-AE41-C114C3A6C11F}"/>
              </a:ext>
            </a:extLst>
          </p:cNvPr>
          <p:cNvSpPr>
            <a:spLocks noGrp="1"/>
          </p:cNvSpPr>
          <p:nvPr>
            <p:ph type="title"/>
          </p:nvPr>
        </p:nvSpPr>
        <p:spPr>
          <a:solidFill>
            <a:schemeClr val="accent4">
              <a:lumMod val="40000"/>
              <a:lumOff val="60000"/>
            </a:schemeClr>
          </a:solidFill>
          <a:ln>
            <a:noFill/>
          </a:ln>
          <a:effectLst>
            <a:outerShdw blurRad="50800" dist="152400" dir="2700000" algn="tl" rotWithShape="0">
              <a:prstClr val="black">
                <a:alpha val="40000"/>
              </a:prstClr>
            </a:outerShdw>
          </a:effectLst>
          <a:scene3d>
            <a:camera prst="orthographicFront">
              <a:rot lat="0" lon="0" rev="0"/>
            </a:camera>
            <a:lightRig rig="contrasting" dir="t">
              <a:rot lat="0" lon="0" rev="7800000"/>
            </a:lightRig>
          </a:scene3d>
          <a:sp3d>
            <a:bevelT w="139700" h="139700"/>
          </a:sp3d>
        </p:spPr>
        <p:txBody>
          <a:bodyPr anchor="ctr"/>
          <a:lstStyle/>
          <a:p>
            <a:pPr algn="ctr"/>
            <a:r>
              <a:rPr lang="en-US" sz="4400" dirty="0">
                <a:effectLst>
                  <a:outerShdw blurRad="38100" dist="38100" dir="2700000" algn="tl">
                    <a:srgbClr val="000000">
                      <a:alpha val="43137"/>
                    </a:srgbClr>
                  </a:outerShdw>
                </a:effectLst>
                <a:latin typeface="Bell MT" panose="02020503060305020303" pitchFamily="18" charset="0"/>
                <a:sym typeface="Wingdings" panose="05000000000000000000" pitchFamily="2" charset="2"/>
              </a:rPr>
              <a:t></a:t>
            </a:r>
            <a:r>
              <a:rPr lang="tr-TR" sz="4400" dirty="0">
                <a:effectLst>
                  <a:outerShdw blurRad="38100" dist="38100" dir="2700000" algn="tl">
                    <a:srgbClr val="000000">
                      <a:alpha val="43137"/>
                    </a:srgbClr>
                  </a:outerShdw>
                </a:effectLst>
                <a:latin typeface="Bell MT" panose="02020503060305020303" pitchFamily="18" charset="0"/>
                <a:sym typeface="Wingdings" panose="05000000000000000000" pitchFamily="2" charset="2"/>
              </a:rPr>
              <a:t>  </a:t>
            </a:r>
            <a:r>
              <a:rPr lang="en-US" sz="4400" dirty="0">
                <a:effectLst>
                  <a:outerShdw blurRad="38100" dist="38100" dir="2700000" algn="tl">
                    <a:srgbClr val="000000">
                      <a:alpha val="43137"/>
                    </a:srgbClr>
                  </a:outerShdw>
                </a:effectLst>
                <a:latin typeface="Bell MT" panose="02020503060305020303" pitchFamily="18" charset="0"/>
              </a:rPr>
              <a:t>Check Point</a:t>
            </a:r>
          </a:p>
        </p:txBody>
      </p:sp>
      <p:sp>
        <p:nvSpPr>
          <p:cNvPr id="3" name="Text Placeholder 2">
            <a:extLst>
              <a:ext uri="{FF2B5EF4-FFF2-40B4-BE49-F238E27FC236}">
                <a16:creationId xmlns:a16="http://schemas.microsoft.com/office/drawing/2014/main" id="{04589C15-B11B-492B-8976-BE1F3D0CB827}"/>
              </a:ext>
            </a:extLst>
          </p:cNvPr>
          <p:cNvSpPr>
            <a:spLocks noGrp="1"/>
          </p:cNvSpPr>
          <p:nvPr>
            <p:ph type="body" idx="1"/>
          </p:nvPr>
        </p:nvSpPr>
        <p:spPr/>
        <p:txBody>
          <a:bodyPr>
            <a:noAutofit/>
          </a:bodyPr>
          <a:lstStyle/>
          <a:p>
            <a:r>
              <a:rPr lang="en-US" sz="1200" dirty="0"/>
              <a:t>In this class, we have learnt two constraints and the corresponding rules for them.</a:t>
            </a:r>
          </a:p>
          <a:p>
            <a:pPr lvl="1"/>
            <a:r>
              <a:rPr lang="en-US" sz="1200" dirty="0"/>
              <a:t>Completeness Constraints:</a:t>
            </a:r>
          </a:p>
          <a:p>
            <a:pPr lvl="2"/>
            <a:r>
              <a:rPr lang="en-US" sz="1200" dirty="0"/>
              <a:t>Total Participation Rule (denoted by double lines)</a:t>
            </a:r>
          </a:p>
          <a:p>
            <a:pPr lvl="2"/>
            <a:r>
              <a:rPr lang="en-US" sz="1200" dirty="0"/>
              <a:t>Partial Participation Rule (denoted by single line)</a:t>
            </a:r>
          </a:p>
          <a:p>
            <a:pPr lvl="1"/>
            <a:r>
              <a:rPr lang="en-US" sz="1200" dirty="0" err="1"/>
              <a:t>Disjointness</a:t>
            </a:r>
            <a:r>
              <a:rPr lang="en-US" sz="1200" dirty="0"/>
              <a:t> Constraints:</a:t>
            </a:r>
          </a:p>
          <a:p>
            <a:pPr lvl="2"/>
            <a:r>
              <a:rPr lang="en-US" sz="1200" dirty="0"/>
              <a:t>Disjoint Rule (denoted by letter «d»)</a:t>
            </a:r>
          </a:p>
          <a:p>
            <a:pPr lvl="2"/>
            <a:r>
              <a:rPr lang="en-US" sz="1200" dirty="0"/>
              <a:t>Overlap Rule (denoted by letter «o»)</a:t>
            </a:r>
          </a:p>
          <a:p>
            <a:pPr>
              <a:lnSpc>
                <a:spcPct val="150000"/>
              </a:lnSpc>
              <a:spcBef>
                <a:spcPts val="600"/>
              </a:spcBef>
            </a:pPr>
            <a:r>
              <a:rPr lang="en-US" sz="1400" dirty="0"/>
              <a:t>Suppose that you are going to model the </a:t>
            </a:r>
            <a:r>
              <a:rPr lang="en-US" sz="1400" b="1" dirty="0"/>
              <a:t>supertype entity </a:t>
            </a:r>
            <a:r>
              <a:rPr lang="en-US" sz="1400" b="1" i="1" dirty="0"/>
              <a:t>Student</a:t>
            </a:r>
            <a:r>
              <a:rPr lang="en-US" sz="1400" b="1" dirty="0"/>
              <a:t> </a:t>
            </a:r>
            <a:r>
              <a:rPr lang="en-US" sz="1400" dirty="0"/>
              <a:t>with the </a:t>
            </a:r>
            <a:r>
              <a:rPr lang="en-US" sz="1400" b="1" dirty="0"/>
              <a:t>subtype entities </a:t>
            </a:r>
            <a:r>
              <a:rPr lang="en-US" sz="1400" b="1" i="1" dirty="0" err="1"/>
              <a:t>DoubleMajor</a:t>
            </a:r>
            <a:r>
              <a:rPr lang="en-US" sz="1400" b="1" dirty="0"/>
              <a:t> and </a:t>
            </a:r>
            <a:r>
              <a:rPr lang="en-US" sz="1400" b="1" i="1" dirty="0"/>
              <a:t>Minor</a:t>
            </a:r>
            <a:r>
              <a:rPr lang="en-US" sz="1400" dirty="0"/>
              <a:t>.</a:t>
            </a:r>
            <a:br>
              <a:rPr lang="tr-TR" sz="1400" dirty="0"/>
            </a:br>
            <a:r>
              <a:rPr lang="en-US" sz="1400" dirty="0"/>
              <a:t>Assume that a student cannot be both a doble major and a minor student at the same time.</a:t>
            </a:r>
            <a:br>
              <a:rPr lang="tr-TR" sz="1400" dirty="0"/>
            </a:br>
            <a:r>
              <a:rPr lang="en-US" sz="1400" dirty="0"/>
              <a:t>How would you model the relationship between the supertype and the subtype entities?</a:t>
            </a:r>
          </a:p>
          <a:p>
            <a:pPr>
              <a:lnSpc>
                <a:spcPct val="150000"/>
              </a:lnSpc>
            </a:pPr>
            <a:r>
              <a:rPr lang="en-US" sz="1400" b="1" dirty="0"/>
              <a:t>A)</a:t>
            </a:r>
            <a:r>
              <a:rPr lang="en-US" sz="1400" dirty="0"/>
              <a:t> Total &amp; Overlap     </a:t>
            </a:r>
            <a:r>
              <a:rPr lang="en-US" sz="1400" b="1" dirty="0"/>
              <a:t>B)</a:t>
            </a:r>
            <a:r>
              <a:rPr lang="en-US" sz="1400" dirty="0"/>
              <a:t> Total &amp; Disjoint     </a:t>
            </a:r>
            <a:r>
              <a:rPr lang="en-US" sz="1400" b="1" dirty="0"/>
              <a:t>C)</a:t>
            </a:r>
            <a:r>
              <a:rPr lang="en-US" sz="1400" dirty="0"/>
              <a:t> Partial &amp; Overlap     </a:t>
            </a:r>
            <a:r>
              <a:rPr lang="en-US" sz="1400" b="1" dirty="0"/>
              <a:t>D)</a:t>
            </a:r>
            <a:r>
              <a:rPr lang="en-US" sz="1400" dirty="0"/>
              <a:t> Partial &amp; Disjoint</a:t>
            </a:r>
          </a:p>
          <a:p>
            <a:pPr marL="0" indent="0">
              <a:lnSpc>
                <a:spcPct val="150000"/>
              </a:lnSpc>
              <a:buNone/>
            </a:pPr>
            <a:r>
              <a:rPr lang="en-US" b="1" dirty="0">
                <a:solidFill>
                  <a:srgbClr val="92D050"/>
                </a:solidFill>
                <a:sym typeface="Wingdings" panose="05000000000000000000" pitchFamily="2" charset="2"/>
              </a:rPr>
              <a:t>&lt;--- ANSWER ---&gt;</a:t>
            </a:r>
            <a:endParaRPr lang="en-US" sz="1050" b="1" dirty="0">
              <a:solidFill>
                <a:srgbClr val="92D050"/>
              </a:solidFill>
              <a:sym typeface="Wingdings" panose="05000000000000000000" pitchFamily="2" charset="2"/>
            </a:endParaRPr>
          </a:p>
          <a:p>
            <a:pPr>
              <a:lnSpc>
                <a:spcPct val="150000"/>
              </a:lnSpc>
              <a:spcBef>
                <a:spcPts val="600"/>
              </a:spcBef>
            </a:pPr>
            <a:r>
              <a:rPr lang="en-US" sz="1400" b="1" dirty="0"/>
              <a:t>D)</a:t>
            </a:r>
            <a:r>
              <a:rPr lang="en-US" sz="1400" dirty="0"/>
              <a:t> Partial &amp; Disjoint</a:t>
            </a:r>
          </a:p>
        </p:txBody>
      </p:sp>
    </p:spTree>
    <p:extLst>
      <p:ext uri="{BB962C8B-B14F-4D97-AF65-F5344CB8AC3E}">
        <p14:creationId xmlns:p14="http://schemas.microsoft.com/office/powerpoint/2010/main" val="210364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Constraints in Supertype/Subtype Relationships </a:t>
            </a:r>
            <a:r>
              <a:rPr lang="en-US" sz="2000" b="0" dirty="0"/>
              <a:t>(2 of 2)</a:t>
            </a:r>
            <a:endParaRPr lang="en-US" sz="2000" dirty="0"/>
          </a:p>
        </p:txBody>
      </p:sp>
      <p:sp>
        <p:nvSpPr>
          <p:cNvPr id="5" name="Text Placeholder 4"/>
          <p:cNvSpPr>
            <a:spLocks noGrp="1"/>
          </p:cNvSpPr>
          <p:nvPr>
            <p:ph type="body" idx="1"/>
          </p:nvPr>
        </p:nvSpPr>
        <p:spPr/>
        <p:txBody>
          <a:bodyPr/>
          <a:lstStyle/>
          <a:p>
            <a:pPr>
              <a:buClr>
                <a:schemeClr val="tx2"/>
              </a:buClr>
              <a:defRPr/>
            </a:pPr>
            <a:r>
              <a:rPr lang="en-US" sz="2400" b="1" kern="1200" dirty="0">
                <a:solidFill>
                  <a:srgbClr val="000000"/>
                </a:solidFill>
                <a:effectLst>
                  <a:outerShdw blurRad="38100" dist="38100" dir="2700000" algn="tl">
                    <a:srgbClr val="FFFFFF"/>
                  </a:outerShdw>
                </a:effectLst>
              </a:rPr>
              <a:t>Subtype Discriminator</a:t>
            </a:r>
            <a:r>
              <a:rPr lang="en-US" sz="2400" kern="1200" dirty="0">
                <a:solidFill>
                  <a:srgbClr val="000000"/>
                </a:solidFill>
                <a:effectLst>
                  <a:outerShdw blurRad="38100" dist="38100" dir="2700000" algn="tl">
                    <a:srgbClr val="FFFFFF"/>
                  </a:outerShdw>
                </a:effectLst>
              </a:rPr>
              <a:t>: An attribute of the supertype whose values determine the target subtype(s)</a:t>
            </a:r>
          </a:p>
          <a:p>
            <a:pPr marL="740664" lvl="1">
              <a:buClr>
                <a:schemeClr val="tx2"/>
              </a:buClr>
              <a:defRPr/>
            </a:pPr>
            <a:r>
              <a:rPr lang="en-US" sz="2400" b="1" kern="1200" dirty="0">
                <a:solidFill>
                  <a:srgbClr val="000000"/>
                </a:solidFill>
                <a:effectLst>
                  <a:outerShdw blurRad="38100" dist="38100" dir="2700000" algn="tl">
                    <a:srgbClr val="FFFFFF"/>
                  </a:outerShdw>
                </a:effectLst>
              </a:rPr>
              <a:t>Disjoint</a:t>
            </a:r>
            <a:r>
              <a:rPr lang="en-US" sz="2400" kern="1200" dirty="0">
                <a:solidFill>
                  <a:srgbClr val="000000"/>
                </a:solidFill>
                <a:effectLst>
                  <a:outerShdw blurRad="38100" dist="38100" dir="2700000" algn="tl">
                    <a:srgbClr val="FFFFFF"/>
                  </a:outerShdw>
                </a:effectLst>
              </a:rPr>
              <a:t> – a </a:t>
            </a:r>
            <a:r>
              <a:rPr lang="en-US" sz="2400" b="1" kern="1200" dirty="0">
                <a:solidFill>
                  <a:srgbClr val="000000"/>
                </a:solidFill>
                <a:effectLst>
                  <a:outerShdw blurRad="38100" dist="38100" dir="2700000" algn="tl">
                    <a:srgbClr val="FFFFFF"/>
                  </a:outerShdw>
                </a:effectLst>
              </a:rPr>
              <a:t>simple</a:t>
            </a:r>
            <a:r>
              <a:rPr lang="en-US" sz="2400" kern="1200" dirty="0">
                <a:solidFill>
                  <a:srgbClr val="000000"/>
                </a:solidFill>
                <a:effectLst>
                  <a:outerShdw blurRad="38100" dist="38100" dir="2700000" algn="tl">
                    <a:srgbClr val="FFFFFF"/>
                  </a:outerShdw>
                </a:effectLst>
              </a:rPr>
              <a:t> attribute with alternative values to indicate the possible subtypes</a:t>
            </a:r>
          </a:p>
          <a:p>
            <a:pPr marL="740664" lvl="1">
              <a:buClr>
                <a:schemeClr val="tx2"/>
              </a:buClr>
              <a:defRPr/>
            </a:pPr>
            <a:r>
              <a:rPr lang="en-US" sz="2400" b="1" kern="1200" dirty="0">
                <a:solidFill>
                  <a:srgbClr val="000000"/>
                </a:solidFill>
                <a:effectLst>
                  <a:outerShdw blurRad="38100" dist="38100" dir="2700000" algn="tl">
                    <a:srgbClr val="FFFFFF"/>
                  </a:outerShdw>
                </a:effectLst>
              </a:rPr>
              <a:t>Overlapping</a:t>
            </a:r>
            <a:r>
              <a:rPr lang="en-US" sz="2400" kern="1200" dirty="0">
                <a:solidFill>
                  <a:srgbClr val="000000"/>
                </a:solidFill>
                <a:effectLst>
                  <a:outerShdw blurRad="38100" dist="38100" dir="2700000" algn="tl">
                    <a:srgbClr val="FFFFFF"/>
                  </a:outerShdw>
                </a:effectLst>
              </a:rPr>
              <a:t> – a </a:t>
            </a:r>
            <a:r>
              <a:rPr lang="en-US" sz="2400" b="1" kern="1200" dirty="0">
                <a:solidFill>
                  <a:srgbClr val="000000"/>
                </a:solidFill>
                <a:effectLst>
                  <a:outerShdw blurRad="38100" dist="38100" dir="2700000" algn="tl">
                    <a:srgbClr val="FFFFFF"/>
                  </a:outerShdw>
                </a:effectLst>
              </a:rPr>
              <a:t>composite</a:t>
            </a:r>
            <a:r>
              <a:rPr lang="en-US" sz="2400" kern="1200" dirty="0">
                <a:solidFill>
                  <a:srgbClr val="000000"/>
                </a:solidFill>
                <a:effectLst>
                  <a:outerShdw blurRad="38100" dist="38100" dir="2700000" algn="tl">
                    <a:srgbClr val="FFFFFF"/>
                  </a:outerShdw>
                </a:effectLst>
              </a:rPr>
              <a:t> attribute whose subparts pertain to different subtypes. Each subpart contains a Boolean value to indicate whether or not the instance belongs to the associated subtype</a:t>
            </a:r>
            <a:endParaRPr lang="en-US" sz="2400" dirty="0"/>
          </a:p>
        </p:txBody>
      </p:sp>
    </p:spTree>
    <p:extLst>
      <p:ext uri="{BB962C8B-B14F-4D97-AF65-F5344CB8AC3E}">
        <p14:creationId xmlns:p14="http://schemas.microsoft.com/office/powerpoint/2010/main" val="3004822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Figure 3-8 Introducing a Subtype Discriminator (Disjoint Rule)</a:t>
            </a:r>
          </a:p>
        </p:txBody>
      </p:sp>
      <p:pic>
        <p:nvPicPr>
          <p:cNvPr id="6" name="Picture 5" descr="A drawing shows a subtype discriminator introduced in the super type subtype E E R diagram when there is a disjoint rule. The drawing shows an EMPLOYEE super type with three subtypes defined as HOURLY EMPLOYEE, SALARIED EMPLOYEE, and CONSULTANT. A total specialization and disjointed constraints are added to this drawing.  The attribute list for super type is as follows. Employee number,&#10;Employee name, Address, Date hired. A new attribute is added at the end of the list as Employee type, which is defined as Subtype discriminator with values of H, S or C for disjoint subtypes. The drawing also shows Employee type equals below the super type box, with three values defined for the three subtypes as H for HOURLY, S for SALARIED, and C for CONSULTANT, which are shown on the relationship lines drawn for the respective subtypes. The attributes of the subtypes are as follows. HOURLY EMPLOYEE, Hourly rate. SALARIED EMPLOYEE, Annual Salary and Stock Option.&#10;CONSULTANT, Contract Number and Billing Rate.&#10;">
            <a:extLst>
              <a:ext uri="{FF2B5EF4-FFF2-40B4-BE49-F238E27FC236}">
                <a16:creationId xmlns:a16="http://schemas.microsoft.com/office/drawing/2014/main" id="{5F6AB05F-2A38-4A75-92E6-09B07D342E7E}"/>
              </a:ext>
            </a:extLst>
          </p:cNvPr>
          <p:cNvPicPr>
            <a:picLocks noChangeAspect="1"/>
          </p:cNvPicPr>
          <p:nvPr/>
        </p:nvPicPr>
        <p:blipFill>
          <a:blip r:embed="rId3"/>
          <a:stretch>
            <a:fillRect/>
          </a:stretch>
        </p:blipFill>
        <p:spPr>
          <a:xfrm>
            <a:off x="831273" y="1737987"/>
            <a:ext cx="7481455" cy="4383809"/>
          </a:xfrm>
          <a:prstGeom prst="rect">
            <a:avLst/>
          </a:prstGeom>
        </p:spPr>
      </p:pic>
    </p:spTree>
    <p:extLst>
      <p:ext uri="{BB962C8B-B14F-4D97-AF65-F5344CB8AC3E}">
        <p14:creationId xmlns:p14="http://schemas.microsoft.com/office/powerpoint/2010/main" val="3780776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3-9 Subtype Discriminator (Overlap Rule)</a:t>
            </a:r>
          </a:p>
        </p:txBody>
      </p:sp>
      <p:pic>
        <p:nvPicPr>
          <p:cNvPr id="4" name="Picture 3" descr="A drawing shows a subtype discriminator introduced in the super type subtype E E R diagram when there is an overlap rule. The drawing shows a PART super type defined with two subtypes as MANUFACTURED PART and PURCHASED PART.  A total specialization and overlapping constraints are added to this drawing.  The attribute list for super type is as follows, Part Number, Description, Location,&#10;Quantity on hand. A new attribute is added at the end of the list as Part type left parenthesis Manufactured question mark comma Purchased question mark right parenthesis, which is defined as Subtype discriminator, which is a composite attribute when there is an overlap rule. The drawing also shows Part type equals below the super type box, with two values defined for the two subtypes as Manufactured question mark equals Y for MANUFACTURED PART, and Purchased question mark equals Y for PURCHASED PART, which are shown on the relationship lines drawn for the respective subtypes. The attributes of the subtypes are as follows, MANUFACTURED PART,&#10;Routing number. PURCHASED PART, no attributes. Two more entity types are defined as SUPPLIER with Supplier I D as the identifier attribute, and SUPPLIES with unit price as its attribute. SUPPLIER forms a mandatory single to optional many relationship with SUPPLIES. And PURCHASED PART subtype forms a mandatory single to mandatory many relationship with SUPPLIES.&#10;">
            <a:extLst>
              <a:ext uri="{FF2B5EF4-FFF2-40B4-BE49-F238E27FC236}">
                <a16:creationId xmlns:a16="http://schemas.microsoft.com/office/drawing/2014/main" id="{F49C1577-0BE6-40F7-80E1-F3F0AEBC97A8}"/>
              </a:ext>
            </a:extLst>
          </p:cNvPr>
          <p:cNvPicPr>
            <a:picLocks noChangeAspect="1"/>
          </p:cNvPicPr>
          <p:nvPr/>
        </p:nvPicPr>
        <p:blipFill>
          <a:blip r:embed="rId3"/>
          <a:stretch>
            <a:fillRect/>
          </a:stretch>
        </p:blipFill>
        <p:spPr>
          <a:xfrm>
            <a:off x="958280" y="1721607"/>
            <a:ext cx="7316326" cy="4401240"/>
          </a:xfrm>
          <a:prstGeom prst="rect">
            <a:avLst/>
          </a:prstGeom>
        </p:spPr>
      </p:pic>
    </p:spTree>
    <p:extLst>
      <p:ext uri="{BB962C8B-B14F-4D97-AF65-F5344CB8AC3E}">
        <p14:creationId xmlns:p14="http://schemas.microsoft.com/office/powerpoint/2010/main" val="3940871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3-10 Example of Supertype/Subtype Hierarchy</a:t>
            </a:r>
          </a:p>
        </p:txBody>
      </p:sp>
      <p:pic>
        <p:nvPicPr>
          <p:cNvPr id="4" name="Picture 3" descr="A drawing shows an example of super type subtype hierarchy where each subtype has a single super type. The drawing shows PERSON super type defined with three subtypes as EMPLOYEE, ALUMNUS, and STUDENT. A total specialization and overlapping constraints are defined in this relationship. The respective attributes of the entity types are shown as follows. PERSON: S S N, Name, Address,&#10;Gender, Date of Birth. EMPLOYEE, Salary, Date Hired. ALUMNUS,&#10;Degree, Year, Designation, Date. STUDENT, Major, Department.&#10;EMPLOYEE is further defined as a super type with two subtypes defined as FACULTY with Rank as attribute, and STAFF with Position as attribute. A partial specialization and disjointed constraint is added to the super type subtype relationship.  STUDENT is also defined as a super type with two subtypes under it defined as GRADUATE SCORE with Test Score as attribute, and UNDERGRAD STUDENT with Class Standing as attribute. A total specialization and disjointed constraint is added to this relationship.&#10;">
            <a:extLst>
              <a:ext uri="{FF2B5EF4-FFF2-40B4-BE49-F238E27FC236}">
                <a16:creationId xmlns:a16="http://schemas.microsoft.com/office/drawing/2014/main" id="{78050A88-37DB-46BF-98C5-648FFE6EBD07}"/>
              </a:ext>
            </a:extLst>
          </p:cNvPr>
          <p:cNvPicPr>
            <a:picLocks noChangeAspect="1"/>
          </p:cNvPicPr>
          <p:nvPr/>
        </p:nvPicPr>
        <p:blipFill>
          <a:blip r:embed="rId3"/>
          <a:stretch>
            <a:fillRect/>
          </a:stretch>
        </p:blipFill>
        <p:spPr>
          <a:xfrm>
            <a:off x="1467802" y="1618397"/>
            <a:ext cx="6040488" cy="4653744"/>
          </a:xfrm>
          <a:prstGeom prst="rect">
            <a:avLst/>
          </a:prstGeom>
        </p:spPr>
      </p:pic>
    </p:spTree>
    <p:extLst>
      <p:ext uri="{BB962C8B-B14F-4D97-AF65-F5344CB8AC3E}">
        <p14:creationId xmlns:p14="http://schemas.microsoft.com/office/powerpoint/2010/main" val="2082546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Entity Clusters</a:t>
            </a:r>
          </a:p>
        </p:txBody>
      </p:sp>
      <p:sp>
        <p:nvSpPr>
          <p:cNvPr id="5" name="Text Placeholder 4"/>
          <p:cNvSpPr>
            <a:spLocks noGrp="1"/>
          </p:cNvSpPr>
          <p:nvPr>
            <p:ph type="body" idx="1"/>
          </p:nvPr>
        </p:nvSpPr>
        <p:spPr/>
        <p:txBody>
          <a:bodyPr/>
          <a:lstStyle/>
          <a:p>
            <a:pPr>
              <a:defRPr/>
            </a:pPr>
            <a:r>
              <a:rPr lang="en-US" sz="2400" dirty="0">
                <a:solidFill>
                  <a:srgbClr val="000000"/>
                </a:solidFill>
                <a:effectLst>
                  <a:outerShdw blurRad="38100" dist="38100" dir="2700000" algn="tl">
                    <a:srgbClr val="FFFFFF"/>
                  </a:outerShdw>
                </a:effectLst>
              </a:rPr>
              <a:t>E</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E</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R diagrams are difficult to read when there are too many entities and relationships.</a:t>
            </a:r>
          </a:p>
          <a:p>
            <a:pPr>
              <a:defRPr/>
            </a:pPr>
            <a:r>
              <a:rPr lang="en-US" sz="2400" dirty="0">
                <a:solidFill>
                  <a:srgbClr val="000000"/>
                </a:solidFill>
                <a:effectLst>
                  <a:outerShdw blurRad="38100" dist="38100" dir="2700000" algn="tl">
                    <a:srgbClr val="FFFFFF"/>
                  </a:outerShdw>
                </a:effectLst>
              </a:rPr>
              <a:t>Solution: Group entities and relationships into </a:t>
            </a:r>
            <a:r>
              <a:rPr lang="en-US" sz="2400" b="1" dirty="0">
                <a:solidFill>
                  <a:srgbClr val="000000"/>
                </a:solidFill>
                <a:effectLst>
                  <a:outerShdw blurRad="38100" dist="38100" dir="2700000" algn="tl">
                    <a:srgbClr val="FFFFFF"/>
                  </a:outerShdw>
                </a:effectLst>
              </a:rPr>
              <a:t>entity clusters.</a:t>
            </a:r>
          </a:p>
          <a:p>
            <a:pPr>
              <a:defRPr/>
            </a:pPr>
            <a:r>
              <a:rPr lang="en-US" sz="2400" b="1" dirty="0">
                <a:solidFill>
                  <a:srgbClr val="000000"/>
                </a:solidFill>
                <a:effectLst>
                  <a:outerShdw blurRad="38100" dist="38100" dir="2700000" algn="tl">
                    <a:srgbClr val="FFFFFF"/>
                  </a:outerShdw>
                </a:effectLst>
              </a:rPr>
              <a:t>Entity cluster</a:t>
            </a:r>
            <a:r>
              <a:rPr lang="en-US" sz="2400" dirty="0">
                <a:solidFill>
                  <a:srgbClr val="000000"/>
                </a:solidFill>
                <a:effectLst>
                  <a:outerShdw blurRad="38100" dist="38100" dir="2700000" algn="tl">
                    <a:srgbClr val="FFFFFF"/>
                  </a:outerShdw>
                </a:effectLst>
              </a:rPr>
              <a:t>: Set of one or more entity types and associated relationships grouped into a single abstract entity type</a:t>
            </a:r>
            <a:endParaRPr lang="en-US" sz="2400" dirty="0"/>
          </a:p>
        </p:txBody>
      </p:sp>
    </p:spTree>
    <p:extLst>
      <p:ext uri="{BB962C8B-B14F-4D97-AF65-F5344CB8AC3E}">
        <p14:creationId xmlns:p14="http://schemas.microsoft.com/office/powerpoint/2010/main" val="2790889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Figure 3-13 Entity Clustering for Pine Valley Furniture Company </a:t>
            </a:r>
            <a:r>
              <a:rPr lang="en-US" sz="2000" b="0" dirty="0"/>
              <a:t>(1 of 2)</a:t>
            </a:r>
          </a:p>
        </p:txBody>
      </p:sp>
      <p:sp>
        <p:nvSpPr>
          <p:cNvPr id="5" name="Text Placeholder 4"/>
          <p:cNvSpPr>
            <a:spLocks noGrp="1"/>
          </p:cNvSpPr>
          <p:nvPr>
            <p:ph type="body" idx="1"/>
          </p:nvPr>
        </p:nvSpPr>
        <p:spPr>
          <a:xfrm>
            <a:off x="457199" y="1600200"/>
            <a:ext cx="3459193" cy="1729595"/>
          </a:xfrm>
        </p:spPr>
        <p:txBody>
          <a:bodyPr/>
          <a:lstStyle/>
          <a:p>
            <a:pPr marL="0" indent="0">
              <a:buNone/>
            </a:pPr>
            <a:r>
              <a:rPr lang="en-US" altLang="en-US" sz="2200" dirty="0">
                <a:solidFill>
                  <a:srgbClr val="000000"/>
                </a:solidFill>
              </a:rPr>
              <a:t>a) Possible entity clusters (using Microsoft Visio)</a:t>
            </a:r>
          </a:p>
          <a:p>
            <a:pPr marL="0" indent="0">
              <a:buNone/>
            </a:pPr>
            <a:r>
              <a:rPr lang="en-US" altLang="en-US" sz="2200" dirty="0">
                <a:solidFill>
                  <a:srgbClr val="000000"/>
                </a:solidFill>
              </a:rPr>
              <a:t>Related groups of entities could become clusters</a:t>
            </a:r>
            <a:endParaRPr lang="en-US" sz="2200" dirty="0"/>
          </a:p>
        </p:txBody>
      </p:sp>
      <p:pic>
        <p:nvPicPr>
          <p:cNvPr id="6" name="Picture 5" descr="An E E R diagram shows entity clustering for Pine Valley Furniture Company. The diagram shows all the entity types and their relationships for Pine Valley Furniture Company, along with the super type subtype relations. Six possible entity clusters are created which contain two or more entity types, as follows, CUSTOMER cluster contains super type CUSTOMER and its two subtypes, REGULAR CUSTOMER and NATIONAL CUSTOMER. SELLING UNIT cluster contains SALESPERSON and SALES TERRITORY. ITEM cluster contains PRODUCT LINE and PRODUCT. ITEM SALE cluster contains ORDER and ORDER LINE. MATERIAL cluster contains super type VENDOR, its subtype SUPPLIER, and two more entity types, SUPPLIES, and RAW MATERIALS. MANUFACTURING cluster contains super type EMPLOYEE, its subtypes MANAGEMENT EMPLOYEE, and UNION EMPLOYEE, and four other entity types, WORK CENTER, WORKS IN, HAS SKILL, and SKILL. Three entity types are shown outside these clusters. They are DOES BUSINESS IN, USES, and PRODUCED IN.">
            <a:extLst>
              <a:ext uri="{FF2B5EF4-FFF2-40B4-BE49-F238E27FC236}">
                <a16:creationId xmlns:a16="http://schemas.microsoft.com/office/drawing/2014/main" id="{F4565F08-13A4-4E8D-BCEE-8F2A2C6617A5}"/>
              </a:ext>
            </a:extLst>
          </p:cNvPr>
          <p:cNvPicPr>
            <a:picLocks noChangeAspect="1"/>
          </p:cNvPicPr>
          <p:nvPr/>
        </p:nvPicPr>
        <p:blipFill>
          <a:blip r:embed="rId3"/>
          <a:stretch>
            <a:fillRect/>
          </a:stretch>
        </p:blipFill>
        <p:spPr>
          <a:xfrm>
            <a:off x="4179125" y="1724526"/>
            <a:ext cx="4125035" cy="4508580"/>
          </a:xfrm>
          <a:prstGeom prst="rect">
            <a:avLst/>
          </a:prstGeom>
        </p:spPr>
      </p:pic>
    </p:spTree>
    <p:extLst>
      <p:ext uri="{BB962C8B-B14F-4D97-AF65-F5344CB8AC3E}">
        <p14:creationId xmlns:p14="http://schemas.microsoft.com/office/powerpoint/2010/main" val="590654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3-13 Entity Clustering for Pine Valley Furniture Company </a:t>
            </a:r>
            <a:r>
              <a:rPr lang="en-US" sz="2000" b="0" dirty="0"/>
              <a:t>(2 of 2)</a:t>
            </a:r>
            <a:endParaRPr lang="en-US" sz="2000" dirty="0"/>
          </a:p>
        </p:txBody>
      </p:sp>
      <p:sp>
        <p:nvSpPr>
          <p:cNvPr id="3" name="Text Placeholder 2"/>
          <p:cNvSpPr>
            <a:spLocks noGrp="1"/>
          </p:cNvSpPr>
          <p:nvPr>
            <p:ph type="body" idx="1"/>
          </p:nvPr>
        </p:nvSpPr>
        <p:spPr>
          <a:xfrm>
            <a:off x="457200" y="1600200"/>
            <a:ext cx="8229599" cy="996351"/>
          </a:xfrm>
        </p:spPr>
        <p:txBody>
          <a:bodyPr/>
          <a:lstStyle/>
          <a:p>
            <a:pPr marL="0" indent="0">
              <a:buNone/>
            </a:pPr>
            <a:r>
              <a:rPr lang="en-US" altLang="en-US" sz="2200" dirty="0">
                <a:solidFill>
                  <a:srgbClr val="000000"/>
                </a:solidFill>
              </a:rPr>
              <a:t>b) E</a:t>
            </a:r>
            <a:r>
              <a:rPr lang="en-US" altLang="en-US" sz="100" dirty="0">
                <a:solidFill>
                  <a:srgbClr val="000000"/>
                </a:solidFill>
              </a:rPr>
              <a:t> </a:t>
            </a:r>
            <a:r>
              <a:rPr lang="en-US" altLang="en-US" sz="2200" dirty="0">
                <a:solidFill>
                  <a:srgbClr val="000000"/>
                </a:solidFill>
              </a:rPr>
              <a:t>E</a:t>
            </a:r>
            <a:r>
              <a:rPr lang="en-US" altLang="en-US" sz="100" dirty="0">
                <a:solidFill>
                  <a:srgbClr val="000000"/>
                </a:solidFill>
              </a:rPr>
              <a:t> </a:t>
            </a:r>
            <a:r>
              <a:rPr lang="en-US" altLang="en-US" sz="2200" dirty="0">
                <a:solidFill>
                  <a:srgbClr val="000000"/>
                </a:solidFill>
              </a:rPr>
              <a:t>R diagram for entity clusters (using Microsoft Visio)</a:t>
            </a:r>
          </a:p>
          <a:p>
            <a:pPr marL="0" indent="0">
              <a:buNone/>
            </a:pPr>
            <a:r>
              <a:rPr lang="en-US" altLang="en-US" sz="2200" dirty="0">
                <a:solidFill>
                  <a:srgbClr val="000000"/>
                </a:solidFill>
              </a:rPr>
              <a:t>More readable, isn’t it?</a:t>
            </a:r>
            <a:endParaRPr lang="en-US" sz="2200" dirty="0"/>
          </a:p>
        </p:txBody>
      </p:sp>
      <p:pic>
        <p:nvPicPr>
          <p:cNvPr id="4" name="Picture 3" descr="An E E R diagram is shown between entity clusters for Pine Valley Furniture Company. The diagram shows six entity clusters and three independent entity types in the following flow and relationships, CUSTOMER has a mandatory single to optional many relationship with DOES BUSINESS IN, which further has a mandatory many to mandatory single relationship with SELLING UNIT. CUSTOMER has Customer type as subtype discriminator, with two values defined as National question mark and Regular question mark. It has a mandatory single to optional many Submits relationship with ITEM SALE, which further has an optional many to mandatory single relationship with ITEM. And ITEM has two relationships. It has a mandatory single to mandatory many relationship with PRODUCED IN which further has an optional many to mandatory single relationship with MANUFACTURING. It also has a mandatory single to mandatory many relationship with USES, which further has a mandatory many to mandatory single relationship to MATERIAL.">
            <a:extLst>
              <a:ext uri="{FF2B5EF4-FFF2-40B4-BE49-F238E27FC236}">
                <a16:creationId xmlns:a16="http://schemas.microsoft.com/office/drawing/2014/main" id="{EDECC025-D498-4484-A98A-3D6C652F1725}"/>
              </a:ext>
            </a:extLst>
          </p:cNvPr>
          <p:cNvPicPr>
            <a:picLocks noChangeAspect="1"/>
          </p:cNvPicPr>
          <p:nvPr/>
        </p:nvPicPr>
        <p:blipFill>
          <a:blip r:embed="rId3"/>
          <a:stretch>
            <a:fillRect/>
          </a:stretch>
        </p:blipFill>
        <p:spPr>
          <a:xfrm>
            <a:off x="2463740" y="2687180"/>
            <a:ext cx="4344553" cy="3580458"/>
          </a:xfrm>
          <a:prstGeom prst="rect">
            <a:avLst/>
          </a:prstGeom>
        </p:spPr>
      </p:pic>
    </p:spTree>
    <p:extLst>
      <p:ext uri="{BB962C8B-B14F-4D97-AF65-F5344CB8AC3E}">
        <p14:creationId xmlns:p14="http://schemas.microsoft.com/office/powerpoint/2010/main" val="2045256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Figure 3-14 Entity Clustering for Pine Valley Furniture Company</a:t>
            </a:r>
          </a:p>
        </p:txBody>
      </p:sp>
      <p:sp>
        <p:nvSpPr>
          <p:cNvPr id="7" name="Text Placeholder 6"/>
          <p:cNvSpPr>
            <a:spLocks noGrp="1"/>
          </p:cNvSpPr>
          <p:nvPr>
            <p:ph type="body" idx="1"/>
          </p:nvPr>
        </p:nvSpPr>
        <p:spPr>
          <a:xfrm>
            <a:off x="457200" y="1600200"/>
            <a:ext cx="8229600" cy="452535"/>
          </a:xfrm>
        </p:spPr>
        <p:txBody>
          <a:bodyPr/>
          <a:lstStyle/>
          <a:p>
            <a:pPr marL="0" indent="0">
              <a:buNone/>
            </a:pPr>
            <a:r>
              <a:rPr lang="en-US" altLang="en-US" sz="2200" dirty="0">
                <a:solidFill>
                  <a:srgbClr val="000000"/>
                </a:solidFill>
              </a:rPr>
              <a:t>Detail for a single cluster</a:t>
            </a:r>
          </a:p>
        </p:txBody>
      </p:sp>
      <p:pic>
        <p:nvPicPr>
          <p:cNvPr id="6" name="Picture 5" descr="An E E R diagram shows the entity types and relationships inside the MANUFACTURING entity cluster. The drawing shows a super type EMPLOYEE with two subtypes defined as MANAGEMENT EMPLOYEE and UNION EMPLOYEE. A disjointed rule is defined for this relationship. The super type has Employee type as the subscript discriminator with the letter M and U defined as values for the two subtypes. MANAGEMENT EMPLOYEE has a mandatory single to mandatory many Supervises relationship with UNION EMPLOYEE. UNION EMPLOYEE has a mandatory single to mandatory many relationship with WORKS IN, which further has a mandatory many to mandatory single relationship with WORK CENTER. EMPLOYEE super type also has a mandatory single to optional many relationship with HAS SKILL, which further has an optional many to mandatory single relationship with SKILL.">
            <a:extLst>
              <a:ext uri="{FF2B5EF4-FFF2-40B4-BE49-F238E27FC236}">
                <a16:creationId xmlns:a16="http://schemas.microsoft.com/office/drawing/2014/main" id="{703F473C-C264-4F48-8BD5-2659303D2B6F}"/>
              </a:ext>
            </a:extLst>
          </p:cNvPr>
          <p:cNvPicPr>
            <a:picLocks noChangeAspect="1"/>
          </p:cNvPicPr>
          <p:nvPr/>
        </p:nvPicPr>
        <p:blipFill>
          <a:blip r:embed="rId3"/>
          <a:stretch>
            <a:fillRect/>
          </a:stretch>
        </p:blipFill>
        <p:spPr>
          <a:xfrm>
            <a:off x="656909" y="2264484"/>
            <a:ext cx="7830183" cy="3944178"/>
          </a:xfrm>
          <a:prstGeom prst="rect">
            <a:avLst/>
          </a:prstGeom>
        </p:spPr>
      </p:pic>
    </p:spTree>
    <p:extLst>
      <p:ext uri="{BB962C8B-B14F-4D97-AF65-F5344CB8AC3E}">
        <p14:creationId xmlns:p14="http://schemas.microsoft.com/office/powerpoint/2010/main" val="3214865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Packaged Data Models</a:t>
            </a:r>
          </a:p>
        </p:txBody>
      </p:sp>
      <p:sp>
        <p:nvSpPr>
          <p:cNvPr id="5" name="Text Placeholder 4"/>
          <p:cNvSpPr>
            <a:spLocks noGrp="1"/>
          </p:cNvSpPr>
          <p:nvPr>
            <p:ph type="body" idx="1"/>
          </p:nvPr>
        </p:nvSpPr>
        <p:spPr/>
        <p:txBody>
          <a:bodyPr/>
          <a:lstStyle/>
          <a:p>
            <a:pPr>
              <a:defRPr/>
            </a:pPr>
            <a:r>
              <a:rPr lang="en-US" sz="2400" dirty="0">
                <a:solidFill>
                  <a:srgbClr val="000000"/>
                </a:solidFill>
                <a:effectLst>
                  <a:outerShdw blurRad="38100" dist="38100" dir="2700000" algn="tl">
                    <a:srgbClr val="FFFFFF"/>
                  </a:outerShdw>
                </a:effectLst>
              </a:rPr>
              <a:t>Predefined data models</a:t>
            </a:r>
          </a:p>
          <a:p>
            <a:pPr>
              <a:defRPr/>
            </a:pPr>
            <a:r>
              <a:rPr lang="en-US" sz="2400" dirty="0">
                <a:solidFill>
                  <a:srgbClr val="000000"/>
                </a:solidFill>
                <a:effectLst>
                  <a:outerShdw blurRad="38100" dist="38100" dir="2700000" algn="tl">
                    <a:srgbClr val="FFFFFF"/>
                  </a:outerShdw>
                </a:effectLst>
              </a:rPr>
              <a:t>Could be universal or industry-specific</a:t>
            </a:r>
          </a:p>
          <a:p>
            <a:pPr>
              <a:defRPr/>
            </a:pPr>
            <a:r>
              <a:rPr lang="en-US" sz="2400" dirty="0">
                <a:solidFill>
                  <a:srgbClr val="000000"/>
                </a:solidFill>
                <a:effectLst>
                  <a:outerShdw blurRad="38100" dist="38100" dir="2700000" algn="tl">
                    <a:srgbClr val="FFFFFF"/>
                  </a:outerShdw>
                </a:effectLst>
              </a:rPr>
              <a:t>Universal data model = a generic or template data model that can be reused as a starting point for a data modeling project (also called a “pattern”)</a:t>
            </a:r>
            <a:endParaRPr lang="en-US" sz="2400" dirty="0"/>
          </a:p>
        </p:txBody>
      </p:sp>
    </p:spTree>
    <p:extLst>
      <p:ext uri="{BB962C8B-B14F-4D97-AF65-F5344CB8AC3E}">
        <p14:creationId xmlns:p14="http://schemas.microsoft.com/office/powerpoint/2010/main" val="3686284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Supertypes and Subtypes</a:t>
            </a:r>
          </a:p>
        </p:txBody>
      </p:sp>
      <p:sp>
        <p:nvSpPr>
          <p:cNvPr id="3" name="Text Placeholder 2"/>
          <p:cNvSpPr>
            <a:spLocks noGrp="1"/>
          </p:cNvSpPr>
          <p:nvPr>
            <p:ph type="body" idx="1"/>
          </p:nvPr>
        </p:nvSpPr>
        <p:spPr/>
        <p:txBody>
          <a:bodyPr/>
          <a:lstStyle/>
          <a:p>
            <a:pPr marL="256032" indent="-256032">
              <a:buClr>
                <a:schemeClr val="tx2"/>
              </a:buClr>
              <a:defRPr/>
            </a:pPr>
            <a:r>
              <a:rPr lang="en-US" sz="2200" b="1" kern="1200" dirty="0">
                <a:solidFill>
                  <a:srgbClr val="000000"/>
                </a:solidFill>
                <a:effectLst>
                  <a:outerShdw blurRad="38100" dist="38100" dir="2700000" algn="tl">
                    <a:srgbClr val="FFFFFF"/>
                  </a:outerShdw>
                </a:effectLst>
              </a:rPr>
              <a:t>Enhanced E-R (E</a:t>
            </a:r>
            <a:r>
              <a:rPr lang="en-US" sz="100" b="1" kern="1200" dirty="0">
                <a:solidFill>
                  <a:srgbClr val="000000"/>
                </a:solidFill>
                <a:effectLst>
                  <a:outerShdw blurRad="38100" dist="38100" dir="2700000" algn="tl">
                    <a:srgbClr val="FFFFFF"/>
                  </a:outerShdw>
                </a:effectLst>
              </a:rPr>
              <a:t> </a:t>
            </a:r>
            <a:r>
              <a:rPr lang="en-US" sz="2200" b="1" kern="1200" dirty="0">
                <a:solidFill>
                  <a:srgbClr val="000000"/>
                </a:solidFill>
                <a:effectLst>
                  <a:outerShdw blurRad="38100" dist="38100" dir="2700000" algn="tl">
                    <a:srgbClr val="FFFFFF"/>
                  </a:outerShdw>
                </a:effectLst>
              </a:rPr>
              <a:t>E</a:t>
            </a:r>
            <a:r>
              <a:rPr lang="en-US" sz="100" b="1" kern="1200" dirty="0">
                <a:solidFill>
                  <a:srgbClr val="000000"/>
                </a:solidFill>
                <a:effectLst>
                  <a:outerShdw blurRad="38100" dist="38100" dir="2700000" algn="tl">
                    <a:srgbClr val="FFFFFF"/>
                  </a:outerShdw>
                </a:effectLst>
              </a:rPr>
              <a:t> </a:t>
            </a:r>
            <a:r>
              <a:rPr lang="en-US" sz="2200" b="1" kern="1200" dirty="0">
                <a:solidFill>
                  <a:srgbClr val="000000"/>
                </a:solidFill>
                <a:effectLst>
                  <a:outerShdw blurRad="38100" dist="38100" dir="2700000" algn="tl">
                    <a:srgbClr val="FFFFFF"/>
                  </a:outerShdw>
                </a:effectLst>
              </a:rPr>
              <a:t>R) model: </a:t>
            </a:r>
            <a:r>
              <a:rPr lang="en-US" sz="2200" kern="1200" dirty="0">
                <a:solidFill>
                  <a:srgbClr val="000000"/>
                </a:solidFill>
                <a:effectLst>
                  <a:outerShdw blurRad="38100" dist="38100" dir="2700000" algn="tl">
                    <a:srgbClr val="FFFFFF"/>
                  </a:outerShdw>
                </a:effectLst>
              </a:rPr>
              <a:t>extends original E-R model with new modeling constructs</a:t>
            </a:r>
          </a:p>
          <a:p>
            <a:pPr marL="256032" indent="-256032">
              <a:buClr>
                <a:schemeClr val="tx2"/>
              </a:buClr>
              <a:defRPr/>
            </a:pPr>
            <a:r>
              <a:rPr lang="en-US" sz="2200" b="1" kern="1200" dirty="0">
                <a:solidFill>
                  <a:srgbClr val="000000"/>
                </a:solidFill>
                <a:effectLst>
                  <a:outerShdw blurRad="38100" dist="38100" dir="2700000" algn="tl">
                    <a:srgbClr val="FFFFFF"/>
                  </a:outerShdw>
                </a:effectLst>
              </a:rPr>
              <a:t>Subtype: </a:t>
            </a:r>
            <a:r>
              <a:rPr lang="en-US" sz="2200" kern="1200" dirty="0">
                <a:solidFill>
                  <a:srgbClr val="000000"/>
                </a:solidFill>
                <a:effectLst>
                  <a:outerShdw blurRad="38100" dist="38100" dir="2700000" algn="tl">
                    <a:srgbClr val="FFFFFF"/>
                  </a:outerShdw>
                </a:effectLst>
              </a:rPr>
              <a:t>A subgrouping of the entities in an entity type that has attributes distinct from those in other subgroupings</a:t>
            </a:r>
          </a:p>
          <a:p>
            <a:pPr marL="256032" indent="-256032">
              <a:buClr>
                <a:schemeClr val="tx2"/>
              </a:buClr>
              <a:defRPr/>
            </a:pPr>
            <a:r>
              <a:rPr lang="en-US" sz="2200" b="1" kern="1200" dirty="0">
                <a:solidFill>
                  <a:srgbClr val="000000"/>
                </a:solidFill>
                <a:effectLst>
                  <a:outerShdw blurRad="38100" dist="38100" dir="2700000" algn="tl">
                    <a:srgbClr val="FFFFFF"/>
                  </a:outerShdw>
                </a:effectLst>
              </a:rPr>
              <a:t>Supertype: </a:t>
            </a:r>
            <a:r>
              <a:rPr lang="en-US" sz="2200" kern="1200" dirty="0">
                <a:solidFill>
                  <a:srgbClr val="000000"/>
                </a:solidFill>
                <a:effectLst>
                  <a:outerShdw blurRad="38100" dist="38100" dir="2700000" algn="tl">
                    <a:srgbClr val="FFFFFF"/>
                  </a:outerShdw>
                </a:effectLst>
              </a:rPr>
              <a:t>A generic entity type that has a relationship with one or more subtypes</a:t>
            </a:r>
          </a:p>
          <a:p>
            <a:pPr marL="256032" indent="-256032">
              <a:buClr>
                <a:schemeClr val="tx2"/>
              </a:buClr>
              <a:defRPr/>
            </a:pPr>
            <a:r>
              <a:rPr lang="en-US" sz="2200" b="1" kern="1200" dirty="0">
                <a:solidFill>
                  <a:srgbClr val="000000"/>
                </a:solidFill>
                <a:effectLst>
                  <a:outerShdw blurRad="38100" dist="38100" dir="2700000" algn="tl">
                    <a:srgbClr val="FFFFFF"/>
                  </a:outerShdw>
                </a:effectLst>
              </a:rPr>
              <a:t>Attribute Inheritance:</a:t>
            </a:r>
          </a:p>
          <a:p>
            <a:pPr marL="740664" lvl="1">
              <a:buClr>
                <a:schemeClr val="tx2"/>
              </a:buClr>
              <a:defRPr/>
            </a:pPr>
            <a:r>
              <a:rPr lang="en-US" sz="2200" kern="1200" dirty="0">
                <a:solidFill>
                  <a:srgbClr val="000000"/>
                </a:solidFill>
                <a:effectLst>
                  <a:outerShdw blurRad="38100" dist="38100" dir="2700000" algn="tl">
                    <a:srgbClr val="FFFFFF"/>
                  </a:outerShdw>
                </a:effectLst>
              </a:rPr>
              <a:t>Subtype entities inherit values of all attributes and relationships of the supertype</a:t>
            </a:r>
          </a:p>
          <a:p>
            <a:pPr marL="740664" lvl="1">
              <a:buClr>
                <a:schemeClr val="tx2"/>
              </a:buClr>
              <a:defRPr/>
            </a:pPr>
            <a:r>
              <a:rPr lang="en-US" sz="2200" kern="1200" dirty="0">
                <a:solidFill>
                  <a:srgbClr val="000000"/>
                </a:solidFill>
                <a:effectLst>
                  <a:outerShdw blurRad="38100" dist="38100" dir="2700000" algn="tl">
                    <a:srgbClr val="FFFFFF"/>
                  </a:outerShdw>
                </a:effectLst>
              </a:rPr>
              <a:t>An instance of a subtype is also an instance of the supertype</a:t>
            </a:r>
            <a:endParaRPr lang="en-US" sz="2200" dirty="0"/>
          </a:p>
        </p:txBody>
      </p:sp>
    </p:spTree>
    <p:extLst>
      <p:ext uri="{BB962C8B-B14F-4D97-AF65-F5344CB8AC3E}">
        <p14:creationId xmlns:p14="http://schemas.microsoft.com/office/powerpoint/2010/main" val="2780789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Packaged Data Models </a:t>
            </a:r>
            <a:r>
              <a:rPr lang="en-US" sz="2000" b="0" dirty="0"/>
              <a:t>(1 of 2)</a:t>
            </a:r>
          </a:p>
        </p:txBody>
      </p:sp>
      <p:sp>
        <p:nvSpPr>
          <p:cNvPr id="3" name="Text Placeholder 2"/>
          <p:cNvSpPr>
            <a:spLocks noGrp="1"/>
          </p:cNvSpPr>
          <p:nvPr>
            <p:ph type="body" idx="1"/>
          </p:nvPr>
        </p:nvSpPr>
        <p:spPr/>
        <p:txBody>
          <a:bodyPr/>
          <a:lstStyle/>
          <a:p>
            <a:pPr>
              <a:defRPr/>
            </a:pPr>
            <a:r>
              <a:rPr lang="en-US" sz="2400" dirty="0">
                <a:solidFill>
                  <a:srgbClr val="000000"/>
                </a:solidFill>
                <a:effectLst>
                  <a:outerShdw blurRad="38100" dist="38100" dir="2700000" algn="tl">
                    <a:srgbClr val="FFFFFF"/>
                  </a:outerShdw>
                </a:effectLst>
              </a:rPr>
              <a:t>Use proven model components</a:t>
            </a:r>
          </a:p>
          <a:p>
            <a:pPr>
              <a:defRPr/>
            </a:pPr>
            <a:r>
              <a:rPr lang="en-US" sz="2400" dirty="0">
                <a:solidFill>
                  <a:srgbClr val="000000"/>
                </a:solidFill>
                <a:effectLst>
                  <a:outerShdw blurRad="38100" dist="38100" dir="2700000" algn="tl">
                    <a:srgbClr val="FFFFFF"/>
                  </a:outerShdw>
                </a:effectLst>
              </a:rPr>
              <a:t>Save time and cost</a:t>
            </a:r>
          </a:p>
          <a:p>
            <a:pPr>
              <a:defRPr/>
            </a:pPr>
            <a:r>
              <a:rPr lang="en-US" sz="2400" dirty="0">
                <a:solidFill>
                  <a:srgbClr val="000000"/>
                </a:solidFill>
                <a:effectLst>
                  <a:outerShdw blurRad="38100" dist="38100" dir="2700000" algn="tl">
                    <a:srgbClr val="FFFFFF"/>
                  </a:outerShdw>
                </a:effectLst>
              </a:rPr>
              <a:t>Less likelihood of data model errors</a:t>
            </a:r>
          </a:p>
          <a:p>
            <a:pPr>
              <a:defRPr/>
            </a:pPr>
            <a:r>
              <a:rPr lang="en-US" sz="2400" dirty="0">
                <a:solidFill>
                  <a:srgbClr val="000000"/>
                </a:solidFill>
                <a:effectLst>
                  <a:outerShdw blurRad="38100" dist="38100" dir="2700000" algn="tl">
                    <a:srgbClr val="FFFFFF"/>
                  </a:outerShdw>
                </a:effectLst>
              </a:rPr>
              <a:t>Easier to evolve and modify over time</a:t>
            </a:r>
          </a:p>
          <a:p>
            <a:pPr>
              <a:defRPr/>
            </a:pPr>
            <a:r>
              <a:rPr lang="en-US" sz="2400" dirty="0">
                <a:solidFill>
                  <a:srgbClr val="000000"/>
                </a:solidFill>
                <a:effectLst>
                  <a:outerShdw blurRad="38100" dist="38100" dir="2700000" algn="tl">
                    <a:srgbClr val="FFFFFF"/>
                  </a:outerShdw>
                </a:effectLst>
              </a:rPr>
              <a:t>Aid in requirements determination</a:t>
            </a:r>
          </a:p>
          <a:p>
            <a:pPr>
              <a:defRPr/>
            </a:pPr>
            <a:r>
              <a:rPr lang="en-US" sz="2400" dirty="0">
                <a:solidFill>
                  <a:srgbClr val="000000"/>
                </a:solidFill>
                <a:effectLst>
                  <a:outerShdw blurRad="38100" dist="38100" dir="2700000" algn="tl">
                    <a:srgbClr val="FFFFFF"/>
                  </a:outerShdw>
                </a:effectLst>
              </a:rPr>
              <a:t>Easier to read</a:t>
            </a:r>
          </a:p>
          <a:p>
            <a:pPr>
              <a:defRPr/>
            </a:pPr>
            <a:r>
              <a:rPr lang="en-US" sz="2400" dirty="0">
                <a:solidFill>
                  <a:srgbClr val="000000"/>
                </a:solidFill>
                <a:effectLst>
                  <a:outerShdw blurRad="38100" dist="38100" dir="2700000" algn="tl">
                    <a:srgbClr val="FFFFFF"/>
                  </a:outerShdw>
                </a:effectLst>
              </a:rPr>
              <a:t>Supertype/subtype hierarchies promote reuse</a:t>
            </a:r>
            <a:endParaRPr lang="en-US" sz="2400" dirty="0"/>
          </a:p>
        </p:txBody>
      </p:sp>
    </p:spTree>
    <p:extLst>
      <p:ext uri="{BB962C8B-B14F-4D97-AF65-F5344CB8AC3E}">
        <p14:creationId xmlns:p14="http://schemas.microsoft.com/office/powerpoint/2010/main" val="873710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Packaged Data Models </a:t>
            </a:r>
            <a:r>
              <a:rPr lang="en-US" sz="2000" b="0" dirty="0"/>
              <a:t>(2 of 2)</a:t>
            </a:r>
            <a:endParaRPr lang="en-US" sz="2000" dirty="0"/>
          </a:p>
        </p:txBody>
      </p:sp>
      <p:sp>
        <p:nvSpPr>
          <p:cNvPr id="3" name="Text Placeholder 2"/>
          <p:cNvSpPr>
            <a:spLocks noGrp="1"/>
          </p:cNvSpPr>
          <p:nvPr>
            <p:ph type="body" idx="1"/>
          </p:nvPr>
        </p:nvSpPr>
        <p:spPr/>
        <p:txBody>
          <a:bodyPr/>
          <a:lstStyle/>
          <a:p>
            <a:pPr>
              <a:defRPr/>
            </a:pPr>
            <a:r>
              <a:rPr lang="en-US" sz="2400" dirty="0">
                <a:solidFill>
                  <a:srgbClr val="000000"/>
                </a:solidFill>
                <a:effectLst>
                  <a:outerShdw blurRad="38100" dist="38100" dir="2700000" algn="tl">
                    <a:srgbClr val="FFFFFF"/>
                  </a:outerShdw>
                </a:effectLst>
              </a:rPr>
              <a:t>Many-to-many relationships enhance model flexibility</a:t>
            </a:r>
          </a:p>
          <a:p>
            <a:pPr>
              <a:defRPr/>
            </a:pPr>
            <a:r>
              <a:rPr lang="en-US" sz="2400" dirty="0">
                <a:solidFill>
                  <a:srgbClr val="000000"/>
                </a:solidFill>
                <a:effectLst>
                  <a:outerShdw blurRad="38100" dist="38100" dir="2700000" algn="tl">
                    <a:srgbClr val="FFFFFF"/>
                  </a:outerShdw>
                </a:effectLst>
              </a:rPr>
              <a:t>Vendor-supplied data model fosters integration with vendor’s applications</a:t>
            </a:r>
          </a:p>
          <a:p>
            <a:pPr>
              <a:defRPr/>
            </a:pPr>
            <a:r>
              <a:rPr lang="en-US" sz="2400" dirty="0">
                <a:solidFill>
                  <a:srgbClr val="000000"/>
                </a:solidFill>
                <a:effectLst>
                  <a:outerShdw blurRad="38100" dist="38100" dir="2700000" algn="tl">
                    <a:srgbClr val="FFFFFF"/>
                  </a:outerShdw>
                </a:effectLst>
              </a:rPr>
              <a:t>Universal models support interorganizational systems</a:t>
            </a:r>
            <a:endParaRPr lang="en-US" sz="2400" dirty="0"/>
          </a:p>
        </p:txBody>
      </p:sp>
    </p:spTree>
    <p:extLst>
      <p:ext uri="{BB962C8B-B14F-4D97-AF65-F5344CB8AC3E}">
        <p14:creationId xmlns:p14="http://schemas.microsoft.com/office/powerpoint/2010/main" val="7555004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Figure 3-15 PARTY, PARTY ROLE, and ROLE TYPE in a Universal Data Model </a:t>
            </a:r>
            <a:r>
              <a:rPr lang="en-US" sz="2000" b="0" dirty="0"/>
              <a:t>(1 of 2)</a:t>
            </a:r>
          </a:p>
        </p:txBody>
      </p:sp>
      <p:sp>
        <p:nvSpPr>
          <p:cNvPr id="3" name="Text Placeholder 2"/>
          <p:cNvSpPr>
            <a:spLocks noGrp="1"/>
          </p:cNvSpPr>
          <p:nvPr>
            <p:ph type="body" idx="1"/>
          </p:nvPr>
        </p:nvSpPr>
        <p:spPr>
          <a:xfrm>
            <a:off x="457200" y="1600200"/>
            <a:ext cx="8229600" cy="1289649"/>
          </a:xfrm>
        </p:spPr>
        <p:txBody>
          <a:bodyPr/>
          <a:lstStyle/>
          <a:p>
            <a:pPr marL="0" indent="0">
              <a:buNone/>
            </a:pPr>
            <a:r>
              <a:rPr lang="en-US" altLang="en-US" sz="2200" dirty="0">
                <a:solidFill>
                  <a:srgbClr val="000000"/>
                </a:solidFill>
              </a:rPr>
              <a:t>a) Basic PARTY universal data model</a:t>
            </a:r>
          </a:p>
          <a:p>
            <a:pPr marL="0" indent="0">
              <a:buNone/>
            </a:pPr>
            <a:r>
              <a:rPr lang="en-US" altLang="en-US" sz="2200" dirty="0">
                <a:solidFill>
                  <a:srgbClr val="000000"/>
                </a:solidFill>
              </a:rPr>
              <a:t>Packaged data models are generic models that can be customized for a particular organization’s business rules.</a:t>
            </a:r>
            <a:endParaRPr lang="en-US" sz="2200" dirty="0"/>
          </a:p>
        </p:txBody>
      </p:sp>
      <p:pic>
        <p:nvPicPr>
          <p:cNvPr id="4" name="Picture 3" descr="A drawing shows a basic PARTY universal data model in which PARTY, PARTY ROLE, and ROLE TYPE are defined. The drawing shows a core entity type, PARTY and an associated entity type, PARTY ROLE. The relationship between the two is defined as mandatory single Acting As at the PARTY end, and optional many For at the PARTY ROLE end. PARTY ROLE has a relationship with a third entity type, ROLE TYPE which has Role Type I D as its identifier attribute, and Description as its other attribute. The relation between these two is defined as optional many Of at PARTY ROLE end, and mandatory one Used to Identify at ROLE TYPE end. PARTY is defined as a super type, with Party I D as its identifier attribute. Two subtypes are shown inside the super type as PERSON and ORGANIZATION. Their attributes are as follows. PERSON, Current First Name, Current Last Name, Social Security Number. ORGANIZATION, Organization Name. PARTY ROLE is also defined as a super type, with From Date as its identifier attribute, and Thru Date as its other attribute.  A callout pointing to these two attributes reads, Attributes of all types of PARTY ROLEs semicolon and there must be a starting date the From Date when a Party starts to serve in a Party Role for a certain Role Type. Three subtypes are shown inside this super type as PERSON ROLE, ORGANIZATION ROLE, and CUSTOMER. These subtypes in turn are defined as super types with their own subtypes. PERSON ROLE super type has two attributes as Current First Name and Current Last Name. A callout points to these two attributes, which are also the attributes of PERSON subtype in PARTY super type. The callout reads, A PERSON has names but may have different names when acting in a PERSON ROLE. Two subtypes are shown inside PERSON ROLE as EMPLOYEE and CONTACT.  CUSTOMER super type has a subtype, BILL TO CUSTOMER which has an attribute, Current Last Name. A callout pointing to this attribute reads, Override attribute of same name in the entity PERSON ROLE higher in the hierarchy. ORGANIZATION ROLE super type has two subtypes, defined as SUPPLIER and ORGANIZATION UNIT. And ORGANIZATION UNIT is a super type for a subtype, DEPARTMENT.">
            <a:extLst>
              <a:ext uri="{FF2B5EF4-FFF2-40B4-BE49-F238E27FC236}">
                <a16:creationId xmlns:a16="http://schemas.microsoft.com/office/drawing/2014/main" id="{B4A09C0E-98C6-46AA-9B76-B81759A36CB8}"/>
              </a:ext>
            </a:extLst>
          </p:cNvPr>
          <p:cNvPicPr>
            <a:picLocks noChangeAspect="1"/>
          </p:cNvPicPr>
          <p:nvPr/>
        </p:nvPicPr>
        <p:blipFill>
          <a:blip r:embed="rId3"/>
          <a:stretch>
            <a:fillRect/>
          </a:stretch>
        </p:blipFill>
        <p:spPr>
          <a:xfrm>
            <a:off x="2403971" y="3054643"/>
            <a:ext cx="4379552" cy="3264102"/>
          </a:xfrm>
          <a:prstGeom prst="rect">
            <a:avLst/>
          </a:prstGeom>
        </p:spPr>
      </p:pic>
    </p:spTree>
    <p:extLst>
      <p:ext uri="{BB962C8B-B14F-4D97-AF65-F5344CB8AC3E}">
        <p14:creationId xmlns:p14="http://schemas.microsoft.com/office/powerpoint/2010/main" val="30200965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Figure 3-15 PARTY, PARTY ROLE, and ROLE TYPE in a Universal Data Model </a:t>
            </a:r>
            <a:r>
              <a:rPr lang="en-US" sz="2000" b="0" dirty="0"/>
              <a:t>(2 of 2)</a:t>
            </a:r>
            <a:endParaRPr lang="en-US" sz="2000" dirty="0"/>
          </a:p>
        </p:txBody>
      </p:sp>
      <p:sp>
        <p:nvSpPr>
          <p:cNvPr id="4" name="Text Placeholder 3"/>
          <p:cNvSpPr>
            <a:spLocks noGrp="1"/>
          </p:cNvSpPr>
          <p:nvPr>
            <p:ph type="body" idx="1"/>
          </p:nvPr>
        </p:nvSpPr>
        <p:spPr>
          <a:xfrm>
            <a:off x="457200" y="1600200"/>
            <a:ext cx="8229600" cy="525029"/>
          </a:xfrm>
        </p:spPr>
        <p:txBody>
          <a:bodyPr/>
          <a:lstStyle/>
          <a:p>
            <a:pPr marL="0" indent="0">
              <a:buNone/>
            </a:pPr>
            <a:r>
              <a:rPr lang="en-US" altLang="en-US" sz="2200" dirty="0">
                <a:solidFill>
                  <a:srgbClr val="000000"/>
                </a:solidFill>
              </a:rPr>
              <a:t>b) PARTY supertype/subtype hierarchy</a:t>
            </a:r>
            <a:endParaRPr lang="en-US" sz="2200" dirty="0"/>
          </a:p>
        </p:txBody>
      </p:sp>
      <p:pic>
        <p:nvPicPr>
          <p:cNvPr id="5" name="Picture 4" descr="A drawing shows super type subtype hierarchy inside PARTY entity type. The drawing shows PARTY as a super type with Party I D as its identifier attribute. Two subtypes are defined inside as PERSON and ORGANIZATION. PERSON further acts a super type to three subtypes, EMPLOYEE, CONTACT, and CUSTOMER. Three attributes are defined for PERSON as Current First Name, Current Last Name, and Social Security Number. And CUSTOMER further acts as a super type to a subtype, BILL TO CUSTOMER which has Current Last Name as its attribute. ORGANIZATION which has Organization Name as its attribute acts a super type to three subtypes, SUPPLIER, ORGANIZATION UNIT, and CUSTOMER. And ORGANIZATION UNIT is a super type to a subtype, DEPARTMENT. Finally, CUSTOMER is shown as a super type to a subtype, BILL TO CUSTOMER which has Current Last Name as its attribute.">
            <a:extLst>
              <a:ext uri="{FF2B5EF4-FFF2-40B4-BE49-F238E27FC236}">
                <a16:creationId xmlns:a16="http://schemas.microsoft.com/office/drawing/2014/main" id="{5AA0D53D-FEE9-48EF-AA2A-1C8BC4F4806A}"/>
              </a:ext>
            </a:extLst>
          </p:cNvPr>
          <p:cNvPicPr>
            <a:picLocks noChangeAspect="1"/>
          </p:cNvPicPr>
          <p:nvPr/>
        </p:nvPicPr>
        <p:blipFill>
          <a:blip r:embed="rId3"/>
          <a:stretch>
            <a:fillRect/>
          </a:stretch>
        </p:blipFill>
        <p:spPr>
          <a:xfrm>
            <a:off x="1723970" y="2303330"/>
            <a:ext cx="5417765" cy="3990330"/>
          </a:xfrm>
          <a:prstGeom prst="rect">
            <a:avLst/>
          </a:prstGeom>
        </p:spPr>
      </p:pic>
    </p:spTree>
    <p:extLst>
      <p:ext uri="{BB962C8B-B14F-4D97-AF65-F5344CB8AC3E}">
        <p14:creationId xmlns:p14="http://schemas.microsoft.com/office/powerpoint/2010/main" val="1888238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3-1 Basic Notation for Supertype/Subtype Notation</a:t>
            </a:r>
            <a:r>
              <a:rPr lang="en-US" b="0" dirty="0"/>
              <a:t> </a:t>
            </a:r>
            <a:r>
              <a:rPr lang="en-US" sz="2000" b="0" dirty="0"/>
              <a:t>(1 of 2)</a:t>
            </a:r>
            <a:endParaRPr lang="en-US" sz="2000" dirty="0"/>
          </a:p>
        </p:txBody>
      </p:sp>
      <p:sp>
        <p:nvSpPr>
          <p:cNvPr id="6" name="Text Placeholder 5"/>
          <p:cNvSpPr>
            <a:spLocks noGrp="1"/>
          </p:cNvSpPr>
          <p:nvPr>
            <p:ph type="body" idx="1"/>
          </p:nvPr>
        </p:nvSpPr>
        <p:spPr>
          <a:xfrm>
            <a:off x="457200" y="1600200"/>
            <a:ext cx="8229600" cy="424543"/>
          </a:xfrm>
        </p:spPr>
        <p:txBody>
          <a:bodyPr/>
          <a:lstStyle/>
          <a:p>
            <a:pPr marL="0" indent="0">
              <a:buNone/>
            </a:pPr>
            <a:r>
              <a:rPr lang="en-US" altLang="en-US" sz="2200" kern="1200" dirty="0">
                <a:solidFill>
                  <a:srgbClr val="000000"/>
                </a:solidFill>
                <a:cs typeface="Arial" pitchFamily="34" charset="0"/>
              </a:rPr>
              <a:t>a) E</a:t>
            </a:r>
            <a:r>
              <a:rPr lang="en-US" altLang="en-US" sz="100" kern="1200" dirty="0">
                <a:solidFill>
                  <a:srgbClr val="000000"/>
                </a:solidFill>
                <a:cs typeface="Arial" pitchFamily="34" charset="0"/>
              </a:rPr>
              <a:t> </a:t>
            </a:r>
            <a:r>
              <a:rPr lang="en-US" altLang="en-US" sz="2200" kern="1200" dirty="0">
                <a:solidFill>
                  <a:srgbClr val="000000"/>
                </a:solidFill>
                <a:cs typeface="Arial" pitchFamily="34" charset="0"/>
              </a:rPr>
              <a:t>E</a:t>
            </a:r>
            <a:r>
              <a:rPr lang="en-US" altLang="en-US" sz="100" kern="1200" dirty="0">
                <a:solidFill>
                  <a:srgbClr val="000000"/>
                </a:solidFill>
                <a:cs typeface="Arial" pitchFamily="34" charset="0"/>
              </a:rPr>
              <a:t> </a:t>
            </a:r>
            <a:r>
              <a:rPr lang="en-US" altLang="en-US" sz="2200" kern="1200" dirty="0">
                <a:solidFill>
                  <a:srgbClr val="000000"/>
                </a:solidFill>
                <a:cs typeface="Arial" pitchFamily="34" charset="0"/>
              </a:rPr>
              <a:t>R notation</a:t>
            </a:r>
            <a:endParaRPr lang="en-US" sz="2200" dirty="0"/>
          </a:p>
        </p:txBody>
      </p:sp>
      <p:pic>
        <p:nvPicPr>
          <p:cNvPr id="5" name="Picture 4" descr="Basic notations for super type and subtype relationships. The figure shows the E E R notation where Super type and Subtypes are shown in textboxes. Super type is shown in a box on top, from which a line is drawn to a circle below. From the circle, multiple lines are drawn to subtype boxes. Each relationship line also carries a U symbol. Super type carries attributes shared by all entities, including identifier. Subtype 1 carries attributes which are specific only to subtype 1 while subtype2 carries its own specific attributes. Super type is marked as General entity type while subtypes are marked as specialized versions of super type. The relationship lines emerging from Super type are those in which all entities participate, while the lines emerging from subtypes represent relationships in which only specialized versions participate. ">
            <a:extLst>
              <a:ext uri="{FF2B5EF4-FFF2-40B4-BE49-F238E27FC236}">
                <a16:creationId xmlns:a16="http://schemas.microsoft.com/office/drawing/2014/main" id="{111B9E42-E260-413C-9B46-10D859F599D0}"/>
              </a:ext>
            </a:extLst>
          </p:cNvPr>
          <p:cNvPicPr>
            <a:picLocks noChangeAspect="1"/>
          </p:cNvPicPr>
          <p:nvPr/>
        </p:nvPicPr>
        <p:blipFill>
          <a:blip r:embed="rId3"/>
          <a:stretch>
            <a:fillRect/>
          </a:stretch>
        </p:blipFill>
        <p:spPr>
          <a:xfrm>
            <a:off x="1178563" y="2263664"/>
            <a:ext cx="6801323" cy="4027693"/>
          </a:xfrm>
          <a:prstGeom prst="rect">
            <a:avLst/>
          </a:prstGeom>
        </p:spPr>
      </p:pic>
    </p:spTree>
    <p:extLst>
      <p:ext uri="{BB962C8B-B14F-4D97-AF65-F5344CB8AC3E}">
        <p14:creationId xmlns:p14="http://schemas.microsoft.com/office/powerpoint/2010/main" val="3488155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3-1 Basic Notation for Supertype/Subtype Notation </a:t>
            </a:r>
            <a:r>
              <a:rPr lang="en-US" sz="2000" b="0" dirty="0"/>
              <a:t>(2 of 2)</a:t>
            </a:r>
          </a:p>
        </p:txBody>
      </p:sp>
      <p:sp>
        <p:nvSpPr>
          <p:cNvPr id="6" name="Text Placeholder 5"/>
          <p:cNvSpPr>
            <a:spLocks noGrp="1"/>
          </p:cNvSpPr>
          <p:nvPr>
            <p:ph type="body" idx="1"/>
          </p:nvPr>
        </p:nvSpPr>
        <p:spPr>
          <a:xfrm>
            <a:off x="457200" y="1600200"/>
            <a:ext cx="8229600" cy="452887"/>
          </a:xfrm>
        </p:spPr>
        <p:txBody>
          <a:bodyPr/>
          <a:lstStyle/>
          <a:p>
            <a:pPr marL="0" indent="0">
              <a:buNone/>
            </a:pPr>
            <a:r>
              <a:rPr lang="en-US" altLang="en-US" sz="2200" dirty="0">
                <a:solidFill>
                  <a:srgbClr val="000000"/>
                </a:solidFill>
              </a:rPr>
              <a:t>b) Microsoft Visio Notation</a:t>
            </a:r>
            <a:endParaRPr lang="en-US" sz="2200" dirty="0"/>
          </a:p>
        </p:txBody>
      </p:sp>
      <p:pic>
        <p:nvPicPr>
          <p:cNvPr id="5" name="Picture 4" descr="Basic notations for super type and subtype relationships. The figure shows Microsoft Visio notation of super type subtype relationship.  Super type is shown in a box on top, from which a line is drawn to a circle and horizontal line below. From the circle, multiple lines are drawn to subtype boxes. Super type carries Identifier and shared attributes. Subtype 1 carries attributes unique to subtype 1 while subtype2 carries its own specific attributes. The relationships are of the two entities are labeled as in the E E R notation.">
            <a:extLst>
              <a:ext uri="{FF2B5EF4-FFF2-40B4-BE49-F238E27FC236}">
                <a16:creationId xmlns:a16="http://schemas.microsoft.com/office/drawing/2014/main" id="{11D3E1A1-35A8-497E-98B4-C0815116F975}"/>
              </a:ext>
            </a:extLst>
          </p:cNvPr>
          <p:cNvPicPr>
            <a:picLocks noChangeAspect="1"/>
          </p:cNvPicPr>
          <p:nvPr/>
        </p:nvPicPr>
        <p:blipFill>
          <a:blip r:embed="rId2"/>
          <a:stretch>
            <a:fillRect/>
          </a:stretch>
        </p:blipFill>
        <p:spPr>
          <a:xfrm>
            <a:off x="1165265" y="2287096"/>
            <a:ext cx="6840593" cy="3885970"/>
          </a:xfrm>
          <a:prstGeom prst="rect">
            <a:avLst/>
          </a:prstGeom>
        </p:spPr>
      </p:pic>
    </p:spTree>
    <p:extLst>
      <p:ext uri="{BB962C8B-B14F-4D97-AF65-F5344CB8AC3E}">
        <p14:creationId xmlns:p14="http://schemas.microsoft.com/office/powerpoint/2010/main" val="1833165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3-2 Employee Supertype with Three Subtypes</a:t>
            </a:r>
          </a:p>
        </p:txBody>
      </p:sp>
      <p:sp>
        <p:nvSpPr>
          <p:cNvPr id="6" name="Text Placeholder 5"/>
          <p:cNvSpPr>
            <a:spLocks noGrp="1"/>
          </p:cNvSpPr>
          <p:nvPr>
            <p:ph type="body" idx="1"/>
          </p:nvPr>
        </p:nvSpPr>
        <p:spPr>
          <a:xfrm>
            <a:off x="457200" y="1600199"/>
            <a:ext cx="8229600" cy="1143001"/>
          </a:xfrm>
        </p:spPr>
        <p:txBody>
          <a:bodyPr/>
          <a:lstStyle/>
          <a:p>
            <a:pPr marL="0" indent="0" eaLnBrk="1" hangingPunct="1">
              <a:buNone/>
            </a:pPr>
            <a:r>
              <a:rPr lang="en-US" altLang="en-US" sz="2000" dirty="0">
                <a:solidFill>
                  <a:schemeClr val="bg2"/>
                </a:solidFill>
              </a:rPr>
              <a:t>All employee subtypes will have employee number, name, address, and date hired</a:t>
            </a:r>
          </a:p>
          <a:p>
            <a:pPr marL="0" indent="0">
              <a:spcBef>
                <a:spcPts val="1000"/>
              </a:spcBef>
              <a:buNone/>
            </a:pPr>
            <a:r>
              <a:rPr lang="en-US" altLang="en-US" sz="2000" dirty="0">
                <a:solidFill>
                  <a:schemeClr val="bg2"/>
                </a:solidFill>
              </a:rPr>
              <a:t>Each employee subtype will also have its own attributes</a:t>
            </a:r>
            <a:endParaRPr lang="en-US" sz="2000" dirty="0"/>
          </a:p>
        </p:txBody>
      </p:sp>
      <p:pic>
        <p:nvPicPr>
          <p:cNvPr id="5" name="Picture 4" descr="An E E R drawing shows employee super type with three subtypes. The drawing shows an EMPLOYEE super type with the following attributes. Employee number, Employee name, Address, Date hired.&#10;Three subtypes are defined for this super type with the following respective attributes. HOURLY EMPLOYEE: Hourly rate. SALARIED EMPLOYEE: Annual Salary and Stock Option. CONSULTANT, Contract Number and Billing Rate.&#10;">
            <a:extLst>
              <a:ext uri="{FF2B5EF4-FFF2-40B4-BE49-F238E27FC236}">
                <a16:creationId xmlns:a16="http://schemas.microsoft.com/office/drawing/2014/main" id="{75DD6279-3A5B-4687-A278-433AECAF6868}"/>
              </a:ext>
            </a:extLst>
          </p:cNvPr>
          <p:cNvPicPr>
            <a:picLocks noChangeAspect="1"/>
          </p:cNvPicPr>
          <p:nvPr/>
        </p:nvPicPr>
        <p:blipFill>
          <a:blip r:embed="rId3"/>
          <a:stretch>
            <a:fillRect/>
          </a:stretch>
        </p:blipFill>
        <p:spPr>
          <a:xfrm>
            <a:off x="1733432" y="2906121"/>
            <a:ext cx="5677137" cy="3387227"/>
          </a:xfrm>
          <a:prstGeom prst="rect">
            <a:avLst/>
          </a:prstGeom>
        </p:spPr>
      </p:pic>
    </p:spTree>
    <p:extLst>
      <p:ext uri="{BB962C8B-B14F-4D97-AF65-F5344CB8AC3E}">
        <p14:creationId xmlns:p14="http://schemas.microsoft.com/office/powerpoint/2010/main" val="2248737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 and Subtypes</a:t>
            </a:r>
          </a:p>
        </p:txBody>
      </p:sp>
      <p:sp>
        <p:nvSpPr>
          <p:cNvPr id="4" name="Text Placeholder 3"/>
          <p:cNvSpPr>
            <a:spLocks noGrp="1"/>
          </p:cNvSpPr>
          <p:nvPr>
            <p:ph type="body" idx="1"/>
          </p:nvPr>
        </p:nvSpPr>
        <p:spPr/>
        <p:txBody>
          <a:bodyPr/>
          <a:lstStyle/>
          <a:p>
            <a:pPr>
              <a:defRPr/>
            </a:pPr>
            <a:r>
              <a:rPr lang="en-US" sz="2400" dirty="0">
                <a:solidFill>
                  <a:srgbClr val="000000"/>
                </a:solidFill>
                <a:effectLst>
                  <a:outerShdw blurRad="38100" dist="38100" dir="2700000" algn="tl">
                    <a:srgbClr val="FFFFFF"/>
                  </a:outerShdw>
                </a:effectLst>
              </a:rPr>
              <a:t>Relationships at the </a:t>
            </a:r>
            <a:r>
              <a:rPr lang="en-US" sz="2400" b="1" dirty="0">
                <a:solidFill>
                  <a:srgbClr val="000000"/>
                </a:solidFill>
                <a:effectLst>
                  <a:outerShdw blurRad="38100" dist="38100" dir="2700000" algn="tl">
                    <a:srgbClr val="FFFFFF"/>
                  </a:outerShdw>
                </a:effectLst>
              </a:rPr>
              <a:t>supertype</a:t>
            </a:r>
            <a:r>
              <a:rPr lang="en-US" sz="2400" dirty="0">
                <a:solidFill>
                  <a:srgbClr val="000000"/>
                </a:solidFill>
                <a:effectLst>
                  <a:outerShdw blurRad="38100" dist="38100" dir="2700000" algn="tl">
                    <a:srgbClr val="FFFFFF"/>
                  </a:outerShdw>
                </a:effectLst>
              </a:rPr>
              <a:t> level indicate that all subtypes will participate in the relationship</a:t>
            </a:r>
          </a:p>
          <a:p>
            <a:pPr>
              <a:defRPr/>
            </a:pPr>
            <a:r>
              <a:rPr lang="en-US" sz="2400" dirty="0">
                <a:solidFill>
                  <a:srgbClr val="000000"/>
                </a:solidFill>
                <a:effectLst>
                  <a:outerShdw blurRad="38100" dist="38100" dir="2700000" algn="tl">
                    <a:srgbClr val="FFFFFF"/>
                  </a:outerShdw>
                </a:effectLst>
              </a:rPr>
              <a:t>The instances of a </a:t>
            </a:r>
            <a:r>
              <a:rPr lang="en-US" sz="2400" b="1" dirty="0">
                <a:solidFill>
                  <a:srgbClr val="000000"/>
                </a:solidFill>
                <a:effectLst>
                  <a:outerShdw blurRad="38100" dist="38100" dir="2700000" algn="tl">
                    <a:srgbClr val="FFFFFF"/>
                  </a:outerShdw>
                </a:effectLst>
              </a:rPr>
              <a:t>subtype</a:t>
            </a:r>
            <a:r>
              <a:rPr lang="en-US" sz="2400" dirty="0">
                <a:solidFill>
                  <a:srgbClr val="000000"/>
                </a:solidFill>
                <a:effectLst>
                  <a:outerShdw blurRad="38100" dist="38100" dir="2700000" algn="tl">
                    <a:srgbClr val="FFFFFF"/>
                  </a:outerShdw>
                </a:effectLst>
              </a:rPr>
              <a:t> may participate in a relationship unique to that subtype. In this situation, the relationship is shown at the subtype level</a:t>
            </a:r>
            <a:endParaRPr lang="en-US" sz="2400" dirty="0"/>
          </a:p>
        </p:txBody>
      </p:sp>
    </p:spTree>
    <p:extLst>
      <p:ext uri="{BB962C8B-B14F-4D97-AF65-F5344CB8AC3E}">
        <p14:creationId xmlns:p14="http://schemas.microsoft.com/office/powerpoint/2010/main" val="345062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Figure 3-3 Supertype/Subtype Relationships in a Hospital</a:t>
            </a:r>
          </a:p>
        </p:txBody>
      </p:sp>
      <p:pic>
        <p:nvPicPr>
          <p:cNvPr id="4" name="Picture 3" descr="An E E R drawing shows super type subtype relationships in a hospital. The drawing shows a PATIENT super type with two subtypes defined as OUTPATIENT and RESIDENT PATIENT. The super type has the following attributes which are used for all types of patients. Patient I D, Patient Name, Admit Date. The subtypes have the following attributes which are used only for certain types of patients. OUTPATIENT. Check back date. RESIDENT PATIENT, Date discharged. The super type PATIENT has an optional many to mandatory single Is Cared For relationship with another entity type, RESPONSIBLE PHYSICIAN whose identifier attribute is Physician I D. This relationship is applicable for all types of patients. The subtype RESIDENT PATIENT has an optional single to mandatory single Is Assigned relationship with another entity type, BED whose identifier attribute is Bed I D. This relationship is specific only for certain types of patients.">
            <a:extLst>
              <a:ext uri="{FF2B5EF4-FFF2-40B4-BE49-F238E27FC236}">
                <a16:creationId xmlns:a16="http://schemas.microsoft.com/office/drawing/2014/main" id="{36E878D9-72E0-455C-AFD3-47CD1BF3FF23}"/>
              </a:ext>
            </a:extLst>
          </p:cNvPr>
          <p:cNvPicPr>
            <a:picLocks noChangeAspect="1"/>
          </p:cNvPicPr>
          <p:nvPr/>
        </p:nvPicPr>
        <p:blipFill>
          <a:blip r:embed="rId3"/>
          <a:stretch>
            <a:fillRect/>
          </a:stretch>
        </p:blipFill>
        <p:spPr>
          <a:xfrm>
            <a:off x="1497075" y="1614845"/>
            <a:ext cx="6149849" cy="4532987"/>
          </a:xfrm>
          <a:prstGeom prst="rect">
            <a:avLst/>
          </a:prstGeom>
        </p:spPr>
      </p:pic>
    </p:spTree>
    <p:extLst>
      <p:ext uri="{BB962C8B-B14F-4D97-AF65-F5344CB8AC3E}">
        <p14:creationId xmlns:p14="http://schemas.microsoft.com/office/powerpoint/2010/main" val="4005252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Generalization and Specialization</a:t>
            </a:r>
          </a:p>
        </p:txBody>
      </p:sp>
      <p:sp>
        <p:nvSpPr>
          <p:cNvPr id="5" name="Text Placeholder 4"/>
          <p:cNvSpPr>
            <a:spLocks noGrp="1"/>
          </p:cNvSpPr>
          <p:nvPr>
            <p:ph type="body" idx="1"/>
          </p:nvPr>
        </p:nvSpPr>
        <p:spPr/>
        <p:txBody>
          <a:bodyPr/>
          <a:lstStyle/>
          <a:p>
            <a:pPr>
              <a:defRPr/>
            </a:pPr>
            <a:r>
              <a:rPr lang="en-US" sz="2400" b="1" dirty="0">
                <a:solidFill>
                  <a:srgbClr val="000000"/>
                </a:solidFill>
                <a:effectLst>
                  <a:outerShdw blurRad="38100" dist="38100" dir="2700000" algn="tl">
                    <a:srgbClr val="FFFFFF"/>
                  </a:outerShdw>
                </a:effectLst>
              </a:rPr>
              <a:t>Generalization:</a:t>
            </a:r>
            <a:r>
              <a:rPr lang="en-US" sz="2400" dirty="0">
                <a:solidFill>
                  <a:srgbClr val="000000"/>
                </a:solidFill>
                <a:effectLst>
                  <a:outerShdw blurRad="38100" dist="38100" dir="2700000" algn="tl">
                    <a:srgbClr val="FFFFFF"/>
                  </a:outerShdw>
                </a:effectLst>
              </a:rPr>
              <a:t> The process of defining a more general entity type from a set of more specialized entity types. BOTTOM-UP</a:t>
            </a:r>
          </a:p>
          <a:p>
            <a:pPr>
              <a:defRPr/>
            </a:pPr>
            <a:r>
              <a:rPr lang="en-US" sz="2400" b="1" dirty="0">
                <a:solidFill>
                  <a:srgbClr val="000000"/>
                </a:solidFill>
                <a:effectLst>
                  <a:outerShdw blurRad="38100" dist="38100" dir="2700000" algn="tl">
                    <a:srgbClr val="FFFFFF"/>
                  </a:outerShdw>
                </a:effectLst>
              </a:rPr>
              <a:t>Specialization:</a:t>
            </a:r>
            <a:r>
              <a:rPr lang="en-US" sz="2400" dirty="0">
                <a:solidFill>
                  <a:srgbClr val="000000"/>
                </a:solidFill>
                <a:effectLst>
                  <a:outerShdw blurRad="38100" dist="38100" dir="2700000" algn="tl">
                    <a:srgbClr val="FFFFFF"/>
                  </a:outerShdw>
                </a:effectLst>
              </a:rPr>
              <a:t> The process of defining one or more subtypes of the supertype and forming supertype/subtype relationships. TOP-DOWN</a:t>
            </a:r>
            <a:endParaRPr lang="en-US" sz="2400" dirty="0"/>
          </a:p>
        </p:txBody>
      </p:sp>
    </p:spTree>
    <p:extLst>
      <p:ext uri="{BB962C8B-B14F-4D97-AF65-F5344CB8AC3E}">
        <p14:creationId xmlns:p14="http://schemas.microsoft.com/office/powerpoint/2010/main" val="1706120310"/>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8753</TotalTime>
  <Words>3000</Words>
  <Application>Microsoft Office PowerPoint</Application>
  <PresentationFormat>On-screen Show (4:3)</PresentationFormat>
  <Paragraphs>214</Paragraphs>
  <Slides>34</Slides>
  <Notes>23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34</vt:i4>
      </vt:variant>
    </vt:vector>
  </HeadingPairs>
  <TitlesOfParts>
    <vt:vector size="41" baseType="lpstr">
      <vt:lpstr>Arial</vt:lpstr>
      <vt:lpstr>Bell MT</vt:lpstr>
      <vt:lpstr>Noto Sans Symbols</vt:lpstr>
      <vt:lpstr>Times New Roman</vt:lpstr>
      <vt:lpstr>Verdana</vt:lpstr>
      <vt:lpstr>508 Lecture</vt:lpstr>
      <vt:lpstr>1_508 Lecture</vt:lpstr>
      <vt:lpstr>Modern Database Management</vt:lpstr>
      <vt:lpstr>Learning Objectives</vt:lpstr>
      <vt:lpstr>Supertypes and Subtypes</vt:lpstr>
      <vt:lpstr>Figure 3-1 Basic Notation for Supertype/Subtype Notation (1 of 2)</vt:lpstr>
      <vt:lpstr>Figure 3-1 Basic Notation for Supertype/Subtype Notation (2 of 2)</vt:lpstr>
      <vt:lpstr>Figure 3-2 Employee Supertype with Three Subtypes</vt:lpstr>
      <vt:lpstr>Relationships and Subtypes</vt:lpstr>
      <vt:lpstr>Figure 3-3 Supertype/Subtype Relationships in a Hospital</vt:lpstr>
      <vt:lpstr>Generalization and Specialization</vt:lpstr>
      <vt:lpstr>Figure 3-4 Example of Generalization (1 of 2)</vt:lpstr>
      <vt:lpstr>Figure 3-4 Example of Generalization (2 of 2)</vt:lpstr>
      <vt:lpstr>Figure 3-5 Example of Specialization (1 of 2)</vt:lpstr>
      <vt:lpstr>Figure 3-5 Example of Specialization (2 of 2)</vt:lpstr>
      <vt:lpstr>Constraints in Supertype/Subtype Relationships</vt:lpstr>
      <vt:lpstr>Figure 3-6 Examples of Completeness Constraints (1 of 2)</vt:lpstr>
      <vt:lpstr>Figure 3-6 Examples of Completeness Constraints (2 of 2)</vt:lpstr>
      <vt:lpstr>Constraints in Supertype/Subtype Relationships (1 of 2)</vt:lpstr>
      <vt:lpstr>Figure 3-7 Examples of Disjointness Constraints (1 of 2)</vt:lpstr>
      <vt:lpstr>Figure 3-7 Examples of Disjointness Constraints (2 of 2)</vt:lpstr>
      <vt:lpstr>  Check Point</vt:lpstr>
      <vt:lpstr>Constraints in Supertype/Subtype Relationships (2 of 2)</vt:lpstr>
      <vt:lpstr>Figure 3-8 Introducing a Subtype Discriminator (Disjoint Rule)</vt:lpstr>
      <vt:lpstr>Figure 3-9 Subtype Discriminator (Overlap Rule)</vt:lpstr>
      <vt:lpstr>Figure 3-10 Example of Supertype/Subtype Hierarchy</vt:lpstr>
      <vt:lpstr>Entity Clusters</vt:lpstr>
      <vt:lpstr>Figure 3-13 Entity Clustering for Pine Valley Furniture Company (1 of 2)</vt:lpstr>
      <vt:lpstr>Figure 3-13 Entity Clustering for Pine Valley Furniture Company (2 of 2)</vt:lpstr>
      <vt:lpstr>Figure 3-14 Entity Clustering for Pine Valley Furniture Company</vt:lpstr>
      <vt:lpstr>Packaged Data Models</vt:lpstr>
      <vt:lpstr>Advantages of Packaged Data Models (1 of 2)</vt:lpstr>
      <vt:lpstr>Advantages of Packaged Data Models (2 of 2)</vt:lpstr>
      <vt:lpstr>Figure 3-15 PARTY, PARTY ROLE, and ROLE TYPE in a Universal Data Model (1 of 2)</vt:lpstr>
      <vt:lpstr>Figure 3-15 PARTY, PARTY ROLE, and ROLE TYPE in a Universal Data Model (2 of 2)</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Database Management, Thirteenth Edition</dc:title>
  <dc:subject>MIS/IT</dc:subject>
  <dc:creator>Hoffer/Ramesh/Topi</dc:creator>
  <cp:keywords>Modern Database Management</cp:keywords>
  <cp:lastModifiedBy>Mustafa Agaoglu</cp:lastModifiedBy>
  <cp:revision>957</cp:revision>
  <dcterms:modified xsi:type="dcterms:W3CDTF">2020-10-25T14:35:46Z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