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32" r:id="rId3"/>
    <p:sldId id="389" r:id="rId4"/>
    <p:sldId id="390" r:id="rId5"/>
    <p:sldId id="391" r:id="rId6"/>
    <p:sldId id="392" r:id="rId7"/>
    <p:sldId id="393" r:id="rId8"/>
    <p:sldId id="394" r:id="rId9"/>
    <p:sldId id="395" r:id="rId10"/>
    <p:sldId id="396" r:id="rId11"/>
    <p:sldId id="397" r:id="rId12"/>
    <p:sldId id="398" r:id="rId13"/>
    <p:sldId id="399" r:id="rId14"/>
    <p:sldId id="400" r:id="rId15"/>
    <p:sldId id="433"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329"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60" autoAdjust="0"/>
    <p:restoredTop sz="88488" autoAdjust="0"/>
  </p:normalViewPr>
  <p:slideViewPr>
    <p:cSldViewPr snapToGrid="0" snapToObjects="1">
      <p:cViewPr varScale="1">
        <p:scale>
          <a:sx n="64" d="100"/>
          <a:sy n="64" d="100"/>
        </p:scale>
        <p:origin x="1104" y="66"/>
      </p:cViewPr>
      <p:guideLst>
        <p:guide orient="horz" pos="4104"/>
        <p:guide pos="1824"/>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a:t>
            </a:r>
            <a:r>
              <a:rPr lang="en-US" sz="1200" b="1" i="0" u="none" strike="noStrike" kern="1200" cap="none" baseline="0" dirty="0">
                <a:solidFill>
                  <a:schemeClr val="dk1"/>
                </a:solidFill>
                <a:latin typeface="Arial"/>
                <a:ea typeface="Arial"/>
                <a:cs typeface="Arial"/>
                <a:sym typeface="Arial"/>
              </a:rPr>
              <a:t>LEFT OUTER JOIN </a:t>
            </a:r>
            <a:r>
              <a:rPr lang="en-US" sz="1200" b="0" i="0" u="none" strike="noStrike" kern="1200" cap="none" baseline="0" dirty="0">
                <a:solidFill>
                  <a:schemeClr val="dk1"/>
                </a:solidFill>
                <a:latin typeface="Arial"/>
                <a:ea typeface="Arial"/>
                <a:cs typeface="Arial"/>
                <a:sym typeface="Arial"/>
              </a:rPr>
              <a:t>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Order_T. </a:t>
            </a:r>
            <a:r>
              <a:rPr lang="en-US" sz="1200" b="0" i="0" u="none" strike="noStrike" kern="1200" cap="none" baseline="0" dirty="0" err="1">
                <a:solidFill>
                  <a:schemeClr val="dk1"/>
                </a:solidFill>
                <a:latin typeface="Arial"/>
                <a:ea typeface="Arial"/>
                <a:cs typeface="Arial"/>
                <a:sym typeface="Arial"/>
              </a:rPr>
              <a:t>CustomerID</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6100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CUSTOMERID CUSTOMERNAME ORDERID</a:t>
            </a:r>
          </a:p>
          <a:p>
            <a:r>
              <a:rPr lang="en-US" sz="1200" b="0" i="0" u="none" strike="noStrike" kern="1200" cap="none" baseline="0" dirty="0">
                <a:solidFill>
                  <a:schemeClr val="dk1"/>
                </a:solidFill>
                <a:latin typeface="Arial"/>
                <a:ea typeface="Arial"/>
                <a:cs typeface="Arial"/>
                <a:sym typeface="Arial"/>
              </a:rPr>
              <a:t>1 Contemporary Casuals 1001</a:t>
            </a:r>
          </a:p>
          <a:p>
            <a:r>
              <a:rPr lang="en-US" sz="1200" b="0" i="0" u="none" strike="noStrike" kern="1200" cap="none" baseline="0" dirty="0">
                <a:solidFill>
                  <a:schemeClr val="dk1"/>
                </a:solidFill>
                <a:latin typeface="Arial"/>
                <a:ea typeface="Arial"/>
                <a:cs typeface="Arial"/>
                <a:sym typeface="Arial"/>
              </a:rPr>
              <a:t>1 Contemporary Casuals 1010</a:t>
            </a:r>
          </a:p>
          <a:p>
            <a:r>
              <a:rPr lang="en-US" sz="1200" b="0" i="0" u="none" strike="noStrike" kern="1200" cap="none" baseline="0" dirty="0">
                <a:solidFill>
                  <a:schemeClr val="dk1"/>
                </a:solidFill>
                <a:latin typeface="Arial"/>
                <a:ea typeface="Arial"/>
                <a:cs typeface="Arial"/>
                <a:sym typeface="Arial"/>
              </a:rPr>
              <a:t>2 Value Furniture 1006</a:t>
            </a:r>
          </a:p>
          <a:p>
            <a:r>
              <a:rPr lang="en-US" sz="1200" b="0" i="0" u="none" strike="noStrike" kern="1200" cap="none" baseline="0" dirty="0">
                <a:solidFill>
                  <a:schemeClr val="dk1"/>
                </a:solidFill>
                <a:latin typeface="Arial"/>
                <a:ea typeface="Arial"/>
                <a:cs typeface="Arial"/>
                <a:sym typeface="Arial"/>
              </a:rPr>
              <a:t>3 Home Furnishings 1005</a:t>
            </a:r>
          </a:p>
          <a:p>
            <a:r>
              <a:rPr lang="en-US" sz="1200" b="0" i="0" u="none" strike="noStrike" kern="1200" cap="none" baseline="0" dirty="0">
                <a:solidFill>
                  <a:schemeClr val="dk1"/>
                </a:solidFill>
                <a:latin typeface="Arial"/>
                <a:ea typeface="Arial"/>
                <a:cs typeface="Arial"/>
                <a:sym typeface="Arial"/>
              </a:rPr>
              <a:t>4 Eastern Furniture 1009</a:t>
            </a:r>
          </a:p>
          <a:p>
            <a:r>
              <a:rPr lang="en-US" sz="1200" b="0" i="0" u="none" strike="noStrike" kern="1200" cap="none" baseline="0" dirty="0">
                <a:solidFill>
                  <a:schemeClr val="dk1"/>
                </a:solidFill>
                <a:latin typeface="Arial"/>
                <a:ea typeface="Arial"/>
                <a:cs typeface="Arial"/>
                <a:sym typeface="Arial"/>
              </a:rPr>
              <a:t>5 Impressions 1004</a:t>
            </a:r>
          </a:p>
          <a:p>
            <a:r>
              <a:rPr lang="en-US" sz="1200" b="0" i="0" u="none" strike="noStrike" kern="1200" cap="none" baseline="0" dirty="0">
                <a:solidFill>
                  <a:schemeClr val="dk1"/>
                </a:solidFill>
                <a:latin typeface="Arial"/>
                <a:ea typeface="Arial"/>
                <a:cs typeface="Arial"/>
                <a:sym typeface="Arial"/>
              </a:rPr>
              <a:t>6 Furniture Gallery</a:t>
            </a:r>
          </a:p>
          <a:p>
            <a:r>
              <a:rPr lang="en-US" sz="1200" b="0" i="0" u="none" strike="noStrike" kern="1200" cap="none" baseline="0" dirty="0">
                <a:solidFill>
                  <a:schemeClr val="dk1"/>
                </a:solidFill>
                <a:latin typeface="Arial"/>
                <a:ea typeface="Arial"/>
                <a:cs typeface="Arial"/>
                <a:sym typeface="Arial"/>
              </a:rPr>
              <a:t>7 Period Furniture</a:t>
            </a:r>
          </a:p>
          <a:p>
            <a:r>
              <a:rPr lang="en-US" sz="1200" b="0" i="0" u="none" strike="noStrike" kern="1200" cap="none" baseline="0" dirty="0">
                <a:solidFill>
                  <a:schemeClr val="dk1"/>
                </a:solidFill>
                <a:latin typeface="Arial"/>
                <a:ea typeface="Arial"/>
                <a:cs typeface="Arial"/>
                <a:sym typeface="Arial"/>
              </a:rPr>
              <a:t>8 California Classics 1002</a:t>
            </a:r>
          </a:p>
          <a:p>
            <a:r>
              <a:rPr lang="en-US" sz="1200" b="0" i="0" u="none" strike="noStrike" kern="1200" cap="none" baseline="0" dirty="0">
                <a:solidFill>
                  <a:schemeClr val="dk1"/>
                </a:solidFill>
                <a:latin typeface="Arial"/>
                <a:ea typeface="Arial"/>
                <a:cs typeface="Arial"/>
                <a:sym typeface="Arial"/>
              </a:rPr>
              <a:t>9 M &amp; H Casual Furniture</a:t>
            </a:r>
          </a:p>
          <a:p>
            <a:r>
              <a:rPr lang="en-US" sz="1200" b="0" i="0" u="none" strike="noStrike" kern="1200" cap="none" baseline="0" dirty="0">
                <a:solidFill>
                  <a:schemeClr val="dk1"/>
                </a:solidFill>
                <a:latin typeface="Arial"/>
                <a:ea typeface="Arial"/>
                <a:cs typeface="Arial"/>
                <a:sym typeface="Arial"/>
              </a:rPr>
              <a:t>10 Seminole Interiors</a:t>
            </a:r>
          </a:p>
          <a:p>
            <a:r>
              <a:rPr lang="en-US" sz="1200" b="0" i="0" u="none" strike="noStrike" kern="1200" cap="none" baseline="0" dirty="0">
                <a:solidFill>
                  <a:schemeClr val="dk1"/>
                </a:solidFill>
                <a:latin typeface="Arial"/>
                <a:ea typeface="Arial"/>
                <a:cs typeface="Arial"/>
                <a:sym typeface="Arial"/>
              </a:rPr>
              <a:t>11 American Euro Lifestyles 1007</a:t>
            </a:r>
          </a:p>
          <a:p>
            <a:r>
              <a:rPr lang="en-US" sz="1200" b="0" i="0" u="none" strike="noStrike" kern="1200" cap="none" baseline="0" dirty="0">
                <a:solidFill>
                  <a:schemeClr val="dk1"/>
                </a:solidFill>
                <a:latin typeface="Arial"/>
                <a:ea typeface="Arial"/>
                <a:cs typeface="Arial"/>
                <a:sym typeface="Arial"/>
              </a:rPr>
              <a:t>12 Battle Creek Furniture 1008</a:t>
            </a:r>
          </a:p>
          <a:p>
            <a:r>
              <a:rPr lang="en-US" sz="1200" b="0" i="0" u="none" strike="noStrike" kern="1200" cap="none" baseline="0" dirty="0">
                <a:solidFill>
                  <a:schemeClr val="dk1"/>
                </a:solidFill>
                <a:latin typeface="Arial"/>
                <a:ea typeface="Arial"/>
                <a:cs typeface="Arial"/>
                <a:sym typeface="Arial"/>
              </a:rPr>
              <a:t>13 Heritage Furnishings</a:t>
            </a:r>
          </a:p>
          <a:p>
            <a:r>
              <a:rPr lang="en-US" sz="1200" b="0" i="0" u="none" strike="noStrike" kern="1200" cap="none" baseline="0" dirty="0">
                <a:solidFill>
                  <a:schemeClr val="dk1"/>
                </a:solidFill>
                <a:latin typeface="Arial"/>
                <a:ea typeface="Arial"/>
                <a:cs typeface="Arial"/>
                <a:sym typeface="Arial"/>
              </a:rPr>
              <a:t>14 Kaneohe Homes</a:t>
            </a:r>
          </a:p>
          <a:p>
            <a:r>
              <a:rPr lang="en-US" sz="1200" b="0" i="0" u="none" strike="noStrike" kern="1200" cap="none" baseline="0" dirty="0">
                <a:solidFill>
                  <a:schemeClr val="dk1"/>
                </a:solidFill>
                <a:latin typeface="Arial"/>
                <a:ea typeface="Arial"/>
                <a:cs typeface="Arial"/>
                <a:sym typeface="Arial"/>
              </a:rPr>
              <a:t>15 Mountain Scenes 1003</a:t>
            </a:r>
          </a:p>
          <a:p>
            <a:r>
              <a:rPr lang="en-US" sz="1200" b="0" i="0" u="none" strike="noStrike" kern="1200" cap="none" baseline="0" dirty="0">
                <a:solidFill>
                  <a:schemeClr val="dk1"/>
                </a:solidFill>
                <a:latin typeface="Arial"/>
                <a:ea typeface="Arial"/>
                <a:cs typeface="Arial"/>
                <a:sym typeface="Arial"/>
              </a:rPr>
              <a:t>16 rows selected.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8756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four tables involved in this join. Therefore there are three join conditions. In general, if there are </a:t>
            </a:r>
            <a:r>
              <a:rPr lang="en-US" i="1" baseline="0" dirty="0"/>
              <a:t>n</a:t>
            </a:r>
            <a:r>
              <a:rPr lang="en-US" baseline="0" dirty="0"/>
              <a:t> tables, there will be </a:t>
            </a:r>
            <a:r>
              <a:rPr lang="en-US" i="1" baseline="0" dirty="0"/>
              <a:t>n-1</a:t>
            </a:r>
            <a:r>
              <a:rPr lang="en-US" baseline="0" dirty="0"/>
              <a:t> join conditions.</a:t>
            </a:r>
          </a:p>
          <a:p>
            <a:endParaRPr lang="en-US" baseline="0" dirty="0"/>
          </a:p>
          <a:p>
            <a:r>
              <a:rPr lang="en-US" baseline="0" dirty="0"/>
              <a:t>The final condition (</a:t>
            </a:r>
            <a:r>
              <a:rPr lang="en-US" baseline="0" dirty="0" err="1"/>
              <a:t>OrderID</a:t>
            </a:r>
            <a:r>
              <a:rPr lang="en-US" baseline="0" dirty="0"/>
              <a:t> = 1006) is not a join condition. This is a condition that restricts the number of rows returned, not one that connects tables.</a:t>
            </a:r>
          </a:p>
          <a:p>
            <a:endParaRPr lang="en-US" baseline="0" dirty="0"/>
          </a:p>
          <a:p>
            <a:r>
              <a:rPr lang="en-US" baseline="0" dirty="0"/>
              <a:t>This is why the join syntax (inner join, outer join, etc.) may be preferable. Using that syntax, join conditions are clearly distinguished from other conditions.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38210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CUSTOMERID</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CUSTOMERNAME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Value Furniture</a:t>
            </a:r>
          </a:p>
          <a:p>
            <a:r>
              <a:rPr lang="en-US" sz="1200" b="0" i="0" u="none" strike="noStrike" kern="1200" cap="none" baseline="0" dirty="0">
                <a:solidFill>
                  <a:schemeClr val="dk1"/>
                </a:solidFill>
                <a:latin typeface="Arial"/>
                <a:ea typeface="Arial"/>
                <a:cs typeface="Arial"/>
                <a:sym typeface="Arial"/>
              </a:rPr>
              <a:t>CUSTOMERADDRESS</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15145 S. W. 17th St.</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CITY</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Plano</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STATE</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TX</a:t>
            </a:r>
          </a:p>
          <a:p>
            <a:r>
              <a:rPr lang="en-US" sz="1200" b="0" i="0" u="none" strike="noStrike" kern="1200" cap="none" baseline="0" dirty="0">
                <a:solidFill>
                  <a:schemeClr val="dk1"/>
                </a:solidFill>
                <a:latin typeface="Arial"/>
                <a:ea typeface="Arial"/>
                <a:cs typeface="Arial"/>
                <a:sym typeface="Arial"/>
              </a:rPr>
              <a:t>CUSTOMER</a:t>
            </a:r>
          </a:p>
          <a:p>
            <a:r>
              <a:rPr lang="en-US" sz="1200" b="0" i="0" u="none" strike="noStrike" kern="1200" cap="none" baseline="0" dirty="0">
                <a:solidFill>
                  <a:schemeClr val="dk1"/>
                </a:solidFill>
                <a:latin typeface="Arial"/>
                <a:ea typeface="Arial"/>
                <a:cs typeface="Arial"/>
                <a:sym typeface="Arial"/>
              </a:rPr>
              <a:t>POSTALCODE</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75094 7743</a:t>
            </a:r>
          </a:p>
          <a:p>
            <a:r>
              <a:rPr lang="en-US" sz="1200" b="0" i="0" u="none" strike="noStrike" kern="1200" cap="none" baseline="0" dirty="0">
                <a:solidFill>
                  <a:schemeClr val="dk1"/>
                </a:solidFill>
                <a:latin typeface="Arial"/>
                <a:ea typeface="Arial"/>
                <a:cs typeface="Arial"/>
                <a:sym typeface="Arial"/>
              </a:rPr>
              <a:t>ORDERID</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1006</a:t>
            </a:r>
          </a:p>
          <a:p>
            <a:r>
              <a:rPr lang="en-US" sz="1200" b="0" i="0" u="none" strike="noStrike" kern="1200" cap="none" baseline="0" dirty="0">
                <a:solidFill>
                  <a:schemeClr val="dk1"/>
                </a:solidFill>
                <a:latin typeface="Arial"/>
                <a:ea typeface="Arial"/>
                <a:cs typeface="Arial"/>
                <a:sym typeface="Arial"/>
              </a:rPr>
              <a:t>ORDERDATE</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24-OCT-18</a:t>
            </a:r>
          </a:p>
          <a:p>
            <a:r>
              <a:rPr lang="en-US" sz="1200" b="0" i="0" u="none" strike="noStrike" kern="1200" cap="none" baseline="0" dirty="0">
                <a:solidFill>
                  <a:schemeClr val="dk1"/>
                </a:solidFill>
                <a:latin typeface="Arial"/>
                <a:ea typeface="Arial"/>
                <a:cs typeface="Arial"/>
                <a:sym typeface="Arial"/>
              </a:rPr>
              <a:t>ORDERED</a:t>
            </a:r>
          </a:p>
          <a:p>
            <a:r>
              <a:rPr lang="en-US" sz="1200" b="0" i="0" u="none" strike="noStrike" kern="1200" cap="none" baseline="0" dirty="0">
                <a:solidFill>
                  <a:schemeClr val="dk1"/>
                </a:solidFill>
                <a:latin typeface="Arial"/>
                <a:ea typeface="Arial"/>
                <a:cs typeface="Arial"/>
                <a:sym typeface="Arial"/>
              </a:rPr>
              <a:t>QUANTITY</a:t>
            </a:r>
          </a:p>
          <a:p>
            <a:r>
              <a:rPr lang="en-US" sz="1200" b="0" i="0" u="none" strike="noStrike" kern="1200" cap="none" baseline="0" dirty="0">
                <a:solidFill>
                  <a:schemeClr val="dk1"/>
                </a:solidFill>
                <a:latin typeface="Arial"/>
                <a:ea typeface="Arial"/>
                <a:cs typeface="Arial"/>
                <a:sym typeface="Arial"/>
              </a:rPr>
              <a:t>1</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2</a:t>
            </a:r>
          </a:p>
          <a:p>
            <a:r>
              <a:rPr lang="en-US" sz="1200" b="0" i="0" u="none" strike="noStrike" kern="1200" cap="none" baseline="0" dirty="0">
                <a:solidFill>
                  <a:schemeClr val="dk1"/>
                </a:solidFill>
                <a:latin typeface="Arial"/>
                <a:ea typeface="Arial"/>
                <a:cs typeface="Arial"/>
                <a:sym typeface="Arial"/>
              </a:rPr>
              <a:t>PRODUCTNAME</a:t>
            </a:r>
          </a:p>
          <a:p>
            <a:r>
              <a:rPr lang="en-US" sz="1200" b="0" i="0" u="none" strike="noStrike" kern="1200" cap="none" baseline="0" dirty="0">
                <a:solidFill>
                  <a:schemeClr val="dk1"/>
                </a:solidFill>
                <a:latin typeface="Arial"/>
                <a:ea typeface="Arial"/>
                <a:cs typeface="Arial"/>
                <a:sym typeface="Arial"/>
              </a:rPr>
              <a:t>Entertainment Center</a:t>
            </a:r>
          </a:p>
          <a:p>
            <a:r>
              <a:rPr lang="en-US" sz="1200" b="0" i="0" u="none" strike="noStrike" kern="1200" cap="none" baseline="0" dirty="0">
                <a:solidFill>
                  <a:schemeClr val="dk1"/>
                </a:solidFill>
                <a:latin typeface="Arial"/>
                <a:ea typeface="Arial"/>
                <a:cs typeface="Arial"/>
                <a:sym typeface="Arial"/>
              </a:rPr>
              <a:t>Writer’s Desk</a:t>
            </a:r>
          </a:p>
          <a:p>
            <a:r>
              <a:rPr lang="en-US" sz="1200" b="0" i="0" u="none" strike="noStrike" kern="1200" cap="none" baseline="0" dirty="0">
                <a:solidFill>
                  <a:schemeClr val="dk1"/>
                </a:solidFill>
                <a:latin typeface="Arial"/>
                <a:ea typeface="Arial"/>
                <a:cs typeface="Arial"/>
                <a:sym typeface="Arial"/>
              </a:rPr>
              <a:t>Dining Table</a:t>
            </a:r>
          </a:p>
          <a:p>
            <a:r>
              <a:rPr lang="en-US" sz="1200" b="0" i="0" u="none" strike="noStrike" kern="1200" cap="none" baseline="0" dirty="0">
                <a:solidFill>
                  <a:schemeClr val="dk1"/>
                </a:solidFill>
                <a:latin typeface="Arial"/>
                <a:ea typeface="Arial"/>
                <a:cs typeface="Arial"/>
                <a:sym typeface="Arial"/>
              </a:rPr>
              <a:t>PRODUCT</a:t>
            </a:r>
          </a:p>
          <a:p>
            <a:r>
              <a:rPr lang="en-US" sz="1200" b="0" i="0" u="none" strike="noStrike" kern="1200" cap="none" baseline="0" dirty="0">
                <a:solidFill>
                  <a:schemeClr val="dk1"/>
                </a:solidFill>
                <a:latin typeface="Arial"/>
                <a:ea typeface="Arial"/>
                <a:cs typeface="Arial"/>
                <a:sym typeface="Arial"/>
              </a:rPr>
              <a:t>STANDARDPRICE</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325</a:t>
            </a:r>
          </a:p>
          <a:p>
            <a:r>
              <a:rPr lang="en-US" sz="1200" b="0" i="0" u="none" strike="noStrike" kern="1200" cap="none" baseline="0" dirty="0">
                <a:solidFill>
                  <a:schemeClr val="dk1"/>
                </a:solidFill>
                <a:latin typeface="Arial"/>
                <a:ea typeface="Arial"/>
                <a:cs typeface="Arial"/>
                <a:sym typeface="Arial"/>
              </a:rPr>
              <a:t>800</a:t>
            </a:r>
          </a:p>
          <a:p>
            <a:r>
              <a:rPr lang="en-US" sz="1200" b="0" i="0" u="none" strike="noStrike" kern="1200" cap="none" baseline="0" dirty="0">
                <a:solidFill>
                  <a:schemeClr val="dk1"/>
                </a:solidFill>
                <a:latin typeface="Arial"/>
                <a:ea typeface="Arial"/>
                <a:cs typeface="Arial"/>
                <a:sym typeface="Arial"/>
              </a:rPr>
              <a:t>(QUANTITY*</a:t>
            </a:r>
          </a:p>
          <a:p>
            <a:r>
              <a:rPr lang="en-US" sz="1200" b="0" i="0" u="none" strike="noStrike" kern="1200" cap="none" baseline="0" dirty="0">
                <a:solidFill>
                  <a:schemeClr val="dk1"/>
                </a:solidFill>
                <a:latin typeface="Arial"/>
                <a:ea typeface="Arial"/>
                <a:cs typeface="Arial"/>
                <a:sym typeface="Arial"/>
              </a:rPr>
              <a:t>STANDARDPRICE)</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650</a:t>
            </a:r>
          </a:p>
          <a:p>
            <a:r>
              <a:rPr lang="en-US" sz="1200" b="0" i="0" u="none" strike="noStrike" kern="1200" cap="none" baseline="0" dirty="0">
                <a:solidFill>
                  <a:schemeClr val="dk1"/>
                </a:solidFill>
                <a:latin typeface="Arial"/>
                <a:ea typeface="Arial"/>
                <a:cs typeface="Arial"/>
                <a:sym typeface="Arial"/>
              </a:rPr>
              <a:t>1600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108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have a table of five employees as shown here. Only one of these employees has a supervisor. The</a:t>
            </a:r>
            <a:r>
              <a:rPr lang="en-US" baseline="0" dirty="0"/>
              <a:t> </a:t>
            </a:r>
            <a:r>
              <a:rPr lang="en-US" baseline="0" dirty="0" err="1"/>
              <a:t>EmployeeSupervisor</a:t>
            </a:r>
            <a:r>
              <a:rPr lang="en-US" baseline="0" dirty="0"/>
              <a:t> column </a:t>
            </a:r>
            <a:r>
              <a:rPr lang="en-US" dirty="0"/>
              <a:t>would be a foreign key in the Employees</a:t>
            </a:r>
            <a:r>
              <a:rPr lang="en-US" baseline="0" dirty="0"/>
              <a:t> table which is associated with the primary key </a:t>
            </a:r>
            <a:r>
              <a:rPr lang="en-US" baseline="0" dirty="0" err="1"/>
              <a:t>EmployeeID</a:t>
            </a:r>
            <a:r>
              <a:rPr lang="en-US" baseline="0" dirty="0"/>
              <a:t>. We saw an E-R diagram showing the same sort of thing in Chapter 2. So, a self join is associated with a unary relationship.</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191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Subqueries are usually placed in the WHERE or HAVING</a:t>
            </a:r>
            <a:r>
              <a:rPr lang="en-US" altLang="en-US" baseline="0" dirty="0">
                <a:cs typeface="Arial" panose="020B0604020202020204" pitchFamily="34" charset="0"/>
              </a:rPr>
              <a:t> clause of the outer query. In this case, the subquery’s results are used to test a condition for the outer query’s WHERE or HAVING clause.  If the condition is a test comparing the subquery result to another value, then the subquery should return a single value (one row consisting of one column). If it is used in an IN test or an ALL test of a WHERE clause, it can return a list of values (multiple rows, each with one column). If used in an EXISTS test, there is no limit to the rows and columns returned from the subquery.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It is also possible to put subqueries in the FROM clause of an outer query, instead of a table. In this case there is no restriction on how many rows or columns should be returned from the subquery, but the subquery’s columns must be consistent with the columns in the SELECT clause of the outer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 subquery is used in the SELECT clause, the subquery’s result should be a single value, and this value becomes a column of the outer query.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776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subquery returns customer ID for the </a:t>
            </a:r>
            <a:r>
              <a:rPr lang="en-US" dirty="0" err="1"/>
              <a:t>OrderID</a:t>
            </a:r>
            <a:r>
              <a:rPr lang="en-US" dirty="0"/>
              <a:t> 1008</a:t>
            </a:r>
            <a:r>
              <a:rPr lang="en-US" baseline="0" dirty="0"/>
              <a:t>. That value is then used in the WHERE condition of the outer query. Note: Since the WHERE clause is testing for equality, the subquery must return a single row with a single column.</a:t>
            </a:r>
          </a:p>
          <a:p>
            <a:endParaRPr lang="en-US" baseline="0" dirty="0"/>
          </a:p>
          <a:p>
            <a:r>
              <a:rPr lang="en-US" baseline="0" dirty="0"/>
              <a:t>Note that a subquery is embedded between parentheses.</a:t>
            </a:r>
            <a:endParaRPr lang="en-US" dirty="0"/>
          </a:p>
          <a:p>
            <a:endParaRPr lang="en-US" dirty="0"/>
          </a:p>
          <a:p>
            <a:r>
              <a:rPr lang="en-US" dirty="0"/>
              <a:t>The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CustomerAddress</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CustomerCity</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CustomerState</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CustomerPostalCode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Order_T.CustomerID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 1008);</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47282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can accomplish the same result in different ways. The previous subquery could have been done via this join.</a:t>
            </a:r>
          </a:p>
          <a:p>
            <a:endParaRPr lang="en-US" dirty="0"/>
          </a:p>
          <a:p>
            <a:r>
              <a:rPr lang="en-US" dirty="0"/>
              <a:t>The join 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CustomerAddress</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CustomerCity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CustomerState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CustomerPostalCode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Order_T. </a:t>
            </a:r>
            <a:r>
              <a:rPr lang="en-US" sz="1200" b="0" i="0" u="none" strike="noStrike" kern="1200" cap="none" baseline="0" dirty="0" err="1">
                <a:solidFill>
                  <a:schemeClr val="dk1"/>
                </a:solidFill>
                <a:latin typeface="Arial"/>
                <a:ea typeface="Arial"/>
                <a:cs typeface="Arial"/>
                <a:sym typeface="Arial"/>
              </a:rPr>
              <a: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 1008;</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314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The joining technique is useful when data from </a:t>
            </a:r>
            <a:r>
              <a:rPr lang="en-US" sz="1200" b="0" i="1" u="none" strike="noStrike" kern="1200" cap="none" baseline="0" dirty="0">
                <a:solidFill>
                  <a:schemeClr val="tx1"/>
                </a:solidFill>
                <a:latin typeface="Times New Roman" pitchFamily="18" charset="0"/>
                <a:ea typeface="Arial"/>
                <a:cs typeface="Arial" charset="0"/>
                <a:sym typeface="Arial"/>
              </a:rPr>
              <a:t>several relations </a:t>
            </a:r>
            <a:r>
              <a:rPr lang="en-US" sz="1200" b="0" i="0" u="none" strike="noStrike" kern="1200" cap="none" baseline="0" dirty="0">
                <a:solidFill>
                  <a:schemeClr val="tx1"/>
                </a:solidFill>
                <a:latin typeface="Times New Roman" pitchFamily="18" charset="0"/>
                <a:ea typeface="Arial"/>
                <a:cs typeface="Arial" charset="0"/>
                <a:sym typeface="Arial"/>
              </a:rPr>
              <a:t>are to be retrieved and displayed, and the relationships are not necessarily nested, whereas the subquery technique allows you to display data from only the tables mentioned in the outer query. For example with the join we could see the </a:t>
            </a:r>
            <a:r>
              <a:rPr lang="en-US" sz="1200" b="0" i="0" u="none" strike="noStrike" kern="1200" cap="none" baseline="0" dirty="0" err="1">
                <a:solidFill>
                  <a:schemeClr val="tx1"/>
                </a:solidFill>
                <a:latin typeface="Times New Roman" pitchFamily="18" charset="0"/>
                <a:ea typeface="Arial"/>
                <a:cs typeface="Arial" charset="0"/>
                <a:sym typeface="Arial"/>
              </a:rPr>
              <a:t>OrderID</a:t>
            </a:r>
            <a:r>
              <a:rPr lang="en-US" sz="1200" b="0" i="0" u="none" strike="noStrike" kern="1200" cap="none" baseline="0" dirty="0">
                <a:solidFill>
                  <a:schemeClr val="tx1"/>
                </a:solidFill>
                <a:latin typeface="Times New Roman" pitchFamily="18" charset="0"/>
                <a:ea typeface="Arial"/>
                <a:cs typeface="Arial" charset="0"/>
                <a:sym typeface="Arial"/>
              </a:rPr>
              <a:t>, but not with the subquery.</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A join involves a cross product which combines all combinations of rows from each of the tables, followed by removing the rows that don’t match according to the conditions of the join.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52847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subquery operates differently</a:t>
            </a:r>
            <a:r>
              <a:rPr lang="en-US" baseline="0" dirty="0"/>
              <a:t> from a join. First, the subquery executes, which returns a result. Then that result is used in the outer query.</a:t>
            </a:r>
          </a:p>
          <a:p>
            <a:endParaRPr lang="en-US" baseline="0" dirty="0"/>
          </a:p>
          <a:p>
            <a:r>
              <a:rPr lang="en-US" baseline="0" dirty="0"/>
              <a:t>So, for these examples, although the results are the same, the execution that gave the results are quite different.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594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8894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row processed in the outer query, whereas in the earlier examples, the inner query was computed only once for all rows processed in the outer query.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0350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1200" dirty="0"/>
              <a:t>Note that the outer query uses </a:t>
            </a:r>
            <a:r>
              <a:rPr lang="en-US" altLang="en-US" sz="1200" dirty="0" err="1"/>
              <a:t>Product_T</a:t>
            </a:r>
            <a:r>
              <a:rPr lang="en-US" altLang="en-US" sz="1200" dirty="0"/>
              <a:t> with a PA alias in its FROM clause. The subquery also uses </a:t>
            </a:r>
            <a:r>
              <a:rPr lang="en-US" altLang="en-US" sz="1200" dirty="0" err="1"/>
              <a:t>Product_T</a:t>
            </a:r>
            <a:r>
              <a:rPr lang="en-US" altLang="en-US" sz="1200" dirty="0"/>
              <a:t> in its FROM clause but with a PB alias. </a:t>
            </a:r>
          </a:p>
          <a:p>
            <a:pPr eaLnBrk="1" hangingPunct="1">
              <a:lnSpc>
                <a:spcPct val="90000"/>
              </a:lnSpc>
            </a:pPr>
            <a:endParaRPr lang="en-US" altLang="en-US" sz="1200" dirty="0"/>
          </a:p>
          <a:p>
            <a:pPr eaLnBrk="1" hangingPunct="1">
              <a:lnSpc>
                <a:spcPct val="90000"/>
              </a:lnSpc>
            </a:pPr>
            <a:r>
              <a:rPr lang="en-US" altLang="en-US" sz="1200" dirty="0"/>
              <a:t>The subquery also references the PA alias from the outer query, which makes the subquery correlated.</a:t>
            </a:r>
          </a:p>
          <a:p>
            <a:endParaRPr lang="en-US" dirty="0"/>
          </a:p>
          <a:p>
            <a:r>
              <a:rPr lang="en-US" dirty="0"/>
              <a:t>Query:</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ProductFinish</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PA</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PA.ProductStandardPrice</a:t>
            </a:r>
            <a:r>
              <a:rPr lang="en-US" sz="1200" b="0" i="0" u="none" strike="noStrike" kern="1200" cap="none" baseline="0" dirty="0">
                <a:solidFill>
                  <a:schemeClr val="dk1"/>
                </a:solidFill>
                <a:latin typeface="Arial"/>
                <a:ea typeface="Arial"/>
                <a:cs typeface="Arial"/>
                <a:sym typeface="Arial"/>
              </a:rPr>
              <a:t> &gt; ALL</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PB</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PB.ProductID</a:t>
            </a:r>
            <a:r>
              <a:rPr lang="en-US" sz="1200" b="0" i="0" u="none" strike="noStrike" kern="1200" cap="none" baseline="0" dirty="0">
                <a:solidFill>
                  <a:schemeClr val="dk1"/>
                </a:solidFill>
                <a:latin typeface="Arial"/>
                <a:ea typeface="Arial"/>
                <a:cs typeface="Arial"/>
                <a:sym typeface="Arial"/>
              </a:rPr>
              <a:t> ! = </a:t>
            </a:r>
            <a:r>
              <a:rPr lang="en-US" sz="1200" b="0" i="0" u="none" strike="noStrike" kern="1200" cap="none" baseline="0" dirty="0" err="1">
                <a:solidFill>
                  <a:schemeClr val="dk1"/>
                </a:solidFill>
                <a:latin typeface="Arial"/>
                <a:ea typeface="Arial"/>
                <a:cs typeface="Arial"/>
                <a:sym typeface="Arial"/>
              </a:rPr>
              <a:t>PA.ProductID</a:t>
            </a:r>
            <a:r>
              <a:rPr lang="en-US" sz="1200" b="0" i="0" u="none" strike="noStrike" kern="1200" cap="none" baseline="0" dirty="0">
                <a:solidFill>
                  <a:schemeClr val="dk1"/>
                </a:solidFill>
                <a:latin typeface="Arial"/>
                <a:ea typeface="Arial"/>
                <a:cs typeface="Arial"/>
                <a:sym typeface="Arial"/>
              </a:rPr>
              <a:t>);</a:t>
            </a:r>
          </a:p>
          <a:p>
            <a:endParaRPr lang="en-US" sz="1200" b="0" i="0" u="none" strike="noStrike" kern="1200" cap="none" baseline="0" dirty="0">
              <a:solidFill>
                <a:schemeClr val="dk1"/>
              </a:solidFill>
              <a:latin typeface="Arial"/>
              <a:cs typeface="Arial"/>
              <a:sym typeface="Arial"/>
            </a:endParaRPr>
          </a:p>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PRODUCTDESCRIPTION PRODUCTFINISH PRODUCTSTANDARDPRICE</a:t>
            </a:r>
          </a:p>
          <a:p>
            <a:r>
              <a:rPr lang="en-US" sz="1200" b="0" i="0" u="none" strike="noStrike" kern="1200" cap="none" baseline="0" dirty="0">
                <a:solidFill>
                  <a:schemeClr val="dk1"/>
                </a:solidFill>
                <a:latin typeface="Arial"/>
                <a:ea typeface="Arial"/>
                <a:cs typeface="Arial"/>
                <a:sym typeface="Arial"/>
              </a:rPr>
              <a:t>Dining Table Natural Ash 800</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4035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feature that identifies a correlated subquery</a:t>
            </a:r>
            <a:r>
              <a:rPr lang="en-US" baseline="0" dirty="0"/>
              <a:t> is the fact that the subquery makes reference to a column from the outer query. Note that </a:t>
            </a:r>
            <a:r>
              <a:rPr lang="en-US" baseline="0" dirty="0" err="1"/>
              <a:t>OrderLine_T</a:t>
            </a:r>
            <a:r>
              <a:rPr lang="en-US" baseline="0" dirty="0"/>
              <a:t> is a table used in the FROM clause of the outer query, but is not a table in the FROM clause of the inner query. Yet, the WHERE clause of the inner query does refer to a column from </a:t>
            </a:r>
            <a:r>
              <a:rPr lang="en-US" baseline="0" dirty="0" err="1"/>
              <a:t>OrderLine_T</a:t>
            </a:r>
            <a:r>
              <a:rPr lang="en-US" baseline="0" dirty="0"/>
              <a:t>, specifically the </a:t>
            </a:r>
            <a:r>
              <a:rPr lang="en-US" baseline="0" dirty="0" err="1"/>
              <a:t>ProductID</a:t>
            </a:r>
            <a:r>
              <a:rPr lang="en-US" baseline="0" dirty="0"/>
              <a:t>. </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If your subquery has a reference to a table in the outer query, that makes it a correlated subquery. If it does not have such a reference, then it is a noncorrelated subquery. Here, </a:t>
            </a:r>
            <a:r>
              <a:rPr lang="en-US" sz="1200" baseline="0" dirty="0">
                <a:solidFill>
                  <a:srgbClr val="990000"/>
                </a:solidFill>
                <a:latin typeface="Times New Roman" panose="02020603050405020304" pitchFamily="18" charset="0"/>
              </a:rPr>
              <a:t>t</a:t>
            </a:r>
            <a:r>
              <a:rPr lang="en-US" altLang="en-US" sz="1200" dirty="0">
                <a:solidFill>
                  <a:srgbClr val="990000"/>
                </a:solidFill>
                <a:latin typeface="Times New Roman" panose="02020603050405020304" pitchFamily="18" charset="0"/>
              </a:rPr>
              <a:t>he subquery is testing for a value that comes from rows processed in the outer query. Specifically, the </a:t>
            </a:r>
            <a:r>
              <a:rPr lang="en-US" altLang="en-US" sz="1200" dirty="0" err="1">
                <a:solidFill>
                  <a:srgbClr val="990000"/>
                </a:solidFill>
                <a:latin typeface="Times New Roman" panose="02020603050405020304" pitchFamily="18" charset="0"/>
              </a:rPr>
              <a:t>OrderLine_T</a:t>
            </a:r>
            <a:r>
              <a:rPr lang="en-US" altLang="en-US" sz="1200" dirty="0">
                <a:solidFill>
                  <a:srgbClr val="990000"/>
                </a:solidFill>
                <a:latin typeface="Times New Roman" panose="02020603050405020304" pitchFamily="18" charset="0"/>
              </a:rPr>
              <a:t> table, which is in the FROM clause of the outer query, but not the subquery.</a:t>
            </a:r>
          </a:p>
          <a:p>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latin typeface="Times New Roman" panose="02020603050405020304" pitchFamily="18" charset="0"/>
              </a:rPr>
              <a:t>The EXISTS operator will return a TRUE value if the subquery resulted in a non-empty set, otherwise it returns a FALSE.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917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97139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In this case the subquery will execute once for each row of the outer query. In this example, the outer</a:t>
            </a:r>
            <a:r>
              <a:rPr lang="en-US" altLang="en-US" baseline="0" dirty="0">
                <a:cs typeface="Arial" panose="020B0604020202020204" pitchFamily="34" charset="0"/>
              </a:rPr>
              <a:t> query goes through each row of the </a:t>
            </a:r>
            <a:r>
              <a:rPr lang="en-US" altLang="en-US" baseline="0" dirty="0" err="1">
                <a:cs typeface="Arial" panose="020B0604020202020204" pitchFamily="34" charset="0"/>
              </a:rPr>
              <a:t>OrderLine_T</a:t>
            </a:r>
            <a:r>
              <a:rPr lang="en-US" altLang="en-US" baseline="0" dirty="0">
                <a:cs typeface="Arial" panose="020B0604020202020204" pitchFamily="34" charset="0"/>
              </a:rPr>
              <a: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a:cs typeface="Arial" panose="020B0604020202020204" pitchFamily="34" charset="0"/>
              </a:rPr>
              <a:t>for each row</a:t>
            </a:r>
            <a:r>
              <a:rPr lang="en-US" altLang="en-US" baseline="0" dirty="0">
                <a:cs typeface="Arial" panose="020B0604020202020204" pitchFamily="34" charset="0"/>
              </a:rPr>
              <a:t> of the outer query the inner query will execute once.</a:t>
            </a:r>
            <a:endParaRPr lang="en-US" sz="1200" b="0" i="0" u="none" strike="noStrike" kern="1200" cap="none" baseline="0" dirty="0">
              <a:solidFill>
                <a:schemeClr val="dk1"/>
              </a:solidFill>
              <a:latin typeface="Arial"/>
              <a:ea typeface="Arial"/>
              <a:cs typeface="Arial"/>
              <a:sym typeface="Arial"/>
            </a:endParaRPr>
          </a:p>
          <a:p>
            <a:pPr marL="228600" indent="-228600">
              <a:buAutoNum type="arabicPeriod"/>
            </a:pPr>
            <a:endParaRPr lang="en-US" sz="1200" b="0" i="0" u="none" strike="noStrike" kern="1200" cap="none" baseline="0" dirty="0">
              <a:solidFill>
                <a:schemeClr val="dk1"/>
              </a:solidFill>
              <a:latin typeface="Arial"/>
              <a:ea typeface="Arial"/>
              <a:cs typeface="Arial"/>
              <a:sym typeface="Arial"/>
            </a:endParaRPr>
          </a:p>
          <a:p>
            <a:pPr marL="228600" indent="-228600">
              <a:buAutoNum type="arabicPeriod"/>
            </a:pPr>
            <a:r>
              <a:rPr lang="en-US" sz="1200" b="0" i="0" u="none" strike="noStrike" kern="1200" cap="none" baseline="0" dirty="0">
                <a:solidFill>
                  <a:schemeClr val="dk1"/>
                </a:solidFill>
                <a:latin typeface="Arial"/>
                <a:ea typeface="Arial"/>
                <a:cs typeface="Arial"/>
                <a:sym typeface="Arial"/>
              </a:rPr>
              <a:t>The first order ID is selected 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51001.</a:t>
            </a:r>
          </a:p>
          <a:p>
            <a:pPr marL="0" indent="0">
              <a:buNone/>
            </a:pP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2. The subquery is evaluated to see if any product in that order has a natural ash finish. Product 2 does, and is part of the order. EXISTS is valued as true and the order ID is added to the result table.</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3. The next order ID is selected 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 51002.</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4. The subquery is evaluated to see if the product ordered has a natural ash finish. It does. EXISTS is valued as true and the order ID is added to the result table.</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5. Processing continues through each order ID. Orders 1004, 1005, and 1010 are not included in the result table because they do not include any furniture with a natural ash finish.</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89856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case where</a:t>
            </a:r>
            <a:r>
              <a:rPr lang="en-US" baseline="0" dirty="0"/>
              <a:t> the subquery is in the FROM clause of the outer query. This is often called a “derived table”, because normally you see tables in the FROM clause. </a:t>
            </a:r>
          </a:p>
          <a:p>
            <a:endParaRPr lang="en-US" baseline="0" dirty="0"/>
          </a:p>
          <a:p>
            <a:r>
              <a:rPr lang="en-US" baseline="0" dirty="0"/>
              <a:t>Because aggregate functions cannot be done in the WHERE clause, it is often useful to use subqueries when you want your conditions to include aggregate results.</a:t>
            </a:r>
          </a:p>
          <a:p>
            <a:endParaRPr lang="en-US" baseline="0" dirty="0"/>
          </a:p>
          <a:p>
            <a:r>
              <a:rPr lang="en-US" baseline="0" dirty="0"/>
              <a:t>For example, this query would not have worked:</a:t>
            </a:r>
          </a:p>
          <a:p>
            <a:endParaRPr lang="en-US" baseline="0" dirty="0"/>
          </a:p>
          <a:p>
            <a:r>
              <a:rPr lang="en-US" sz="1200" b="1" i="0" u="none" strike="noStrike" kern="1200" cap="none" baseline="0" dirty="0">
                <a:solidFill>
                  <a:schemeClr val="tx1"/>
                </a:solidFill>
                <a:latin typeface="Times New Roman" pitchFamily="18" charset="0"/>
                <a:ea typeface="Arial"/>
                <a:cs typeface="Arial" charset="0"/>
                <a:sym typeface="Arial"/>
              </a:rPr>
              <a:t>SELECT </a:t>
            </a:r>
            <a:r>
              <a:rPr lang="en-US" sz="1200" b="1" i="0" u="none" strike="noStrike" kern="1200" cap="none" baseline="0" dirty="0" err="1">
                <a:solidFill>
                  <a:schemeClr val="tx1"/>
                </a:solidFill>
                <a:latin typeface="Times New Roman" pitchFamily="18" charset="0"/>
                <a:ea typeface="Arial"/>
                <a:cs typeface="Arial" charset="0"/>
                <a:sym typeface="Arial"/>
              </a:rPr>
              <a:t>ProductDescription</a:t>
            </a:r>
            <a:r>
              <a:rPr lang="en-US" sz="1200" b="1" i="0" u="none" strike="noStrike" kern="1200" cap="none" baseline="0" dirty="0">
                <a:solidFill>
                  <a:schemeClr val="tx1"/>
                </a:solidFill>
                <a:latin typeface="Times New Roman" pitchFamily="18" charset="0"/>
                <a:ea typeface="Arial"/>
                <a:cs typeface="Arial" charset="0"/>
                <a:sym typeface="Arial"/>
              </a:rPr>
              <a:t>, </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 FROM </a:t>
            </a:r>
            <a:r>
              <a:rPr lang="en-US" sz="1200" b="1" i="0" u="none" strike="noStrike" kern="1200" cap="none" baseline="0" dirty="0" err="1">
                <a:solidFill>
                  <a:schemeClr val="tx1"/>
                </a:solidFill>
                <a:latin typeface="Times New Roman" pitchFamily="18" charset="0"/>
                <a:ea typeface="Arial"/>
                <a:cs typeface="Arial" charset="0"/>
                <a:sym typeface="Arial"/>
              </a:rPr>
              <a:t>Product_T</a:t>
            </a:r>
            <a:endParaRPr lang="en-US" sz="1200" b="1" i="0" u="none" strike="noStrike" kern="1200" cap="none" baseline="0" dirty="0">
              <a:solidFill>
                <a:schemeClr val="tx1"/>
              </a:solidFill>
              <a:latin typeface="Times New Roman" pitchFamily="18" charset="0"/>
              <a:ea typeface="Arial"/>
              <a:cs typeface="Arial" charset="0"/>
              <a:sym typeface="Arial"/>
            </a:endParaRPr>
          </a:p>
          <a:p>
            <a:r>
              <a:rPr lang="en-US" sz="1200" b="1" i="0" u="none" strike="noStrike" kern="1200" cap="none" baseline="0" dirty="0">
                <a:solidFill>
                  <a:schemeClr val="tx1"/>
                </a:solidFill>
                <a:latin typeface="Times New Roman" pitchFamily="18" charset="0"/>
                <a:ea typeface="Arial"/>
                <a:cs typeface="Arial" charset="0"/>
                <a:sym typeface="Arial"/>
              </a:rPr>
              <a:t>WHERE </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 &gt; AVG(</a:t>
            </a:r>
            <a:r>
              <a:rPr lang="en-US" sz="1200" b="1" i="0" u="none" strike="noStrike" kern="1200" cap="none" baseline="0" dirty="0" err="1">
                <a:solidFill>
                  <a:schemeClr val="tx1"/>
                </a:solidFill>
                <a:latin typeface="Times New Roman" pitchFamily="18" charset="0"/>
                <a:ea typeface="Arial"/>
                <a:cs typeface="Arial" charset="0"/>
                <a:sym typeface="Arial"/>
              </a:rPr>
              <a:t>ProductStandardPrice</a:t>
            </a:r>
            <a:r>
              <a:rPr lang="en-US" sz="1200" b="1" i="0" u="none" strike="noStrike" kern="1200" cap="none" baseline="0" dirty="0">
                <a:solidFill>
                  <a:schemeClr val="tx1"/>
                </a:solidFill>
                <a:latin typeface="Times New Roman" pitchFamily="18" charset="0"/>
                <a:ea typeface="Arial"/>
                <a:cs typeface="Arial" charset="0"/>
                <a:sym typeface="Arial"/>
              </a:rPr>
              <a:t>);</a:t>
            </a:r>
          </a:p>
          <a:p>
            <a:endParaRPr lang="en-US" sz="1200" b="0" i="0" u="none" strike="noStrike" kern="1200" cap="none" baseline="0" dirty="0">
              <a:solidFill>
                <a:schemeClr val="tx1"/>
              </a:solidFill>
              <a:latin typeface="Times New Roman" pitchFamily="18" charset="0"/>
              <a:cs typeface="Arial" charset="0"/>
              <a:sym typeface="Arial"/>
            </a:endParaRPr>
          </a:p>
          <a:p>
            <a:r>
              <a:rPr lang="en-US" baseline="0" dirty="0"/>
              <a:t>So instead we do what the slide is showing.</a:t>
            </a:r>
          </a:p>
          <a:p>
            <a:endParaRPr lang="en-US" sz="1200" b="0" i="0" u="none" strike="noStrike" kern="1200" cap="none" baseline="0" dirty="0">
              <a:solidFill>
                <a:schemeClr val="tx1"/>
              </a:solidFill>
              <a:latin typeface="Times New Roman" pitchFamily="18" charset="0"/>
              <a:cs typeface="Arial" charset="0"/>
              <a:sym typeface="Arial"/>
            </a:endParaRPr>
          </a:p>
          <a:p>
            <a:r>
              <a:rPr lang="en-US" b="0" dirty="0"/>
              <a:t>The query:</a:t>
            </a:r>
          </a:p>
          <a:p>
            <a:endParaRPr lang="en-US" b="0" dirty="0"/>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AvgPrice</a:t>
            </a:r>
          </a:p>
          <a:p>
            <a:r>
              <a:rPr lang="en-US" sz="1200" b="0" i="0" u="none" strike="noStrike" kern="1200" cap="none" baseline="0" dirty="0">
                <a:solidFill>
                  <a:schemeClr val="dk1"/>
                </a:solidFill>
                <a:latin typeface="Arial"/>
                <a:ea typeface="Arial"/>
                <a:cs typeface="Arial"/>
                <a:sym typeface="Arial"/>
              </a:rPr>
              <a:t>FROM</a:t>
            </a:r>
          </a:p>
          <a:p>
            <a:r>
              <a:rPr lang="en-US" sz="1200" b="0" i="0" u="none" strike="noStrike" kern="1200" cap="none" baseline="0" dirty="0">
                <a:solidFill>
                  <a:schemeClr val="dk1"/>
                </a:solidFill>
                <a:latin typeface="Arial"/>
                <a:ea typeface="Arial"/>
                <a:cs typeface="Arial"/>
                <a:sym typeface="Arial"/>
              </a:rPr>
              <a:t>(SELECT AVG(</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AvgPrice 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&gt; AvgPrice;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22898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Note: Although these queries involve subqueries, this is not necessary for unions. It just so happens we’re doing it in this example.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In general a UNION is structured like this:</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SELECT statement</a:t>
            </a:r>
          </a:p>
          <a:p>
            <a:r>
              <a:rPr lang="en-US" sz="1200" b="0" i="0" u="none" strike="noStrike" kern="1200" cap="none" baseline="0" dirty="0">
                <a:solidFill>
                  <a:schemeClr val="tx1"/>
                </a:solidFill>
                <a:latin typeface="Times New Roman" pitchFamily="18" charset="0"/>
                <a:ea typeface="Arial"/>
                <a:cs typeface="Arial" charset="0"/>
                <a:sym typeface="Arial"/>
              </a:rPr>
              <a:t>UNION</a:t>
            </a:r>
          </a:p>
          <a:p>
            <a:r>
              <a:rPr lang="en-US" sz="1200" b="0" i="0" u="none" strike="noStrike" kern="1200" cap="none" baseline="0" dirty="0">
                <a:solidFill>
                  <a:schemeClr val="tx1"/>
                </a:solidFill>
                <a:latin typeface="Times New Roman" pitchFamily="18" charset="0"/>
                <a:ea typeface="Arial"/>
                <a:cs typeface="Arial" charset="0"/>
                <a:sym typeface="Arial"/>
              </a:rPr>
              <a:t>SELECT statement</a:t>
            </a:r>
          </a:p>
          <a:p>
            <a:endParaRPr lang="en-US" sz="1200" b="0" i="0" u="none" strike="noStrike" kern="1200" cap="none" baseline="0" dirty="0">
              <a:solidFill>
                <a:schemeClr val="tx1"/>
              </a:solidFill>
              <a:latin typeface="Times New Roman" pitchFamily="18" charset="0"/>
              <a:ea typeface="Arial"/>
              <a:cs typeface="Arial" charset="0"/>
              <a:sym typeface="Arial"/>
            </a:endParaRPr>
          </a:p>
          <a:p>
            <a:r>
              <a:rPr lang="en-US" sz="1200" b="0" i="0" u="none" strike="noStrike" kern="1200" cap="none" baseline="0" dirty="0">
                <a:solidFill>
                  <a:schemeClr val="tx1"/>
                </a:solidFill>
                <a:latin typeface="Times New Roman" pitchFamily="18" charset="0"/>
                <a:ea typeface="Arial"/>
                <a:cs typeface="Arial" charset="0"/>
                <a:sym typeface="Arial"/>
              </a:rPr>
              <a:t>It is possible to use UNION with many different SELECT statements. Here we perform a single UNION operation combining just two of them.</a:t>
            </a:r>
          </a:p>
          <a:p>
            <a:endParaRPr lang="en-US" sz="1200" b="0" i="0" u="none" strike="noStrike" kern="1200" cap="none" baseline="0" dirty="0">
              <a:solidFill>
                <a:schemeClr val="tx1"/>
              </a:solidFill>
              <a:latin typeface="Times New Roman" pitchFamily="18" charset="0"/>
              <a:ea typeface="Arial"/>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Note another feature of this example. It is possible for the SELECT clause to include literal values in its returned column list. See the words</a:t>
            </a:r>
            <a:r>
              <a:rPr lang="en-US" altLang="en-US" baseline="0" dirty="0">
                <a:cs typeface="Arial" panose="020B0604020202020204" pitchFamily="34" charset="0"/>
              </a:rPr>
              <a:t> ‘Smallest Quantity’ and ‘Largest Quantity’. These are not values in the tables, but can still be shown in the results.</a:t>
            </a:r>
            <a:endParaRPr lang="en-US" altLang="en-US" dirty="0">
              <a:cs typeface="Arial" panose="020B0604020202020204" pitchFamily="34" charset="0"/>
            </a:endParaRP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b="1" dirty="0"/>
          </a:p>
          <a:p>
            <a:endParaRPr lang="en-US" b="1" dirty="0"/>
          </a:p>
          <a:p>
            <a:r>
              <a:rPr lang="en-US" b="1" dirty="0"/>
              <a:t>The query:</a:t>
            </a:r>
          </a:p>
          <a:p>
            <a:r>
              <a:rPr lang="en-US" sz="1200" b="0" i="0" u="none" strike="noStrike" kern="1200" cap="none" baseline="0" dirty="0">
                <a:solidFill>
                  <a:schemeClr val="dk1"/>
                </a:solidFill>
                <a:latin typeface="Arial"/>
                <a:ea typeface="Arial"/>
                <a:cs typeface="Arial"/>
                <a:sym typeface="Arial"/>
              </a:rPr>
              <a:t>SELECT C1.CustomerID,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‘Largest Quantity’ AS Quantity</a:t>
            </a:r>
          </a:p>
          <a:p>
            <a:r>
              <a:rPr lang="en-US" sz="1200" b="0" i="0" u="none" strike="noStrike" kern="1200" cap="none" baseline="0" dirty="0">
                <a:solidFill>
                  <a:schemeClr val="dk1"/>
                </a:solidFill>
                <a:latin typeface="Arial"/>
                <a:ea typeface="Arial"/>
                <a:cs typeface="Arial"/>
                <a:sym typeface="Arial"/>
              </a:rPr>
              <a:t>FROM Customer_T C1,Order_T O1,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Q1</a:t>
            </a:r>
          </a:p>
          <a:p>
            <a:r>
              <a:rPr lang="en-US" sz="1200" b="0" i="0" u="none" strike="noStrike" kern="1200" cap="none" baseline="0" dirty="0">
                <a:solidFill>
                  <a:schemeClr val="dk1"/>
                </a:solidFill>
                <a:latin typeface="Arial"/>
                <a:ea typeface="Arial"/>
                <a:cs typeface="Arial"/>
                <a:sym typeface="Arial"/>
              </a:rPr>
              <a:t>WHERE C1.CustomerID = O1.CustomerID</a:t>
            </a:r>
          </a:p>
          <a:p>
            <a:r>
              <a:rPr lang="pt-BR" sz="1200" b="0" i="0" u="none" strike="noStrike" kern="1200" cap="none" baseline="0" dirty="0">
                <a:solidFill>
                  <a:schemeClr val="dk1"/>
                </a:solidFill>
                <a:latin typeface="Arial"/>
                <a:ea typeface="Arial"/>
                <a:cs typeface="Arial"/>
                <a:sym typeface="Arial"/>
              </a:rPr>
              <a:t>AND O1.OrderID = Q1.OrderID</a:t>
            </a: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MAX(</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a:t>
            </a:r>
          </a:p>
          <a:p>
            <a:r>
              <a:rPr lang="en-US" sz="1200" b="1" i="0" u="none" strike="noStrike" kern="1200" cap="none" baseline="0" dirty="0">
                <a:solidFill>
                  <a:schemeClr val="dk1"/>
                </a:solidFill>
                <a:latin typeface="Arial"/>
                <a:ea typeface="Arial"/>
                <a:cs typeface="Arial"/>
                <a:sym typeface="Arial"/>
              </a:rPr>
              <a:t>UNION</a:t>
            </a:r>
          </a:p>
          <a:p>
            <a:r>
              <a:rPr lang="en-US" sz="1200" b="0" i="0" u="none" strike="noStrike" kern="1200" cap="none" baseline="0" dirty="0">
                <a:solidFill>
                  <a:schemeClr val="dk1"/>
                </a:solidFill>
                <a:latin typeface="Arial"/>
                <a:ea typeface="Arial"/>
                <a:cs typeface="Arial"/>
                <a:sym typeface="Arial"/>
              </a:rPr>
              <a:t>SELECT C1.CustomerID,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‘Smallest Quantity’</a:t>
            </a:r>
          </a:p>
          <a:p>
            <a:r>
              <a:rPr lang="en-US" sz="1200" b="0" i="0" u="none" strike="noStrike" kern="1200" cap="none" baseline="0" dirty="0">
                <a:solidFill>
                  <a:schemeClr val="dk1"/>
                </a:solidFill>
                <a:latin typeface="Arial"/>
                <a:ea typeface="Arial"/>
                <a:cs typeface="Arial"/>
                <a:sym typeface="Arial"/>
              </a:rPr>
              <a:t>FROM Customer_T C1, Order_T O1,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Q1</a:t>
            </a:r>
          </a:p>
          <a:p>
            <a:r>
              <a:rPr lang="en-US" sz="1200" b="0" i="0" u="none" strike="noStrike" kern="1200" cap="none" baseline="0" dirty="0">
                <a:solidFill>
                  <a:schemeClr val="dk1"/>
                </a:solidFill>
                <a:latin typeface="Arial"/>
                <a:ea typeface="Arial"/>
                <a:cs typeface="Arial"/>
                <a:sym typeface="Arial"/>
              </a:rPr>
              <a:t>WHERE C1.CustomerID = O1.CustomerID</a:t>
            </a:r>
          </a:p>
          <a:p>
            <a:r>
              <a:rPr lang="pt-BR" sz="1200" b="0" i="0" u="none" strike="noStrike" kern="1200" cap="none" baseline="0" dirty="0">
                <a:solidFill>
                  <a:schemeClr val="dk1"/>
                </a:solidFill>
                <a:latin typeface="Arial"/>
                <a:ea typeface="Arial"/>
                <a:cs typeface="Arial"/>
                <a:sym typeface="Arial"/>
              </a:rPr>
              <a:t>AND O1.OrderID = Q1.OrderID</a:t>
            </a: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t>
            </a:r>
          </a:p>
          <a:p>
            <a:r>
              <a:rPr lang="en-US" sz="1200" b="0" i="0" u="none" strike="noStrike" kern="1200" cap="none" baseline="0" dirty="0">
                <a:solidFill>
                  <a:schemeClr val="dk1"/>
                </a:solidFill>
                <a:latin typeface="Arial"/>
                <a:ea typeface="Arial"/>
                <a:cs typeface="Arial"/>
                <a:sym typeface="Arial"/>
              </a:rPr>
              <a:t>(SELECT MIN(</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OrderLine</a:t>
            </a:r>
            <a:r>
              <a:rPr lang="en-US" sz="1200" b="0" i="0" u="none" strike="noStrike" kern="1200" cap="none" baseline="0" dirty="0">
                <a:solidFill>
                  <a:schemeClr val="dk1"/>
                </a:solidFill>
                <a:latin typeface="Arial"/>
                <a:ea typeface="Arial"/>
                <a:cs typeface="Arial"/>
                <a:sym typeface="Arial"/>
              </a:rPr>
              <a:t>_</a:t>
            </a:r>
          </a:p>
          <a:p>
            <a:r>
              <a:rPr lang="en-US" sz="1200" b="0" i="0" u="none" strike="noStrike" kern="1200" cap="none" baseline="0" dirty="0">
                <a:solidFill>
                  <a:schemeClr val="dk1"/>
                </a:solidFill>
                <a:latin typeface="Arial"/>
                <a:ea typeface="Arial"/>
                <a:cs typeface="Arial"/>
                <a:sym typeface="Arial"/>
              </a:rPr>
              <a:t>ORDER BY 3;</a:t>
            </a:r>
          </a:p>
          <a:p>
            <a:endParaRPr lang="en-US" sz="1200" b="0" i="0" u="none" strike="noStrike" kern="1200" cap="none" baseline="0" dirty="0">
              <a:solidFill>
                <a:schemeClr val="dk1"/>
              </a:solidFill>
              <a:latin typeface="Arial"/>
              <a:cs typeface="Arial"/>
              <a:sym typeface="Arial"/>
            </a:endParaRPr>
          </a:p>
          <a:p>
            <a:r>
              <a:rPr lang="en-US" sz="1200" b="1" i="1" u="none" strike="noStrike" kern="1200" cap="none" baseline="0" dirty="0">
                <a:solidFill>
                  <a:schemeClr val="dk1"/>
                </a:solidFill>
                <a:latin typeface="Arial"/>
                <a:ea typeface="Arial"/>
                <a:cs typeface="Arial"/>
                <a:sym typeface="Arial"/>
              </a:rPr>
              <a:t>Result:</a:t>
            </a:r>
          </a:p>
          <a:p>
            <a:r>
              <a:rPr lang="en-US" sz="1200" b="1" i="0" u="none" strike="noStrike" kern="1200" cap="none" baseline="0" dirty="0">
                <a:solidFill>
                  <a:schemeClr val="dk1"/>
                </a:solidFill>
                <a:latin typeface="Arial"/>
                <a:ea typeface="Arial"/>
                <a:cs typeface="Arial"/>
                <a:sym typeface="Arial"/>
              </a:rPr>
              <a:t>CUSTOMERID 	CUSTOMERNAME 	ORDEREDQUANTITY 	QUANTITY</a:t>
            </a:r>
          </a:p>
          <a:p>
            <a:r>
              <a:rPr lang="en-US" sz="1200" b="0" i="0" u="none" strike="noStrike" kern="1200" cap="none" baseline="0" dirty="0">
                <a:solidFill>
                  <a:schemeClr val="dk1"/>
                </a:solidFill>
                <a:latin typeface="Arial"/>
                <a:ea typeface="Arial"/>
                <a:cs typeface="Arial"/>
                <a:sym typeface="Arial"/>
              </a:rPr>
              <a:t>1 			Contemporary Casuals 	1 			Smallest Quantity</a:t>
            </a:r>
          </a:p>
          <a:p>
            <a:r>
              <a:rPr lang="en-US" sz="1200" b="0" i="0" u="none" strike="noStrike" kern="1200" cap="none" baseline="0" dirty="0">
                <a:solidFill>
                  <a:schemeClr val="dk1"/>
                </a:solidFill>
                <a:latin typeface="Arial"/>
                <a:ea typeface="Arial"/>
                <a:cs typeface="Arial"/>
                <a:sym typeface="Arial"/>
              </a:rPr>
              <a:t>2 			Value Furniture 		1 			Smallest Quantity</a:t>
            </a:r>
          </a:p>
          <a:p>
            <a:r>
              <a:rPr lang="en-US" sz="1200" b="0" i="0" u="none" strike="noStrike" kern="1200" cap="none" baseline="0" dirty="0">
                <a:solidFill>
                  <a:schemeClr val="dk1"/>
                </a:solidFill>
                <a:latin typeface="Arial"/>
                <a:ea typeface="Arial"/>
                <a:cs typeface="Arial"/>
                <a:sym typeface="Arial"/>
              </a:rPr>
              <a:t>1 			Contemporary Casuals 	10 			Largest Quantity</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9676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SQL</a:t>
            </a:r>
            <a:r>
              <a:rPr lang="en-US" altLang="en-US" baseline="0" dirty="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The CASE syntax has four possible forms. </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a:cs typeface="Arial" panose="020B0604020202020204" pitchFamily="34" charset="0"/>
              </a:rPr>
              <a:t> these are the first two forms.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NULLIF and COALESCE are the keywords associated with the other two forms of the CASE expression.</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The query:</a:t>
            </a:r>
          </a:p>
          <a:p>
            <a:r>
              <a:rPr lang="en-US" sz="1200" b="0" i="0" u="none" strike="noStrike" kern="1200" cap="none" baseline="0" dirty="0">
                <a:solidFill>
                  <a:schemeClr val="dk1"/>
                </a:solidFill>
                <a:latin typeface="Arial"/>
                <a:ea typeface="Arial"/>
                <a:cs typeface="Arial"/>
                <a:sym typeface="Arial"/>
              </a:rPr>
              <a:t>SELECT CASE</a:t>
            </a:r>
          </a:p>
          <a:p>
            <a:r>
              <a:rPr lang="en-US" sz="1200" b="0" i="0" u="none" strike="noStrike" kern="1200" cap="none" baseline="0" dirty="0">
                <a:solidFill>
                  <a:schemeClr val="dk1"/>
                </a:solidFill>
                <a:latin typeface="Arial"/>
                <a:ea typeface="Arial"/>
                <a:cs typeface="Arial"/>
                <a:sym typeface="Arial"/>
              </a:rPr>
              <a:t>WHEN </a:t>
            </a:r>
            <a:r>
              <a:rPr lang="en-US" sz="1200" b="0" i="0" u="none" strike="noStrike" kern="1200" cap="none" baseline="0" dirty="0" err="1">
                <a:solidFill>
                  <a:schemeClr val="dk1"/>
                </a:solidFill>
                <a:latin typeface="Arial"/>
                <a:ea typeface="Arial"/>
                <a:cs typeface="Arial"/>
                <a:sym typeface="Arial"/>
              </a:rPr>
              <a:t>ProductLine</a:t>
            </a:r>
            <a:r>
              <a:rPr lang="en-US" sz="1200" b="0" i="0" u="none" strike="noStrike" kern="1200" cap="none" baseline="0" dirty="0">
                <a:solidFill>
                  <a:schemeClr val="dk1"/>
                </a:solidFill>
                <a:latin typeface="Arial"/>
                <a:ea typeface="Arial"/>
                <a:cs typeface="Arial"/>
                <a:sym typeface="Arial"/>
              </a:rPr>
              <a:t> = 1 THEN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ELSE ‘####’</a:t>
            </a:r>
          </a:p>
          <a:p>
            <a:r>
              <a:rPr lang="en-US" sz="1200" b="0" i="0" u="none" strike="noStrike" kern="1200" cap="none" baseline="0" dirty="0">
                <a:solidFill>
                  <a:schemeClr val="dk1"/>
                </a:solidFill>
                <a:latin typeface="Arial"/>
                <a:ea typeface="Arial"/>
                <a:cs typeface="Arial"/>
                <a:sym typeface="Arial"/>
              </a:rPr>
              <a:t>END AS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368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an example of creating a view, which will be a permanent object in the database (like a table). Then we use the view as if it is a table. We discuss views in more detail later in this chapter.</a:t>
            </a:r>
          </a:p>
          <a:p>
            <a:endParaRPr lang="en-US" dirty="0"/>
          </a:p>
          <a:p>
            <a:r>
              <a:rPr lang="en-US" dirty="0"/>
              <a:t>The view is called </a:t>
            </a:r>
            <a:r>
              <a:rPr lang="en-US" dirty="0" err="1"/>
              <a:t>TSales</a:t>
            </a:r>
            <a:r>
              <a:rPr lang="en-US" dirty="0"/>
              <a:t>, and consists</a:t>
            </a:r>
            <a:r>
              <a:rPr lang="en-US" baseline="0" dirty="0"/>
              <a:t> of an aggregate query involving a join of three tables. </a:t>
            </a:r>
            <a:r>
              <a:rPr lang="en-US" baseline="0" dirty="0" err="1"/>
              <a:t>TSales</a:t>
            </a:r>
            <a:r>
              <a:rPr lang="en-US" baseline="0" dirty="0"/>
              <a:t>, returns the total sales of each product sold by each salesperson.</a:t>
            </a:r>
          </a:p>
          <a:p>
            <a:endParaRPr lang="en-US" baseline="0" dirty="0"/>
          </a:p>
          <a:p>
            <a:r>
              <a:rPr lang="en-US" dirty="0"/>
              <a:t>The</a:t>
            </a:r>
            <a:r>
              <a:rPr lang="en-US" baseline="0" dirty="0"/>
              <a:t> query below it uses </a:t>
            </a:r>
            <a:r>
              <a:rPr lang="en-US" baseline="0" dirty="0" err="1"/>
              <a:t>TSales</a:t>
            </a:r>
            <a:r>
              <a:rPr lang="en-US" baseline="0" dirty="0"/>
              <a:t> as if it were a table. Note that this query involves a correlated subquery. This query shows the biggest selling product for each salesperson.</a:t>
            </a:r>
          </a:p>
          <a:p>
            <a:endParaRPr lang="en-US" baseline="0" dirty="0"/>
          </a:p>
          <a:p>
            <a:r>
              <a:rPr lang="en-US" dirty="0"/>
              <a:t>The view:</a:t>
            </a:r>
          </a:p>
          <a:p>
            <a:r>
              <a:rPr lang="en-US" sz="1200" b="0" i="0" u="none" strike="noStrike" kern="1200" cap="none" baseline="0" dirty="0">
                <a:solidFill>
                  <a:schemeClr val="dk1"/>
                </a:solidFill>
                <a:latin typeface="Arial"/>
                <a:ea typeface="Arial"/>
                <a:cs typeface="Arial"/>
                <a:sym typeface="Arial"/>
              </a:rPr>
              <a:t>CREATE VIEW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AS</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a:t>
            </a:r>
          </a:p>
          <a:p>
            <a:r>
              <a:rPr lang="en-US" sz="1200" b="0" i="0" u="none" strike="noStrike" kern="1200" cap="none" baseline="0" dirty="0">
                <a:solidFill>
                  <a:schemeClr val="dk1"/>
                </a:solidFill>
                <a:latin typeface="Arial"/>
                <a:ea typeface="Arial"/>
                <a:cs typeface="Arial"/>
                <a:sym typeface="Arial"/>
              </a:rPr>
              <a:t>SUM(</a:t>
            </a:r>
            <a:r>
              <a:rPr lang="en-US" sz="1200" b="0" i="0" u="none" strike="noStrike" kern="1200" cap="none" baseline="0" dirty="0" err="1">
                <a:solidFill>
                  <a:schemeClr val="dk1"/>
                </a:solidFill>
                <a:latin typeface="Arial"/>
                <a:ea typeface="Arial"/>
                <a:cs typeface="Arial"/>
                <a:sym typeface="Arial"/>
              </a:rPr>
              <a:t>OrderedQuantity</a:t>
            </a:r>
            <a:r>
              <a:rPr lang="en-US" sz="1200" b="0" i="0" u="none" strike="noStrike" kern="1200" cap="none" baseline="0" dirty="0">
                <a:solidFill>
                  <a:schemeClr val="dk1"/>
                </a:solidFill>
                <a:latin typeface="Arial"/>
                <a:ea typeface="Arial"/>
                <a:cs typeface="Arial"/>
                <a:sym typeface="Arial"/>
              </a:rPr>
              <a:t>) AS </a:t>
            </a:r>
            <a:r>
              <a:rPr lang="en-US" sz="1200" b="0" i="0" u="none" strike="noStrike" kern="1200" cap="none" baseline="0" dirty="0" err="1">
                <a:solidFill>
                  <a:schemeClr val="dk1"/>
                </a:solidFill>
                <a:latin typeface="Arial"/>
                <a:ea typeface="Arial"/>
                <a:cs typeface="Arial"/>
                <a:sym typeface="Arial"/>
              </a:rPr>
              <a:t>Totorders</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Salesperson_T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OrderLine_T</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Product_T</a:t>
            </a:r>
            <a:r>
              <a:rPr lang="en-US" sz="1200" b="0" i="0" u="none" strike="noStrike" kern="1200" cap="none" baseline="0" dirty="0">
                <a:solidFill>
                  <a:schemeClr val="dk1"/>
                </a:solidFill>
                <a:latin typeface="Arial"/>
                <a:ea typeface="Arial"/>
                <a:cs typeface="Arial"/>
                <a:sym typeface="Arial"/>
              </a:rPr>
              <a:t>, Order_T</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Salesperson_T.SalespersonID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Order_T.SalespersonID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Order_T.OrderID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OrderLine_T.OrderID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AND </a:t>
            </a:r>
            <a:r>
              <a:rPr lang="en-US" sz="1200" b="0" i="0" u="none" strike="noStrike" kern="1200" cap="none" baseline="0" dirty="0" err="1">
                <a:solidFill>
                  <a:schemeClr val="dk1"/>
                </a:solidFill>
                <a:latin typeface="Arial"/>
                <a:ea typeface="Arial"/>
                <a:cs typeface="Arial"/>
                <a:sym typeface="Arial"/>
              </a:rPr>
              <a:t>OrderLine_T.ProductID</a:t>
            </a:r>
            <a:r>
              <a:rPr lang="en-US" sz="1200" b="0" i="0" u="none" strike="noStrike" kern="1200" cap="none" baseline="0" dirty="0">
                <a:solidFill>
                  <a:schemeClr val="dk1"/>
                </a:solidFill>
                <a:latin typeface="Arial"/>
                <a:ea typeface="Arial"/>
                <a:cs typeface="Arial"/>
                <a:sym typeface="Arial"/>
              </a:rPr>
              <a:t>=</a:t>
            </a:r>
            <a:r>
              <a:rPr lang="en-US" sz="1200" b="0" i="0" u="none" strike="noStrike" kern="1200" cap="none" baseline="0" dirty="0" err="1">
                <a:solidFill>
                  <a:schemeClr val="dk1"/>
                </a:solidFill>
                <a:latin typeface="Arial"/>
                <a:ea typeface="Arial"/>
                <a:cs typeface="Arial"/>
                <a:sym typeface="Arial"/>
              </a:rPr>
              <a:t>Product_T.ProductID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GROUP BY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cs typeface="Arial"/>
                <a:sym typeface="Arial"/>
              </a:rPr>
              <a:t>The query using the view:</a:t>
            </a: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SalespersonName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ProductDescription</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AS A</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Totorders</a:t>
            </a:r>
            <a:r>
              <a:rPr lang="en-US" sz="1200" b="0" i="0" u="none" strike="noStrike" kern="1200" cap="none" baseline="0" dirty="0">
                <a:solidFill>
                  <a:schemeClr val="dk1"/>
                </a:solidFill>
                <a:latin typeface="Arial"/>
                <a:ea typeface="Arial"/>
                <a:cs typeface="Arial"/>
                <a:sym typeface="Arial"/>
              </a:rPr>
              <a:t> = (SELECT MAX(</a:t>
            </a:r>
            <a:r>
              <a:rPr lang="en-US" sz="1200" b="0" i="0" u="none" strike="noStrike" kern="1200" cap="none" baseline="0" dirty="0" err="1">
                <a:solidFill>
                  <a:schemeClr val="dk1"/>
                </a:solidFill>
                <a:latin typeface="Arial"/>
                <a:ea typeface="Arial"/>
                <a:cs typeface="Arial"/>
                <a:sym typeface="Arial"/>
              </a:rPr>
              <a:t>Totorders</a:t>
            </a:r>
            <a:r>
              <a:rPr lang="en-US" sz="1200" b="0" i="0" u="none" strike="noStrike" kern="1200" cap="none" baseline="0" dirty="0">
                <a:solidFill>
                  <a:schemeClr val="dk1"/>
                </a:solidFill>
                <a:latin typeface="Arial"/>
                <a:ea typeface="Arial"/>
                <a:cs typeface="Arial"/>
                <a:sym typeface="Arial"/>
              </a:rPr>
              <a:t>) FROM </a:t>
            </a:r>
            <a:r>
              <a:rPr lang="en-US" sz="1200" b="0" i="0" u="none" strike="noStrike" kern="1200" cap="none" baseline="0" dirty="0" err="1">
                <a:solidFill>
                  <a:schemeClr val="dk1"/>
                </a:solidFill>
                <a:latin typeface="Arial"/>
                <a:ea typeface="Arial"/>
                <a:cs typeface="Arial"/>
                <a:sym typeface="Arial"/>
              </a:rPr>
              <a:t>TSales</a:t>
            </a:r>
            <a:r>
              <a:rPr lang="en-US" sz="1200" b="0" i="0" u="none" strike="noStrike" kern="1200" cap="none" baseline="0" dirty="0">
                <a:solidFill>
                  <a:schemeClr val="dk1"/>
                </a:solidFill>
                <a:latin typeface="Arial"/>
                <a:ea typeface="Arial"/>
                <a:cs typeface="Arial"/>
                <a:sym typeface="Arial"/>
              </a:rPr>
              <a:t> B</a:t>
            </a: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B.SalesperssonName</a:t>
            </a:r>
            <a:r>
              <a:rPr lang="en-US" sz="1200" b="0" i="0" u="none" strike="noStrike" kern="1200" cap="none" baseline="0" dirty="0">
                <a:solidFill>
                  <a:schemeClr val="dk1"/>
                </a:solidFill>
                <a:latin typeface="Arial"/>
                <a:ea typeface="Arial"/>
                <a:cs typeface="Arial"/>
                <a:sym typeface="Arial"/>
              </a:rPr>
              <a:t> = </a:t>
            </a:r>
            <a:r>
              <a:rPr lang="en-US" sz="1200" b="0" i="0" u="none" strike="noStrike" kern="1200" cap="none" baseline="0" dirty="0" err="1">
                <a:solidFill>
                  <a:schemeClr val="dk1"/>
                </a:solidFill>
                <a:latin typeface="Arial"/>
                <a:ea typeface="Arial"/>
                <a:cs typeface="Arial"/>
                <a:sym typeface="Arial"/>
              </a:rPr>
              <a:t>A.SalespersonName</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3302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It is important to test your query against a set of test data that includes unusual data, missing data, impossible values, etc.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4850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a:cs typeface="Arial" panose="020B0604020202020204" pitchFamily="34" charset="0"/>
              </a:rPr>
              <a:t> keys to implement 1:N relationships. The vast majority of joins involve matching primary and foreign keys, but there can also be other kinds of joins as well.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2032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Subqueries</a:t>
            </a:r>
            <a:r>
              <a:rPr lang="en-US" baseline="0" dirty="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a:p>
          <a:p>
            <a:r>
              <a:rPr lang="en-US" baseline="0" dirty="0"/>
              <a:t>This is another reason it is important to test your queries. Not only must they be able to execute, but they should produce valid results, in a reasonable amount of time.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64634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All options are not available with every DBMS, and each DBMS has unique options due to its underlying design. You should refer to reference manuals for your DBMS to know which specific tuning options are available to you.</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47510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110000"/>
              </a:lnSpc>
              <a:spcBef>
                <a:spcPts val="600"/>
              </a:spcBef>
            </a:pPr>
            <a:r>
              <a:rPr lang="en-US" altLang="en-US" sz="1200" dirty="0"/>
              <a:t>Views provide users controlled access to tables. The term “base table” refers to the table containing the raw data.</a:t>
            </a:r>
          </a:p>
          <a:p>
            <a:pPr eaLnBrk="1" hangingPunct="1">
              <a:lnSpc>
                <a:spcPct val="110000"/>
              </a:lnSpc>
              <a:spcBef>
                <a:spcPts val="600"/>
              </a:spcBef>
            </a:pPr>
            <a:endParaRPr lang="en-US" altLang="en-US" sz="1200" dirty="0"/>
          </a:p>
          <a:p>
            <a:pPr eaLnBrk="1" hangingPunct="1">
              <a:lnSpc>
                <a:spcPct val="110000"/>
              </a:lnSpc>
              <a:spcBef>
                <a:spcPts val="600"/>
              </a:spcBef>
            </a:pPr>
            <a:r>
              <a:rPr lang="en-US" altLang="en-US" sz="1200" dirty="0"/>
              <a:t>So, a dynamic view is a “virtual table”, whereas a materialized view is an actual table generated by copying data from the base tables queried.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82542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Note: Although views assist with data security, </a:t>
            </a:r>
            <a:r>
              <a:rPr lang="en-US" altLang="en-US" sz="1200" dirty="0"/>
              <a:t>don't rely solely on views for security. There are more important security measures.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84772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Procedures and Functions are called explicitly by the user of the database (for example an application</a:t>
            </a:r>
            <a:r>
              <a:rPr lang="en-US" altLang="en-US" baseline="0" dirty="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7360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Triggers may occur either </a:t>
            </a:r>
            <a:r>
              <a:rPr lang="en-US" sz="1200" b="0" i="1" u="none" strike="noStrike" kern="1200" cap="none" baseline="0" dirty="0">
                <a:solidFill>
                  <a:schemeClr val="tx1"/>
                </a:solidFill>
                <a:latin typeface="Times New Roman" pitchFamily="18" charset="0"/>
                <a:ea typeface="Arial"/>
                <a:cs typeface="Arial" charset="0"/>
                <a:sym typeface="Arial"/>
              </a:rPr>
              <a:t>before</a:t>
            </a:r>
            <a:r>
              <a:rPr lang="en-US" sz="1200" b="0" i="0" u="none" strike="noStrike" kern="1200" cap="none" baseline="0" dirty="0">
                <a:solidFill>
                  <a:schemeClr val="tx1"/>
                </a:solidFill>
                <a:latin typeface="Times New Roman" pitchFamily="18" charset="0"/>
                <a:ea typeface="Arial"/>
                <a:cs typeface="Arial" charset="0"/>
                <a:sym typeface="Arial"/>
              </a:rPr>
              <a:t>, </a:t>
            </a:r>
            <a:r>
              <a:rPr lang="en-US" sz="1200" b="0" i="1" u="none" strike="noStrike" kern="1200" cap="none" baseline="0" dirty="0">
                <a:solidFill>
                  <a:schemeClr val="tx1"/>
                </a:solidFill>
                <a:latin typeface="Times New Roman" pitchFamily="18" charset="0"/>
                <a:ea typeface="Arial"/>
                <a:cs typeface="Arial" charset="0"/>
                <a:sym typeface="Arial"/>
              </a:rPr>
              <a:t>after</a:t>
            </a:r>
            <a:r>
              <a:rPr lang="en-US" sz="1200" b="0" i="0" u="none" strike="noStrike" kern="1200" cap="none" baseline="0" dirty="0">
                <a:solidFill>
                  <a:schemeClr val="tx1"/>
                </a:solidFill>
                <a:latin typeface="Times New Roman" pitchFamily="18" charset="0"/>
                <a:ea typeface="Arial"/>
                <a:cs typeface="Arial" charset="0"/>
                <a:sym typeface="Arial"/>
              </a:rPr>
              <a:t>, or </a:t>
            </a:r>
            <a:r>
              <a:rPr lang="en-US" sz="1200" b="0" i="1" u="none" strike="noStrike" kern="1200" cap="none" baseline="0" dirty="0">
                <a:solidFill>
                  <a:schemeClr val="tx1"/>
                </a:solidFill>
                <a:latin typeface="Times New Roman" pitchFamily="18" charset="0"/>
                <a:ea typeface="Arial"/>
                <a:cs typeface="Arial" charset="0"/>
                <a:sym typeface="Arial"/>
              </a:rPr>
              <a:t>instead of </a:t>
            </a:r>
            <a:r>
              <a:rPr lang="en-US" sz="1200" b="0" i="0" u="none" strike="noStrike" kern="1200" cap="none" baseline="0" dirty="0">
                <a:solidFill>
                  <a:schemeClr val="tx1"/>
                </a:solidFill>
                <a:latin typeface="Times New Roman" pitchFamily="18" charset="0"/>
                <a:ea typeface="Arial"/>
                <a:cs typeface="Arial" charset="0"/>
                <a:sym typeface="Arial"/>
              </a:rPr>
              <a:t>the statement that aroused the trigger is executed. DML triggers may occur on INSERT, UPDATE, or DELETE commands.</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sz="1200" b="0" i="0" u="none" strike="noStrike" kern="1200" cap="none" baseline="0" dirty="0">
                <a:solidFill>
                  <a:schemeClr val="tx1"/>
                </a:solidFill>
                <a:latin typeface="Times New Roman" pitchFamily="18" charset="0"/>
                <a:ea typeface="Arial"/>
                <a:cs typeface="Arial" charset="0"/>
                <a:sym typeface="Arial"/>
              </a:rPr>
              <a:t>Question: Remember what DML stands for? </a:t>
            </a:r>
          </a:p>
          <a:p>
            <a:r>
              <a:rPr lang="en-US" altLang="en-US" sz="1200" b="0" i="0" u="none" strike="noStrike" kern="1200" cap="none" baseline="0" dirty="0">
                <a:solidFill>
                  <a:schemeClr val="tx1"/>
                </a:solidFill>
                <a:latin typeface="Times New Roman" pitchFamily="18" charset="0"/>
                <a:ea typeface="Arial"/>
                <a:cs typeface="Arial" charset="0"/>
                <a:sym typeface="Arial"/>
              </a:rPr>
              <a:t>Answer: Data Manipulation Language.</a:t>
            </a: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r>
              <a:rPr lang="en-US" altLang="en-US" dirty="0">
                <a:cs typeface="Arial" panose="020B0604020202020204" pitchFamily="34" charset="0"/>
              </a:rPr>
              <a:t>Question: Remember what DDL stands for?</a:t>
            </a:r>
          </a:p>
          <a:p>
            <a:r>
              <a:rPr lang="en-US" altLang="en-US" dirty="0">
                <a:cs typeface="Arial" panose="020B0604020202020204" pitchFamily="34" charset="0"/>
              </a:rPr>
              <a:t>Answer:</a:t>
            </a:r>
            <a:r>
              <a:rPr lang="en-US" altLang="en-US" baseline="0" dirty="0">
                <a:cs typeface="Arial" panose="020B0604020202020204" pitchFamily="34" charset="0"/>
              </a:rPr>
              <a:t> Data Definition Language</a:t>
            </a:r>
          </a:p>
          <a:p>
            <a:endParaRPr lang="en-US" altLang="en-US" baseline="0" dirty="0">
              <a:cs typeface="Arial" panose="020B0604020202020204" pitchFamily="34" charset="0"/>
            </a:endParaRPr>
          </a:p>
          <a:p>
            <a:r>
              <a:rPr lang="en-US" altLang="en-US" baseline="0" dirty="0">
                <a:cs typeface="Arial" panose="020B0604020202020204" pitchFamily="34" charset="0"/>
              </a:rPr>
              <a:t>This sample DML trigger will execute after an update of the </a:t>
            </a:r>
            <a:r>
              <a:rPr lang="en-US" altLang="en-US" baseline="0" dirty="0" err="1">
                <a:cs typeface="Arial" panose="020B0604020202020204" pitchFamily="34" charset="0"/>
              </a:rPr>
              <a:t>ProductStandardPrice</a:t>
            </a:r>
            <a:r>
              <a:rPr lang="en-US" altLang="en-US" baseline="0" dirty="0">
                <a:cs typeface="Arial" panose="020B0604020202020204" pitchFamily="34" charset="0"/>
              </a:rPr>
              <a:t> column of the </a:t>
            </a:r>
            <a:r>
              <a:rPr lang="en-US" altLang="en-US" baseline="0" dirty="0" err="1">
                <a:cs typeface="Arial" panose="020B0604020202020204" pitchFamily="34" charset="0"/>
              </a:rPr>
              <a:t>Product_T</a:t>
            </a:r>
            <a:r>
              <a:rPr lang="en-US" altLang="en-US" baseline="0" dirty="0">
                <a:cs typeface="Arial" panose="020B0604020202020204" pitchFamily="34" charset="0"/>
              </a:rPr>
              <a:t> table. It will add a new row to the </a:t>
            </a:r>
            <a:r>
              <a:rPr lang="en-US" altLang="en-US" baseline="0" dirty="0" err="1">
                <a:cs typeface="Arial" panose="020B0604020202020204" pitchFamily="34" charset="0"/>
              </a:rPr>
              <a:t>PriceUpdates_T</a:t>
            </a:r>
            <a:r>
              <a:rPr lang="en-US" altLang="en-US" baseline="0" dirty="0">
                <a:cs typeface="Arial" panose="020B0604020202020204" pitchFamily="34" charset="0"/>
              </a:rPr>
              <a:t> table, and use the new values of the product description and price (from the update) for this new row.</a:t>
            </a:r>
          </a:p>
          <a:p>
            <a:endParaRPr lang="en-US" altLang="en-US" baseline="0" dirty="0">
              <a:cs typeface="Arial" panose="020B0604020202020204" pitchFamily="34" charset="0"/>
            </a:endParaRPr>
          </a:p>
          <a:p>
            <a:r>
              <a:rPr lang="en-US" altLang="en-US" baseline="0" dirty="0">
                <a:cs typeface="Arial" panose="020B0604020202020204" pitchFamily="34" charset="0"/>
              </a:rPr>
              <a:t>DML trigger:</a:t>
            </a:r>
          </a:p>
          <a:p>
            <a:r>
              <a:rPr lang="en-US" sz="1200" b="0" i="0" u="none" strike="noStrike" kern="1200" cap="none" baseline="0" dirty="0">
                <a:solidFill>
                  <a:schemeClr val="dk1"/>
                </a:solidFill>
                <a:latin typeface="Arial"/>
                <a:ea typeface="Arial"/>
                <a:cs typeface="Arial"/>
                <a:sym typeface="Arial"/>
              </a:rPr>
              <a:t>CREATE TRIGGER </a:t>
            </a:r>
            <a:r>
              <a:rPr lang="en-US" sz="1200" b="0" i="0" u="none" strike="noStrike" kern="1200" cap="none" baseline="0" dirty="0" err="1">
                <a:solidFill>
                  <a:schemeClr val="dk1"/>
                </a:solidFill>
                <a:latin typeface="Arial"/>
                <a:ea typeface="Arial"/>
                <a:cs typeface="Arial"/>
                <a:sym typeface="Arial"/>
              </a:rPr>
              <a:t>StandardPriceUpdate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AFTER UPDATE OF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ON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FOR EACH ROW</a:t>
            </a:r>
          </a:p>
          <a:p>
            <a:r>
              <a:rPr lang="en-US" sz="1200" b="0" i="0" u="none" strike="noStrike" kern="1200" cap="none" baseline="0" dirty="0">
                <a:solidFill>
                  <a:schemeClr val="dk1"/>
                </a:solidFill>
                <a:latin typeface="Arial"/>
                <a:ea typeface="Arial"/>
                <a:cs typeface="Arial"/>
                <a:sym typeface="Arial"/>
              </a:rPr>
              <a:t>INSERT INTO </a:t>
            </a:r>
            <a:r>
              <a:rPr lang="en-US" sz="1200" b="0" i="0" u="none" strike="noStrike" kern="1200" cap="none" baseline="0" dirty="0" err="1">
                <a:solidFill>
                  <a:schemeClr val="dk1"/>
                </a:solidFill>
                <a:latin typeface="Arial"/>
                <a:ea typeface="Arial"/>
                <a:cs typeface="Arial"/>
                <a:sym typeface="Arial"/>
              </a:rPr>
              <a:t>PriceUpdates_T</a:t>
            </a:r>
            <a:r>
              <a:rPr lang="en-US" sz="1200" b="0" i="0" u="none" strike="noStrike" kern="1200" cap="none" baseline="0" dirty="0">
                <a:solidFill>
                  <a:schemeClr val="dk1"/>
                </a:solidFill>
                <a:latin typeface="Arial"/>
                <a:ea typeface="Arial"/>
                <a:cs typeface="Arial"/>
                <a:sym typeface="Arial"/>
              </a:rPr>
              <a:t> VALUES (</a:t>
            </a:r>
            <a:r>
              <a:rPr lang="en-US" sz="1200" b="0" i="0" u="none" strike="noStrike" kern="1200" cap="none" baseline="0" dirty="0" err="1">
                <a:solidFill>
                  <a:schemeClr val="dk1"/>
                </a:solidFill>
                <a:latin typeface="Arial"/>
                <a:ea typeface="Arial"/>
                <a:cs typeface="Arial"/>
                <a:sym typeface="Arial"/>
              </a:rPr>
              <a:t>ProductDescription</a:t>
            </a:r>
            <a:r>
              <a:rPr lang="en-US" sz="1200" b="0" i="0" u="none" strike="noStrike" kern="1200" cap="none" baseline="0" dirty="0">
                <a:solidFill>
                  <a:schemeClr val="dk1"/>
                </a:solidFill>
                <a:latin typeface="Arial"/>
                <a:ea typeface="Arial"/>
                <a:cs typeface="Arial"/>
                <a:sym typeface="Arial"/>
              </a:rPr>
              <a:t>, SYSDATE,</a:t>
            </a:r>
          </a:p>
          <a:p>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a:t>
            </a:r>
            <a:endParaRPr lang="en-US" altLang="en-US" baseline="0" dirty="0">
              <a:cs typeface="Arial" panose="020B0604020202020204" pitchFamily="34" charset="0"/>
            </a:endParaRPr>
          </a:p>
          <a:p>
            <a:endParaRPr lang="en-US" altLang="en-US" baseline="0" dirty="0">
              <a:cs typeface="Arial" panose="020B0604020202020204" pitchFamily="34" charset="0"/>
            </a:endParaRPr>
          </a:p>
          <a:p>
            <a:r>
              <a:rPr lang="en-US" altLang="en-US" baseline="0" dirty="0">
                <a:cs typeface="Arial" panose="020B0604020202020204" pitchFamily="34" charset="0"/>
              </a:rPr>
              <a:t>DDL triggers are generally most useful to database administrators.</a:t>
            </a:r>
          </a:p>
          <a:p>
            <a:endParaRPr lang="en-US" altLang="en-US" baseline="0" dirty="0">
              <a:cs typeface="Arial" panose="020B0604020202020204" pitchFamily="34" charset="0"/>
            </a:endParaRPr>
          </a:p>
          <a:p>
            <a:r>
              <a:rPr lang="en-US" altLang="en-US" baseline="0" dirty="0">
                <a:cs typeface="Arial" panose="020B0604020202020204" pitchFamily="34" charset="0"/>
              </a:rPr>
              <a:t>DDL trigger::</a:t>
            </a:r>
          </a:p>
          <a:p>
            <a:r>
              <a:rPr lang="en-US" sz="1200" b="0" i="0" u="none" strike="noStrike" kern="1200" cap="none" baseline="0" dirty="0">
                <a:solidFill>
                  <a:schemeClr val="dk1"/>
                </a:solidFill>
                <a:latin typeface="Arial"/>
                <a:ea typeface="Arial"/>
                <a:cs typeface="Arial"/>
                <a:sym typeface="Arial"/>
              </a:rPr>
              <a:t>CREATE TRIGGER safety</a:t>
            </a:r>
          </a:p>
          <a:p>
            <a:r>
              <a:rPr lang="en-US" sz="1200" b="0" i="0" u="none" strike="noStrike" kern="1200" cap="none" baseline="0" dirty="0">
                <a:solidFill>
                  <a:schemeClr val="dk1"/>
                </a:solidFill>
                <a:latin typeface="Arial"/>
                <a:ea typeface="Arial"/>
                <a:cs typeface="Arial"/>
                <a:sym typeface="Arial"/>
              </a:rPr>
              <a:t>ON DATABASE</a:t>
            </a:r>
          </a:p>
          <a:p>
            <a:r>
              <a:rPr lang="en-US" sz="1200" b="0" i="0" u="none" strike="noStrike" kern="1200" cap="none" baseline="0" dirty="0">
                <a:solidFill>
                  <a:schemeClr val="dk1"/>
                </a:solidFill>
                <a:latin typeface="Arial"/>
                <a:ea typeface="Arial"/>
                <a:cs typeface="Arial"/>
                <a:sym typeface="Arial"/>
              </a:rPr>
              <a:t>FOR DROP_TABLE, ALTER_TABLE</a:t>
            </a:r>
          </a:p>
          <a:p>
            <a:r>
              <a:rPr lang="en-US" sz="1200" b="0" i="0" u="none" strike="noStrike" kern="1200" cap="none" baseline="0" dirty="0">
                <a:solidFill>
                  <a:schemeClr val="dk1"/>
                </a:solidFill>
                <a:latin typeface="Arial"/>
                <a:ea typeface="Arial"/>
                <a:cs typeface="Arial"/>
                <a:sym typeface="Arial"/>
              </a:rPr>
              <a:t>AS</a:t>
            </a:r>
          </a:p>
          <a:p>
            <a:r>
              <a:rPr lang="en-US" sz="1200" b="0" i="0" u="none" strike="noStrike" kern="1200" cap="none" baseline="0" dirty="0">
                <a:solidFill>
                  <a:schemeClr val="dk1"/>
                </a:solidFill>
                <a:latin typeface="Arial"/>
                <a:ea typeface="Arial"/>
                <a:cs typeface="Arial"/>
                <a:sym typeface="Arial"/>
              </a:rPr>
              <a:t>PRINT ‘You must disable Trigger “safety” to drop or alter tables!’</a:t>
            </a:r>
          </a:p>
          <a:p>
            <a:r>
              <a:rPr lang="en-US" sz="1200" b="0" i="0" u="none" strike="noStrike" kern="1200" cap="none" baseline="0" dirty="0">
                <a:solidFill>
                  <a:schemeClr val="dk1"/>
                </a:solidFill>
                <a:latin typeface="Arial"/>
                <a:ea typeface="Arial"/>
                <a:cs typeface="Arial"/>
                <a:sym typeface="Arial"/>
              </a:rPr>
              <a:t>ROLLBACK;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95038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The stored procedure code:</a:t>
            </a:r>
          </a:p>
          <a:p>
            <a:r>
              <a:rPr lang="en-US" sz="1200" b="0" i="0" u="none" strike="noStrike" kern="1200" cap="none" baseline="0" dirty="0">
                <a:solidFill>
                  <a:schemeClr val="dk1"/>
                </a:solidFill>
                <a:latin typeface="Arial"/>
                <a:ea typeface="Arial"/>
                <a:cs typeface="Arial"/>
                <a:sym typeface="Arial"/>
              </a:rPr>
              <a:t>CREATE OR REPLACE PROCEDURE </a:t>
            </a:r>
            <a:r>
              <a:rPr lang="en-US" sz="1200" b="0" i="0" u="none" strike="noStrike" kern="1200" cap="none" baseline="0" dirty="0" err="1">
                <a:solidFill>
                  <a:schemeClr val="dk1"/>
                </a:solidFill>
                <a:latin typeface="Arial"/>
                <a:ea typeface="Arial"/>
                <a:cs typeface="Arial"/>
                <a:sym typeface="Arial"/>
              </a:rPr>
              <a:t>ProductLineSale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AS BEGIN</a:t>
            </a:r>
          </a:p>
          <a:p>
            <a:r>
              <a:rPr lang="en-US" sz="1200" b="0" i="0" u="none" strike="noStrike" kern="1200" cap="none" baseline="0" dirty="0">
                <a:solidFill>
                  <a:schemeClr val="dk1"/>
                </a:solidFill>
                <a:latin typeface="Arial"/>
                <a:ea typeface="Arial"/>
                <a:cs typeface="Arial"/>
                <a:sym typeface="Arial"/>
              </a:rPr>
              <a:t>UPDATE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SET </a:t>
            </a:r>
            <a:r>
              <a:rPr lang="en-US" sz="1200" b="0" i="0" u="none" strike="noStrike" kern="1200" cap="none" baseline="0" dirty="0" err="1">
                <a:solidFill>
                  <a:schemeClr val="dk1"/>
                </a:solidFill>
                <a:latin typeface="Arial"/>
                <a:ea typeface="Arial"/>
                <a:cs typeface="Arial"/>
                <a:sym typeface="Arial"/>
              </a:rPr>
              <a:t>SalePrice</a:t>
            </a:r>
            <a:r>
              <a:rPr lang="en-US" sz="1200" b="0" i="0" u="none" strike="noStrike" kern="1200" cap="none" baseline="0" dirty="0">
                <a:solidFill>
                  <a:schemeClr val="dk1"/>
                </a:solidFill>
                <a:latin typeface="Arial"/>
                <a:ea typeface="Arial"/>
                <a:cs typeface="Arial"/>
                <a:sym typeface="Arial"/>
              </a:rPr>
              <a:t> =.90 *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&gt; = 400;</a:t>
            </a:r>
          </a:p>
          <a:p>
            <a:r>
              <a:rPr lang="en-US" sz="1200" b="0" i="0" u="none" strike="noStrike" kern="1200" cap="none" baseline="0" dirty="0">
                <a:solidFill>
                  <a:schemeClr val="dk1"/>
                </a:solidFill>
                <a:latin typeface="Arial"/>
                <a:ea typeface="Arial"/>
                <a:cs typeface="Arial"/>
                <a:sym typeface="Arial"/>
              </a:rPr>
              <a:t>UPDATE </a:t>
            </a:r>
            <a:r>
              <a:rPr lang="en-US" sz="1200" b="0" i="0" u="none" strike="noStrike" kern="1200" cap="none" baseline="0" dirty="0" err="1">
                <a:solidFill>
                  <a:schemeClr val="dk1"/>
                </a:solidFill>
                <a:latin typeface="Arial"/>
                <a:ea typeface="Arial"/>
                <a:cs typeface="Arial"/>
                <a:sym typeface="Arial"/>
              </a:rPr>
              <a:t>Product_T</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SET </a:t>
            </a:r>
            <a:r>
              <a:rPr lang="en-US" sz="1200" b="0" i="0" u="none" strike="noStrike" kern="1200" cap="none" baseline="0" dirty="0" err="1">
                <a:solidFill>
                  <a:schemeClr val="dk1"/>
                </a:solidFill>
                <a:latin typeface="Arial"/>
                <a:ea typeface="Arial"/>
                <a:cs typeface="Arial"/>
                <a:sym typeface="Arial"/>
              </a:rPr>
              <a:t>SalePrice</a:t>
            </a:r>
            <a:r>
              <a:rPr lang="en-US" sz="1200" b="0" i="0" u="none" strike="noStrike" kern="1200" cap="none" baseline="0" dirty="0">
                <a:solidFill>
                  <a:schemeClr val="dk1"/>
                </a:solidFill>
                <a:latin typeface="Arial"/>
                <a:ea typeface="Arial"/>
                <a:cs typeface="Arial"/>
                <a:sym typeface="Arial"/>
              </a:rPr>
              <a:t> =.85 * </a:t>
            </a:r>
            <a:r>
              <a:rPr lang="en-US" sz="1200" b="0" i="0" u="none" strike="noStrike" kern="1200" cap="none" baseline="0" dirty="0" err="1">
                <a:solidFill>
                  <a:schemeClr val="dk1"/>
                </a:solidFill>
                <a:latin typeface="Arial"/>
                <a:ea typeface="Arial"/>
                <a:cs typeface="Arial"/>
                <a:sym typeface="Arial"/>
              </a:rPr>
              <a:t>ProductStandardPrice</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WHERE </a:t>
            </a:r>
            <a:r>
              <a:rPr lang="en-US" sz="1200" b="0" i="0" u="none" strike="noStrike" kern="1200" cap="none" baseline="0" dirty="0" err="1">
                <a:solidFill>
                  <a:schemeClr val="dk1"/>
                </a:solidFill>
                <a:latin typeface="Arial"/>
                <a:ea typeface="Arial"/>
                <a:cs typeface="Arial"/>
                <a:sym typeface="Arial"/>
              </a:rPr>
              <a:t>ProductStandardPrice</a:t>
            </a:r>
            <a:r>
              <a:rPr lang="en-US" sz="1200" b="0" i="0" u="none" strike="noStrike" kern="1200" cap="none" baseline="0" dirty="0">
                <a:solidFill>
                  <a:schemeClr val="dk1"/>
                </a:solidFill>
                <a:latin typeface="Arial"/>
                <a:ea typeface="Arial"/>
                <a:cs typeface="Arial"/>
                <a:sym typeface="Arial"/>
              </a:rPr>
              <a:t> &lt; 400;</a:t>
            </a:r>
          </a:p>
          <a:p>
            <a:r>
              <a:rPr lang="en-US" sz="1200" b="0" i="0" u="none" strike="noStrike" kern="1200" cap="none" baseline="0" dirty="0">
                <a:solidFill>
                  <a:schemeClr val="dk1"/>
                </a:solidFill>
                <a:latin typeface="Arial"/>
                <a:ea typeface="Arial"/>
                <a:cs typeface="Arial"/>
                <a:sym typeface="Arial"/>
              </a:rPr>
              <a:t>END;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78339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All of these tables and views are used internally</a:t>
            </a:r>
            <a:r>
              <a:rPr lang="en-US" altLang="en-US" baseline="0" dirty="0">
                <a:cs typeface="Arial" panose="020B0604020202020204" pitchFamily="34" charset="0"/>
              </a:rPr>
              <a:t> by the DBMS. But you can also query them. For example, you could find the owners of a company’s tables. Here is an example if PVF’s database was stored in an Oracle DBMS:</a:t>
            </a: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SELECT OWNER, TABLE_NAME FROM DBA_TABLES WHERE TABLE_NAME = ‘PRODUCT_T’;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297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Unions</a:t>
            </a:r>
            <a:r>
              <a:rPr lang="en-US" altLang="en-US" baseline="0" dirty="0">
                <a:cs typeface="Arial" panose="020B0604020202020204" pitchFamily="34" charset="0"/>
              </a:rPr>
              <a:t> are not literally joins, and the syntax for expressing a union is not the same as the syntax for expressing a join. Nevertheless, unions also combine data from different tables.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424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In this Venn diagram, the data from each table is represented as a circle. </a:t>
            </a:r>
            <a:r>
              <a:rPr lang="en-US" altLang="en-US" b="1" dirty="0">
                <a:cs typeface="Arial" panose="020B0604020202020204" pitchFamily="34" charset="0"/>
              </a:rPr>
              <a:t>Natural</a:t>
            </a:r>
            <a:r>
              <a:rPr lang="en-US" altLang="en-US" b="1" baseline="0" dirty="0">
                <a:cs typeface="Arial" panose="020B0604020202020204" pitchFamily="34" charset="0"/>
              </a:rPr>
              <a:t> joins</a:t>
            </a:r>
            <a:r>
              <a:rPr lang="en-US" altLang="en-US" baseline="0" dirty="0">
                <a:cs typeface="Arial" panose="020B0604020202020204" pitchFamily="34" charset="0"/>
              </a:rPr>
              <a:t> will only return the records from each table that have a match in the join condition with the other table. This is also called an </a:t>
            </a:r>
            <a:r>
              <a:rPr lang="en-US" altLang="en-US" b="1" baseline="0" dirty="0">
                <a:cs typeface="Arial" panose="020B0604020202020204" pitchFamily="34" charset="0"/>
              </a:rPr>
              <a:t>inner join</a:t>
            </a:r>
            <a:r>
              <a:rPr lang="en-US" altLang="en-US" baseline="0" dirty="0">
                <a:cs typeface="Arial" panose="020B0604020202020204" pitchFamily="34" charset="0"/>
              </a:rPr>
              <a:t>. By contrast, with an </a:t>
            </a:r>
            <a:r>
              <a:rPr lang="en-US" altLang="en-US" b="1" baseline="0" dirty="0">
                <a:cs typeface="Arial" panose="020B0604020202020204" pitchFamily="34" charset="0"/>
              </a:rPr>
              <a:t>outer join</a:t>
            </a:r>
            <a:r>
              <a:rPr lang="en-US" altLang="en-US" baseline="0" dirty="0">
                <a:cs typeface="Arial" panose="020B0604020202020204" pitchFamily="34" charset="0"/>
              </a:rPr>
              <a:t>, the records from one table will be included even if there are no corresponding records from the other. With a </a:t>
            </a:r>
            <a:r>
              <a:rPr lang="en-US" altLang="en-US" b="1" baseline="0" dirty="0">
                <a:cs typeface="Arial" panose="020B0604020202020204" pitchFamily="34" charset="0"/>
              </a:rPr>
              <a:t>union join</a:t>
            </a:r>
            <a:r>
              <a:rPr lang="en-US" altLang="en-US" baseline="0" dirty="0">
                <a:cs typeface="Arial" panose="020B0604020202020204" pitchFamily="34" charset="0"/>
              </a:rPr>
              <a:t>, all records from both tables are returned. This can also be accomplished via a </a:t>
            </a:r>
            <a:r>
              <a:rPr lang="en-US" altLang="en-US" b="1" baseline="0" dirty="0">
                <a:cs typeface="Arial" panose="020B0604020202020204" pitchFamily="34" charset="0"/>
              </a:rPr>
              <a:t>full outer join</a:t>
            </a:r>
            <a:r>
              <a:rPr lang="en-US" altLang="en-US" baseline="0" dirty="0">
                <a:cs typeface="Arial" panose="020B0604020202020204" pitchFamily="34" charset="0"/>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6646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462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Customer_T</a:t>
            </a:r>
            <a:r>
              <a:rPr lang="en-US" altLang="en-US" baseline="0" dirty="0">
                <a:cs typeface="Arial" panose="020B0604020202020204" pitchFamily="34" charset="0"/>
              </a:rPr>
              <a:t> and Order_T have a 1:N relationship, as you can see from the CustomerID foreign key in Order_T. These are two of the tables; the others are </a:t>
            </a:r>
            <a:r>
              <a:rPr lang="en-US" altLang="en-US" baseline="0" dirty="0" err="1">
                <a:cs typeface="Arial" panose="020B0604020202020204" pitchFamily="34" charset="0"/>
              </a:rPr>
              <a:t>OrderLine_T</a:t>
            </a:r>
            <a:r>
              <a:rPr lang="en-US" altLang="en-US" baseline="0" dirty="0">
                <a:cs typeface="Arial" panose="020B0604020202020204" pitchFamily="34" charset="0"/>
              </a:rPr>
              <a:t> and </a:t>
            </a:r>
            <a:r>
              <a:rPr lang="en-US" altLang="en-US" baseline="0" dirty="0" err="1">
                <a:cs typeface="Arial" panose="020B0604020202020204" pitchFamily="34" charset="0"/>
              </a:rPr>
              <a:t>Product_T</a:t>
            </a:r>
            <a:r>
              <a:rPr lang="en-US" altLang="en-US" baseline="0" dirty="0">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aseline="0" dirty="0">
                <a:cs typeface="Arial" panose="020B0604020202020204" pitchFamily="34" charset="0"/>
              </a:rPr>
              <a:t>Order_T has a foreign key called CustomerID. This foreign key references the Customer_T table’s primary key, also called CustomerID.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rPr>
              <a:t>These tables are used in the queries that follow</a:t>
            </a:r>
            <a:r>
              <a:rPr lang="en-US" altLang="en-US" sz="1200" dirty="0">
                <a:solidFill>
                  <a:srgbClr val="990000"/>
                </a:solidFill>
                <a:cs typeface="Arial" panose="020B0604020202020204" pitchFamily="34" charset="0"/>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6369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t>
            </a:r>
            <a:r>
              <a:rPr lang="en-US" dirty="0" err="1"/>
              <a:t>equi</a:t>
            </a:r>
            <a:r>
              <a:rPr lang="en-US" dirty="0"/>
              <a:t>-join. Notice that the </a:t>
            </a:r>
            <a:r>
              <a:rPr lang="en-US" dirty="0" err="1"/>
              <a:t>CustomerID</a:t>
            </a:r>
            <a:r>
              <a:rPr lang="en-US" dirty="0"/>
              <a:t> is showing from</a:t>
            </a:r>
            <a:r>
              <a:rPr lang="en-US" baseline="0" dirty="0"/>
              <a:t> both tables. It’s probably not necessary to see this, because they are always matched.</a:t>
            </a:r>
          </a:p>
          <a:p>
            <a:endParaRPr lang="en-US" baseline="0" dirty="0"/>
          </a:p>
          <a:p>
            <a:r>
              <a:rPr lang="en-US" baseline="0" dirty="0"/>
              <a:t>Notice also that 10 rows are returned in this query. There are 10 rows in the Order_T table, and only those rows from the Customer_T table with corresponding orders will be included. That’s because </a:t>
            </a:r>
            <a:r>
              <a:rPr lang="en-US" baseline="0" dirty="0" err="1"/>
              <a:t>equi</a:t>
            </a:r>
            <a:r>
              <a:rPr lang="en-US" baseline="0" dirty="0"/>
              <a:t>-joins are inner join by default.</a:t>
            </a:r>
          </a:p>
          <a:p>
            <a:endParaRPr lang="en-US" baseline="0" dirty="0"/>
          </a:p>
          <a:p>
            <a:r>
              <a:rPr lang="en-US" baseline="0" dirty="0"/>
              <a:t>The query:</a:t>
            </a:r>
          </a:p>
          <a:p>
            <a:r>
              <a:rPr lang="en-US" sz="1800" dirty="0"/>
              <a:t>SELECT </a:t>
            </a:r>
            <a:r>
              <a:rPr lang="en-US" sz="1800" dirty="0" err="1"/>
              <a:t>Customer_T.CustomerID</a:t>
            </a:r>
            <a:r>
              <a:rPr lang="en-US" sz="1800" dirty="0"/>
              <a:t>, </a:t>
            </a:r>
            <a:r>
              <a:rPr lang="en-US" sz="1800" dirty="0" err="1"/>
              <a:t>Order_T.CustomerID</a:t>
            </a:r>
            <a:r>
              <a:rPr lang="en-US" sz="1800" dirty="0"/>
              <a:t>, </a:t>
            </a:r>
            <a:r>
              <a:rPr lang="en-US" sz="1800" dirty="0" err="1"/>
              <a:t>CustomerName</a:t>
            </a:r>
            <a:r>
              <a:rPr lang="en-US" sz="1800" dirty="0"/>
              <a:t>, </a:t>
            </a:r>
            <a:r>
              <a:rPr lang="en-US" sz="1800" dirty="0" err="1"/>
              <a:t>OrderID</a:t>
            </a:r>
            <a:endParaRPr lang="en-US" sz="1800" dirty="0"/>
          </a:p>
          <a:p>
            <a:pPr lvl="1"/>
            <a:r>
              <a:rPr lang="en-US" sz="1800" dirty="0"/>
              <a:t>FROM Customer_T, Order_T</a:t>
            </a:r>
          </a:p>
          <a:p>
            <a:pPr lvl="1"/>
            <a:r>
              <a:rPr lang="en-US" sz="1800" b="1" dirty="0"/>
              <a:t>WHERE </a:t>
            </a:r>
            <a:r>
              <a:rPr lang="en-US" sz="1800" dirty="0" err="1"/>
              <a:t>Customer_T.CustomerID</a:t>
            </a:r>
            <a:r>
              <a:rPr lang="en-US" sz="1800" dirty="0"/>
              <a:t> = Order_T. </a:t>
            </a:r>
            <a:r>
              <a:rPr lang="en-US" sz="1800" dirty="0" err="1"/>
              <a:t>CustomerID</a:t>
            </a:r>
            <a:endParaRPr lang="en-US" sz="1800" dirty="0"/>
          </a:p>
          <a:p>
            <a:pPr lvl="1"/>
            <a:r>
              <a:rPr lang="en-US" sz="1800" dirty="0"/>
              <a:t>ORDER BY </a:t>
            </a:r>
            <a:r>
              <a:rPr lang="en-US" sz="1800" dirty="0" err="1"/>
              <a:t>OrderID</a:t>
            </a:r>
            <a:endParaRPr lang="en-US" sz="1800" dirty="0"/>
          </a:p>
          <a:p>
            <a:endParaRPr lang="en-US" dirty="0"/>
          </a:p>
          <a:p>
            <a:r>
              <a:rPr lang="en-US" dirty="0"/>
              <a:t>The results:</a:t>
            </a:r>
          </a:p>
          <a:p>
            <a:r>
              <a:rPr lang="en-US" sz="1200" b="1" i="0" u="none" strike="noStrike" kern="1200" cap="none" baseline="0" dirty="0">
                <a:solidFill>
                  <a:schemeClr val="dk1"/>
                </a:solidFill>
                <a:latin typeface="Arial"/>
                <a:ea typeface="Arial"/>
                <a:cs typeface="Arial"/>
                <a:sym typeface="Arial"/>
              </a:rPr>
              <a:t>CUSTOMERID </a:t>
            </a:r>
            <a:r>
              <a:rPr lang="en-US" sz="1200" b="1" i="0" u="none" strike="noStrike" kern="1200" cap="none" baseline="0" dirty="0" err="1">
                <a:solidFill>
                  <a:schemeClr val="dk1"/>
                </a:solidFill>
                <a:latin typeface="Arial"/>
                <a:ea typeface="Arial"/>
                <a:cs typeface="Arial"/>
                <a:sym typeface="Arial"/>
              </a:rPr>
              <a:t>CUSTOMERID</a:t>
            </a:r>
            <a:r>
              <a:rPr lang="en-US" sz="1200" b="1" i="0" u="none" strike="noStrike" kern="1200" cap="none" baseline="0" dirty="0">
                <a:solidFill>
                  <a:schemeClr val="dk1"/>
                </a:solidFill>
                <a:latin typeface="Arial"/>
                <a:ea typeface="Arial"/>
                <a:cs typeface="Arial"/>
                <a:sym typeface="Arial"/>
              </a:rPr>
              <a:t> CUSTOMERNAME ORDERID</a:t>
            </a:r>
          </a:p>
          <a:p>
            <a:r>
              <a:rPr lang="en-US" sz="1200" b="0" i="0" u="none" strike="noStrike" kern="1200" cap="none" baseline="0" dirty="0">
                <a:solidFill>
                  <a:schemeClr val="dk1"/>
                </a:solidFill>
                <a:latin typeface="Arial"/>
                <a:ea typeface="Arial"/>
                <a:cs typeface="Arial"/>
                <a:sym typeface="Arial"/>
              </a:rPr>
              <a:t>1 1 Contemporary Casuals 1001</a:t>
            </a:r>
          </a:p>
          <a:p>
            <a:r>
              <a:rPr lang="it-IT" sz="1200" b="0" i="0" u="none" strike="noStrike" kern="1200" cap="none" baseline="0" dirty="0">
                <a:solidFill>
                  <a:schemeClr val="dk1"/>
                </a:solidFill>
                <a:latin typeface="Arial"/>
                <a:ea typeface="Arial"/>
                <a:cs typeface="Arial"/>
                <a:sym typeface="Arial"/>
              </a:rPr>
              <a:t>8 8 California Classics 1002</a:t>
            </a:r>
          </a:p>
          <a:p>
            <a:r>
              <a:rPr lang="en-US" sz="1200" b="0" i="0" u="none" strike="noStrike" kern="1200" cap="none" baseline="0" dirty="0">
                <a:solidFill>
                  <a:schemeClr val="dk1"/>
                </a:solidFill>
                <a:latin typeface="Arial"/>
                <a:ea typeface="Arial"/>
                <a:cs typeface="Arial"/>
                <a:sym typeface="Arial"/>
              </a:rPr>
              <a:t>15 15 Mountain Scenes 1003</a:t>
            </a:r>
          </a:p>
          <a:p>
            <a:r>
              <a:rPr lang="en-US" sz="1200" b="0" i="0" u="none" strike="noStrike" kern="1200" cap="none" baseline="0" dirty="0">
                <a:solidFill>
                  <a:schemeClr val="dk1"/>
                </a:solidFill>
                <a:latin typeface="Arial"/>
                <a:ea typeface="Arial"/>
                <a:cs typeface="Arial"/>
                <a:sym typeface="Arial"/>
              </a:rPr>
              <a:t>5 5 Impressions 1004</a:t>
            </a:r>
          </a:p>
          <a:p>
            <a:r>
              <a:rPr lang="en-US" sz="1200" b="0" i="0" u="none" strike="noStrike" kern="1200" cap="none" baseline="0" dirty="0">
                <a:solidFill>
                  <a:schemeClr val="dk1"/>
                </a:solidFill>
                <a:latin typeface="Arial"/>
                <a:ea typeface="Arial"/>
                <a:cs typeface="Arial"/>
                <a:sym typeface="Arial"/>
              </a:rPr>
              <a:t>3 3 Home Furnishings 1005</a:t>
            </a:r>
          </a:p>
          <a:p>
            <a:r>
              <a:rPr lang="en-US" sz="1200" b="0" i="0" u="none" strike="noStrike" kern="1200" cap="none" baseline="0" dirty="0">
                <a:solidFill>
                  <a:schemeClr val="dk1"/>
                </a:solidFill>
                <a:latin typeface="Arial"/>
                <a:ea typeface="Arial"/>
                <a:cs typeface="Arial"/>
                <a:sym typeface="Arial"/>
              </a:rPr>
              <a:t>2 2 Value Furniture 1006</a:t>
            </a:r>
          </a:p>
          <a:p>
            <a:r>
              <a:rPr lang="en-US" sz="1200" b="0" i="0" u="none" strike="noStrike" kern="1200" cap="none" baseline="0" dirty="0">
                <a:solidFill>
                  <a:schemeClr val="dk1"/>
                </a:solidFill>
                <a:latin typeface="Arial"/>
                <a:ea typeface="Arial"/>
                <a:cs typeface="Arial"/>
                <a:sym typeface="Arial"/>
              </a:rPr>
              <a:t>11 11 American Euro Lifestyles 1007</a:t>
            </a:r>
          </a:p>
          <a:p>
            <a:r>
              <a:rPr lang="en-US" sz="1200" b="0" i="0" u="none" strike="noStrike" kern="1200" cap="none" baseline="0" dirty="0">
                <a:solidFill>
                  <a:schemeClr val="dk1"/>
                </a:solidFill>
                <a:latin typeface="Arial"/>
                <a:ea typeface="Arial"/>
                <a:cs typeface="Arial"/>
                <a:sym typeface="Arial"/>
              </a:rPr>
              <a:t>12 12 Battle Creek Furniture 1008</a:t>
            </a:r>
          </a:p>
          <a:p>
            <a:r>
              <a:rPr lang="en-US" sz="1200" b="0" i="0" u="none" strike="noStrike" kern="1200" cap="none" baseline="0" dirty="0">
                <a:solidFill>
                  <a:schemeClr val="dk1"/>
                </a:solidFill>
                <a:latin typeface="Arial"/>
                <a:ea typeface="Arial"/>
                <a:cs typeface="Arial"/>
                <a:sym typeface="Arial"/>
              </a:rPr>
              <a:t>4 4 Eastern Furniture 1009</a:t>
            </a:r>
          </a:p>
          <a:p>
            <a:r>
              <a:rPr lang="en-US" sz="1200" b="0" i="0" u="none" strike="noStrike" kern="1200" cap="none" baseline="0" dirty="0">
                <a:solidFill>
                  <a:schemeClr val="dk1"/>
                </a:solidFill>
                <a:latin typeface="Arial"/>
                <a:ea typeface="Arial"/>
                <a:cs typeface="Arial"/>
                <a:sym typeface="Arial"/>
              </a:rPr>
              <a:t>1 1 Contemporary Casuals 1010</a:t>
            </a:r>
          </a:p>
          <a:p>
            <a:r>
              <a:rPr lang="en-US" sz="1200" b="0" i="0" u="none" strike="noStrike" kern="1200" cap="none" baseline="0" dirty="0">
                <a:solidFill>
                  <a:schemeClr val="dk1"/>
                </a:solidFill>
                <a:latin typeface="Arial"/>
                <a:ea typeface="Arial"/>
                <a:cs typeface="Arial"/>
                <a:sym typeface="Arial"/>
              </a:rPr>
              <a:t>10 rows selected.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0112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join conditions, sometimes this syntax is used instead of the WHERE clause. This way you can distinguish between conditions that are used for matching</a:t>
            </a:r>
            <a:r>
              <a:rPr lang="en-US" baseline="0" dirty="0"/>
              <a:t> records between tables vs. conditions used for selecting which rows to return (as we learned about in Chapter 5).</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anose="02020603050405020304" pitchFamily="18" charset="0"/>
              </a:rPr>
              <a:t>A join involves multiple tables in FROM clause. The ON clause performs the equality check for common columns of the two tables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solidFill>
                <a:srgbClr val="990000"/>
              </a:solidFill>
              <a:latin typeface="Times New Roman" panose="02020603050405020304" pitchFamily="18" charset="0"/>
            </a:endParaRPr>
          </a:p>
          <a:p>
            <a:pPr eaLnBrk="1" hangingPunct="1"/>
            <a:r>
              <a:rPr lang="en-US" altLang="en-US" dirty="0">
                <a:solidFill>
                  <a:srgbClr val="000000"/>
                </a:solidFill>
              </a:rPr>
              <a:t>Note: From Figure 6-1, you see that there are 15 customers, but only 10 of them have links with orders.</a:t>
            </a:r>
          </a:p>
          <a:p>
            <a:pPr eaLnBrk="1" hangingPunct="1"/>
            <a:endParaRPr lang="en-US" altLang="en-US" dirty="0">
              <a:solidFill>
                <a:srgbClr val="000000"/>
              </a:solidFill>
            </a:endParaRPr>
          </a:p>
          <a:p>
            <a:pPr eaLnBrk="1" hangingPunct="1"/>
            <a:r>
              <a:rPr lang="en-US" altLang="en-US" dirty="0">
                <a:solidFill>
                  <a:srgbClr val="000000"/>
                </a:solidFill>
                <a:sym typeface="Wingdings" panose="05000000000000000000" pitchFamily="2" charset="2"/>
              </a:rPr>
              <a:t>Therefore, o</a:t>
            </a:r>
            <a:r>
              <a:rPr lang="en-US" altLang="en-US" dirty="0">
                <a:solidFill>
                  <a:srgbClr val="000000"/>
                </a:solidFill>
              </a:rPr>
              <a:t>nly 10 rows will be returned from this INNER join.</a:t>
            </a:r>
          </a:p>
          <a:p>
            <a:pPr eaLnBrk="1" hangingPunct="1"/>
            <a:endParaRPr lang="en-US" altLang="en-US" dirty="0">
              <a:solidFill>
                <a:srgbClr val="000000"/>
              </a:solidFill>
            </a:endParaRPr>
          </a:p>
          <a:p>
            <a:r>
              <a:rPr lang="en-US" sz="1200" b="0" i="0" u="none" strike="noStrike" kern="1200" cap="none" baseline="0" dirty="0">
                <a:solidFill>
                  <a:schemeClr val="dk1"/>
                </a:solidFill>
                <a:latin typeface="Arial"/>
                <a:ea typeface="Arial"/>
                <a:cs typeface="Arial"/>
                <a:sym typeface="Arial"/>
              </a:rPr>
              <a:t>SELECT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Order_T.CustomerID</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CustomerName</a:t>
            </a:r>
            <a:r>
              <a:rPr lang="en-US" sz="1200" b="0" i="0" u="none" strike="noStrike" kern="1200" cap="none" baseline="0" dirty="0">
                <a:solidFill>
                  <a:schemeClr val="dk1"/>
                </a:solidFill>
                <a:latin typeface="Arial"/>
                <a:ea typeface="Arial"/>
                <a:cs typeface="Arial"/>
                <a:sym typeface="Arial"/>
              </a:rPr>
              <a:t>, </a:t>
            </a:r>
            <a:r>
              <a:rPr lang="en-US" sz="1200" b="0" i="0" u="none" strike="noStrike" kern="1200" cap="none" baseline="0" dirty="0" err="1">
                <a:solidFill>
                  <a:schemeClr val="dk1"/>
                </a:solidFill>
                <a:latin typeface="Arial"/>
                <a:ea typeface="Arial"/>
                <a:cs typeface="Arial"/>
                <a:sym typeface="Arial"/>
              </a:rPr>
              <a:t>OrderID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FROM Customer_T </a:t>
            </a:r>
            <a:r>
              <a:rPr lang="en-US" sz="1200" b="1" i="0" u="none" strike="noStrike" kern="1200" cap="none" baseline="0" dirty="0">
                <a:solidFill>
                  <a:schemeClr val="dk1"/>
                </a:solidFill>
                <a:latin typeface="Arial"/>
                <a:ea typeface="Arial"/>
                <a:cs typeface="Arial"/>
                <a:sym typeface="Arial"/>
              </a:rPr>
              <a:t>INNER JOIN </a:t>
            </a:r>
            <a:r>
              <a:rPr lang="en-US" sz="1200" b="0" i="0" u="none" strike="noStrike" kern="1200" cap="none" baseline="0" dirty="0">
                <a:solidFill>
                  <a:schemeClr val="dk1"/>
                </a:solidFill>
                <a:latin typeface="Arial"/>
                <a:ea typeface="Arial"/>
                <a:cs typeface="Arial"/>
                <a:sym typeface="Arial"/>
              </a:rPr>
              <a:t>Order_T </a:t>
            </a:r>
            <a:r>
              <a:rPr lang="en-US" sz="1200" b="1" i="0" u="none" strike="noStrike" kern="1200" cap="none" baseline="0" dirty="0">
                <a:solidFill>
                  <a:schemeClr val="dk1"/>
                </a:solidFill>
                <a:latin typeface="Arial"/>
                <a:ea typeface="Arial"/>
                <a:cs typeface="Arial"/>
                <a:sym typeface="Arial"/>
              </a:rPr>
              <a:t>ON </a:t>
            </a:r>
            <a:r>
              <a:rPr lang="en-US" sz="1200" b="0" i="0" u="none" strike="noStrike" kern="1200" cap="none" baseline="0" dirty="0" err="1">
                <a:solidFill>
                  <a:schemeClr val="dk1"/>
                </a:solidFill>
                <a:latin typeface="Arial"/>
                <a:ea typeface="Arial"/>
                <a:cs typeface="Arial"/>
                <a:sym typeface="Arial"/>
              </a:rPr>
              <a:t>Customer_T.CustomerID</a:t>
            </a:r>
            <a:r>
              <a:rPr lang="en-US" sz="1200" b="0" i="0" u="none" strike="noStrike" kern="1200" cap="none" baseline="0" dirty="0">
                <a:solidFill>
                  <a:schemeClr val="dk1"/>
                </a:solidFill>
                <a:latin typeface="Arial"/>
                <a:ea typeface="Arial"/>
                <a:cs typeface="Arial"/>
                <a:sym typeface="Arial"/>
              </a:rPr>
              <a:t> = </a:t>
            </a:r>
            <a:r>
              <a:rPr lang="en-US" sz="1200" b="0" i="0" u="none" strike="noStrike" kern="1200" cap="none" baseline="0" dirty="0" err="1">
                <a:solidFill>
                  <a:schemeClr val="dk1"/>
                </a:solidFill>
                <a:latin typeface="Arial"/>
                <a:ea typeface="Arial"/>
                <a:cs typeface="Arial"/>
                <a:sym typeface="Arial"/>
              </a:rPr>
              <a:t>Order_T.CustomerID</a:t>
            </a: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ORDER BY </a:t>
            </a:r>
            <a:r>
              <a:rPr lang="en-US" sz="1200" b="0" i="0" u="none" strike="noStrike" kern="1200" cap="none" baseline="0" dirty="0" err="1">
                <a:solidFill>
                  <a:schemeClr val="dk1"/>
                </a:solidFill>
                <a:latin typeface="Arial"/>
                <a:ea typeface="Arial"/>
                <a:cs typeface="Arial"/>
                <a:sym typeface="Arial"/>
              </a:rPr>
              <a:t>OrderID</a:t>
            </a:r>
            <a:r>
              <a:rPr lang="en-US" sz="1200" b="0" i="0" u="none" strike="noStrike" kern="1200" cap="none" baseline="0" dirty="0">
                <a:solidFill>
                  <a:schemeClr val="dk1"/>
                </a:solidFill>
                <a:latin typeface="Arial"/>
                <a:ea typeface="Arial"/>
                <a:cs typeface="Arial"/>
                <a:sym typeface="Arial"/>
              </a:rPr>
              <a: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3833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357408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6</a:t>
            </a:r>
          </a:p>
        </p:txBody>
      </p:sp>
      <p:sp>
        <p:nvSpPr>
          <p:cNvPr id="5" name="Text Placeholder 4"/>
          <p:cNvSpPr>
            <a:spLocks noGrp="1"/>
          </p:cNvSpPr>
          <p:nvPr>
            <p:ph type="body" idx="3"/>
          </p:nvPr>
        </p:nvSpPr>
        <p:spPr>
          <a:xfrm>
            <a:off x="4773169" y="3114461"/>
            <a:ext cx="3751400" cy="497419"/>
          </a:xfrm>
        </p:spPr>
        <p:txBody>
          <a:bodyPr/>
          <a:lstStyle/>
          <a:p>
            <a:pPr algn="ctr">
              <a:buSzPct val="25000"/>
            </a:pPr>
            <a:r>
              <a:rPr lang="en-US" dirty="0">
                <a:solidFill>
                  <a:srgbClr val="000000"/>
                </a:solidFill>
                <a:effectLst>
                  <a:outerShdw blurRad="38100" dist="38100" dir="2700000" algn="tl">
                    <a:srgbClr val="FFFFFF"/>
                  </a:outerShdw>
                </a:effectLst>
                <a:latin typeface="+mn-lt"/>
              </a:rPr>
              <a:t>Advanced S</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Q</a:t>
            </a:r>
            <a:r>
              <a:rPr lang="en-US" sz="100" dirty="0">
                <a:solidFill>
                  <a:srgbClr val="000000"/>
                </a:solidFill>
                <a:effectLst>
                  <a:outerShdw blurRad="38100" dist="38100" dir="2700000" algn="tl">
                    <a:srgbClr val="FFFFFF"/>
                  </a:outerShdw>
                </a:effectLst>
                <a:latin typeface="+mn-lt"/>
              </a:rPr>
              <a:t> </a:t>
            </a:r>
            <a:r>
              <a:rPr lang="en-US" dirty="0">
                <a:solidFill>
                  <a:srgbClr val="000000"/>
                </a:solidFill>
                <a:effectLst>
                  <a:outerShdw blurRad="38100" dist="38100" dir="2700000" algn="tl">
                    <a:srgbClr val="FFFFFF"/>
                  </a:outerShdw>
                </a:effectLst>
                <a:latin typeface="+mn-lt"/>
              </a:rPr>
              <a:t>L</a:t>
            </a:r>
            <a:endParaRPr lang="en-US" dirty="0">
              <a:latin typeface="+mn-lt"/>
            </a:endParaRP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D1980E5F-31D9-4B30-826E-939C98146669}"/>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Outer-Join Example</a:t>
            </a:r>
          </a:p>
        </p:txBody>
      </p:sp>
      <p:sp>
        <p:nvSpPr>
          <p:cNvPr id="3" name="Text Placeholder 2"/>
          <p:cNvSpPr>
            <a:spLocks noGrp="1"/>
          </p:cNvSpPr>
          <p:nvPr>
            <p:ph type="body" idx="1"/>
          </p:nvPr>
        </p:nvSpPr>
        <p:spPr>
          <a:xfrm>
            <a:off x="457200" y="1600201"/>
            <a:ext cx="8229600" cy="627434"/>
          </a:xfrm>
        </p:spPr>
        <p:txBody>
          <a:bodyPr/>
          <a:lstStyle/>
          <a:p>
            <a:pPr marL="0" indent="0" eaLnBrk="1" hangingPunct="1">
              <a:buNone/>
            </a:pPr>
            <a:r>
              <a:rPr lang="en-US" altLang="en-US" sz="1800" dirty="0"/>
              <a:t>List the customer name, I</a:t>
            </a:r>
            <a:r>
              <a:rPr lang="en-US" altLang="en-US" sz="100" dirty="0"/>
              <a:t> </a:t>
            </a:r>
            <a:r>
              <a:rPr lang="en-US" altLang="en-US" sz="1800" dirty="0"/>
              <a:t>D number, and order number for all customers. Include customer information even for customers that do not have an order.</a:t>
            </a:r>
          </a:p>
        </p:txBody>
      </p:sp>
      <p:pic>
        <p:nvPicPr>
          <p:cNvPr id="4" name="Picture 3" descr="An illustration of a LEFT OUTER join example. The following S Q L statements are used. Line 1. SELECT Customer underscore T dot Customer I D comma Order underscore T dot Customer I D comma Customer Name comma Order I D. Line 2. FROM Customer underscore T LEFT OUTER JOIN comma Order underscore T. Line 3. WHERE Customer underscore T dot Customer I D equals Order underscore T dot Customer I D.">
            <a:extLst>
              <a:ext uri="{FF2B5EF4-FFF2-40B4-BE49-F238E27FC236}">
                <a16:creationId xmlns:a16="http://schemas.microsoft.com/office/drawing/2014/main" id="{0DBBD6D7-8C28-4304-943A-5A6A36E422F5}"/>
              </a:ext>
            </a:extLst>
          </p:cNvPr>
          <p:cNvPicPr>
            <a:picLocks noChangeAspect="1"/>
          </p:cNvPicPr>
          <p:nvPr/>
        </p:nvPicPr>
        <p:blipFill rotWithShape="1">
          <a:blip r:embed="rId3"/>
          <a:srcRect t="11815" b="6482"/>
          <a:stretch/>
        </p:blipFill>
        <p:spPr>
          <a:xfrm>
            <a:off x="584248" y="2410839"/>
            <a:ext cx="7975504" cy="1280808"/>
          </a:xfrm>
          <a:prstGeom prst="rect">
            <a:avLst/>
          </a:prstGeom>
        </p:spPr>
      </p:pic>
      <p:sp>
        <p:nvSpPr>
          <p:cNvPr id="5" name="Text Placeholder 4"/>
          <p:cNvSpPr>
            <a:spLocks noGrp="1"/>
          </p:cNvSpPr>
          <p:nvPr>
            <p:ph type="body" idx="2"/>
          </p:nvPr>
        </p:nvSpPr>
        <p:spPr>
          <a:xfrm>
            <a:off x="457200" y="3874851"/>
            <a:ext cx="8229600" cy="2163763"/>
          </a:xfrm>
        </p:spPr>
        <p:txBody>
          <a:bodyPr/>
          <a:lstStyle/>
          <a:p>
            <a:pPr marL="0" indent="0" eaLnBrk="1" hangingPunct="1">
              <a:buNone/>
            </a:pPr>
            <a:r>
              <a:rPr lang="en-US" altLang="en-US" sz="1800" dirty="0"/>
              <a:t>LEFT OUTER JOIN clause causes rows from the first mentioned table (customer) to appear even if there is no corresponding order data.</a:t>
            </a:r>
          </a:p>
          <a:p>
            <a:pPr marL="0" indent="0">
              <a:buNone/>
            </a:pPr>
            <a:r>
              <a:rPr lang="en-US" altLang="en-US" sz="1800" dirty="0">
                <a:solidFill>
                  <a:srgbClr val="000000"/>
                </a:solidFill>
              </a:rPr>
              <a:t>Unlike an INNER join, this will include customer rows with no matching order rows.</a:t>
            </a:r>
          </a:p>
          <a:p>
            <a:pPr marL="0" indent="0">
              <a:buNone/>
            </a:pPr>
            <a:r>
              <a:rPr lang="en-US" altLang="en-US" sz="1800" dirty="0">
                <a:solidFill>
                  <a:srgbClr val="000000"/>
                </a:solidFill>
              </a:rPr>
              <a:t>For the tables in figure 6.1, this will return 16 rows. That’s because there are 15 customers, and one of these customers has 2 orders.</a:t>
            </a:r>
            <a:endParaRPr lang="en-US" sz="1800" dirty="0"/>
          </a:p>
        </p:txBody>
      </p:sp>
    </p:spTree>
    <p:extLst>
      <p:ext uri="{BB962C8B-B14F-4D97-AF65-F5344CB8AC3E}">
        <p14:creationId xmlns:p14="http://schemas.microsoft.com/office/powerpoint/2010/main" val="326342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Text Placeholder 2"/>
          <p:cNvSpPr>
            <a:spLocks noGrp="1"/>
          </p:cNvSpPr>
          <p:nvPr>
            <p:ph type="body" idx="1"/>
          </p:nvPr>
        </p:nvSpPr>
        <p:spPr>
          <a:xfrm>
            <a:off x="457200" y="1600200"/>
            <a:ext cx="2908570" cy="4525963"/>
          </a:xfrm>
        </p:spPr>
        <p:txBody>
          <a:bodyPr/>
          <a:lstStyle/>
          <a:p>
            <a:pPr marL="0" indent="0">
              <a:buNone/>
            </a:pPr>
            <a:r>
              <a:rPr lang="en-US" sz="2400" dirty="0"/>
              <a:t>Note two rows for customer #1 Contemporary Casuals.</a:t>
            </a:r>
          </a:p>
          <a:p>
            <a:pPr marL="0" indent="0">
              <a:buNone/>
            </a:pPr>
            <a:r>
              <a:rPr lang="en-US" sz="2400" dirty="0"/>
              <a:t>Also note that several customers don’t have orders.</a:t>
            </a:r>
          </a:p>
          <a:p>
            <a:pPr marL="0" indent="0">
              <a:buNone/>
            </a:pPr>
            <a:r>
              <a:rPr lang="en-US" sz="2400" dirty="0"/>
              <a:t>This is because of the left outer join.</a:t>
            </a:r>
          </a:p>
        </p:txBody>
      </p:sp>
      <p:pic>
        <p:nvPicPr>
          <p:cNvPr id="4" name="Picture 3" descr="A table showing the results of the join. The table has 16 rows and 3 columns. The columns have the following headings from left to right. Customer I D, Customer Name, and Order I D. The row entries are as follows. Row 1. Customer I D, 1, Customer Name, Contemporary Casuals, and Order I D, 1 0 0 1. Row 2. Customer I D, 1, Customer Name, Contemporary Casuals, and Order I D, 1 0 1 0. Row 3. Customer I D, 2, Customer Name, Value Furniture, and Order I D, 1 0 0 6. Row 4. Customer I D, 3, Customer Name, Home Furnishing, and Order I D, 1 0 0 9. Row 5. Customer I D, 4, Customer Name, Eastern Furniture, and Order I D, 1 0 0 1. Row 6. Customer I D, 51, Customer Name, Impressions, and Order I D, 1 0 0 4. Row 7. Customer I D, 6, Customer Name, Furniture Gallery, and Order I D, blank. Row 8. Customer I D, 7, Customer Name, Period Furniture, and Order I D, blank. Row 9. Customer I D, 8, Customer Name, California Classics, and Order I D, 1 0 0 2. Row 10. Customer I D, 9, Customer Name, M and H Casual Furniture, and Order I D, blank. Row 11. Customer I D, 10, Customer Name, Seminole Interiors, and Order I D, blank. Row 12. Customer I D, 11, Customer Name, American Euro Lifestyles, and Order I D, 1 0 0 7. Row 13. Customer I D, 12, Customer Name, Battle Creek Furniture, and Order I D, 1 0 0 8. Row 14. Customer I D, 13, Customer Name, Heritage Furnishings, and Order I D, blank. Row 15. Customer I D, 14, Customer Name, Kaneohe Homes, and Order I D, blank. Row 16. Customer I D, 15, Customer Name, Mountain Scenes, and Order I D, 1 0 0 3. At the bottom of the table is text that reads, 16 rows selected.">
            <a:extLst>
              <a:ext uri="{FF2B5EF4-FFF2-40B4-BE49-F238E27FC236}">
                <a16:creationId xmlns:a16="http://schemas.microsoft.com/office/drawing/2014/main" id="{B7C04F24-7297-4EBF-8B0D-639833E9FBF8}"/>
              </a:ext>
            </a:extLst>
          </p:cNvPr>
          <p:cNvPicPr>
            <a:picLocks noChangeAspect="1"/>
          </p:cNvPicPr>
          <p:nvPr/>
        </p:nvPicPr>
        <p:blipFill rotWithShape="1">
          <a:blip r:embed="rId3"/>
          <a:srcRect t="5247"/>
          <a:stretch/>
        </p:blipFill>
        <p:spPr>
          <a:xfrm>
            <a:off x="3796518" y="1483640"/>
            <a:ext cx="4634633" cy="4754260"/>
          </a:xfrm>
          <a:prstGeom prst="rect">
            <a:avLst/>
          </a:prstGeom>
        </p:spPr>
      </p:pic>
    </p:spTree>
    <p:extLst>
      <p:ext uri="{BB962C8B-B14F-4D97-AF65-F5344CB8AC3E}">
        <p14:creationId xmlns:p14="http://schemas.microsoft.com/office/powerpoint/2010/main" val="295366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Table Join Example</a:t>
            </a:r>
          </a:p>
        </p:txBody>
      </p:sp>
      <p:sp>
        <p:nvSpPr>
          <p:cNvPr id="3" name="Text Placeholder 2"/>
          <p:cNvSpPr>
            <a:spLocks noGrp="1"/>
          </p:cNvSpPr>
          <p:nvPr>
            <p:ph type="body" idx="1"/>
          </p:nvPr>
        </p:nvSpPr>
        <p:spPr>
          <a:xfrm>
            <a:off x="457200" y="1600201"/>
            <a:ext cx="8229600" cy="1629382"/>
          </a:xfrm>
        </p:spPr>
        <p:txBody>
          <a:bodyPr/>
          <a:lstStyle/>
          <a:p>
            <a:pPr marL="0" indent="0" eaLnBrk="1" hangingPunct="1">
              <a:buNone/>
            </a:pPr>
            <a:r>
              <a:rPr lang="en-US" altLang="en-US" sz="2200" dirty="0"/>
              <a:t>Assemble all information necessary to create an invoice for order number 1006.</a:t>
            </a:r>
          </a:p>
          <a:p>
            <a:pPr marL="0" indent="0" eaLnBrk="1" hangingPunct="1">
              <a:buNone/>
            </a:pPr>
            <a:r>
              <a:rPr lang="en-US" altLang="en-US" sz="2200" dirty="0"/>
              <a:t>Each pair of tables requires an equality-check condition in the WHERE clause, matching primary keys against foreign keys.</a:t>
            </a:r>
            <a:endParaRPr lang="en-US" sz="2200" dirty="0"/>
          </a:p>
        </p:txBody>
      </p:sp>
      <p:pic>
        <p:nvPicPr>
          <p:cNvPr id="4" name="Picture 12" descr="S Q L statements the perform a multiple table join. Line 1. SELECT Customer underscore T dot Customer I D comma Customer Name comma Customer Address comma Customer City comma Customer State comma Customer Postal Code comma Order underscore T dot Order I D comma Order Date comma Ordered Quantity comma Product Description comma Standard Price comma left parenthesis Ordered Quantity times Product Standard Price right parenthesis. Line 2. FROM Customer underscore T comma Order underscore T comma Order Line underscore T comma Product underscore T. Line 3. WHERE Order underscore T dot Customer I D equals Customer underscore T dot Customer I D, AND Order underscore T dot Order I D equals Order Line underscore T dot Order I D, AND Order line underscore T dot Product I D equals Product underscore T dot Product I D, and Order underscore T dot Order I D equals 1 0 0 6 semicolon.">
            <a:extLst>
              <a:ext uri="{FF2B5EF4-FFF2-40B4-BE49-F238E27FC236}">
                <a16:creationId xmlns:a16="http://schemas.microsoft.com/office/drawing/2014/main" id="{083CCB8D-A8FD-45C9-9EF8-54F9E79F3B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4373" y="3479309"/>
            <a:ext cx="5975254" cy="267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23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6-4 Results from a Four-Table Join (Edited for Readability)</a:t>
            </a:r>
          </a:p>
        </p:txBody>
      </p:sp>
      <p:pic>
        <p:nvPicPr>
          <p:cNvPr id="4" name="Picture 3" descr="Two tables show the results from a four table join. The first table has 3 rows and 6 columns. The columns have the following headings from left to right. Customer I D, Customer Name, Customer Address, Customer City, Customer State, and Customer Postal Code. The row entries are as follows. Row 1. Customer I D, 2, Customer Name, Value Furniture, Customer Address, 15145 S period W period 17th Street, Customer City, Plano, Customer State, T X, and Customer Postal Code 7 5 0 9 4 space 7 7 4 3. Row 2. Customer I D, 2, Customer Name, Value Furniture, Customer Address, 15145 S period W period 17th Street, Customer City, Plano, Customer State, T X, and Customer Postal Code 7 5 0 9 4 space 7 7 4 3.&#10;Row 3. Customer I D, 2, Customer Name, Value Furniture, Customer Address, 15145 S period W period 17th Street, Customer City, Plano, Customer State, T X, and Customer Postal Code 7 5 0 9 4 space 7 7 4 3. The second table has 3 rows and 6 columns. The columns have the following headings from left to right. Order I D, Order Date, Ordered Quantity, Product Name, Product Standard Price, and left parentheses Quantity times Standard Price right parenthesis. The row entries are as follows. Row 1. Order I D, 1 0 0 6, Order Date, 24 October 18, Ordered Quantity, 1, Product Name, Entertainment Center, Product Standard Price, 650, and left parentheses Quantity times Standard Price right parenthesis 650. Row 2. Order I D, 1 0 0 6, Order Date, 24 October 18, Ordered Quantity, 2, Product Name, Writer’s Desk, Product Standard Price, 325, and left parentheses Quantity times Standard Price right parenthesis 650. Row 3. Order I D, 1 0 0 6, Order Date, 24 October 18, Ordered Quantity, 2, Product Name, Dining Table, Product Standard Price, 800, and left parentheses Quantity times Standard Price right parenthesis 1600.">
            <a:extLst>
              <a:ext uri="{FF2B5EF4-FFF2-40B4-BE49-F238E27FC236}">
                <a16:creationId xmlns:a16="http://schemas.microsoft.com/office/drawing/2014/main" id="{030B938E-F392-49EF-9315-8C0A96C7B58E}"/>
              </a:ext>
            </a:extLst>
          </p:cNvPr>
          <p:cNvPicPr>
            <a:picLocks noChangeAspect="1"/>
          </p:cNvPicPr>
          <p:nvPr/>
        </p:nvPicPr>
        <p:blipFill>
          <a:blip r:embed="rId3"/>
          <a:stretch>
            <a:fillRect/>
          </a:stretch>
        </p:blipFill>
        <p:spPr>
          <a:xfrm>
            <a:off x="1199739" y="1694874"/>
            <a:ext cx="6744522" cy="2829250"/>
          </a:xfrm>
          <a:prstGeom prst="rect">
            <a:avLst/>
          </a:prstGeom>
        </p:spPr>
      </p:pic>
      <p:sp>
        <p:nvSpPr>
          <p:cNvPr id="3" name="Text Placeholder 2"/>
          <p:cNvSpPr>
            <a:spLocks noGrp="1"/>
          </p:cNvSpPr>
          <p:nvPr>
            <p:ph type="body" idx="1"/>
          </p:nvPr>
        </p:nvSpPr>
        <p:spPr>
          <a:xfrm>
            <a:off x="457200" y="4790873"/>
            <a:ext cx="8229600" cy="1308370"/>
          </a:xfrm>
        </p:spPr>
        <p:txBody>
          <a:bodyPr/>
          <a:lstStyle/>
          <a:p>
            <a:pPr marL="0" indent="0">
              <a:buNone/>
            </a:pPr>
            <a:r>
              <a:rPr lang="en-US" sz="2200" dirty="0"/>
              <a:t>All rows returned from this query will pertain to Order</a:t>
            </a:r>
            <a:r>
              <a:rPr lang="en-US" sz="100" dirty="0"/>
              <a:t> </a:t>
            </a:r>
            <a:r>
              <a:rPr lang="en-US" sz="2200" dirty="0"/>
              <a:t>I</a:t>
            </a:r>
            <a:r>
              <a:rPr lang="en-US" sz="100" dirty="0"/>
              <a:t> </a:t>
            </a:r>
            <a:r>
              <a:rPr lang="en-US" sz="2200" dirty="0"/>
              <a:t>D 1006.</a:t>
            </a:r>
          </a:p>
          <a:p>
            <a:pPr marL="0" indent="0">
              <a:buNone/>
            </a:pPr>
            <a:r>
              <a:rPr lang="en-US" sz="2200" dirty="0"/>
              <a:t>Note that the full query results include columns from four different tables.</a:t>
            </a:r>
          </a:p>
        </p:txBody>
      </p:sp>
    </p:spTree>
    <p:extLst>
      <p:ext uri="{BB962C8B-B14F-4D97-AF65-F5344CB8AC3E}">
        <p14:creationId xmlns:p14="http://schemas.microsoft.com/office/powerpoint/2010/main" val="4034953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Self Join Example</a:t>
            </a:r>
          </a:p>
        </p:txBody>
      </p:sp>
      <p:sp>
        <p:nvSpPr>
          <p:cNvPr id="3" name="Text Placeholder 2"/>
          <p:cNvSpPr>
            <a:spLocks noGrp="1"/>
          </p:cNvSpPr>
          <p:nvPr>
            <p:ph type="body" idx="1"/>
          </p:nvPr>
        </p:nvSpPr>
        <p:spPr>
          <a:xfrm>
            <a:off x="457200" y="1600200"/>
            <a:ext cx="8229600" cy="763621"/>
          </a:xfrm>
        </p:spPr>
        <p:txBody>
          <a:bodyPr/>
          <a:lstStyle/>
          <a:p>
            <a:pPr marL="0" indent="0">
              <a:buNone/>
            </a:pPr>
            <a:r>
              <a:rPr lang="en-US" altLang="en-US" sz="2000" dirty="0"/>
              <a:t>What are the employee ID and name of each employee and the name of his or her supervisor (label the supervisor’s name Manager)?</a:t>
            </a:r>
            <a:endParaRPr lang="en-US" sz="2000" dirty="0"/>
          </a:p>
        </p:txBody>
      </p:sp>
      <p:pic>
        <p:nvPicPr>
          <p:cNvPr id="5" name="Picture 4" descr="An example of S Q L statements and their result. Line 1. SELECT E dot Employee I D, E dot Employee Name, M dot Employee Name AS Manager. Line 2. FROM Employee underscore T E, Employee underscore T M. Line 3. WHERE E dot Employee Supervisor equals M dot Employee I D semicolon. The result is, Employee I D, 1 2 3 dash 4 4 dash 347, Employee Name, Jim Jason, and Manager, Robert Lewis.">
            <a:extLst>
              <a:ext uri="{FF2B5EF4-FFF2-40B4-BE49-F238E27FC236}">
                <a16:creationId xmlns:a16="http://schemas.microsoft.com/office/drawing/2014/main" id="{2E342B73-46A7-4ED6-ABEB-14C0C6C446B9}"/>
              </a:ext>
            </a:extLst>
          </p:cNvPr>
          <p:cNvPicPr>
            <a:picLocks noChangeAspect="1"/>
          </p:cNvPicPr>
          <p:nvPr/>
        </p:nvPicPr>
        <p:blipFill rotWithShape="1">
          <a:blip r:embed="rId2"/>
          <a:srcRect l="1536" t="4821" r="2365" b="3191"/>
          <a:stretch/>
        </p:blipFill>
        <p:spPr>
          <a:xfrm>
            <a:off x="617706" y="2378413"/>
            <a:ext cx="7908587" cy="3015574"/>
          </a:xfrm>
          <a:prstGeom prst="rect">
            <a:avLst/>
          </a:prstGeom>
        </p:spPr>
      </p:pic>
      <p:sp>
        <p:nvSpPr>
          <p:cNvPr id="4" name="Text Placeholder 3"/>
          <p:cNvSpPr>
            <a:spLocks noGrp="1"/>
          </p:cNvSpPr>
          <p:nvPr>
            <p:ph type="body" idx="2"/>
          </p:nvPr>
        </p:nvSpPr>
        <p:spPr>
          <a:xfrm>
            <a:off x="457200" y="5408579"/>
            <a:ext cx="8229600" cy="717584"/>
          </a:xfrm>
        </p:spPr>
        <p:txBody>
          <a:bodyPr/>
          <a:lstStyle/>
          <a:p>
            <a:pPr marL="0" indent="0">
              <a:buNone/>
            </a:pPr>
            <a:r>
              <a:rPr lang="en-US" altLang="en-US" sz="2000" dirty="0">
                <a:solidFill>
                  <a:srgbClr val="000000"/>
                </a:solidFill>
              </a:rPr>
              <a:t>The same table is used on both sides of the join; distinguished using table aliases. See the next slide for details.</a:t>
            </a:r>
          </a:p>
        </p:txBody>
      </p:sp>
    </p:spTree>
    <p:extLst>
      <p:ext uri="{BB962C8B-B14F-4D97-AF65-F5344CB8AC3E}">
        <p14:creationId xmlns:p14="http://schemas.microsoft.com/office/powerpoint/2010/main" val="312020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6-5 Example of a Self Join</a:t>
            </a:r>
          </a:p>
        </p:txBody>
      </p:sp>
      <p:sp>
        <p:nvSpPr>
          <p:cNvPr id="3" name="Text Placeholder 2"/>
          <p:cNvSpPr>
            <a:spLocks noGrp="1"/>
          </p:cNvSpPr>
          <p:nvPr>
            <p:ph type="body" idx="1"/>
          </p:nvPr>
        </p:nvSpPr>
        <p:spPr>
          <a:xfrm>
            <a:off x="457200" y="1600200"/>
            <a:ext cx="8229600" cy="890081"/>
          </a:xfrm>
        </p:spPr>
        <p:txBody>
          <a:bodyPr/>
          <a:lstStyle/>
          <a:p>
            <a:pPr marL="0" indent="0">
              <a:buNone/>
            </a:pPr>
            <a:r>
              <a:rPr lang="en-US" sz="2400" dirty="0"/>
              <a:t>Self join involve tables that implement 1-to-many unary relationships.</a:t>
            </a:r>
          </a:p>
        </p:txBody>
      </p:sp>
      <p:pic>
        <p:nvPicPr>
          <p:cNvPr id="4" name="Picture 3" descr="A drawing depicts a self join in a Venn diagram and an instance diagram. The Venn diagram shows two overlapping circles representing Employees left parenthesis E right parenthesis and Managers left parenthesis M right parenthesis. The shaded overlapping area represents the Employees who have managers, i period e period WHERE E dot Employee Supervisor equals M dot Employee I D.&#10;The instance diagram shows Employees left parenthesis E right parenthesis table on the left and Managers left parenthesis M right parenthesis on the right, with three columns labeled as Employee I D, Employee Name, and Employee Supervisor. Five records are displayed in both the tables for these columns. The third record of Employees left parenthesis E right parenthesis shows the following values, Employee I D – 1 2 3 dash 4 4 dash 3 4 7, Employee Name Jim Jason, Employee Supervisor 6 7 8 dash 4 4 dash 5 4 6. The Employee Supervisor value is highlighted, and a pointer is drawn from this value of Employees left parenthesis E right parenthesis table, to the same value under the Employee I D column of Managers left parenthesis M right parenthesis table, which corresponds to Employee Name Robert Lewis. A two way arrow is drawn between the pointer in the instance diagram and the common area in the Venn diagram.&#10;&#10;An example of S Q L statements and their result. Line 1. SELECT E dot Employee I D, E dot Employee Name, M dot Employee Name AS Manager. Line 2. FROM Employee underscore T E, Employee underscore T M. Line 3. WHERE E dot Employee Supervisor equals M dot Employee I D semicolon. The result is, Employee I D, 1 2 3 dash 4 4 dash 347, Employee Name, Jim Jason, and Manager, Robert Lewis.">
            <a:extLst>
              <a:ext uri="{FF2B5EF4-FFF2-40B4-BE49-F238E27FC236}">
                <a16:creationId xmlns:a16="http://schemas.microsoft.com/office/drawing/2014/main" id="{30702800-6B3A-4CAD-887E-72E2051C6134}"/>
              </a:ext>
            </a:extLst>
          </p:cNvPr>
          <p:cNvPicPr>
            <a:picLocks noChangeAspect="1"/>
          </p:cNvPicPr>
          <p:nvPr/>
        </p:nvPicPr>
        <p:blipFill>
          <a:blip r:embed="rId3"/>
          <a:stretch>
            <a:fillRect/>
          </a:stretch>
        </p:blipFill>
        <p:spPr>
          <a:xfrm>
            <a:off x="1299005" y="2639240"/>
            <a:ext cx="6618726" cy="3690913"/>
          </a:xfrm>
          <a:prstGeom prst="rect">
            <a:avLst/>
          </a:prstGeom>
        </p:spPr>
      </p:pic>
    </p:spTree>
    <p:extLst>
      <p:ext uri="{BB962C8B-B14F-4D97-AF65-F5344CB8AC3E}">
        <p14:creationId xmlns:p14="http://schemas.microsoft.com/office/powerpoint/2010/main" val="1826613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Subqueries</a:t>
            </a:r>
          </a:p>
        </p:txBody>
      </p:sp>
      <p:sp>
        <p:nvSpPr>
          <p:cNvPr id="3" name="Text Placeholder 2"/>
          <p:cNvSpPr>
            <a:spLocks noGrp="1"/>
          </p:cNvSpPr>
          <p:nvPr>
            <p:ph type="body" idx="1"/>
          </p:nvPr>
        </p:nvSpPr>
        <p:spPr>
          <a:xfrm>
            <a:off x="457200" y="1600200"/>
            <a:ext cx="8229600" cy="4644957"/>
          </a:xfrm>
        </p:spPr>
        <p:txBody>
          <a:bodyPr/>
          <a:lstStyle/>
          <a:p>
            <a:pPr eaLnBrk="1" hangingPunct="1"/>
            <a:r>
              <a:rPr lang="en-US" altLang="en-US" sz="2200" dirty="0"/>
              <a:t>Subquery – placing an inner query (SELECT statement) inside an outer query</a:t>
            </a:r>
          </a:p>
          <a:p>
            <a:pPr eaLnBrk="1" hangingPunct="1"/>
            <a:r>
              <a:rPr lang="en-US" altLang="en-US" sz="2200" dirty="0"/>
              <a:t>Options:</a:t>
            </a:r>
          </a:p>
          <a:p>
            <a:pPr lvl="1" eaLnBrk="1" hangingPunct="1"/>
            <a:r>
              <a:rPr lang="en-US" altLang="en-US" sz="2200" dirty="0"/>
              <a:t>In a condition of the WHERE clause</a:t>
            </a:r>
          </a:p>
          <a:p>
            <a:pPr lvl="1" eaLnBrk="1" hangingPunct="1"/>
            <a:r>
              <a:rPr lang="en-US" altLang="en-US" sz="2200" dirty="0"/>
              <a:t>As a “table” of the FROM clause</a:t>
            </a:r>
          </a:p>
          <a:p>
            <a:pPr lvl="1" eaLnBrk="1" hangingPunct="1"/>
            <a:r>
              <a:rPr lang="en-US" altLang="en-US" sz="2200" dirty="0"/>
              <a:t>Returning a field for the SELECT clause</a:t>
            </a:r>
          </a:p>
          <a:p>
            <a:pPr lvl="1" eaLnBrk="1" hangingPunct="1"/>
            <a:r>
              <a:rPr lang="en-US" altLang="en-US" sz="2200" dirty="0"/>
              <a:t>Within the HAVING clause</a:t>
            </a:r>
          </a:p>
          <a:p>
            <a:pPr eaLnBrk="1" hangingPunct="1"/>
            <a:r>
              <a:rPr lang="en-US" altLang="en-US" sz="2200" dirty="0"/>
              <a:t>Subqueries can be:</a:t>
            </a:r>
          </a:p>
          <a:p>
            <a:pPr lvl="1" eaLnBrk="1" hangingPunct="1"/>
            <a:r>
              <a:rPr lang="en-US" altLang="en-US" sz="2200" dirty="0"/>
              <a:t>Noncorrelated – executed once for the entire outer query</a:t>
            </a:r>
          </a:p>
          <a:p>
            <a:pPr lvl="1" eaLnBrk="1" hangingPunct="1"/>
            <a:r>
              <a:rPr lang="en-US" altLang="en-US" sz="2200" dirty="0"/>
              <a:t>Correlated – executed once for each row returned by the outer query</a:t>
            </a:r>
            <a:endParaRPr lang="en-US" sz="2200" dirty="0"/>
          </a:p>
        </p:txBody>
      </p:sp>
    </p:spTree>
    <p:extLst>
      <p:ext uri="{BB962C8B-B14F-4D97-AF65-F5344CB8AC3E}">
        <p14:creationId xmlns:p14="http://schemas.microsoft.com/office/powerpoint/2010/main" val="2205761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Subquery Example</a:t>
            </a:r>
          </a:p>
        </p:txBody>
      </p:sp>
      <p:sp>
        <p:nvSpPr>
          <p:cNvPr id="3" name="Text Placeholder 2"/>
          <p:cNvSpPr>
            <a:spLocks noGrp="1"/>
          </p:cNvSpPr>
          <p:nvPr>
            <p:ph type="body" idx="1"/>
          </p:nvPr>
        </p:nvSpPr>
        <p:spPr>
          <a:xfrm>
            <a:off x="457200" y="1600200"/>
            <a:ext cx="8229600" cy="880353"/>
          </a:xfrm>
        </p:spPr>
        <p:txBody>
          <a:bodyPr/>
          <a:lstStyle/>
          <a:p>
            <a:pPr marL="0" indent="0" eaLnBrk="1" hangingPunct="1">
              <a:buNone/>
            </a:pPr>
            <a:r>
              <a:rPr lang="en-US" altLang="en-US" sz="2400" dirty="0"/>
              <a:t>What are the name and address of the customer who placed order number 1008?</a:t>
            </a:r>
            <a:endParaRPr lang="en-US" sz="2400" dirty="0"/>
          </a:p>
        </p:txBody>
      </p:sp>
      <p:pic>
        <p:nvPicPr>
          <p:cNvPr id="4" name="Picture 3" descr="An example of S Q L statements that perform a subquery. Line 1. SELECT Customer Name comma Customer Address comma Customer City comma Customer State comma Customer Postal Code.&#10;Line 2. FROM Customer underscore T. Line 3. WHERE Customer underscore T dot Customer I D equals left parenthesis SELECT Order underscore T dot Customer I D. Line 4. FROM Order underscore T.&#10;Line 5. WHERE Order I D equals 1 0 0 8 right parenthesis semicolon.&#10;">
            <a:extLst>
              <a:ext uri="{FF2B5EF4-FFF2-40B4-BE49-F238E27FC236}">
                <a16:creationId xmlns:a16="http://schemas.microsoft.com/office/drawing/2014/main" id="{81D2B862-E23A-4327-B935-E7DCCE7EA67D}"/>
              </a:ext>
            </a:extLst>
          </p:cNvPr>
          <p:cNvPicPr>
            <a:picLocks noChangeAspect="1"/>
          </p:cNvPicPr>
          <p:nvPr/>
        </p:nvPicPr>
        <p:blipFill rotWithShape="1">
          <a:blip r:embed="rId3"/>
          <a:srcRect l="623" t="3125" r="1103" b="2363"/>
          <a:stretch/>
        </p:blipFill>
        <p:spPr>
          <a:xfrm>
            <a:off x="583659" y="2768103"/>
            <a:ext cx="7976681" cy="3112851"/>
          </a:xfrm>
          <a:prstGeom prst="rect">
            <a:avLst/>
          </a:prstGeom>
        </p:spPr>
      </p:pic>
    </p:spTree>
    <p:extLst>
      <p:ext uri="{BB962C8B-B14F-4D97-AF65-F5344CB8AC3E}">
        <p14:creationId xmlns:p14="http://schemas.microsoft.com/office/powerpoint/2010/main" val="205471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Approach, Using a Join</a:t>
            </a:r>
          </a:p>
        </p:txBody>
      </p:sp>
      <p:sp>
        <p:nvSpPr>
          <p:cNvPr id="3" name="Text Placeholder 2"/>
          <p:cNvSpPr>
            <a:spLocks noGrp="1"/>
          </p:cNvSpPr>
          <p:nvPr>
            <p:ph type="body" idx="1"/>
          </p:nvPr>
        </p:nvSpPr>
        <p:spPr>
          <a:xfrm>
            <a:off x="457200" y="1600200"/>
            <a:ext cx="8229600" cy="831715"/>
          </a:xfrm>
        </p:spPr>
        <p:txBody>
          <a:bodyPr/>
          <a:lstStyle/>
          <a:p>
            <a:pPr marL="0" indent="0" eaLnBrk="1" hangingPunct="1">
              <a:buNone/>
            </a:pPr>
            <a:r>
              <a:rPr lang="en-US" altLang="en-US" sz="2400" dirty="0"/>
              <a:t>What are the name and address of the customer who placed order number 1008?</a:t>
            </a:r>
            <a:endParaRPr lang="en-US" sz="2400" dirty="0"/>
          </a:p>
        </p:txBody>
      </p:sp>
      <p:pic>
        <p:nvPicPr>
          <p:cNvPr id="4" name="Picture 3" descr="An example of alternate S Q L statements that perform a subquery, Line 1. SELECT Customer Name comma Customer Address comma, Customer City comma Customer State comma Customer Postal Code. Line 2. FROM Customer underscore T comma Order underscore T. WHERE Customer underscore T dot Customer I D equals Order underscore T dot Customer I D AND Order I D equals 1 0 0 8 semicolon.">
            <a:extLst>
              <a:ext uri="{FF2B5EF4-FFF2-40B4-BE49-F238E27FC236}">
                <a16:creationId xmlns:a16="http://schemas.microsoft.com/office/drawing/2014/main" id="{EF3AB147-2430-4819-A902-F3C58141E0B4}"/>
              </a:ext>
            </a:extLst>
          </p:cNvPr>
          <p:cNvPicPr>
            <a:picLocks noChangeAspect="1"/>
          </p:cNvPicPr>
          <p:nvPr/>
        </p:nvPicPr>
        <p:blipFill rotWithShape="1">
          <a:blip r:embed="rId3"/>
          <a:srcRect t="4060" b="5234"/>
          <a:stretch/>
        </p:blipFill>
        <p:spPr>
          <a:xfrm>
            <a:off x="457202" y="2814586"/>
            <a:ext cx="8229598" cy="2824164"/>
          </a:xfrm>
          <a:prstGeom prst="rect">
            <a:avLst/>
          </a:prstGeom>
        </p:spPr>
      </p:pic>
    </p:spTree>
    <p:extLst>
      <p:ext uri="{BB962C8B-B14F-4D97-AF65-F5344CB8AC3E}">
        <p14:creationId xmlns:p14="http://schemas.microsoft.com/office/powerpoint/2010/main" val="206141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6-6 Graphical Depiction of Two Ways to Answer a Query with Different Types of Joins </a:t>
            </a:r>
            <a:r>
              <a:rPr lang="en-US" sz="2000" b="0" dirty="0"/>
              <a:t>(1 of 2)</a:t>
            </a:r>
          </a:p>
        </p:txBody>
      </p:sp>
      <p:sp>
        <p:nvSpPr>
          <p:cNvPr id="3" name="Text Placeholder 2"/>
          <p:cNvSpPr>
            <a:spLocks noGrp="1"/>
          </p:cNvSpPr>
          <p:nvPr>
            <p:ph type="body" idx="1"/>
          </p:nvPr>
        </p:nvSpPr>
        <p:spPr>
          <a:xfrm>
            <a:off x="457200" y="1600201"/>
            <a:ext cx="8229600" cy="559340"/>
          </a:xfrm>
        </p:spPr>
        <p:txBody>
          <a:bodyPr/>
          <a:lstStyle/>
          <a:p>
            <a:pPr marL="0" indent="0">
              <a:buNone/>
            </a:pPr>
            <a:r>
              <a:rPr lang="en-US" sz="2400" dirty="0"/>
              <a:t>a) Join query approach</a:t>
            </a:r>
          </a:p>
        </p:txBody>
      </p:sp>
      <p:pic>
        <p:nvPicPr>
          <p:cNvPr id="4" name="Picture 3" descr="A graphical representation shows the join query approach. The figure shows the Join query approach. A table, ORDER underscore T is shown with two columns, where the following values are highlighted, Customer underscore I D, C subscript x, Order I D, 1 0 0 8. A second table, CUSTOMER underscore T is shown with the following six columns, Customer I D, Customer Name, Customer Address, Customer City, Customer State, and Customer Postal Code. In the first row, the Customer I D column has the value C subscript x. This entire row is encircled, and represents the SELECT command. A pointer is drawn from C subscript x value of ORDER underscore T table to the same value in CUSTOMER underscore T table. This pointer represents the query, WHERE Order underscore T dot Customer I D equals Customer underscore T dot Customer I D. The Order I D value of 1 0 0 8 in ORDER underscore T table is highlighted with the query WHERE Order I D equals 1 0 0 8.">
            <a:extLst>
              <a:ext uri="{FF2B5EF4-FFF2-40B4-BE49-F238E27FC236}">
                <a16:creationId xmlns:a16="http://schemas.microsoft.com/office/drawing/2014/main" id="{FA70878C-CB95-4A91-8315-146CCDB3E5C4}"/>
              </a:ext>
            </a:extLst>
          </p:cNvPr>
          <p:cNvPicPr>
            <a:picLocks noChangeAspect="1"/>
          </p:cNvPicPr>
          <p:nvPr/>
        </p:nvPicPr>
        <p:blipFill>
          <a:blip r:embed="rId3"/>
          <a:stretch>
            <a:fillRect/>
          </a:stretch>
        </p:blipFill>
        <p:spPr>
          <a:xfrm>
            <a:off x="1417838" y="2359062"/>
            <a:ext cx="6305924" cy="3792078"/>
          </a:xfrm>
          <a:prstGeom prst="rect">
            <a:avLst/>
          </a:prstGeom>
        </p:spPr>
      </p:pic>
    </p:spTree>
    <p:extLst>
      <p:ext uri="{BB962C8B-B14F-4D97-AF65-F5344CB8AC3E}">
        <p14:creationId xmlns:p14="http://schemas.microsoft.com/office/powerpoint/2010/main" val="244429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700016"/>
          </a:xfrm>
        </p:spPr>
        <p:txBody>
          <a:bodyPr/>
          <a:lstStyle/>
          <a:p>
            <a:pPr marL="0" lvl="0" indent="0">
              <a:buClr>
                <a:schemeClr val="lt1"/>
              </a:buClr>
              <a:buNone/>
            </a:pPr>
            <a:r>
              <a:rPr lang="en-US" sz="2000" b="1" dirty="0">
                <a:solidFill>
                  <a:srgbClr val="007FA3"/>
                </a:solidFill>
              </a:rPr>
              <a:t>6.1</a:t>
            </a:r>
            <a:r>
              <a:rPr lang="en-US" sz="2000" dirty="0"/>
              <a:t> Define terms</a:t>
            </a:r>
          </a:p>
          <a:p>
            <a:pPr marL="0" indent="0">
              <a:buClr>
                <a:schemeClr val="lt1"/>
              </a:buClr>
              <a:buNone/>
            </a:pPr>
            <a:r>
              <a:rPr lang="en-US" sz="2000" b="1" dirty="0">
                <a:solidFill>
                  <a:srgbClr val="007FA3"/>
                </a:solidFill>
              </a:rPr>
              <a:t>6.2 </a:t>
            </a:r>
            <a:r>
              <a:rPr lang="en-US" sz="2000" dirty="0">
                <a:solidFill>
                  <a:srgbClr val="000000"/>
                </a:solidFill>
                <a:effectLst>
                  <a:outerShdw blurRad="38100" dist="38100" dir="2700000" algn="tl">
                    <a:srgbClr val="FFFFFF"/>
                  </a:outerShdw>
                </a:effectLst>
              </a:rPr>
              <a:t>Write single- and multiple-table queries using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commands</a:t>
            </a:r>
            <a:endParaRPr lang="en-US" sz="2000" dirty="0"/>
          </a:p>
          <a:p>
            <a:pPr marL="0" indent="0">
              <a:buNone/>
              <a:defRPr/>
            </a:pPr>
            <a:r>
              <a:rPr lang="en-US" sz="2000" b="1" dirty="0">
                <a:solidFill>
                  <a:srgbClr val="007FA3"/>
                </a:solidFill>
              </a:rPr>
              <a:t>6.3 </a:t>
            </a:r>
            <a:r>
              <a:rPr lang="en-US" sz="2000" dirty="0">
                <a:solidFill>
                  <a:srgbClr val="000000"/>
                </a:solidFill>
                <a:effectLst>
                  <a:outerShdw blurRad="38100" dist="38100" dir="2700000" algn="tl">
                    <a:srgbClr val="FFFFFF"/>
                  </a:outerShdw>
                </a:effectLst>
              </a:rPr>
              <a:t>Define three types of join commands and use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to write these commands</a:t>
            </a:r>
          </a:p>
          <a:p>
            <a:pPr marL="0" indent="0">
              <a:buClr>
                <a:schemeClr val="lt1"/>
              </a:buClr>
              <a:buNone/>
            </a:pPr>
            <a:r>
              <a:rPr lang="en-US" sz="2000" b="1" dirty="0">
                <a:solidFill>
                  <a:srgbClr val="007FA3"/>
                </a:solidFill>
              </a:rPr>
              <a:t>6.4 </a:t>
            </a:r>
            <a:r>
              <a:rPr lang="en-US" sz="2000" dirty="0">
                <a:solidFill>
                  <a:srgbClr val="000000"/>
                </a:solidFill>
                <a:effectLst>
                  <a:outerShdw blurRad="38100" dist="38100" dir="2700000" algn="tl">
                    <a:srgbClr val="FFFFFF"/>
                  </a:outerShdw>
                </a:effectLst>
              </a:rPr>
              <a:t>Write noncorrelated and correlated subqueries and know when to write each</a:t>
            </a:r>
            <a:endParaRPr lang="en-US" sz="2000" dirty="0"/>
          </a:p>
          <a:p>
            <a:pPr marL="0" lvl="0" indent="0">
              <a:buClr>
                <a:schemeClr val="lt1"/>
              </a:buClr>
              <a:buNone/>
            </a:pPr>
            <a:r>
              <a:rPr lang="en-US" sz="2000" b="1" dirty="0">
                <a:solidFill>
                  <a:srgbClr val="007FA3"/>
                </a:solidFill>
              </a:rPr>
              <a:t>6.5 </a:t>
            </a:r>
            <a:r>
              <a:rPr lang="en-US" sz="2000" dirty="0">
                <a:solidFill>
                  <a:srgbClr val="000000"/>
                </a:solidFill>
                <a:effectLst>
                  <a:outerShdw blurRad="38100" dist="38100" dir="2700000" algn="tl">
                    <a:srgbClr val="FFFFFF"/>
                  </a:outerShdw>
                </a:effectLst>
              </a:rPr>
              <a:t>Write queries to create dynamic and materialized views</a:t>
            </a:r>
          </a:p>
          <a:p>
            <a:pPr marL="0" lvl="0" indent="0">
              <a:buClr>
                <a:schemeClr val="lt1"/>
              </a:buClr>
              <a:buNone/>
            </a:pPr>
            <a:r>
              <a:rPr lang="en-US" sz="2000" b="1" dirty="0">
                <a:solidFill>
                  <a:srgbClr val="007FA3"/>
                </a:solidFill>
              </a:rPr>
              <a:t>6.6 </a:t>
            </a:r>
            <a:r>
              <a:rPr lang="en-US" sz="2000" dirty="0">
                <a:solidFill>
                  <a:srgbClr val="000000"/>
                </a:solidFill>
                <a:effectLst>
                  <a:outerShdw blurRad="38100" dist="38100" dir="2700000" algn="tl">
                    <a:srgbClr val="FFFFFF"/>
                  </a:outerShdw>
                </a:effectLst>
              </a:rPr>
              <a:t>Understand common uses of database triggers and stored procedures</a:t>
            </a:r>
          </a:p>
          <a:p>
            <a:pPr marL="0" indent="0">
              <a:buClr>
                <a:schemeClr val="lt1"/>
              </a:buClr>
              <a:buNone/>
            </a:pPr>
            <a:r>
              <a:rPr lang="en-US" sz="2000" b="1" dirty="0">
                <a:solidFill>
                  <a:srgbClr val="007FA3"/>
                </a:solidFill>
              </a:rPr>
              <a:t>6.7 </a:t>
            </a:r>
            <a:r>
              <a:rPr lang="en-US" sz="2000" dirty="0">
                <a:solidFill>
                  <a:srgbClr val="000000"/>
                </a:solidFill>
                <a:effectLst>
                  <a:outerShdw blurRad="38100" dist="38100" dir="2700000" algn="tl">
                    <a:srgbClr val="FFFFFF"/>
                  </a:outerShdw>
                </a:effectLst>
              </a:rPr>
              <a:t>Discuss the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L:2011 and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L:2016 standards and explain S</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L enhancements and extensions</a:t>
            </a:r>
            <a:endParaRPr lang="en-US" sz="2000" dirty="0"/>
          </a:p>
        </p:txBody>
      </p:sp>
    </p:spTree>
    <p:extLst>
      <p:ext uri="{BB962C8B-B14F-4D97-AF65-F5344CB8AC3E}">
        <p14:creationId xmlns:p14="http://schemas.microsoft.com/office/powerpoint/2010/main" val="106692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Figure 6-6 Graphical Depiction of Two Ways to Answer a Query with Different Types of Joins </a:t>
            </a:r>
            <a:r>
              <a:rPr lang="en-US" sz="2000" b="0" dirty="0"/>
              <a:t>(2 of 2)</a:t>
            </a:r>
            <a:endParaRPr lang="en-US" sz="2000" dirty="0"/>
          </a:p>
        </p:txBody>
      </p:sp>
      <p:sp>
        <p:nvSpPr>
          <p:cNvPr id="3" name="Text Placeholder 2"/>
          <p:cNvSpPr>
            <a:spLocks noGrp="1"/>
          </p:cNvSpPr>
          <p:nvPr>
            <p:ph type="body" idx="1"/>
          </p:nvPr>
        </p:nvSpPr>
        <p:spPr>
          <a:xfrm>
            <a:off x="457200" y="1600200"/>
            <a:ext cx="8229600" cy="491247"/>
          </a:xfrm>
        </p:spPr>
        <p:txBody>
          <a:bodyPr/>
          <a:lstStyle/>
          <a:p>
            <a:pPr marL="0" indent="0">
              <a:buNone/>
            </a:pPr>
            <a:r>
              <a:rPr lang="en-US" sz="2400" dirty="0"/>
              <a:t>b) Subquery approach</a:t>
            </a:r>
          </a:p>
        </p:txBody>
      </p:sp>
      <p:pic>
        <p:nvPicPr>
          <p:cNvPr id="4" name="Picture 3" descr="A figure shows the subquery approach where two concentric circles are shown. The outer circle represents All Customer I Ds while the inner circle represents Order underscore T dot Customer I Ds WHERE Order I D equals 1 0 0 8. A callout for the inner circle reads, Show customer data for customers with these Customer I Ds; i period e period, WHERE Customer underscore T dot Customer I D equals result of inner query.">
            <a:extLst>
              <a:ext uri="{FF2B5EF4-FFF2-40B4-BE49-F238E27FC236}">
                <a16:creationId xmlns:a16="http://schemas.microsoft.com/office/drawing/2014/main" id="{B037FD8D-EF7E-480D-9DBF-12A388DE56EA}"/>
              </a:ext>
            </a:extLst>
          </p:cNvPr>
          <p:cNvPicPr>
            <a:picLocks noChangeAspect="1"/>
          </p:cNvPicPr>
          <p:nvPr/>
        </p:nvPicPr>
        <p:blipFill rotWithShape="1">
          <a:blip r:embed="rId3"/>
          <a:srcRect b="2265"/>
          <a:stretch/>
        </p:blipFill>
        <p:spPr>
          <a:xfrm>
            <a:off x="455436" y="2447091"/>
            <a:ext cx="8231364" cy="3584058"/>
          </a:xfrm>
          <a:prstGeom prst="rect">
            <a:avLst/>
          </a:prstGeom>
        </p:spPr>
      </p:pic>
    </p:spTree>
    <p:extLst>
      <p:ext uri="{BB962C8B-B14F-4D97-AF65-F5344CB8AC3E}">
        <p14:creationId xmlns:p14="http://schemas.microsoft.com/office/powerpoint/2010/main" val="194866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v</a:t>
            </a:r>
            <a:r>
              <a:rPr lang="en-US" sz="100" dirty="0">
                <a:solidFill>
                  <a:schemeClr val="bg1"/>
                </a:solidFill>
              </a:rPr>
              <a:t>ersu</a:t>
            </a:r>
            <a:r>
              <a:rPr lang="en-US" dirty="0"/>
              <a:t>s. Noncorrelated Subqueries</a:t>
            </a:r>
          </a:p>
        </p:txBody>
      </p:sp>
      <p:sp>
        <p:nvSpPr>
          <p:cNvPr id="3" name="Text Placeholder 2"/>
          <p:cNvSpPr>
            <a:spLocks noGrp="1"/>
          </p:cNvSpPr>
          <p:nvPr>
            <p:ph type="body" idx="1"/>
          </p:nvPr>
        </p:nvSpPr>
        <p:spPr/>
        <p:txBody>
          <a:bodyPr/>
          <a:lstStyle/>
          <a:p>
            <a:pPr eaLnBrk="1" hangingPunct="1"/>
            <a:r>
              <a:rPr lang="en-US" altLang="en-US" sz="2400" dirty="0"/>
              <a:t>Noncorrelated subqueries:</a:t>
            </a:r>
          </a:p>
          <a:p>
            <a:pPr lvl="1" eaLnBrk="1" hangingPunct="1"/>
            <a:r>
              <a:rPr lang="en-US" altLang="en-US" sz="2400" dirty="0"/>
              <a:t>Do not depend on data from the outer query</a:t>
            </a:r>
          </a:p>
          <a:p>
            <a:pPr lvl="1" eaLnBrk="1" hangingPunct="1"/>
            <a:r>
              <a:rPr lang="en-US" altLang="en-US" sz="2400" dirty="0"/>
              <a:t>Execute once for the entire outer query</a:t>
            </a:r>
          </a:p>
          <a:p>
            <a:pPr eaLnBrk="1" hangingPunct="1"/>
            <a:r>
              <a:rPr lang="en-US" altLang="en-US" sz="2400" dirty="0"/>
              <a:t>Correlated subqueries:</a:t>
            </a:r>
          </a:p>
          <a:p>
            <a:pPr lvl="1" eaLnBrk="1" hangingPunct="1"/>
            <a:r>
              <a:rPr lang="en-US" altLang="en-US" sz="2400" dirty="0"/>
              <a:t>Make use of data from the outer query</a:t>
            </a:r>
          </a:p>
          <a:p>
            <a:pPr lvl="1" eaLnBrk="1" hangingPunct="1"/>
            <a:r>
              <a:rPr lang="en-US" altLang="en-US" sz="2400" dirty="0"/>
              <a:t>Execute once for each row of the outer query</a:t>
            </a:r>
          </a:p>
          <a:p>
            <a:pPr lvl="1" eaLnBrk="1" hangingPunct="1"/>
            <a:r>
              <a:rPr lang="en-US" altLang="en-US" sz="2400" dirty="0"/>
              <a:t>Can use the EXISTS and ALL operators</a:t>
            </a:r>
            <a:endParaRPr lang="en-US" sz="2400" dirty="0"/>
          </a:p>
        </p:txBody>
      </p:sp>
    </p:spTree>
    <p:extLst>
      <p:ext uri="{BB962C8B-B14F-4D97-AF65-F5344CB8AC3E}">
        <p14:creationId xmlns:p14="http://schemas.microsoft.com/office/powerpoint/2010/main" val="418075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Correlated Subquery</a:t>
            </a:r>
          </a:p>
        </p:txBody>
      </p:sp>
      <p:sp>
        <p:nvSpPr>
          <p:cNvPr id="3" name="Text Placeholder 2"/>
          <p:cNvSpPr>
            <a:spLocks noGrp="1"/>
          </p:cNvSpPr>
          <p:nvPr>
            <p:ph type="body" idx="1"/>
          </p:nvPr>
        </p:nvSpPr>
        <p:spPr>
          <a:xfrm>
            <a:off x="457200" y="1600200"/>
            <a:ext cx="8229600" cy="442609"/>
          </a:xfrm>
        </p:spPr>
        <p:txBody>
          <a:bodyPr/>
          <a:lstStyle/>
          <a:p>
            <a:pPr marL="0" indent="0">
              <a:buNone/>
            </a:pPr>
            <a:r>
              <a:rPr lang="en-US" sz="2200" dirty="0"/>
              <a:t>List the details about the product with the highest standard price.</a:t>
            </a:r>
          </a:p>
        </p:txBody>
      </p:sp>
      <p:pic>
        <p:nvPicPr>
          <p:cNvPr id="4" name="Picture 3" descr="An example of S Q L statements that perform a correlated subquery. Line 1. SELECT Product Description comma Product Finish comma Product Standard Price. Line 2. FROM Product underscore T space P A. Line 3. WHERE P A dot Product Standard Price is greater than ALL. Line 4. Left parenthesis SELECT Product Standard Price FROM Product_ underscore T space P B. Line 5. WHERE P B dot Product I D does not equal P A dot Product I D right parenthesis semicolon.">
            <a:extLst>
              <a:ext uri="{FF2B5EF4-FFF2-40B4-BE49-F238E27FC236}">
                <a16:creationId xmlns:a16="http://schemas.microsoft.com/office/drawing/2014/main" id="{5E794EE5-AB93-4F02-AAB2-1ED3E0B1EC11}"/>
              </a:ext>
            </a:extLst>
          </p:cNvPr>
          <p:cNvPicPr>
            <a:picLocks noChangeAspect="1"/>
          </p:cNvPicPr>
          <p:nvPr/>
        </p:nvPicPr>
        <p:blipFill>
          <a:blip r:embed="rId3"/>
          <a:stretch>
            <a:fillRect/>
          </a:stretch>
        </p:blipFill>
        <p:spPr>
          <a:xfrm>
            <a:off x="1269283" y="2382760"/>
            <a:ext cx="6635058" cy="2334062"/>
          </a:xfrm>
          <a:prstGeom prst="rect">
            <a:avLst/>
          </a:prstGeom>
        </p:spPr>
      </p:pic>
      <p:pic>
        <p:nvPicPr>
          <p:cNvPr id="5" name="Picture 4" descr="The result of the S Q L statements is, Product Description, Dining Table, Product Finish, Natural Ash, and Product Standard Price, 800.">
            <a:extLst>
              <a:ext uri="{FF2B5EF4-FFF2-40B4-BE49-F238E27FC236}">
                <a16:creationId xmlns:a16="http://schemas.microsoft.com/office/drawing/2014/main" id="{63581034-44FD-4099-BE01-B31E48429136}"/>
              </a:ext>
            </a:extLst>
          </p:cNvPr>
          <p:cNvPicPr>
            <a:picLocks noChangeAspect="1"/>
          </p:cNvPicPr>
          <p:nvPr/>
        </p:nvPicPr>
        <p:blipFill>
          <a:blip r:embed="rId4"/>
          <a:stretch>
            <a:fillRect/>
          </a:stretch>
        </p:blipFill>
        <p:spPr>
          <a:xfrm>
            <a:off x="1288245" y="4818903"/>
            <a:ext cx="6597134" cy="1398592"/>
          </a:xfrm>
          <a:prstGeom prst="rect">
            <a:avLst/>
          </a:prstGeom>
        </p:spPr>
      </p:pic>
    </p:spTree>
    <p:extLst>
      <p:ext uri="{BB962C8B-B14F-4D97-AF65-F5344CB8AC3E}">
        <p14:creationId xmlns:p14="http://schemas.microsoft.com/office/powerpoint/2010/main" val="347588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Correlated Subquery</a:t>
            </a:r>
          </a:p>
        </p:txBody>
      </p:sp>
      <p:sp>
        <p:nvSpPr>
          <p:cNvPr id="3" name="Text Placeholder 2"/>
          <p:cNvSpPr>
            <a:spLocks noGrp="1"/>
          </p:cNvSpPr>
          <p:nvPr>
            <p:ph type="body" idx="1"/>
          </p:nvPr>
        </p:nvSpPr>
        <p:spPr>
          <a:xfrm>
            <a:off x="457200" y="1600201"/>
            <a:ext cx="8229600" cy="792804"/>
          </a:xfrm>
        </p:spPr>
        <p:txBody>
          <a:bodyPr/>
          <a:lstStyle/>
          <a:p>
            <a:pPr marL="0" indent="0" eaLnBrk="1" hangingPunct="1">
              <a:buNone/>
            </a:pPr>
            <a:r>
              <a:rPr lang="en-US" altLang="en-US" sz="2400" dirty="0"/>
              <a:t>What are the order I</a:t>
            </a:r>
            <a:r>
              <a:rPr lang="en-US" altLang="en-US" sz="100" dirty="0"/>
              <a:t> </a:t>
            </a:r>
            <a:r>
              <a:rPr lang="en-US" altLang="en-US" sz="2400" dirty="0"/>
              <a:t>Ds for all orders that have included furniture finished in natural ash?</a:t>
            </a:r>
          </a:p>
        </p:txBody>
      </p:sp>
      <p:pic>
        <p:nvPicPr>
          <p:cNvPr id="4" name="Picture 14" descr="Another example of S Q L statements that perform a correlated subquery. Line 1. SELECT DISTINCT Order I D FROM ORDER LINE underscore T. Line 2. WHERE EXISTS. Line 3. Left parenthesis SELECT asterisk. Line 4. FROM Product underscore T. Line 5. WHERE Product I D equals Order Line underscore T dot Product I D. Line 6. AND Product Finish equals apostrophe Natural Ash apostrophe right parenthesis semicolon.">
            <a:extLst>
              <a:ext uri="{FF2B5EF4-FFF2-40B4-BE49-F238E27FC236}">
                <a16:creationId xmlns:a16="http://schemas.microsoft.com/office/drawing/2014/main" id="{92238770-A13A-45A0-B5DB-57D3921E61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364" y="2509737"/>
            <a:ext cx="7965272" cy="282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2"/>
          </p:nvPr>
        </p:nvSpPr>
        <p:spPr>
          <a:xfrm>
            <a:off x="457200" y="5447489"/>
            <a:ext cx="8229600" cy="814861"/>
          </a:xfrm>
        </p:spPr>
        <p:txBody>
          <a:bodyPr/>
          <a:lstStyle/>
          <a:p>
            <a:pPr marL="0" indent="0">
              <a:buNone/>
            </a:pPr>
            <a:r>
              <a:rPr lang="en-US" altLang="en-US" sz="2400" dirty="0"/>
              <a:t>A correlated subquery always refers to an attribute from a table referenced in the outer query.</a:t>
            </a:r>
            <a:endParaRPr lang="en-US" sz="2400" dirty="0"/>
          </a:p>
        </p:txBody>
      </p:sp>
    </p:spTree>
    <p:extLst>
      <p:ext uri="{BB962C8B-B14F-4D97-AF65-F5344CB8AC3E}">
        <p14:creationId xmlns:p14="http://schemas.microsoft.com/office/powerpoint/2010/main" val="79735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6-8 Subquery Processing </a:t>
            </a:r>
            <a:r>
              <a:rPr lang="en-US" sz="2000" b="0" dirty="0"/>
              <a:t>(1 of 2)</a:t>
            </a:r>
          </a:p>
        </p:txBody>
      </p:sp>
      <p:sp>
        <p:nvSpPr>
          <p:cNvPr id="3" name="Text Placeholder 2"/>
          <p:cNvSpPr>
            <a:spLocks noGrp="1"/>
          </p:cNvSpPr>
          <p:nvPr>
            <p:ph type="body" idx="1"/>
          </p:nvPr>
        </p:nvSpPr>
        <p:spPr>
          <a:xfrm>
            <a:off x="457200" y="1600201"/>
            <a:ext cx="8229600" cy="510702"/>
          </a:xfrm>
        </p:spPr>
        <p:txBody>
          <a:bodyPr/>
          <a:lstStyle/>
          <a:p>
            <a:pPr marL="0" indent="0">
              <a:buNone/>
            </a:pPr>
            <a:r>
              <a:rPr lang="en-US" sz="2400" dirty="0"/>
              <a:t>a) Processing a noncorrelated subquery</a:t>
            </a:r>
          </a:p>
        </p:txBody>
      </p:sp>
      <p:pic>
        <p:nvPicPr>
          <p:cNvPr id="4" name="Picture 3" descr="An illustration depicts a noncorrelated subquery processing. The illustration shows the following commands after the question. What are the names of customers who have placed orders question mark. SELECT Customer Name FROM Customer underscore T WHERE Customer I D IN. Left parenthesis SELECT DISTINCT Customer I D FROM Order underscore T right parenthesis. Two steps of the process are listed as follows. 1, The subquery, which is shown in the box, is processed first and an intermediate results table created. 2, The outer query returns the requested customer information for each customer included in the intermediate results table. A drawing below shows two concentric circles where the outer circle represents All Customers, and the inner circle represents Customer I Ds from orders. Nine customer I D values are returned, and are shown below step 1. A pointer labeled as Show names is drawn from the inner circle to step 2, where the following values are listed for CUSTOMER NAME, Contemporary Casuals, Value Furniture, Home Furnishings, Eastern Furniture, Impressions, California Classics, American Euro Lifestyles, Battle Creek Furniture, Mountain Scenes.">
            <a:extLst>
              <a:ext uri="{FF2B5EF4-FFF2-40B4-BE49-F238E27FC236}">
                <a16:creationId xmlns:a16="http://schemas.microsoft.com/office/drawing/2014/main" id="{1DADE7E7-DBF5-42FB-995F-95414ED00B74}"/>
              </a:ext>
            </a:extLst>
          </p:cNvPr>
          <p:cNvPicPr>
            <a:picLocks noChangeAspect="1"/>
          </p:cNvPicPr>
          <p:nvPr/>
        </p:nvPicPr>
        <p:blipFill>
          <a:blip r:embed="rId3"/>
          <a:stretch>
            <a:fillRect/>
          </a:stretch>
        </p:blipFill>
        <p:spPr>
          <a:xfrm>
            <a:off x="1134993" y="2206359"/>
            <a:ext cx="6874014" cy="4075494"/>
          </a:xfrm>
          <a:prstGeom prst="rect">
            <a:avLst/>
          </a:prstGeom>
        </p:spPr>
      </p:pic>
    </p:spTree>
    <p:extLst>
      <p:ext uri="{BB962C8B-B14F-4D97-AF65-F5344CB8AC3E}">
        <p14:creationId xmlns:p14="http://schemas.microsoft.com/office/powerpoint/2010/main" val="294157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6-8 Subquery Processing </a:t>
            </a:r>
            <a:r>
              <a:rPr lang="en-US" sz="2000" b="0" dirty="0"/>
              <a:t>(2 of 2)</a:t>
            </a:r>
            <a:endParaRPr lang="en-US" sz="2000" dirty="0"/>
          </a:p>
        </p:txBody>
      </p:sp>
      <p:sp>
        <p:nvSpPr>
          <p:cNvPr id="3" name="Text Placeholder 2"/>
          <p:cNvSpPr>
            <a:spLocks noGrp="1"/>
          </p:cNvSpPr>
          <p:nvPr>
            <p:ph type="body" idx="1"/>
          </p:nvPr>
        </p:nvSpPr>
        <p:spPr>
          <a:xfrm>
            <a:off x="457200" y="1600200"/>
            <a:ext cx="8229600" cy="481519"/>
          </a:xfrm>
        </p:spPr>
        <p:txBody>
          <a:bodyPr/>
          <a:lstStyle/>
          <a:p>
            <a:pPr marL="0" indent="0">
              <a:buNone/>
            </a:pPr>
            <a:r>
              <a:rPr lang="en-US" sz="2400" dirty="0"/>
              <a:t>b) Processing a correlated subquery</a:t>
            </a:r>
          </a:p>
        </p:txBody>
      </p:sp>
      <p:pic>
        <p:nvPicPr>
          <p:cNvPr id="4" name="Picture 3" descr="An illustration depicts a correlated subquery processing. The illustration shows the following commands after the question. What are the order I Ds for all orders that have included furniture finished in natural ash question mark SELECT DISTINCT Order I D FROM Order Line underscore T. WHERE EXISTS asterisk left parenthesis SELECT FROM Product underscore T. WHERE Product I D equals Order Line underscore T dot Product I D AND Product finish equals apostrophe Natural Ash apostrophe right parenthesis. Five steps of the process are listed as follows. 1, The first order I D is selected from Order Line underscore T, Order I D equals 1 0 0 1. 2, The subquery is evaluated to see if any product in that order has a natural ash finish. Product 2 does, and is part of the order. EXISTS is valued as true and the order I D is added to the result table. 3, The next order I D is selected from, Order I D equals 1 0 0 2. 4, The subquery is evaluated to see if the product ordered has a natural ash finish. It does. EXISTS is valued as true and the order I D is added to the result table. 5, Processing continues through each order I D. Orders 1 0 0 4, 1 0 0 5, and 1 0 1 0 are not included in the result table because they do not include any furniture with a natural ash finish. The final result table is shown in the text on page 303. An instance drawing shows two tables for Orders and Products. The first Order I D in Orders table whose value is 1 0 0 1 is marked as 1. The corresponding product I D value of 2 in Products table which has the value Natural Ash under Product Finish column is encircled and marked as 2. The fourth Order I D in Orders table whose value is 1 0 0 2 is marked as 3. And the corresponding product I D value of 3 in Products table which has the value Natural Ash under Product Finish column is highlighted and marked as 4.">
            <a:extLst>
              <a:ext uri="{FF2B5EF4-FFF2-40B4-BE49-F238E27FC236}">
                <a16:creationId xmlns:a16="http://schemas.microsoft.com/office/drawing/2014/main" id="{9FFC07A6-4577-4E32-ADE8-1A33C4181DA4}"/>
              </a:ext>
            </a:extLst>
          </p:cNvPr>
          <p:cNvPicPr>
            <a:picLocks noChangeAspect="1"/>
          </p:cNvPicPr>
          <p:nvPr/>
        </p:nvPicPr>
        <p:blipFill>
          <a:blip r:embed="rId3"/>
          <a:stretch>
            <a:fillRect/>
          </a:stretch>
        </p:blipFill>
        <p:spPr>
          <a:xfrm>
            <a:off x="1180714" y="2210911"/>
            <a:ext cx="6776286" cy="3985608"/>
          </a:xfrm>
          <a:prstGeom prst="rect">
            <a:avLst/>
          </a:prstGeom>
        </p:spPr>
      </p:pic>
    </p:spTree>
    <p:extLst>
      <p:ext uri="{BB962C8B-B14F-4D97-AF65-F5344CB8AC3E}">
        <p14:creationId xmlns:p14="http://schemas.microsoft.com/office/powerpoint/2010/main" val="1935965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Table (Subquery in the FROM Clause of the Outer Query)</a:t>
            </a:r>
          </a:p>
        </p:txBody>
      </p:sp>
      <p:sp>
        <p:nvSpPr>
          <p:cNvPr id="3" name="Text Placeholder 2"/>
          <p:cNvSpPr>
            <a:spLocks noGrp="1"/>
          </p:cNvSpPr>
          <p:nvPr>
            <p:ph type="body" idx="1"/>
          </p:nvPr>
        </p:nvSpPr>
        <p:spPr>
          <a:xfrm>
            <a:off x="457200" y="1600200"/>
            <a:ext cx="8229600" cy="767113"/>
          </a:xfrm>
        </p:spPr>
        <p:txBody>
          <a:bodyPr/>
          <a:lstStyle/>
          <a:p>
            <a:pPr marL="0" indent="0" eaLnBrk="1" hangingPunct="1">
              <a:buNone/>
            </a:pPr>
            <a:r>
              <a:rPr lang="en-US" altLang="en-US" sz="2200" dirty="0"/>
              <a:t>What are the order I</a:t>
            </a:r>
            <a:r>
              <a:rPr lang="en-US" altLang="en-US" sz="100" dirty="0"/>
              <a:t> </a:t>
            </a:r>
            <a:r>
              <a:rPr lang="en-US" altLang="en-US" sz="2200" dirty="0"/>
              <a:t>Ds for all orders that have included furniture finished in natural ash?</a:t>
            </a:r>
          </a:p>
        </p:txBody>
      </p:sp>
      <p:pic>
        <p:nvPicPr>
          <p:cNvPr id="4" name="Picture 3" descr="An example of S Q L statements that create a derived table, which is a subquery in the FROM clause of the outer query. Product Description comma Product Standard Price comma A v g Price. Line 2. FROM. Line 3. Left parenthesis SELECT A V G left parenthesis Product Standard Price right parenthesis FROM Product underscore T comma Product under score T. Line 4. WHERE Product Standard Price is greater than A v g Price semicolon.">
            <a:extLst>
              <a:ext uri="{FF2B5EF4-FFF2-40B4-BE49-F238E27FC236}">
                <a16:creationId xmlns:a16="http://schemas.microsoft.com/office/drawing/2014/main" id="{6F6B2B7F-1E9D-4841-AB8A-E235CAD9DA1E}"/>
              </a:ext>
            </a:extLst>
          </p:cNvPr>
          <p:cNvPicPr>
            <a:picLocks noChangeAspect="1"/>
          </p:cNvPicPr>
          <p:nvPr/>
        </p:nvPicPr>
        <p:blipFill rotWithShape="1">
          <a:blip r:embed="rId3"/>
          <a:srcRect t="3871" b="2304"/>
          <a:stretch/>
        </p:blipFill>
        <p:spPr>
          <a:xfrm>
            <a:off x="750802" y="2585983"/>
            <a:ext cx="7642396" cy="2258392"/>
          </a:xfrm>
          <a:prstGeom prst="rect">
            <a:avLst/>
          </a:prstGeom>
        </p:spPr>
      </p:pic>
      <p:sp>
        <p:nvSpPr>
          <p:cNvPr id="5" name="Text Placeholder 4"/>
          <p:cNvSpPr>
            <a:spLocks noGrp="1"/>
          </p:cNvSpPr>
          <p:nvPr>
            <p:ph type="body" idx="2"/>
          </p:nvPr>
        </p:nvSpPr>
        <p:spPr>
          <a:xfrm>
            <a:off x="457200" y="5048655"/>
            <a:ext cx="8229600" cy="1077508"/>
          </a:xfrm>
        </p:spPr>
        <p:txBody>
          <a:bodyPr/>
          <a:lstStyle/>
          <a:p>
            <a:pPr marL="0" indent="0" eaLnBrk="1" hangingPunct="1">
              <a:buNone/>
            </a:pPr>
            <a:r>
              <a:rPr lang="en-US" altLang="en-US" sz="2200" dirty="0"/>
              <a:t>Here, the subquery forms the derived table used in the FROM clause of the outer query. The AvgPrice column from the subquery is used in the SELECT clause of the outer query.</a:t>
            </a:r>
            <a:endParaRPr lang="en-US" sz="2200" dirty="0"/>
          </a:p>
        </p:txBody>
      </p:sp>
    </p:spTree>
    <p:extLst>
      <p:ext uri="{BB962C8B-B14F-4D97-AF65-F5344CB8AC3E}">
        <p14:creationId xmlns:p14="http://schemas.microsoft.com/office/powerpoint/2010/main" val="395262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UNION — Combining Queries</a:t>
            </a:r>
          </a:p>
        </p:txBody>
      </p:sp>
      <p:sp>
        <p:nvSpPr>
          <p:cNvPr id="3" name="Text Placeholder 2"/>
          <p:cNvSpPr>
            <a:spLocks noGrp="1"/>
          </p:cNvSpPr>
          <p:nvPr>
            <p:ph type="body" idx="1"/>
          </p:nvPr>
        </p:nvSpPr>
        <p:spPr>
          <a:xfrm>
            <a:off x="457200" y="1600200"/>
            <a:ext cx="3180945" cy="4525963"/>
          </a:xfrm>
        </p:spPr>
        <p:txBody>
          <a:bodyPr/>
          <a:lstStyle/>
          <a:p>
            <a:pPr marL="0" indent="0" eaLnBrk="1" hangingPunct="1">
              <a:buNone/>
            </a:pPr>
            <a:r>
              <a:rPr lang="en-US" altLang="en-US" sz="2400" dirty="0"/>
              <a:t>Combine the output (union of multiple queries) together into a single result table</a:t>
            </a:r>
          </a:p>
          <a:p>
            <a:pPr marL="0" indent="0" eaLnBrk="1" hangingPunct="1">
              <a:buNone/>
            </a:pPr>
            <a:r>
              <a:rPr lang="en-US" altLang="en-US" sz="2400" dirty="0"/>
              <a:t>With UNION queries, the quantity and data types of the attributes in the SELECT clauses of both queries must be identical.</a:t>
            </a:r>
            <a:endParaRPr lang="en-US" sz="2400" dirty="0"/>
          </a:p>
        </p:txBody>
      </p:sp>
      <p:pic>
        <p:nvPicPr>
          <p:cNvPr id="4" name="Picture 3" descr="An example of S Q L statements that combine the output, which is the union of multiple queries, together into a single result table.&#10;Line 1. SELECT C 1 dot Customer I D comma Customer Name comma Ordered Quantity comma apostrophe Largest Quantity apostrophe AS Quantity. Line 2. FROM Customer underscore T C 1 comma Order underscore T O 1 comma Order Line underscore T Q 1. Line 3. WHERE C 1 dot Customer I D equals O 1 dot Customer I D. Line 4. AND O 1 dot Order I D equals Q 1 dot Order I D. Line 5. AND Ordered Quantity equals left parenthesis SELECT MAX left parenthesis Ordered Quantity right parenthesis. Line 6. FROM Order Line underscore T right parenthesis.&#10;Line 7. UNION. Line 8. SELECT C 1 dot Customer I D comma Customer Name comma Ordered Quantity comma apostrophe Smallest Quantity apostrophe. Line 9. FROM Customer underscore T C 1 comma Order underscore T O 1, Order Line Underscore T Q1. Line 10. WHERE C1 dot Customer ID equals O 1 dot Customer I D. Line 11. AND O 1 dot order I D equals Q 1 dot Order ID. Line 12. AND Ordered Quantity equals left parenthesis SELECT MIN right parenthesis Ordered Quantity right parenthesis. Line 13. FROM Order Line underscore T 1 right parenthesis. Line 14. ORDER BY 3 semicolon.">
            <a:extLst>
              <a:ext uri="{FF2B5EF4-FFF2-40B4-BE49-F238E27FC236}">
                <a16:creationId xmlns:a16="http://schemas.microsoft.com/office/drawing/2014/main" id="{99EBD327-88DD-4FF5-8C30-9612022C71DB}"/>
              </a:ext>
            </a:extLst>
          </p:cNvPr>
          <p:cNvPicPr>
            <a:picLocks noChangeAspect="1"/>
          </p:cNvPicPr>
          <p:nvPr/>
        </p:nvPicPr>
        <p:blipFill>
          <a:blip r:embed="rId3"/>
          <a:stretch>
            <a:fillRect/>
          </a:stretch>
        </p:blipFill>
        <p:spPr>
          <a:xfrm>
            <a:off x="4237116" y="1590660"/>
            <a:ext cx="4074234" cy="3043513"/>
          </a:xfrm>
          <a:prstGeom prst="rect">
            <a:avLst/>
          </a:prstGeom>
        </p:spPr>
      </p:pic>
      <p:pic>
        <p:nvPicPr>
          <p:cNvPr id="5" name="Picture 4" descr="The resulting table has 3 rows and 4 columns. The columns have the following headings from left to right. Customer I D, Customer Name, Ordered Quantity, and Quantity. The row entries are as follows. Row 1. Customer I D, 1, Customer Name, Contemporary Casuals, Ordered Quantity, 1, and Quantity, Smallest Quantity. Row 2. Customer I D, 2, Customer Name, Value Furniture, Ordered Quantity, 1, and Quantity, Smallest Quantity. Row 3. Customer I D, 1, Customer Name, Contemporary Casuals, Ordered Quantity, 10, and Quantity, Largest Quantity.">
            <a:extLst>
              <a:ext uri="{FF2B5EF4-FFF2-40B4-BE49-F238E27FC236}">
                <a16:creationId xmlns:a16="http://schemas.microsoft.com/office/drawing/2014/main" id="{28B6F229-B2EF-421B-985E-F3A42A6B2280}"/>
              </a:ext>
            </a:extLst>
          </p:cNvPr>
          <p:cNvPicPr>
            <a:picLocks noChangeAspect="1"/>
          </p:cNvPicPr>
          <p:nvPr/>
        </p:nvPicPr>
        <p:blipFill>
          <a:blip r:embed="rId4"/>
          <a:stretch>
            <a:fillRect/>
          </a:stretch>
        </p:blipFill>
        <p:spPr>
          <a:xfrm>
            <a:off x="3861666" y="4912183"/>
            <a:ext cx="4825134" cy="1213980"/>
          </a:xfrm>
          <a:prstGeom prst="rect">
            <a:avLst/>
          </a:prstGeom>
        </p:spPr>
      </p:pic>
    </p:spTree>
    <p:extLst>
      <p:ext uri="{BB962C8B-B14F-4D97-AF65-F5344CB8AC3E}">
        <p14:creationId xmlns:p14="http://schemas.microsoft.com/office/powerpoint/2010/main" val="43009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Expressions Using Case Keyword</a:t>
            </a:r>
          </a:p>
        </p:txBody>
      </p:sp>
      <p:sp>
        <p:nvSpPr>
          <p:cNvPr id="3" name="Text Placeholder 2"/>
          <p:cNvSpPr>
            <a:spLocks noGrp="1"/>
          </p:cNvSpPr>
          <p:nvPr>
            <p:ph type="body" idx="1"/>
          </p:nvPr>
        </p:nvSpPr>
        <p:spPr>
          <a:xfrm>
            <a:off x="457200" y="3871609"/>
            <a:ext cx="4056434" cy="2254554"/>
          </a:xfrm>
        </p:spPr>
        <p:txBody>
          <a:bodyPr/>
          <a:lstStyle/>
          <a:p>
            <a:pPr marL="0" indent="0">
              <a:buNone/>
            </a:pPr>
            <a:r>
              <a:rPr lang="en-US" altLang="en-US" sz="2400" dirty="0"/>
              <a:t>A CASE expression acts like an if-then statement. It allows you to choose what will appear in a column of the result set, depending on a condition.</a:t>
            </a:r>
            <a:endParaRPr lang="en-US" sz="2400" dirty="0"/>
          </a:p>
        </p:txBody>
      </p:sp>
      <p:pic>
        <p:nvPicPr>
          <p:cNvPr id="4" name="Picture 5" descr="An example of S Q L statements that use the CASE keyword. Line 1. SELECT CASE. Line 2. WHEN Product Line equals 1 THEN Product Description. Line 3. ELSE apostrophe number sign number sign number sign number sign apostrophe. Line 4. END AS Product Description. Line 5. FROM Product underscore T semicolon.">
            <a:extLst>
              <a:ext uri="{FF2B5EF4-FFF2-40B4-BE49-F238E27FC236}">
                <a16:creationId xmlns:a16="http://schemas.microsoft.com/office/drawing/2014/main" id="{C27DF1C5-F3D0-40FE-B006-91255E7E00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9212" y="1663032"/>
            <a:ext cx="6710471" cy="185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he resulting table has 8 rows and 1 column. The column name is Product Description. Row 1. End Table. Row 2. 4 number signs. Row 3. 4 number signs. Row 4. 4 number signs. Row 5. Writer’s Desk. Row 6. 4 number signs. Row 7. 4 number signs. Row 8. 4 number signs.">
            <a:extLst>
              <a:ext uri="{FF2B5EF4-FFF2-40B4-BE49-F238E27FC236}">
                <a16:creationId xmlns:a16="http://schemas.microsoft.com/office/drawing/2014/main" id="{934F838C-9EEA-48FD-A59F-6E0A2711FE95}"/>
              </a:ext>
            </a:extLst>
          </p:cNvPr>
          <p:cNvPicPr>
            <a:picLocks noChangeAspect="1"/>
          </p:cNvPicPr>
          <p:nvPr/>
        </p:nvPicPr>
        <p:blipFill>
          <a:blip r:embed="rId4"/>
          <a:stretch>
            <a:fillRect/>
          </a:stretch>
        </p:blipFill>
        <p:spPr>
          <a:xfrm>
            <a:off x="5637459" y="3656845"/>
            <a:ext cx="2202224" cy="2684082"/>
          </a:xfrm>
          <a:prstGeom prst="rect">
            <a:avLst/>
          </a:prstGeom>
        </p:spPr>
      </p:pic>
    </p:spTree>
    <p:extLst>
      <p:ext uri="{BB962C8B-B14F-4D97-AF65-F5344CB8AC3E}">
        <p14:creationId xmlns:p14="http://schemas.microsoft.com/office/powerpoint/2010/main" val="2523068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Complicated S</a:t>
            </a:r>
            <a:r>
              <a:rPr lang="en-US" sz="100" dirty="0"/>
              <a:t> </a:t>
            </a:r>
            <a:r>
              <a:rPr lang="en-US" dirty="0"/>
              <a:t>Q</a:t>
            </a:r>
            <a:r>
              <a:rPr lang="en-US" sz="100" dirty="0"/>
              <a:t> </a:t>
            </a:r>
            <a:r>
              <a:rPr lang="en-US" dirty="0"/>
              <a:t>L Queries</a:t>
            </a:r>
          </a:p>
        </p:txBody>
      </p:sp>
      <p:sp>
        <p:nvSpPr>
          <p:cNvPr id="3" name="Text Placeholder 2"/>
          <p:cNvSpPr>
            <a:spLocks noGrp="1"/>
          </p:cNvSpPr>
          <p:nvPr>
            <p:ph type="body" idx="1"/>
          </p:nvPr>
        </p:nvSpPr>
        <p:spPr/>
        <p:txBody>
          <a:bodyPr/>
          <a:lstStyle/>
          <a:p>
            <a:r>
              <a:rPr lang="en-US" sz="2400" dirty="0"/>
              <a:t>Production databases contain hundreds or even thousands of tables, and tables could include hundreds of columns.</a:t>
            </a:r>
          </a:p>
          <a:p>
            <a:r>
              <a:rPr lang="en-US" sz="2400" dirty="0"/>
              <a:t>So, sometimes query requirements can be very complex.</a:t>
            </a:r>
          </a:p>
          <a:p>
            <a:r>
              <a:rPr lang="en-US" sz="2400" dirty="0"/>
              <a:t>Sometimes it’s useful to combine queries, through the use of Views.</a:t>
            </a:r>
          </a:p>
          <a:p>
            <a:r>
              <a:rPr lang="en-US" sz="2400" dirty="0"/>
              <a:t>If you use a view (which is a query), you could have another query that uses the view as if it were a table.</a:t>
            </a:r>
          </a:p>
        </p:txBody>
      </p:sp>
    </p:spTree>
    <p:extLst>
      <p:ext uri="{BB962C8B-B14F-4D97-AF65-F5344CB8AC3E}">
        <p14:creationId xmlns:p14="http://schemas.microsoft.com/office/powerpoint/2010/main" val="140851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Tables </a:t>
            </a:r>
            <a:r>
              <a:rPr lang="en-US" sz="2000" b="0" dirty="0"/>
              <a:t>(1 of 2)</a:t>
            </a:r>
          </a:p>
        </p:txBody>
      </p:sp>
      <p:sp>
        <p:nvSpPr>
          <p:cNvPr id="3" name="Text Placeholder 2"/>
          <p:cNvSpPr>
            <a:spLocks noGrp="1"/>
          </p:cNvSpPr>
          <p:nvPr>
            <p:ph type="body" idx="1"/>
          </p:nvPr>
        </p:nvSpPr>
        <p:spPr/>
        <p:txBody>
          <a:bodyPr/>
          <a:lstStyle/>
          <a:p>
            <a:pPr indent="-256032" eaLnBrk="1" hangingPunct="1"/>
            <a:r>
              <a:rPr lang="en-US" altLang="en-US" sz="2200" dirty="0"/>
              <a:t>Join</a:t>
            </a:r>
          </a:p>
          <a:p>
            <a:pPr lvl="1"/>
            <a:r>
              <a:rPr lang="en-US" altLang="en-US" sz="2200" dirty="0"/>
              <a:t>A relational operation that causes two or more tables with a common domain to be combined into a single table or view</a:t>
            </a:r>
          </a:p>
          <a:p>
            <a:pPr indent="-256032" eaLnBrk="1" hangingPunct="1"/>
            <a:r>
              <a:rPr lang="en-US" altLang="en-US" sz="2200" dirty="0"/>
              <a:t>Equi-join</a:t>
            </a:r>
          </a:p>
          <a:p>
            <a:pPr lvl="1"/>
            <a:r>
              <a:rPr lang="en-US" altLang="en-US" sz="2200" dirty="0"/>
              <a:t>A join in which the joining condition is based on equality between values in the common columns; common columns appear redundantly in the result table</a:t>
            </a:r>
          </a:p>
          <a:p>
            <a:pPr indent="-256032" eaLnBrk="1" hangingPunct="1"/>
            <a:r>
              <a:rPr lang="en-US" altLang="en-US" sz="2200" dirty="0"/>
              <a:t>Natural (inner) join</a:t>
            </a:r>
          </a:p>
          <a:p>
            <a:pPr lvl="1"/>
            <a:r>
              <a:rPr lang="en-US" altLang="en-US" sz="2200" dirty="0"/>
              <a:t>An equi-join in which one of the duplicate columns is eliminated in the result table</a:t>
            </a:r>
            <a:endParaRPr lang="en-US" sz="2200" dirty="0"/>
          </a:p>
        </p:txBody>
      </p:sp>
    </p:spTree>
    <p:extLst>
      <p:ext uri="{BB962C8B-B14F-4D97-AF65-F5344CB8AC3E}">
        <p14:creationId xmlns:p14="http://schemas.microsoft.com/office/powerpoint/2010/main" val="796203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View in Your Query</a:t>
            </a:r>
          </a:p>
        </p:txBody>
      </p:sp>
      <p:sp>
        <p:nvSpPr>
          <p:cNvPr id="3" name="Text Placeholder 2"/>
          <p:cNvSpPr>
            <a:spLocks noGrp="1"/>
          </p:cNvSpPr>
          <p:nvPr>
            <p:ph type="body" idx="1"/>
          </p:nvPr>
        </p:nvSpPr>
        <p:spPr>
          <a:xfrm>
            <a:off x="457200" y="2051739"/>
            <a:ext cx="2830749" cy="1979578"/>
          </a:xfrm>
        </p:spPr>
        <p:txBody>
          <a:bodyPr/>
          <a:lstStyle/>
          <a:p>
            <a:pPr marL="0" indent="0">
              <a:buNone/>
            </a:pPr>
            <a:r>
              <a:rPr lang="en-US" sz="2200" dirty="0"/>
              <a:t>For each salesperson, list his or her biggest-selling product.</a:t>
            </a:r>
          </a:p>
          <a:p>
            <a:pPr marL="0" indent="0">
              <a:buNone/>
            </a:pPr>
            <a:r>
              <a:rPr lang="en-US" sz="2200" dirty="0"/>
              <a:t>The view:</a:t>
            </a:r>
          </a:p>
        </p:txBody>
      </p:sp>
      <p:pic>
        <p:nvPicPr>
          <p:cNvPr id="5" name="Picture 4" descr="Example of S Q L statements that create the T Sales view. Line 1. CREATE VIEW T Sales AS Line 2. SELECT Salesperson Name comma Product Description comma SUM left parenthesis Ordered Quantity right parenthesis AS T o t orders. Line 3. FROM Sales person underscore T comma Order Line underscore T comma Product underscore T comma Order underscore T. Line 4. WHERE Sales person underscore T dot Salesperson I D equals Order underscore T dot Salesperson I D.&#10;Line 5. AND Order underscore T dot Order ID equals Order Line underscore T dot Order I D. Line 6. AND Order Line underscore T dot Product I D equals Product underscore T dot Product I D. Line 7. GROUP BY Salesperson Name comma Product Description semicolon.">
            <a:extLst>
              <a:ext uri="{FF2B5EF4-FFF2-40B4-BE49-F238E27FC236}">
                <a16:creationId xmlns:a16="http://schemas.microsoft.com/office/drawing/2014/main" id="{738DD186-6538-427D-AA39-B4FF84FA98A3}"/>
              </a:ext>
            </a:extLst>
          </p:cNvPr>
          <p:cNvPicPr>
            <a:picLocks noChangeAspect="1"/>
          </p:cNvPicPr>
          <p:nvPr/>
        </p:nvPicPr>
        <p:blipFill>
          <a:blip r:embed="rId3"/>
          <a:stretch>
            <a:fillRect/>
          </a:stretch>
        </p:blipFill>
        <p:spPr>
          <a:xfrm>
            <a:off x="3766230" y="2051739"/>
            <a:ext cx="4685475" cy="1975932"/>
          </a:xfrm>
          <a:prstGeom prst="rect">
            <a:avLst/>
          </a:prstGeom>
        </p:spPr>
      </p:pic>
      <p:sp>
        <p:nvSpPr>
          <p:cNvPr id="4" name="Text Placeholder 3"/>
          <p:cNvSpPr>
            <a:spLocks noGrp="1"/>
          </p:cNvSpPr>
          <p:nvPr>
            <p:ph type="body" idx="2"/>
          </p:nvPr>
        </p:nvSpPr>
        <p:spPr>
          <a:xfrm>
            <a:off x="457200" y="4845862"/>
            <a:ext cx="2714017" cy="872246"/>
          </a:xfrm>
        </p:spPr>
        <p:txBody>
          <a:bodyPr/>
          <a:lstStyle/>
          <a:p>
            <a:pPr marL="0" indent="0">
              <a:buNone/>
            </a:pPr>
            <a:r>
              <a:rPr lang="en-US" sz="2200" dirty="0"/>
              <a:t>The query using the view:</a:t>
            </a:r>
          </a:p>
        </p:txBody>
      </p:sp>
      <p:pic>
        <p:nvPicPr>
          <p:cNvPr id="7" name="Picture 6" descr="Example of S Q L statements of the query using the view. Line 1. SELECT Salesperson Name comma Product Description. Line 2. FROM T Sales AS A. Line 3. WHERE T o t orders equals left parenthesis SELECT MAX left parenthesis T o t orders right parenthesis FROM T Sales B. Line 4. WHERE B dot Sales person Name equals A dot Salesperson Name right parenthesis semicolon.">
            <a:extLst>
              <a:ext uri="{FF2B5EF4-FFF2-40B4-BE49-F238E27FC236}">
                <a16:creationId xmlns:a16="http://schemas.microsoft.com/office/drawing/2014/main" id="{85681E14-7DB3-446A-9B28-F21081AF8F0A}"/>
              </a:ext>
            </a:extLst>
          </p:cNvPr>
          <p:cNvPicPr>
            <a:picLocks noChangeAspect="1"/>
          </p:cNvPicPr>
          <p:nvPr/>
        </p:nvPicPr>
        <p:blipFill>
          <a:blip r:embed="rId4"/>
          <a:stretch>
            <a:fillRect/>
          </a:stretch>
        </p:blipFill>
        <p:spPr>
          <a:xfrm>
            <a:off x="3670498" y="4591662"/>
            <a:ext cx="4779653" cy="1389122"/>
          </a:xfrm>
          <a:prstGeom prst="rect">
            <a:avLst/>
          </a:prstGeom>
        </p:spPr>
      </p:pic>
    </p:spTree>
    <p:extLst>
      <p:ext uri="{BB962C8B-B14F-4D97-AF65-F5344CB8AC3E}">
        <p14:creationId xmlns:p14="http://schemas.microsoft.com/office/powerpoint/2010/main" val="131333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Developing Queries</a:t>
            </a:r>
          </a:p>
        </p:txBody>
      </p:sp>
      <p:sp>
        <p:nvSpPr>
          <p:cNvPr id="3" name="Text Placeholder 2"/>
          <p:cNvSpPr>
            <a:spLocks noGrp="1"/>
          </p:cNvSpPr>
          <p:nvPr>
            <p:ph type="body" idx="1"/>
          </p:nvPr>
        </p:nvSpPr>
        <p:spPr/>
        <p:txBody>
          <a:bodyPr/>
          <a:lstStyle/>
          <a:p>
            <a:pPr eaLnBrk="1" hangingPunct="1"/>
            <a:r>
              <a:rPr lang="en-US" altLang="en-US" sz="2200" dirty="0"/>
              <a:t>Be familiar with the data model (entities and relationships)</a:t>
            </a:r>
          </a:p>
          <a:p>
            <a:pPr eaLnBrk="1" hangingPunct="1"/>
            <a:r>
              <a:rPr lang="en-US" altLang="en-US" sz="2200" dirty="0"/>
              <a:t>Understand the desired results</a:t>
            </a:r>
          </a:p>
          <a:p>
            <a:pPr eaLnBrk="1" hangingPunct="1"/>
            <a:r>
              <a:rPr lang="en-US" altLang="en-US" sz="2200" dirty="0"/>
              <a:t>Know the attributes desired in results</a:t>
            </a:r>
          </a:p>
          <a:p>
            <a:pPr eaLnBrk="1" hangingPunct="1"/>
            <a:r>
              <a:rPr lang="en-US" altLang="en-US" sz="2200" dirty="0"/>
              <a:t>Identify the entities that contain desired attributes</a:t>
            </a:r>
          </a:p>
          <a:p>
            <a:pPr eaLnBrk="1" hangingPunct="1"/>
            <a:r>
              <a:rPr lang="en-US" altLang="en-US" sz="2200" dirty="0"/>
              <a:t>Review E</a:t>
            </a:r>
            <a:r>
              <a:rPr lang="en-US" altLang="en-US" sz="100" dirty="0"/>
              <a:t> </a:t>
            </a:r>
            <a:r>
              <a:rPr lang="en-US" altLang="en-US" sz="2200" dirty="0"/>
              <a:t>R</a:t>
            </a:r>
            <a:r>
              <a:rPr lang="en-US" altLang="en-US" sz="100" dirty="0"/>
              <a:t> </a:t>
            </a:r>
            <a:r>
              <a:rPr lang="en-US" altLang="en-US" sz="2200" dirty="0"/>
              <a:t>D</a:t>
            </a:r>
          </a:p>
          <a:p>
            <a:pPr eaLnBrk="1" hangingPunct="1"/>
            <a:r>
              <a:rPr lang="en-US" altLang="en-US" sz="2200" dirty="0"/>
              <a:t>Construct a WHERE equality for each link</a:t>
            </a:r>
          </a:p>
          <a:p>
            <a:pPr eaLnBrk="1" hangingPunct="1"/>
            <a:r>
              <a:rPr lang="en-US" altLang="en-US" sz="2200" dirty="0"/>
              <a:t>Fine tune with GROUP BY and HAVING clauses if needed</a:t>
            </a:r>
          </a:p>
          <a:p>
            <a:pPr eaLnBrk="1" hangingPunct="1"/>
            <a:r>
              <a:rPr lang="en-US" altLang="en-US" sz="2200" dirty="0"/>
              <a:t>Consider the effect on unusual data</a:t>
            </a:r>
            <a:endParaRPr lang="en-US" sz="2200" dirty="0"/>
          </a:p>
        </p:txBody>
      </p:sp>
    </p:spTree>
    <p:extLst>
      <p:ext uri="{BB962C8B-B14F-4D97-AF65-F5344CB8AC3E}">
        <p14:creationId xmlns:p14="http://schemas.microsoft.com/office/powerpoint/2010/main" val="265728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Efficiency Considerations</a:t>
            </a:r>
          </a:p>
        </p:txBody>
      </p:sp>
      <p:sp>
        <p:nvSpPr>
          <p:cNvPr id="3" name="Text Placeholder 2"/>
          <p:cNvSpPr>
            <a:spLocks noGrp="1"/>
          </p:cNvSpPr>
          <p:nvPr>
            <p:ph type="body" idx="1"/>
          </p:nvPr>
        </p:nvSpPr>
        <p:spPr/>
        <p:txBody>
          <a:bodyPr/>
          <a:lstStyle/>
          <a:p>
            <a:pPr eaLnBrk="1" hangingPunct="1"/>
            <a:r>
              <a:rPr lang="en-US" altLang="en-US" sz="2400" dirty="0"/>
              <a:t>Instead of SELECT *, identify the specific attributes in the SELECT clause; this helps reduce network traffic of result set</a:t>
            </a:r>
          </a:p>
          <a:p>
            <a:pPr eaLnBrk="1" hangingPunct="1"/>
            <a:r>
              <a:rPr lang="en-US" altLang="en-US" sz="2400" dirty="0"/>
              <a:t>Limit the number of subqueries; try to make everything done in a single query if possible</a:t>
            </a:r>
          </a:p>
          <a:p>
            <a:pPr eaLnBrk="1" hangingPunct="1"/>
            <a:r>
              <a:rPr lang="en-US" altLang="en-US" sz="2400" dirty="0"/>
              <a:t>If data is to be used many times, make a separate query and store it as a view</a:t>
            </a:r>
            <a:endParaRPr lang="en-US" sz="2400" dirty="0"/>
          </a:p>
        </p:txBody>
      </p:sp>
    </p:spTree>
    <p:extLst>
      <p:ext uri="{BB962C8B-B14F-4D97-AF65-F5344CB8AC3E}">
        <p14:creationId xmlns:p14="http://schemas.microsoft.com/office/powerpoint/2010/main" val="2769793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Better Query Design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Understand how indexes are used in query processing</a:t>
            </a:r>
          </a:p>
          <a:p>
            <a:pPr eaLnBrk="1" hangingPunct="1"/>
            <a:r>
              <a:rPr lang="en-US" altLang="en-US" sz="2400" dirty="0"/>
              <a:t>Keep optimizer statistics up to date</a:t>
            </a:r>
          </a:p>
          <a:p>
            <a:pPr eaLnBrk="1" hangingPunct="1"/>
            <a:r>
              <a:rPr lang="en-US" altLang="en-US" sz="2400" dirty="0"/>
              <a:t>Use compatible data types for fields and literals</a:t>
            </a:r>
          </a:p>
          <a:p>
            <a:pPr eaLnBrk="1" hangingPunct="1"/>
            <a:r>
              <a:rPr lang="en-US" altLang="en-US" sz="2400" dirty="0"/>
              <a:t>Write simple queries</a:t>
            </a:r>
          </a:p>
          <a:p>
            <a:pPr eaLnBrk="1" hangingPunct="1"/>
            <a:r>
              <a:rPr lang="en-US" altLang="en-US" sz="2400" dirty="0"/>
              <a:t>Break complex queries into multiple simple parts</a:t>
            </a:r>
          </a:p>
          <a:p>
            <a:pPr eaLnBrk="1" hangingPunct="1"/>
            <a:r>
              <a:rPr lang="en-US" altLang="en-US" sz="2400" dirty="0"/>
              <a:t>Don’t nest one query inside another query</a:t>
            </a:r>
          </a:p>
          <a:p>
            <a:pPr eaLnBrk="1" hangingPunct="1"/>
            <a:r>
              <a:rPr lang="en-US" altLang="en-US" sz="2400" dirty="0"/>
              <a:t>Don’t combine a query with itself (if possible avoid self-joins)</a:t>
            </a:r>
            <a:endParaRPr lang="en-US" sz="2400" dirty="0"/>
          </a:p>
        </p:txBody>
      </p:sp>
    </p:spTree>
    <p:extLst>
      <p:ext uri="{BB962C8B-B14F-4D97-AF65-F5344CB8AC3E}">
        <p14:creationId xmlns:p14="http://schemas.microsoft.com/office/powerpoint/2010/main" val="842544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Better Query Design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Create temporary tables for groups of queries</a:t>
            </a:r>
          </a:p>
          <a:p>
            <a:pPr eaLnBrk="1" hangingPunct="1"/>
            <a:r>
              <a:rPr lang="en-US" altLang="en-US" sz="2400" dirty="0"/>
              <a:t>Combine update operations</a:t>
            </a:r>
          </a:p>
          <a:p>
            <a:pPr eaLnBrk="1" hangingPunct="1"/>
            <a:r>
              <a:rPr lang="en-US" altLang="en-US" sz="2400" dirty="0"/>
              <a:t>Retrieve only the data you need</a:t>
            </a:r>
          </a:p>
          <a:p>
            <a:pPr eaLnBrk="1" hangingPunct="1"/>
            <a:r>
              <a:rPr lang="en-US" altLang="en-US" sz="2400" dirty="0"/>
              <a:t>Don’t have the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sort without an index</a:t>
            </a:r>
          </a:p>
          <a:p>
            <a:pPr eaLnBrk="1" hangingPunct="1"/>
            <a:r>
              <a:rPr lang="en-US" altLang="en-US" sz="2400" dirty="0"/>
              <a:t>Learn!</a:t>
            </a:r>
          </a:p>
          <a:p>
            <a:pPr eaLnBrk="1" hangingPunct="1"/>
            <a:r>
              <a:rPr lang="en-US" altLang="en-US" sz="2400" dirty="0"/>
              <a:t>Consider the total query processing time for ad hoc queries</a:t>
            </a:r>
            <a:endParaRPr lang="en-US" sz="2400" dirty="0"/>
          </a:p>
        </p:txBody>
      </p:sp>
    </p:spTree>
    <p:extLst>
      <p:ext uri="{BB962C8B-B14F-4D97-AF65-F5344CB8AC3E}">
        <p14:creationId xmlns:p14="http://schemas.microsoft.com/office/powerpoint/2010/main" val="2192294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and Defining Views</a:t>
            </a:r>
          </a:p>
        </p:txBody>
      </p:sp>
      <p:sp>
        <p:nvSpPr>
          <p:cNvPr id="3" name="Text Placeholder 2"/>
          <p:cNvSpPr>
            <a:spLocks noGrp="1"/>
          </p:cNvSpPr>
          <p:nvPr>
            <p:ph type="body" idx="1"/>
          </p:nvPr>
        </p:nvSpPr>
        <p:spPr>
          <a:xfrm>
            <a:off x="457200" y="1600200"/>
            <a:ext cx="8229600" cy="4732506"/>
          </a:xfrm>
        </p:spPr>
        <p:txBody>
          <a:bodyPr/>
          <a:lstStyle/>
          <a:p>
            <a:pPr eaLnBrk="1" hangingPunct="1"/>
            <a:r>
              <a:rPr lang="en-US" altLang="en-US" sz="2400" dirty="0"/>
              <a:t>Dynamic View</a:t>
            </a:r>
          </a:p>
          <a:p>
            <a:pPr lvl="1"/>
            <a:r>
              <a:rPr lang="en-US" altLang="en-US" sz="2400" dirty="0"/>
              <a:t>A “virtual table” created dynamically upon request by a user</a:t>
            </a:r>
          </a:p>
          <a:p>
            <a:pPr lvl="1"/>
            <a:r>
              <a:rPr lang="en-US" altLang="en-US" sz="2400" dirty="0"/>
              <a:t>No data actually stored; instead data from base table made available to user</a:t>
            </a:r>
          </a:p>
          <a:p>
            <a:pPr lvl="1"/>
            <a:r>
              <a:rPr lang="en-US" altLang="en-US" sz="2400" dirty="0"/>
              <a:t>Based on S</a:t>
            </a:r>
            <a:r>
              <a:rPr lang="en-US" altLang="en-US" sz="100" dirty="0"/>
              <a:t> </a:t>
            </a:r>
            <a:r>
              <a:rPr lang="en-US" altLang="en-US" sz="2400" dirty="0"/>
              <a:t>Q</a:t>
            </a:r>
            <a:r>
              <a:rPr lang="en-US" altLang="en-US" sz="100" dirty="0"/>
              <a:t> </a:t>
            </a:r>
            <a:r>
              <a:rPr lang="en-US" altLang="en-US" sz="2400" dirty="0"/>
              <a:t>L SELECT statement on base tables or other views</a:t>
            </a:r>
          </a:p>
          <a:p>
            <a:pPr eaLnBrk="1" hangingPunct="1"/>
            <a:r>
              <a:rPr lang="en-US" altLang="en-US" sz="2400" dirty="0"/>
              <a:t>Materialized View</a:t>
            </a:r>
          </a:p>
          <a:p>
            <a:pPr lvl="1"/>
            <a:r>
              <a:rPr lang="en-US" altLang="en-US" sz="2400" dirty="0"/>
              <a:t>Copy or replication of data, data actually stored</a:t>
            </a:r>
          </a:p>
          <a:p>
            <a:pPr lvl="1"/>
            <a:r>
              <a:rPr lang="en-US" altLang="en-US" sz="2400" dirty="0"/>
              <a:t>Must be refreshed periodically to match corresponding base tables</a:t>
            </a:r>
            <a:endParaRPr lang="en-US" sz="2400" dirty="0"/>
          </a:p>
        </p:txBody>
      </p:sp>
    </p:spTree>
    <p:extLst>
      <p:ext uri="{BB962C8B-B14F-4D97-AF65-F5344CB8AC3E}">
        <p14:creationId xmlns:p14="http://schemas.microsoft.com/office/powerpoint/2010/main" val="4071500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Create View Command</a:t>
            </a:r>
          </a:p>
        </p:txBody>
      </p:sp>
      <p:pic>
        <p:nvPicPr>
          <p:cNvPr id="4" name="Picture 7" descr="Sample of S Q L statements that create a view command. Line 1. CREATE VIEW Expensive Stuff underscore V. Line 2. AS. Line 3. SELECT Product I D comma Product Description comma Product Standard Price. Line 4. FROM Product underscore T. Line 5. WHERE Product Standard Price is greater than 300. Line 6. WITH CHECK OPTION semicolon.">
            <a:extLst>
              <a:ext uri="{FF2B5EF4-FFF2-40B4-BE49-F238E27FC236}">
                <a16:creationId xmlns:a16="http://schemas.microsoft.com/office/drawing/2014/main" id="{C89BD144-9786-4B21-AF49-CE75CCCE7F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6554" y="1687748"/>
            <a:ext cx="7510892" cy="253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199" y="4353133"/>
            <a:ext cx="8385243" cy="1882297"/>
          </a:xfrm>
        </p:spPr>
        <p:txBody>
          <a:bodyPr/>
          <a:lstStyle/>
          <a:p>
            <a:pPr eaLnBrk="1" hangingPunct="1"/>
            <a:r>
              <a:rPr lang="en-US" sz="2200" dirty="0">
                <a:solidFill>
                  <a:srgbClr val="000000"/>
                </a:solidFill>
                <a:cs typeface="Arial" charset="0"/>
              </a:rPr>
              <a:t>View has a name</a:t>
            </a:r>
          </a:p>
          <a:p>
            <a:pPr eaLnBrk="1" hangingPunct="1"/>
            <a:r>
              <a:rPr lang="en-US" sz="2200" dirty="0">
                <a:solidFill>
                  <a:srgbClr val="000000"/>
                </a:solidFill>
                <a:cs typeface="Arial" charset="0"/>
              </a:rPr>
              <a:t>View is based on a SELECT statement</a:t>
            </a:r>
          </a:p>
          <a:p>
            <a:pPr eaLnBrk="1" hangingPunct="1"/>
            <a:r>
              <a:rPr lang="en-US" sz="2200" dirty="0">
                <a:solidFill>
                  <a:srgbClr val="000000"/>
                </a:solidFill>
                <a:cs typeface="Arial" charset="0"/>
              </a:rPr>
              <a:t>CHECK_OPTION works only for updateable views and prevents updates that would create rows not included in the view</a:t>
            </a:r>
            <a:endParaRPr lang="en-US" sz="2200" dirty="0"/>
          </a:p>
        </p:txBody>
      </p:sp>
    </p:spTree>
    <p:extLst>
      <p:ext uri="{BB962C8B-B14F-4D97-AF65-F5344CB8AC3E}">
        <p14:creationId xmlns:p14="http://schemas.microsoft.com/office/powerpoint/2010/main" val="424270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Dynamic Views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Simplify query commands</a:t>
            </a:r>
          </a:p>
          <a:p>
            <a:pPr eaLnBrk="1" hangingPunct="1"/>
            <a:r>
              <a:rPr lang="en-US" altLang="en-US" sz="2400" dirty="0"/>
              <a:t>Assist with data security</a:t>
            </a:r>
          </a:p>
          <a:p>
            <a:pPr eaLnBrk="1" hangingPunct="1"/>
            <a:r>
              <a:rPr lang="en-US" altLang="en-US" sz="2400" dirty="0"/>
              <a:t>Enhance programming productivity</a:t>
            </a:r>
          </a:p>
          <a:p>
            <a:pPr eaLnBrk="1" hangingPunct="1"/>
            <a:r>
              <a:rPr lang="en-US" altLang="en-US" sz="2400" dirty="0"/>
              <a:t>Contain most current base table data</a:t>
            </a:r>
          </a:p>
          <a:p>
            <a:pPr eaLnBrk="1" hangingPunct="1"/>
            <a:r>
              <a:rPr lang="en-US" altLang="en-US" sz="2400" dirty="0"/>
              <a:t>Use little storage space</a:t>
            </a:r>
          </a:p>
          <a:p>
            <a:pPr eaLnBrk="1" hangingPunct="1"/>
            <a:r>
              <a:rPr lang="en-US" altLang="en-US" sz="2400" dirty="0"/>
              <a:t>Provide customized view for user</a:t>
            </a:r>
          </a:p>
          <a:p>
            <a:pPr eaLnBrk="1" hangingPunct="1"/>
            <a:r>
              <a:rPr lang="en-US" altLang="en-US" sz="2400" dirty="0"/>
              <a:t>Establish physical data independence</a:t>
            </a:r>
            <a:endParaRPr lang="en-US" sz="2400" dirty="0"/>
          </a:p>
        </p:txBody>
      </p:sp>
    </p:spTree>
    <p:extLst>
      <p:ext uri="{BB962C8B-B14F-4D97-AF65-F5344CB8AC3E}">
        <p14:creationId xmlns:p14="http://schemas.microsoft.com/office/powerpoint/2010/main" val="2979506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Dynamic Views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Use processing time each time view is referenced</a:t>
            </a:r>
          </a:p>
          <a:p>
            <a:pPr eaLnBrk="1" hangingPunct="1"/>
            <a:r>
              <a:rPr lang="en-US" altLang="en-US" sz="2400" dirty="0"/>
              <a:t>May or may not be directly updateable</a:t>
            </a:r>
          </a:p>
          <a:p>
            <a:pPr eaLnBrk="1" hangingPunct="1"/>
            <a:r>
              <a:rPr lang="en-US" altLang="en-US" sz="2400" dirty="0"/>
              <a:t>As with all S</a:t>
            </a:r>
            <a:r>
              <a:rPr lang="en-US" altLang="en-US" sz="100" dirty="0"/>
              <a:t> </a:t>
            </a:r>
            <a:r>
              <a:rPr lang="en-US" altLang="en-US" sz="2400" dirty="0"/>
              <a:t>Q</a:t>
            </a:r>
            <a:r>
              <a:rPr lang="en-US" altLang="en-US" sz="100" dirty="0"/>
              <a:t> </a:t>
            </a:r>
            <a:r>
              <a:rPr lang="en-US" altLang="en-US" sz="2400" dirty="0"/>
              <a:t>L constructs, you should use views with discretion</a:t>
            </a:r>
            <a:endParaRPr lang="en-US" sz="2400" dirty="0"/>
          </a:p>
        </p:txBody>
      </p:sp>
    </p:spTree>
    <p:extLst>
      <p:ext uri="{BB962C8B-B14F-4D97-AF65-F5344CB8AC3E}">
        <p14:creationId xmlns:p14="http://schemas.microsoft.com/office/powerpoint/2010/main" val="252433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Routines and Triggers</a:t>
            </a:r>
          </a:p>
        </p:txBody>
      </p:sp>
      <p:sp>
        <p:nvSpPr>
          <p:cNvPr id="3" name="Text Placeholder 2"/>
          <p:cNvSpPr>
            <a:spLocks noGrp="1"/>
          </p:cNvSpPr>
          <p:nvPr>
            <p:ph type="body" idx="1"/>
          </p:nvPr>
        </p:nvSpPr>
        <p:spPr/>
        <p:txBody>
          <a:bodyPr/>
          <a:lstStyle/>
          <a:p>
            <a:pPr eaLnBrk="1" hangingPunct="1"/>
            <a:r>
              <a:rPr lang="en-US" altLang="en-US" sz="2200" dirty="0"/>
              <a:t>Routines</a:t>
            </a:r>
          </a:p>
          <a:p>
            <a:pPr lvl="1" eaLnBrk="1" hangingPunct="1"/>
            <a:r>
              <a:rPr lang="en-US" altLang="en-US" sz="2200" dirty="0"/>
              <a:t>Program modules that execute on demand</a:t>
            </a:r>
          </a:p>
          <a:p>
            <a:pPr eaLnBrk="1" hangingPunct="1"/>
            <a:r>
              <a:rPr lang="en-US" altLang="en-US" sz="2200" dirty="0"/>
              <a:t>Functions</a:t>
            </a:r>
          </a:p>
          <a:p>
            <a:pPr lvl="1"/>
            <a:r>
              <a:rPr lang="en-US" altLang="en-US" sz="2200" dirty="0"/>
              <a:t>routines that return values and take input parameters</a:t>
            </a:r>
          </a:p>
          <a:p>
            <a:pPr eaLnBrk="1" hangingPunct="1"/>
            <a:r>
              <a:rPr lang="en-US" altLang="en-US" sz="2200" dirty="0"/>
              <a:t>Procedures</a:t>
            </a:r>
          </a:p>
          <a:p>
            <a:pPr lvl="1"/>
            <a:r>
              <a:rPr lang="en-US" altLang="en-US" sz="2200" dirty="0"/>
              <a:t>routines that do not return values and can take input or output parameters</a:t>
            </a:r>
          </a:p>
          <a:p>
            <a:pPr eaLnBrk="1" hangingPunct="1"/>
            <a:r>
              <a:rPr lang="en-US" altLang="en-US" sz="2200" dirty="0"/>
              <a:t>Triggers</a:t>
            </a:r>
          </a:p>
          <a:p>
            <a:pPr lvl="1"/>
            <a:r>
              <a:rPr lang="en-US" altLang="en-US" sz="2200" dirty="0"/>
              <a:t>routines that execute in response to a database event (INSERT, UPDATE, or DELETE)</a:t>
            </a:r>
            <a:endParaRPr lang="en-US" sz="2200" dirty="0"/>
          </a:p>
        </p:txBody>
      </p:sp>
    </p:spTree>
    <p:extLst>
      <p:ext uri="{BB962C8B-B14F-4D97-AF65-F5344CB8AC3E}">
        <p14:creationId xmlns:p14="http://schemas.microsoft.com/office/powerpoint/2010/main" val="71686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Tables</a:t>
            </a:r>
            <a:r>
              <a:rPr lang="en-US" sz="3600" b="0" dirty="0"/>
              <a:t> </a:t>
            </a:r>
            <a:r>
              <a:rPr lang="en-US" sz="2000" b="0" dirty="0"/>
              <a:t>(2 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t>Outer join</a:t>
            </a:r>
          </a:p>
          <a:p>
            <a:pPr lvl="1"/>
            <a:r>
              <a:rPr lang="en-US" altLang="en-US" sz="2400" dirty="0"/>
              <a:t>A join in which rows that do not have matching values in common columns are nonetheless included in the result table (as opposed to </a:t>
            </a:r>
            <a:r>
              <a:rPr lang="en-US" altLang="en-US" sz="2400" b="1" dirty="0"/>
              <a:t>inner</a:t>
            </a:r>
            <a:r>
              <a:rPr lang="en-US" altLang="en-US" sz="2400" dirty="0"/>
              <a:t> join, in which rows must have matching values in order to appear in the result table)</a:t>
            </a:r>
          </a:p>
          <a:p>
            <a:r>
              <a:rPr lang="en-US" altLang="en-US" sz="2400" dirty="0"/>
              <a:t>Union join</a:t>
            </a:r>
          </a:p>
          <a:p>
            <a:pPr lvl="1"/>
            <a:r>
              <a:rPr lang="en-US" sz="2400" dirty="0"/>
              <a:t>Includes all data from each table that was joined</a:t>
            </a:r>
            <a:endParaRPr lang="en-US" altLang="en-US" sz="2400" dirty="0"/>
          </a:p>
        </p:txBody>
      </p:sp>
    </p:spTree>
    <p:extLst>
      <p:ext uri="{BB962C8B-B14F-4D97-AF65-F5344CB8AC3E}">
        <p14:creationId xmlns:p14="http://schemas.microsoft.com/office/powerpoint/2010/main" val="46449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6-13 Triggers Contrasted with Stored Procedures (Based on Mullins 1995)</a:t>
            </a:r>
          </a:p>
        </p:txBody>
      </p:sp>
      <p:sp>
        <p:nvSpPr>
          <p:cNvPr id="4" name="Text Placeholder 3"/>
          <p:cNvSpPr>
            <a:spLocks noGrp="1"/>
          </p:cNvSpPr>
          <p:nvPr>
            <p:ph type="body" idx="1"/>
          </p:nvPr>
        </p:nvSpPr>
        <p:spPr>
          <a:xfrm>
            <a:off x="457200" y="1600200"/>
            <a:ext cx="8229600" cy="812260"/>
          </a:xfrm>
        </p:spPr>
        <p:txBody>
          <a:bodyPr/>
          <a:lstStyle/>
          <a:p>
            <a:pPr marL="0" indent="0">
              <a:buNone/>
            </a:pPr>
            <a:r>
              <a:rPr lang="en-US" sz="2400"/>
              <a:t>Procedures and functions are called explicitly. Triggers are event-driven.</a:t>
            </a:r>
            <a:endParaRPr lang="en-US" sz="2400" dirty="0"/>
          </a:p>
        </p:txBody>
      </p:sp>
      <p:pic>
        <p:nvPicPr>
          <p:cNvPr id="6" name="Picture 5" descr="An illustration that contrasts triggers with stored procedures. The drawing for ROUTINE depicts explicit execution where a Call action with Procedure underscore name and parameter underscore value activates the code in the Stored Procedure, which returns value from the database or performs routine. The drawing for Trigger depicts implicit execution, where Insert, Update, or Delete actions activate the code in Trigger, which then performs the trigger action on the database.">
            <a:extLst>
              <a:ext uri="{FF2B5EF4-FFF2-40B4-BE49-F238E27FC236}">
                <a16:creationId xmlns:a16="http://schemas.microsoft.com/office/drawing/2014/main" id="{2BBDDD77-770B-4BE7-AC2C-2ADAF8336AAB}"/>
              </a:ext>
            </a:extLst>
          </p:cNvPr>
          <p:cNvPicPr>
            <a:picLocks noChangeAspect="1"/>
          </p:cNvPicPr>
          <p:nvPr/>
        </p:nvPicPr>
        <p:blipFill>
          <a:blip r:embed="rId3"/>
          <a:stretch>
            <a:fillRect/>
          </a:stretch>
        </p:blipFill>
        <p:spPr>
          <a:xfrm>
            <a:off x="1634246" y="2511708"/>
            <a:ext cx="5875508" cy="3860432"/>
          </a:xfrm>
          <a:prstGeom prst="rect">
            <a:avLst/>
          </a:prstGeom>
        </p:spPr>
      </p:pic>
    </p:spTree>
    <p:extLst>
      <p:ext uri="{BB962C8B-B14F-4D97-AF65-F5344CB8AC3E}">
        <p14:creationId xmlns:p14="http://schemas.microsoft.com/office/powerpoint/2010/main" val="336623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24928" cy="1097279"/>
          </a:xfrm>
        </p:spPr>
        <p:txBody>
          <a:bodyPr/>
          <a:lstStyle/>
          <a:p>
            <a:r>
              <a:rPr lang="en-US" dirty="0"/>
              <a:t>Figure 6-14 Simplified Trigger Syntax, S</a:t>
            </a:r>
            <a:r>
              <a:rPr lang="en-US" sz="100" dirty="0"/>
              <a:t> </a:t>
            </a:r>
            <a:r>
              <a:rPr lang="en-US" dirty="0"/>
              <a:t>Q</a:t>
            </a:r>
            <a:r>
              <a:rPr lang="en-US" sz="100" dirty="0"/>
              <a:t> </a:t>
            </a:r>
            <a:r>
              <a:rPr lang="en-US" dirty="0"/>
              <a:t>L:2008</a:t>
            </a:r>
          </a:p>
        </p:txBody>
      </p:sp>
      <p:pic>
        <p:nvPicPr>
          <p:cNvPr id="7" name="Picture 6" descr="The syntax for S Q L statements that create a trigger. Line 1. CREATE TRIGGER trigger underscore name. Line 2. Left brace BEFORE vertical bar AFTER vertical bar INSTEAD OF right brace left brace INSERT vertical bar DELETS vertical bar UPDATE right brace ON table underscore table name. Line 3. Left bracket FOR EACH ROW left brace ROW vertical bar STATEMENT right brace right bracket left bracket WHEN left parenthesis search condition right parenthesis right bracket.&#10;Line 4. Left angle bracket triggered S Q L statement here right angle bracket semicolon.">
            <a:extLst>
              <a:ext uri="{FF2B5EF4-FFF2-40B4-BE49-F238E27FC236}">
                <a16:creationId xmlns:a16="http://schemas.microsoft.com/office/drawing/2014/main" id="{41074FF2-0177-4C48-A444-087E1EA1BC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5456" y="1724496"/>
            <a:ext cx="5447563" cy="1108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49544" y="2879488"/>
            <a:ext cx="2733472" cy="451025"/>
          </a:xfrm>
        </p:spPr>
        <p:txBody>
          <a:bodyPr/>
          <a:lstStyle/>
          <a:p>
            <a:pPr marL="0" indent="0">
              <a:buNone/>
            </a:pPr>
            <a:r>
              <a:rPr lang="en-US" sz="2000" dirty="0"/>
              <a:t>Example D</a:t>
            </a:r>
            <a:r>
              <a:rPr lang="en-US" sz="100" dirty="0"/>
              <a:t> </a:t>
            </a:r>
            <a:r>
              <a:rPr lang="en-US" sz="2000" dirty="0"/>
              <a:t>M</a:t>
            </a:r>
            <a:r>
              <a:rPr lang="en-US" sz="100" dirty="0"/>
              <a:t> </a:t>
            </a:r>
            <a:r>
              <a:rPr lang="en-US" sz="2000" dirty="0"/>
              <a:t>L trigger</a:t>
            </a:r>
          </a:p>
        </p:txBody>
      </p:sp>
      <p:pic>
        <p:nvPicPr>
          <p:cNvPr id="6" name="Picture 5" descr="Example of D M L trigger S Q L statements. Line 1. CREATE TRIGGER Standard Price Update. Line 2. AFTER UPDATE OF Product Standard Price ON Product underscore T. Line 3. FOR EACH ROW. Line 4. INSERT INTO Price Updates underscore T VALUES left parenthesis Product Description comma SYSDATE comma Product Standard Price right parenthesis semicolon.">
            <a:extLst>
              <a:ext uri="{FF2B5EF4-FFF2-40B4-BE49-F238E27FC236}">
                <a16:creationId xmlns:a16="http://schemas.microsoft.com/office/drawing/2014/main" id="{5D748B55-2915-40D3-9839-FBB14B3A31A4}"/>
              </a:ext>
            </a:extLst>
          </p:cNvPr>
          <p:cNvPicPr>
            <a:picLocks noChangeAspect="1"/>
          </p:cNvPicPr>
          <p:nvPr/>
        </p:nvPicPr>
        <p:blipFill>
          <a:blip r:embed="rId4"/>
          <a:stretch>
            <a:fillRect/>
          </a:stretch>
        </p:blipFill>
        <p:spPr>
          <a:xfrm>
            <a:off x="1816280" y="3359536"/>
            <a:ext cx="5725444" cy="1185079"/>
          </a:xfrm>
          <a:prstGeom prst="rect">
            <a:avLst/>
          </a:prstGeom>
        </p:spPr>
      </p:pic>
      <p:sp>
        <p:nvSpPr>
          <p:cNvPr id="4" name="Text Placeholder 3"/>
          <p:cNvSpPr>
            <a:spLocks noGrp="1"/>
          </p:cNvSpPr>
          <p:nvPr>
            <p:ph type="body" idx="2"/>
          </p:nvPr>
        </p:nvSpPr>
        <p:spPr>
          <a:xfrm>
            <a:off x="457200" y="4591273"/>
            <a:ext cx="2733472" cy="415756"/>
          </a:xfrm>
        </p:spPr>
        <p:txBody>
          <a:bodyPr/>
          <a:lstStyle/>
          <a:p>
            <a:pPr marL="0" indent="0">
              <a:buNone/>
            </a:pPr>
            <a:r>
              <a:rPr lang="en-US" sz="2000" dirty="0"/>
              <a:t>Example D</a:t>
            </a:r>
            <a:r>
              <a:rPr lang="en-US" sz="100" dirty="0"/>
              <a:t> </a:t>
            </a:r>
            <a:r>
              <a:rPr lang="en-US" sz="2000" dirty="0"/>
              <a:t>D</a:t>
            </a:r>
            <a:r>
              <a:rPr lang="en-US" sz="100" dirty="0"/>
              <a:t> </a:t>
            </a:r>
            <a:r>
              <a:rPr lang="en-US" sz="2000" dirty="0"/>
              <a:t>L trigger</a:t>
            </a:r>
          </a:p>
        </p:txBody>
      </p:sp>
      <p:pic>
        <p:nvPicPr>
          <p:cNvPr id="5" name="Picture 4" descr="Example of D D L trigger S Q L statements. Line 1. CREATE TRIGGER safety. Line 2. ON DATABASE. Line 3. FOR DROP underscore TABLE comma ALTER underscore TABLE. Line 4. AS. Line 5. PRINT apostrophe You must disable Trigger double quote safety double quote to drop or alter tables exclamation point apostrophe ROLLBACK semicolon.">
            <a:extLst>
              <a:ext uri="{FF2B5EF4-FFF2-40B4-BE49-F238E27FC236}">
                <a16:creationId xmlns:a16="http://schemas.microsoft.com/office/drawing/2014/main" id="{F5237D3C-B97C-4555-A7C4-BCC6BE0B10AD}"/>
              </a:ext>
            </a:extLst>
          </p:cNvPr>
          <p:cNvPicPr>
            <a:picLocks noChangeAspect="1"/>
          </p:cNvPicPr>
          <p:nvPr/>
        </p:nvPicPr>
        <p:blipFill>
          <a:blip r:embed="rId5"/>
          <a:stretch>
            <a:fillRect/>
          </a:stretch>
        </p:blipFill>
        <p:spPr>
          <a:xfrm>
            <a:off x="1820980" y="5053687"/>
            <a:ext cx="5502039" cy="1302224"/>
          </a:xfrm>
          <a:prstGeom prst="rect">
            <a:avLst/>
          </a:prstGeom>
        </p:spPr>
      </p:pic>
    </p:spTree>
    <p:extLst>
      <p:ext uri="{BB962C8B-B14F-4D97-AF65-F5344CB8AC3E}">
        <p14:creationId xmlns:p14="http://schemas.microsoft.com/office/powerpoint/2010/main" val="1353697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5864" cy="1097279"/>
          </a:xfrm>
        </p:spPr>
        <p:txBody>
          <a:bodyPr/>
          <a:lstStyle/>
          <a:p>
            <a:r>
              <a:rPr lang="en-US" dirty="0"/>
              <a:t>Figure 6-15 Syntax for Creating a Routine, S</a:t>
            </a:r>
            <a:r>
              <a:rPr lang="en-US" sz="100" dirty="0"/>
              <a:t> </a:t>
            </a:r>
            <a:r>
              <a:rPr lang="en-US" dirty="0"/>
              <a:t>Q</a:t>
            </a:r>
            <a:r>
              <a:rPr lang="en-US" sz="100" dirty="0"/>
              <a:t> </a:t>
            </a:r>
            <a:r>
              <a:rPr lang="en-US" dirty="0"/>
              <a:t>L:2011</a:t>
            </a:r>
          </a:p>
        </p:txBody>
      </p:sp>
      <p:pic>
        <p:nvPicPr>
          <p:cNvPr id="7" name="Picture 6" descr="The syntax for S Q L statements that create a routine. Line 1. Left brace CREATE PROCEDURE vertical bar CREATE FUNCTION right brace routine underscore name. &#10;Line 2. Left parenthesis left bracket parameter left bracket left brace comma parameter right brace dot dot dot right bracket right bracket right parenthesis.&#10;Line 3. Left bracket RETURNS data underscore type result underscore cast right bracket slash asterisk for functions only asterisk slash.&#10;Line 4. Left bracket LANGUAGE left brace ADA vertical bar C vertical bar C O B O L vertical bar FOR TRAN vertical bar M U vertical bar M P S vertical bar PASCAL vertical bar P L 1 vertical bar S Q L right brace right bracket. Line 5. Left bracket PARAMETER STYLE left brace S Q L vertical bar GENERAL right brace right bracket.&#10;Line 6. Left bracket SPECIFID specific underscore name right bracket.&#10;Line 7. Left bracket DETERMINISTIC vertical bar NOT DETERMINISTIC right bracket. Line 8. Left bracket NO S Q L vertical bar CONTAINS S Q L vertical bar READS S Q L vertical bar MODIFIES S Q L DATA right bracket. Line 9. Left bracket DYNAMIC RESULT SETS unsigned underscore integer right bracket. right bracket slash asterisk for procedures only asterisk slash. Line 10. Left bracket STATIC DISPATCH left bracket right bracket slash asterisk for functions only asterisk slash.&#10;Line 11. Left bracket NEW SAVE POINT LEVEL vertical bar OLD SAVE POINT LEVEL right bracket. Line 12. Routine underscore body.">
            <a:extLst>
              <a:ext uri="{FF2B5EF4-FFF2-40B4-BE49-F238E27FC236}">
                <a16:creationId xmlns:a16="http://schemas.microsoft.com/office/drawing/2014/main" id="{EB3D9707-DBD3-4F3A-A9A6-38848CFB6598}"/>
              </a:ext>
            </a:extLst>
          </p:cNvPr>
          <p:cNvPicPr>
            <a:picLocks noChangeAspect="1"/>
          </p:cNvPicPr>
          <p:nvPr/>
        </p:nvPicPr>
        <p:blipFill>
          <a:blip r:embed="rId3"/>
          <a:stretch>
            <a:fillRect/>
          </a:stretch>
        </p:blipFill>
        <p:spPr>
          <a:xfrm>
            <a:off x="2108825" y="1691742"/>
            <a:ext cx="4926349" cy="2084210"/>
          </a:xfrm>
          <a:prstGeom prst="rect">
            <a:avLst/>
          </a:prstGeom>
        </p:spPr>
      </p:pic>
      <p:sp>
        <p:nvSpPr>
          <p:cNvPr id="5" name="Text Placeholder 4"/>
          <p:cNvSpPr>
            <a:spLocks noGrp="1"/>
          </p:cNvSpPr>
          <p:nvPr>
            <p:ph type="body" idx="1"/>
          </p:nvPr>
        </p:nvSpPr>
        <p:spPr>
          <a:xfrm>
            <a:off x="542672" y="4306945"/>
            <a:ext cx="3035415" cy="471791"/>
          </a:xfrm>
        </p:spPr>
        <p:txBody>
          <a:bodyPr/>
          <a:lstStyle/>
          <a:p>
            <a:pPr marL="0" indent="0">
              <a:buNone/>
            </a:pPr>
            <a:r>
              <a:rPr lang="en-US" altLang="en-US" sz="2400" dirty="0">
                <a:solidFill>
                  <a:srgbClr val="000000"/>
                </a:solidFill>
              </a:rPr>
              <a:t>Example D</a:t>
            </a:r>
            <a:r>
              <a:rPr lang="en-US" altLang="en-US" sz="100" dirty="0">
                <a:solidFill>
                  <a:srgbClr val="000000"/>
                </a:solidFill>
              </a:rPr>
              <a:t> </a:t>
            </a:r>
            <a:r>
              <a:rPr lang="en-US" altLang="en-US" sz="2400" dirty="0" err="1">
                <a:solidFill>
                  <a:srgbClr val="000000"/>
                </a:solidFill>
              </a:rPr>
              <a:t>D</a:t>
            </a:r>
            <a:r>
              <a:rPr lang="en-US" altLang="en-US" sz="100" dirty="0">
                <a:solidFill>
                  <a:srgbClr val="000000"/>
                </a:solidFill>
              </a:rPr>
              <a:t> </a:t>
            </a:r>
            <a:r>
              <a:rPr lang="en-US" altLang="en-US" sz="2400" dirty="0">
                <a:solidFill>
                  <a:srgbClr val="000000"/>
                </a:solidFill>
              </a:rPr>
              <a:t>L trigger</a:t>
            </a:r>
            <a:endParaRPr lang="en-US" sz="2400" dirty="0"/>
          </a:p>
        </p:txBody>
      </p:sp>
      <p:pic>
        <p:nvPicPr>
          <p:cNvPr id="8" name="Picture 7" descr="Example of S Q L statements for the stored procedure. Line 1. CREATE OR REPLACE PROCEDURE Product Line Sale. Line 2. AS BEGIN. Line 3. UPDATE Product underscore T. Line 4. SET Sale Price equal to .90 times Product Standard Price. Line 5. WHERE Product Standard Price is greater than or equal to 400 semicolon. Line 6. UPDATE Product underscore T. Line 7. SET Sale Price equal to .85 times Product Standard Price. Line 8. WHERE Product Standard Price is less than 400 semicolon. Line 9. END.">
            <a:extLst>
              <a:ext uri="{FF2B5EF4-FFF2-40B4-BE49-F238E27FC236}">
                <a16:creationId xmlns:a16="http://schemas.microsoft.com/office/drawing/2014/main" id="{BE91A6CB-BF89-4DE3-B904-E2DB5781EBC7}"/>
              </a:ext>
            </a:extLst>
          </p:cNvPr>
          <p:cNvPicPr>
            <a:picLocks noChangeAspect="1"/>
          </p:cNvPicPr>
          <p:nvPr/>
        </p:nvPicPr>
        <p:blipFill>
          <a:blip r:embed="rId4"/>
          <a:stretch>
            <a:fillRect/>
          </a:stretch>
        </p:blipFill>
        <p:spPr>
          <a:xfrm>
            <a:off x="3674978" y="3809713"/>
            <a:ext cx="4108776" cy="1754222"/>
          </a:xfrm>
          <a:prstGeom prst="rect">
            <a:avLst/>
          </a:prstGeom>
        </p:spPr>
      </p:pic>
      <p:sp>
        <p:nvSpPr>
          <p:cNvPr id="6" name="Text Placeholder 5"/>
          <p:cNvSpPr>
            <a:spLocks noGrp="1"/>
          </p:cNvSpPr>
          <p:nvPr>
            <p:ph type="body" idx="2"/>
          </p:nvPr>
        </p:nvSpPr>
        <p:spPr>
          <a:xfrm>
            <a:off x="542672" y="5591065"/>
            <a:ext cx="2955902" cy="463685"/>
          </a:xfrm>
        </p:spPr>
        <p:txBody>
          <a:bodyPr/>
          <a:lstStyle/>
          <a:p>
            <a:pPr marL="0" indent="0">
              <a:buNone/>
            </a:pPr>
            <a:r>
              <a:rPr lang="en-US" altLang="en-US" sz="2200" dirty="0">
                <a:solidFill>
                  <a:srgbClr val="000000"/>
                </a:solidFill>
              </a:rPr>
              <a:t>Calling the procedure</a:t>
            </a:r>
            <a:endParaRPr lang="en-US" sz="2200" dirty="0"/>
          </a:p>
        </p:txBody>
      </p:sp>
      <p:pic>
        <p:nvPicPr>
          <p:cNvPr id="9" name="Picture 8" descr="S Q L greater than E X E C Product Sale.">
            <a:extLst>
              <a:ext uri="{FF2B5EF4-FFF2-40B4-BE49-F238E27FC236}">
                <a16:creationId xmlns:a16="http://schemas.microsoft.com/office/drawing/2014/main" id="{9098BA19-C278-4193-B5A5-7CAD6DAD2803}"/>
              </a:ext>
            </a:extLst>
          </p:cNvPr>
          <p:cNvPicPr>
            <a:picLocks noChangeAspect="1"/>
          </p:cNvPicPr>
          <p:nvPr/>
        </p:nvPicPr>
        <p:blipFill rotWithShape="1">
          <a:blip r:embed="rId5"/>
          <a:srcRect t="12035" b="6325"/>
          <a:stretch/>
        </p:blipFill>
        <p:spPr>
          <a:xfrm>
            <a:off x="3674978" y="5605670"/>
            <a:ext cx="2968319" cy="467140"/>
          </a:xfrm>
          <a:prstGeom prst="rect">
            <a:avLst/>
          </a:prstGeom>
        </p:spPr>
      </p:pic>
    </p:spTree>
    <p:extLst>
      <p:ext uri="{BB962C8B-B14F-4D97-AF65-F5344CB8AC3E}">
        <p14:creationId xmlns:p14="http://schemas.microsoft.com/office/powerpoint/2010/main" val="1126516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 Facilities</a:t>
            </a:r>
          </a:p>
        </p:txBody>
      </p:sp>
      <p:sp>
        <p:nvSpPr>
          <p:cNvPr id="3" name="Text Placeholder 2"/>
          <p:cNvSpPr>
            <a:spLocks noGrp="1"/>
          </p:cNvSpPr>
          <p:nvPr>
            <p:ph type="body" idx="1"/>
          </p:nvPr>
        </p:nvSpPr>
        <p:spPr/>
        <p:txBody>
          <a:bodyPr/>
          <a:lstStyle/>
          <a:p>
            <a:pPr eaLnBrk="1" hangingPunct="1"/>
            <a:r>
              <a:rPr lang="en-US" altLang="en-US" sz="2200" dirty="0"/>
              <a:t>System tables that store metadata</a:t>
            </a:r>
          </a:p>
          <a:p>
            <a:pPr eaLnBrk="1" hangingPunct="1"/>
            <a:r>
              <a:rPr lang="en-US" altLang="en-US" sz="2200" dirty="0"/>
              <a:t>Users usually can view some of these tables</a:t>
            </a:r>
          </a:p>
          <a:p>
            <a:pPr eaLnBrk="1" hangingPunct="1"/>
            <a:r>
              <a:rPr lang="en-US" altLang="en-US" sz="2200" dirty="0"/>
              <a:t>Users are restricted from updating them</a:t>
            </a:r>
          </a:p>
          <a:p>
            <a:pPr eaLnBrk="1" hangingPunct="1"/>
            <a:r>
              <a:rPr lang="en-US" altLang="en-US" sz="2200" dirty="0"/>
              <a:t>Examples in Oracle 12c</a:t>
            </a:r>
          </a:p>
          <a:p>
            <a:pPr lvl="1" eaLnBrk="1" hangingPunct="1"/>
            <a:r>
              <a:rPr lang="en-US" altLang="en-US" sz="2200" dirty="0"/>
              <a:t>D</a:t>
            </a:r>
            <a:r>
              <a:rPr lang="en-US" altLang="en-US" sz="100" dirty="0"/>
              <a:t> </a:t>
            </a:r>
            <a:r>
              <a:rPr lang="en-US" altLang="en-US" sz="2200" dirty="0"/>
              <a:t>B</a:t>
            </a:r>
            <a:r>
              <a:rPr lang="en-US" altLang="en-US" sz="100" dirty="0"/>
              <a:t> </a:t>
            </a:r>
            <a:r>
              <a:rPr lang="en-US" altLang="en-US" sz="2200" dirty="0"/>
              <a:t>A_TABLES – descriptions of tables</a:t>
            </a:r>
          </a:p>
          <a:p>
            <a:pPr lvl="1" eaLnBrk="1" hangingPunct="1"/>
            <a:r>
              <a:rPr lang="en-US" altLang="en-US" sz="2200" dirty="0"/>
              <a:t>D</a:t>
            </a:r>
            <a:r>
              <a:rPr lang="en-US" altLang="en-US" sz="100" dirty="0"/>
              <a:t> </a:t>
            </a:r>
            <a:r>
              <a:rPr lang="en-US" altLang="en-US" sz="2200" dirty="0"/>
              <a:t>B</a:t>
            </a:r>
            <a:r>
              <a:rPr lang="en-US" altLang="en-US" sz="100" dirty="0"/>
              <a:t> </a:t>
            </a:r>
            <a:r>
              <a:rPr lang="en-US" altLang="en-US" sz="2200" dirty="0"/>
              <a:t>A_USERS – information about the users of the system</a:t>
            </a:r>
          </a:p>
          <a:p>
            <a:pPr eaLnBrk="1" hangingPunct="1"/>
            <a:r>
              <a:rPr lang="en-US" altLang="en-US" sz="2200" dirty="0"/>
              <a:t>Examples in Microsoft S</a:t>
            </a:r>
            <a:r>
              <a:rPr lang="en-US" altLang="en-US" sz="100" dirty="0"/>
              <a:t> </a:t>
            </a:r>
            <a:r>
              <a:rPr lang="en-US" altLang="en-US" sz="2200" dirty="0"/>
              <a:t>Q</a:t>
            </a:r>
            <a:r>
              <a:rPr lang="en-US" altLang="en-US" sz="100" dirty="0"/>
              <a:t> </a:t>
            </a:r>
            <a:r>
              <a:rPr lang="en-US" altLang="en-US" sz="2200" dirty="0"/>
              <a:t>L Server 2016</a:t>
            </a:r>
          </a:p>
          <a:p>
            <a:pPr lvl="1" eaLnBrk="1" hangingPunct="1"/>
            <a:r>
              <a:rPr lang="en-US" altLang="en-US" sz="2200" dirty="0"/>
              <a:t>sys.columns – table and column definitions</a:t>
            </a:r>
          </a:p>
          <a:p>
            <a:pPr lvl="1" eaLnBrk="1" hangingPunct="1"/>
            <a:r>
              <a:rPr lang="en-US" altLang="en-US" sz="2200" dirty="0"/>
              <a:t>sys.indexes – table index information</a:t>
            </a:r>
            <a:endParaRPr lang="en-US" sz="2200" dirty="0"/>
          </a:p>
        </p:txBody>
      </p:sp>
    </p:spTree>
    <p:extLst>
      <p:ext uri="{BB962C8B-B14F-4D97-AF65-F5344CB8AC3E}">
        <p14:creationId xmlns:p14="http://schemas.microsoft.com/office/powerpoint/2010/main" val="3762888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Enhancements/Extensions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000" dirty="0"/>
              <a:t>User-defined data types (U</a:t>
            </a:r>
            <a:r>
              <a:rPr lang="en-US" altLang="en-US" sz="100" dirty="0"/>
              <a:t> </a:t>
            </a:r>
            <a:r>
              <a:rPr lang="en-US" altLang="en-US" sz="2000" dirty="0"/>
              <a:t>D</a:t>
            </a:r>
            <a:r>
              <a:rPr lang="en-US" altLang="en-US" sz="100" dirty="0"/>
              <a:t> </a:t>
            </a:r>
            <a:r>
              <a:rPr lang="en-US" altLang="en-US" sz="2000" dirty="0"/>
              <a:t>T)</a:t>
            </a:r>
          </a:p>
          <a:p>
            <a:pPr lvl="1" eaLnBrk="1" hangingPunct="1"/>
            <a:r>
              <a:rPr lang="en-US" altLang="en-US" sz="2000" dirty="0"/>
              <a:t>Subclasses of standard types or an object type</a:t>
            </a:r>
          </a:p>
          <a:p>
            <a:pPr eaLnBrk="1" hangingPunct="1"/>
            <a:r>
              <a:rPr lang="en-US" altLang="en-US" sz="2000" dirty="0"/>
              <a:t>Analytical functions (for O</a:t>
            </a:r>
            <a:r>
              <a:rPr lang="en-US" altLang="en-US" sz="100" dirty="0"/>
              <a:t> </a:t>
            </a:r>
            <a:r>
              <a:rPr lang="en-US" altLang="en-US" sz="2000" dirty="0"/>
              <a:t>L</a:t>
            </a:r>
            <a:r>
              <a:rPr lang="en-US" altLang="en-US" sz="100" dirty="0"/>
              <a:t> </a:t>
            </a:r>
            <a:r>
              <a:rPr lang="en-US" altLang="en-US" sz="2000" dirty="0"/>
              <a:t>A</a:t>
            </a:r>
            <a:r>
              <a:rPr lang="en-US" altLang="en-US" sz="100" dirty="0"/>
              <a:t> </a:t>
            </a:r>
            <a:r>
              <a:rPr lang="en-US" altLang="en-US" sz="2000" dirty="0"/>
              <a:t>P)</a:t>
            </a:r>
          </a:p>
          <a:p>
            <a:pPr lvl="1" eaLnBrk="1" hangingPunct="1"/>
            <a:r>
              <a:rPr lang="en-US" altLang="en-US" sz="2000" dirty="0"/>
              <a:t>CEILING, FLOOR, S</a:t>
            </a:r>
            <a:r>
              <a:rPr lang="en-US" altLang="en-US" sz="100" dirty="0"/>
              <a:t> </a:t>
            </a:r>
            <a:r>
              <a:rPr lang="en-US" altLang="en-US" sz="2000" dirty="0"/>
              <a:t>Q</a:t>
            </a:r>
            <a:r>
              <a:rPr lang="en-US" altLang="en-US" sz="100" dirty="0"/>
              <a:t> </a:t>
            </a:r>
            <a:r>
              <a:rPr lang="en-US" altLang="en-US" sz="2000" dirty="0"/>
              <a:t>R</a:t>
            </a:r>
            <a:r>
              <a:rPr lang="en-US" altLang="en-US" sz="100" dirty="0"/>
              <a:t> </a:t>
            </a:r>
            <a:r>
              <a:rPr lang="en-US" altLang="en-US" sz="2000" dirty="0"/>
              <a:t>T, RANK, DENSE_RANK, ROLLUP, CUBE, SAMPLE,</a:t>
            </a:r>
          </a:p>
          <a:p>
            <a:pPr lvl="1" eaLnBrk="1" hangingPunct="1"/>
            <a:r>
              <a:rPr lang="en-US" altLang="en-US" sz="2000" dirty="0"/>
              <a:t>WINDOW – improved numerical analysis capabilities</a:t>
            </a:r>
          </a:p>
          <a:p>
            <a:pPr eaLnBrk="1" hangingPunct="1"/>
            <a:r>
              <a:rPr lang="en-US" altLang="en-US" sz="2000" dirty="0"/>
              <a:t>New Data Types</a:t>
            </a:r>
          </a:p>
          <a:p>
            <a:pPr lvl="1" eaLnBrk="1" hangingPunct="1"/>
            <a:r>
              <a:rPr lang="en-US" altLang="en-US" sz="2000" dirty="0"/>
              <a:t>BIG</a:t>
            </a:r>
            <a:r>
              <a:rPr lang="en-US" altLang="en-US" sz="100" dirty="0"/>
              <a:t> </a:t>
            </a:r>
            <a:r>
              <a:rPr lang="en-US" altLang="en-US" sz="2000" dirty="0"/>
              <a:t>INT, MULTISET (collection), X</a:t>
            </a:r>
            <a:r>
              <a:rPr lang="en-US" altLang="en-US" sz="100" dirty="0"/>
              <a:t> </a:t>
            </a:r>
            <a:r>
              <a:rPr lang="en-US" altLang="en-US" sz="2000" dirty="0"/>
              <a:t>M</a:t>
            </a:r>
            <a:r>
              <a:rPr lang="en-US" altLang="en-US" sz="100" dirty="0"/>
              <a:t> </a:t>
            </a:r>
            <a:r>
              <a:rPr lang="en-US" altLang="en-US" sz="2000" dirty="0"/>
              <a:t>L</a:t>
            </a:r>
          </a:p>
          <a:p>
            <a:pPr eaLnBrk="1" hangingPunct="1"/>
            <a:r>
              <a:rPr lang="en-US" altLang="en-US" sz="2000" dirty="0"/>
              <a:t>CREATE TABLE LIKE</a:t>
            </a:r>
          </a:p>
          <a:p>
            <a:pPr lvl="1"/>
            <a:r>
              <a:rPr lang="en-US" altLang="en-US" sz="2000" dirty="0"/>
              <a:t>create a new table similar to an existing one</a:t>
            </a:r>
          </a:p>
          <a:p>
            <a:pPr eaLnBrk="1" hangingPunct="1"/>
            <a:r>
              <a:rPr lang="en-US" altLang="en-US" sz="2000" dirty="0"/>
              <a:t>MERGE</a:t>
            </a:r>
            <a:endParaRPr lang="en-US" sz="2000" dirty="0"/>
          </a:p>
        </p:txBody>
      </p:sp>
    </p:spTree>
    <p:extLst>
      <p:ext uri="{BB962C8B-B14F-4D97-AF65-F5344CB8AC3E}">
        <p14:creationId xmlns:p14="http://schemas.microsoft.com/office/powerpoint/2010/main" val="1501332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Enhancements/Extensions </a:t>
            </a:r>
            <a:r>
              <a:rPr lang="en-US" sz="2000" b="0" dirty="0"/>
              <a:t>(2 of 2)</a:t>
            </a:r>
            <a:endParaRPr lang="en-US" sz="2000" dirty="0"/>
          </a:p>
        </p:txBody>
      </p:sp>
      <p:sp>
        <p:nvSpPr>
          <p:cNvPr id="3" name="Text Placeholder 2"/>
          <p:cNvSpPr>
            <a:spLocks noGrp="1"/>
          </p:cNvSpPr>
          <p:nvPr>
            <p:ph type="body" idx="1"/>
          </p:nvPr>
        </p:nvSpPr>
        <p:spPr/>
        <p:txBody>
          <a:bodyPr/>
          <a:lstStyle/>
          <a:p>
            <a:r>
              <a:rPr lang="en-US" altLang="en-US" sz="2400" dirty="0"/>
              <a:t>Programming extensions</a:t>
            </a:r>
          </a:p>
          <a:p>
            <a:r>
              <a:rPr lang="en-US" altLang="en-US" sz="2400" dirty="0"/>
              <a:t>Persistent Stored Modules (S</a:t>
            </a:r>
            <a:r>
              <a:rPr lang="en-US" altLang="en-US" sz="100" dirty="0"/>
              <a:t> </a:t>
            </a:r>
            <a:r>
              <a:rPr lang="en-US" altLang="en-US" sz="2400" dirty="0"/>
              <a:t>Q</a:t>
            </a:r>
            <a:r>
              <a:rPr lang="en-US" altLang="en-US" sz="100" dirty="0"/>
              <a:t> </a:t>
            </a:r>
            <a:r>
              <a:rPr lang="en-US" altLang="en-US" sz="2400" dirty="0"/>
              <a:t>L/P</a:t>
            </a:r>
            <a:r>
              <a:rPr lang="en-US" altLang="en-US" sz="100" dirty="0"/>
              <a:t> </a:t>
            </a:r>
            <a:r>
              <a:rPr lang="en-US" altLang="en-US" sz="2400" dirty="0"/>
              <a:t>S</a:t>
            </a:r>
            <a:r>
              <a:rPr lang="en-US" altLang="en-US" sz="100" dirty="0"/>
              <a:t> </a:t>
            </a:r>
            <a:r>
              <a:rPr lang="en-US" altLang="en-US" sz="2400" dirty="0"/>
              <a:t>M)</a:t>
            </a:r>
          </a:p>
          <a:p>
            <a:r>
              <a:rPr lang="en-US" altLang="en-US" sz="2400" dirty="0"/>
              <a:t>Capability to create and drop code modules</a:t>
            </a:r>
          </a:p>
          <a:p>
            <a:r>
              <a:rPr lang="en-US" altLang="en-US" sz="2400" dirty="0"/>
              <a:t>New statements: CASE, IF, LOOP, FOR, WHILE, etc.</a:t>
            </a:r>
          </a:p>
          <a:p>
            <a:r>
              <a:rPr lang="en-US" altLang="en-US" sz="2400" dirty="0"/>
              <a:t>Makes S</a:t>
            </a:r>
            <a:r>
              <a:rPr lang="en-US" altLang="en-US" sz="100" dirty="0"/>
              <a:t> </a:t>
            </a:r>
            <a:r>
              <a:rPr lang="en-US" altLang="en-US" sz="2400" dirty="0"/>
              <a:t>Q</a:t>
            </a:r>
            <a:r>
              <a:rPr lang="en-US" altLang="en-US" sz="100" dirty="0"/>
              <a:t> </a:t>
            </a:r>
            <a:r>
              <a:rPr lang="en-US" altLang="en-US" sz="2400" dirty="0"/>
              <a:t>L into a procedural language</a:t>
            </a:r>
          </a:p>
          <a:p>
            <a:r>
              <a:rPr lang="en-US" altLang="en-US" sz="2400" dirty="0"/>
              <a:t>Oracle has propriety version called P</a:t>
            </a:r>
            <a:r>
              <a:rPr lang="en-US" altLang="en-US" sz="100" dirty="0"/>
              <a:t> </a:t>
            </a:r>
            <a:r>
              <a:rPr lang="en-US" altLang="en-US" sz="2400" dirty="0"/>
              <a:t>L/S</a:t>
            </a:r>
            <a:r>
              <a:rPr lang="en-US" altLang="en-US" sz="100" dirty="0"/>
              <a:t> </a:t>
            </a:r>
            <a:r>
              <a:rPr lang="en-US" altLang="en-US" sz="2400" dirty="0"/>
              <a:t>Q</a:t>
            </a:r>
            <a:r>
              <a:rPr lang="en-US" altLang="en-US" sz="100" dirty="0"/>
              <a:t> </a:t>
            </a:r>
            <a:r>
              <a:rPr lang="en-US" altLang="en-US" sz="2400" dirty="0"/>
              <a:t>L, and Microsoft S</a:t>
            </a:r>
            <a:r>
              <a:rPr lang="en-US" altLang="en-US" sz="100" dirty="0"/>
              <a:t> </a:t>
            </a:r>
            <a:r>
              <a:rPr lang="en-US" altLang="en-US" sz="2400" dirty="0"/>
              <a:t>Q</a:t>
            </a:r>
            <a:r>
              <a:rPr lang="en-US" altLang="en-US" sz="100" dirty="0"/>
              <a:t> </a:t>
            </a:r>
            <a:r>
              <a:rPr lang="en-US" altLang="en-US" sz="2400" dirty="0"/>
              <a:t>L Server has Transact/S</a:t>
            </a:r>
            <a:r>
              <a:rPr lang="en-US" altLang="en-US" sz="100" dirty="0"/>
              <a:t> </a:t>
            </a:r>
            <a:r>
              <a:rPr lang="en-US" altLang="en-US" sz="2400" dirty="0"/>
              <a:t>Q</a:t>
            </a:r>
            <a:r>
              <a:rPr lang="en-US" altLang="en-US" sz="100" dirty="0"/>
              <a:t> </a:t>
            </a:r>
            <a:r>
              <a:rPr lang="en-US" altLang="en-US" sz="2400" dirty="0"/>
              <a:t>L</a:t>
            </a:r>
            <a:endParaRPr lang="en-US" sz="2400" dirty="0"/>
          </a:p>
        </p:txBody>
      </p:sp>
    </p:spTree>
    <p:extLst>
      <p:ext uri="{BB962C8B-B14F-4D97-AF65-F5344CB8AC3E}">
        <p14:creationId xmlns:p14="http://schemas.microsoft.com/office/powerpoint/2010/main" val="2577642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24712"/>
          </a:xfrm>
        </p:spPr>
        <p:txBody>
          <a:bodyPr/>
          <a:lstStyle/>
          <a:p>
            <a:r>
              <a:rPr lang="en-US" sz="3200" dirty="0"/>
              <a:t>Figure 7-2 Visualization of Different Join Types with Results Returned in Shaded Area</a:t>
            </a:r>
          </a:p>
        </p:txBody>
      </p:sp>
      <p:pic>
        <p:nvPicPr>
          <p:cNvPr id="4" name="Picture 3" descr="A drawing shows a visualization of different join types. The drawing shows three Venn diagrams having two overlapping circles. First diagram for Natural Join highlights the common shaded part as the result returned. In the second diagram for Left Outer Join, all records from outer table in the left circle, and matching records from joined table in the common area are shaded, and represent returned data. The third diagram for Union join shows both the overlapping circles highlighted, indicating that all records are returned.">
            <a:extLst>
              <a:ext uri="{FF2B5EF4-FFF2-40B4-BE49-F238E27FC236}">
                <a16:creationId xmlns:a16="http://schemas.microsoft.com/office/drawing/2014/main" id="{29E462BB-81D5-4F88-AC81-474F3E97B37C}"/>
              </a:ext>
            </a:extLst>
          </p:cNvPr>
          <p:cNvPicPr>
            <a:picLocks noChangeAspect="1"/>
          </p:cNvPicPr>
          <p:nvPr/>
        </p:nvPicPr>
        <p:blipFill rotWithShape="1">
          <a:blip r:embed="rId3"/>
          <a:srcRect l="4839" t="10278" r="3598" b="5697"/>
          <a:stretch/>
        </p:blipFill>
        <p:spPr>
          <a:xfrm>
            <a:off x="1013790" y="1817228"/>
            <a:ext cx="7116420" cy="4342224"/>
          </a:xfrm>
          <a:prstGeom prst="rect">
            <a:avLst/>
          </a:prstGeom>
        </p:spPr>
      </p:pic>
    </p:spTree>
    <p:extLst>
      <p:ext uri="{BB962C8B-B14F-4D97-AF65-F5344CB8AC3E}">
        <p14:creationId xmlns:p14="http://schemas.microsoft.com/office/powerpoint/2010/main" val="401049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Following Slides Create Tables for This Enterprise Data Model</a:t>
            </a:r>
          </a:p>
        </p:txBody>
      </p:sp>
      <p:sp>
        <p:nvSpPr>
          <p:cNvPr id="3" name="Text Placeholder 2"/>
          <p:cNvSpPr>
            <a:spLocks noGrp="1"/>
          </p:cNvSpPr>
          <p:nvPr>
            <p:ph type="body" idx="1"/>
          </p:nvPr>
        </p:nvSpPr>
        <p:spPr>
          <a:xfrm>
            <a:off x="457200" y="1600201"/>
            <a:ext cx="8229600" cy="462064"/>
          </a:xfrm>
        </p:spPr>
        <p:txBody>
          <a:bodyPr/>
          <a:lstStyle/>
          <a:p>
            <a:pPr marL="0" indent="0">
              <a:buNone/>
            </a:pPr>
            <a:r>
              <a:rPr lang="en-US" sz="2000" dirty="0"/>
              <a:t>(from Chapter 1, Figure 1-3)</a:t>
            </a:r>
          </a:p>
        </p:txBody>
      </p:sp>
      <p:pic>
        <p:nvPicPr>
          <p:cNvPr id="4" name="Picture 3" descr="An E R diagram of a segment of a project data model.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 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 caption near the right side of ORDER LINE reads, Is Contained In.">
            <a:extLst>
              <a:ext uri="{FF2B5EF4-FFF2-40B4-BE49-F238E27FC236}">
                <a16:creationId xmlns:a16="http://schemas.microsoft.com/office/drawing/2014/main" id="{A042E08D-1504-4E28-AF6F-38C402482BC6}"/>
              </a:ext>
            </a:extLst>
          </p:cNvPr>
          <p:cNvPicPr>
            <a:picLocks noChangeAspect="1"/>
          </p:cNvPicPr>
          <p:nvPr/>
        </p:nvPicPr>
        <p:blipFill>
          <a:blip r:embed="rId3"/>
          <a:stretch>
            <a:fillRect/>
          </a:stretch>
        </p:blipFill>
        <p:spPr>
          <a:xfrm>
            <a:off x="661481" y="2153735"/>
            <a:ext cx="7821038" cy="3852934"/>
          </a:xfrm>
          <a:prstGeom prst="rect">
            <a:avLst/>
          </a:prstGeom>
        </p:spPr>
      </p:pic>
    </p:spTree>
    <p:extLst>
      <p:ext uri="{BB962C8B-B14F-4D97-AF65-F5344CB8AC3E}">
        <p14:creationId xmlns:p14="http://schemas.microsoft.com/office/powerpoint/2010/main" val="425944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6-1 P</a:t>
            </a:r>
            <a:r>
              <a:rPr lang="en-US" sz="100" dirty="0"/>
              <a:t> </a:t>
            </a:r>
            <a:r>
              <a:rPr lang="en-US" dirty="0"/>
              <a:t>V</a:t>
            </a:r>
            <a:r>
              <a:rPr lang="en-US" sz="100" dirty="0"/>
              <a:t> </a:t>
            </a:r>
            <a:r>
              <a:rPr lang="en-US" dirty="0"/>
              <a:t>F Company Customer_T and Order_T Tables</a:t>
            </a:r>
          </a:p>
        </p:txBody>
      </p:sp>
      <p:sp>
        <p:nvSpPr>
          <p:cNvPr id="3" name="Text Placeholder 2"/>
          <p:cNvSpPr>
            <a:spLocks noGrp="1"/>
          </p:cNvSpPr>
          <p:nvPr>
            <p:ph type="body" idx="1"/>
          </p:nvPr>
        </p:nvSpPr>
        <p:spPr>
          <a:xfrm>
            <a:off x="457200" y="1600200"/>
            <a:ext cx="8229600" cy="777239"/>
          </a:xfrm>
        </p:spPr>
        <p:txBody>
          <a:bodyPr/>
          <a:lstStyle/>
          <a:p>
            <a:pPr marL="0" indent="0">
              <a:buNone/>
            </a:pPr>
            <a:r>
              <a:rPr lang="en-US" sz="2400" dirty="0"/>
              <a:t>With pointers from orders to the customers who placed them</a:t>
            </a:r>
          </a:p>
        </p:txBody>
      </p:sp>
      <p:pic>
        <p:nvPicPr>
          <p:cNvPr id="5" name="Picture 4" descr="An illustration shows two tables for Pine Valley Furniture Company which depict pointers drawn from customers to their orders. The illustration shows two adjacent tables, Order underscore T and Customer underscore which list data for orders and customers, respectively. Order underscore T has a column, Customer I D which is a foreign key for the primary key, Customer I D in Customer underscore T. Pointers are drawn from each of the customer I Ds of the column from Order table to the matching I Ds in the column of Customer table.">
            <a:extLst>
              <a:ext uri="{FF2B5EF4-FFF2-40B4-BE49-F238E27FC236}">
                <a16:creationId xmlns:a16="http://schemas.microsoft.com/office/drawing/2014/main" id="{D2A89092-022D-483A-BC18-2CE80DE7B4F8}"/>
              </a:ext>
            </a:extLst>
          </p:cNvPr>
          <p:cNvPicPr>
            <a:picLocks noChangeAspect="1"/>
          </p:cNvPicPr>
          <p:nvPr/>
        </p:nvPicPr>
        <p:blipFill rotWithShape="1">
          <a:blip r:embed="rId3"/>
          <a:srcRect l="1090" t="2676" r="982" b="3605"/>
          <a:stretch/>
        </p:blipFill>
        <p:spPr>
          <a:xfrm>
            <a:off x="1093948" y="2733473"/>
            <a:ext cx="6956104" cy="3472774"/>
          </a:xfrm>
          <a:prstGeom prst="rect">
            <a:avLst/>
          </a:prstGeom>
        </p:spPr>
      </p:pic>
    </p:spTree>
    <p:extLst>
      <p:ext uri="{BB962C8B-B14F-4D97-AF65-F5344CB8AC3E}">
        <p14:creationId xmlns:p14="http://schemas.microsoft.com/office/powerpoint/2010/main" val="738874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Equi</a:t>
            </a:r>
            <a:r>
              <a:rPr lang="en-US" dirty="0"/>
              <a:t>-Join Example</a:t>
            </a:r>
          </a:p>
        </p:txBody>
      </p:sp>
      <p:pic>
        <p:nvPicPr>
          <p:cNvPr id="4" name="Picture 3" descr="An illustration of an equi join example. The illustration is in two parts. The first part consists of the following S Q L statements. Line 1. SELECT Customer underscore T dot Customer I D comma Order underscore T dot Customer I D comma Customer Name comma Order I D. Line 2. FROM Customer underscore T comma Order underscore T. Line 3. WHERE Customer underscore T dot Customer I D equals Order underscore T dot Customer I D. Line 4. ORDER BY Order I D. The second part consists of a table showing the results. The table has 10 rows and 4 columns. The columns have the following headings from left to right. Customer I D, Customer I D, Customer Name, and Order I D. The row entries are as follows. Row 1. Customer I D, 1, Customer I D, 1, Customer Name, Contemporary Casuals, and Order I D, 1 0 0 1. Row 2. Customer I D, 8, Customer I D, 8, Customer Name, California Classics, and Order I D, 1 0 0 2. Row 3. Customer, 15, Customer I D, 15, Customer Name, Mountain Scenes, and Order I D, 1 0 0 3. Row 4. Customer I D, 5, Customer I D, 5, Customer Name, Impressions and Order I D, 1 0 0 4. Row 5. Customer I D, 3, Customer I D, 3, Customer Name, Home Furnishings, and Order I D, 1 0 0 5. Row 6. Customer I D, 2, Customer I D, 2, Customer Name, Value Furniture, and Order I D, 1 0 0 6. Row 7. Customer I D, 11, Customer I D, 11, Customer Name, American Euro Styles, and Order I D, 1 0 0 7. Row 8. Customer I D, 12, Customer I D, 12, Customer Name, Battle Creek Furniture, and Order I D, 1 0 0 8. Row 9. Customer I D, 4, Customer I D, 4, Customer Name, Eastern Furniture, and Order I D, 1 0 0 9. Row 10. Customer I D, 1, Customer I D, 1, Customer Name, Contemporary Casuals, and Order I D, 1 0 1 0. At the bottom of the table is text that reads, 10 rows selected.">
            <a:extLst>
              <a:ext uri="{FF2B5EF4-FFF2-40B4-BE49-F238E27FC236}">
                <a16:creationId xmlns:a16="http://schemas.microsoft.com/office/drawing/2014/main" id="{AA97B60B-DBD2-4C7E-B592-D42FF0D15632}"/>
              </a:ext>
            </a:extLst>
          </p:cNvPr>
          <p:cNvPicPr>
            <a:picLocks noChangeAspect="1"/>
          </p:cNvPicPr>
          <p:nvPr/>
        </p:nvPicPr>
        <p:blipFill rotWithShape="1">
          <a:blip r:embed="rId3"/>
          <a:srcRect l="332" t="1520" b="1839"/>
          <a:stretch/>
        </p:blipFill>
        <p:spPr>
          <a:xfrm>
            <a:off x="1663430" y="1614788"/>
            <a:ext cx="5836596" cy="3793787"/>
          </a:xfrm>
          <a:prstGeom prst="rect">
            <a:avLst/>
          </a:prstGeom>
        </p:spPr>
      </p:pic>
      <p:sp>
        <p:nvSpPr>
          <p:cNvPr id="5" name="Text Placeholder 4"/>
          <p:cNvSpPr>
            <a:spLocks noGrp="1"/>
          </p:cNvSpPr>
          <p:nvPr>
            <p:ph type="body" idx="1"/>
          </p:nvPr>
        </p:nvSpPr>
        <p:spPr>
          <a:xfrm>
            <a:off x="457200" y="5447487"/>
            <a:ext cx="8229600" cy="777239"/>
          </a:xfrm>
        </p:spPr>
        <p:txBody>
          <a:bodyPr/>
          <a:lstStyle/>
          <a:p>
            <a:pPr marL="0" indent="0">
              <a:buNone/>
            </a:pPr>
            <a:r>
              <a:rPr lang="en-US" sz="2200" dirty="0"/>
              <a:t>What are the customer I</a:t>
            </a:r>
            <a:r>
              <a:rPr lang="en-US" sz="100" dirty="0"/>
              <a:t> </a:t>
            </a:r>
            <a:r>
              <a:rPr lang="en-US" sz="2200" dirty="0"/>
              <a:t>Ds and names of all customers, along with the order I</a:t>
            </a:r>
            <a:r>
              <a:rPr lang="en-US" sz="100" dirty="0"/>
              <a:t> </a:t>
            </a:r>
            <a:r>
              <a:rPr lang="en-US" sz="2200" dirty="0"/>
              <a:t>Ds for all the orders they have placed?</a:t>
            </a:r>
          </a:p>
        </p:txBody>
      </p:sp>
    </p:spTree>
    <p:extLst>
      <p:ext uri="{BB962C8B-B14F-4D97-AF65-F5344CB8AC3E}">
        <p14:creationId xmlns:p14="http://schemas.microsoft.com/office/powerpoint/2010/main" val="2992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Equi-Join Example – Alternative Syntax An INNER Join</a:t>
            </a:r>
          </a:p>
        </p:txBody>
      </p:sp>
      <p:pic>
        <p:nvPicPr>
          <p:cNvPr id="4" name="Picture 3" descr="An illustration of an equi join example using an INNER join. The following S Q L statements are used. Line 1. SELECT Customer underscore T dot Customer I D comma Order underscore T dot Customer I D comma Customer Name comma Order I D. Line 2. FROM Customer underscore T INNER JOIN comma Order underscore T. Line 3. ON Customer underscore T dot Customer I D equals Order underscore T dot Customer I D. Line 4. ORDER BY Order I D.">
            <a:extLst>
              <a:ext uri="{FF2B5EF4-FFF2-40B4-BE49-F238E27FC236}">
                <a16:creationId xmlns:a16="http://schemas.microsoft.com/office/drawing/2014/main" id="{63446E68-7F29-4EA0-B36A-8167AD859D3E}"/>
              </a:ext>
            </a:extLst>
          </p:cNvPr>
          <p:cNvPicPr>
            <a:picLocks noChangeAspect="1"/>
          </p:cNvPicPr>
          <p:nvPr/>
        </p:nvPicPr>
        <p:blipFill>
          <a:blip r:embed="rId3"/>
          <a:stretch>
            <a:fillRect/>
          </a:stretch>
        </p:blipFill>
        <p:spPr>
          <a:xfrm>
            <a:off x="1109769" y="1600201"/>
            <a:ext cx="6924461" cy="1935982"/>
          </a:xfrm>
          <a:prstGeom prst="rect">
            <a:avLst/>
          </a:prstGeom>
        </p:spPr>
      </p:pic>
      <p:sp>
        <p:nvSpPr>
          <p:cNvPr id="3" name="Text Placeholder 2"/>
          <p:cNvSpPr>
            <a:spLocks noGrp="1"/>
          </p:cNvSpPr>
          <p:nvPr>
            <p:ph type="body" idx="1"/>
          </p:nvPr>
        </p:nvSpPr>
        <p:spPr>
          <a:xfrm>
            <a:off x="457199" y="3701375"/>
            <a:ext cx="8229600" cy="2524327"/>
          </a:xfrm>
        </p:spPr>
        <p:txBody>
          <a:bodyPr/>
          <a:lstStyle/>
          <a:p>
            <a:pPr marL="0" indent="0">
              <a:buNone/>
            </a:pPr>
            <a:r>
              <a:rPr lang="en-US" sz="2200" dirty="0"/>
              <a:t>INNER JOIN clause is an alternative to WHERE clause, and is used to match primary and foreign keys.</a:t>
            </a:r>
          </a:p>
          <a:p>
            <a:pPr marL="0" indent="0">
              <a:buNone/>
            </a:pPr>
            <a:r>
              <a:rPr lang="en-US" sz="2200" dirty="0"/>
              <a:t>An INNER join will only return rows from each table that have matching rows in the other.</a:t>
            </a:r>
          </a:p>
          <a:p>
            <a:pPr marL="0" indent="0">
              <a:buNone/>
            </a:pPr>
            <a:r>
              <a:rPr lang="en-US" sz="2200" dirty="0"/>
              <a:t>This query produces the same results as the previous equi-join example.</a:t>
            </a:r>
          </a:p>
        </p:txBody>
      </p:sp>
    </p:spTree>
    <p:extLst>
      <p:ext uri="{BB962C8B-B14F-4D97-AF65-F5344CB8AC3E}">
        <p14:creationId xmlns:p14="http://schemas.microsoft.com/office/powerpoint/2010/main" val="272039406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8808</TotalTime>
  <Words>5736</Words>
  <Application>Microsoft Office PowerPoint</Application>
  <PresentationFormat>On-screen Show (4:3)</PresentationFormat>
  <Paragraphs>588</Paragraphs>
  <Slides>46</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46</vt:i4>
      </vt:variant>
    </vt:vector>
  </HeadingPairs>
  <TitlesOfParts>
    <vt:vector size="53" baseType="lpstr">
      <vt:lpstr>Arial</vt:lpstr>
      <vt:lpstr>Noto Sans Symbols</vt:lpstr>
      <vt:lpstr>Times New Roman</vt:lpstr>
      <vt:lpstr>Verdana</vt:lpstr>
      <vt:lpstr>Wingdings</vt:lpstr>
      <vt:lpstr>508 Lecture</vt:lpstr>
      <vt:lpstr>1_508 Lecture</vt:lpstr>
      <vt:lpstr>Modern Database Management</vt:lpstr>
      <vt:lpstr>Learning Objectives</vt:lpstr>
      <vt:lpstr>Processing Multiple Tables (1 of 2)</vt:lpstr>
      <vt:lpstr>Processing Multiple Tables (2 of 2)</vt:lpstr>
      <vt:lpstr>Figure 7-2 Visualization of Different Join Types with Results Returned in Shaded Area</vt:lpstr>
      <vt:lpstr>The Following Slides Create Tables for This Enterprise Data Model</vt:lpstr>
      <vt:lpstr>Figure 6-1 P V F Company Customer_T and Order_T Tables</vt:lpstr>
      <vt:lpstr>Equi-Join Example</vt:lpstr>
      <vt:lpstr>Equi-Join Example – Alternative Syntax An INNER Join</vt:lpstr>
      <vt:lpstr>Outer-Join Example</vt:lpstr>
      <vt:lpstr>Result</vt:lpstr>
      <vt:lpstr>Multiple Table Join Example</vt:lpstr>
      <vt:lpstr>Figure 6-4 Results from a Four-Table Join (Edited for Readability)</vt:lpstr>
      <vt:lpstr>Self Join Example</vt:lpstr>
      <vt:lpstr>Figure 6-5 Example of a Self Join</vt:lpstr>
      <vt:lpstr>Subqueries</vt:lpstr>
      <vt:lpstr>Subquery Example</vt:lpstr>
      <vt:lpstr>Alternative Approach, Using a Join</vt:lpstr>
      <vt:lpstr>Figure 6-6 Graphical Depiction of Two Ways to Answer a Query with Different Types of Joins (1 of 2)</vt:lpstr>
      <vt:lpstr>Figure 6-6 Graphical Depiction of Two Ways to Answer a Query with Different Types of Joins (2 of 2)</vt:lpstr>
      <vt:lpstr>Correlated versus. Noncorrelated Subqueries</vt:lpstr>
      <vt:lpstr>Example of a Correlated Subquery</vt:lpstr>
      <vt:lpstr>Another Correlated Subquery</vt:lpstr>
      <vt:lpstr>Figure 6-8 Subquery Processing (1 of 2)</vt:lpstr>
      <vt:lpstr>Figure 6-8 Subquery Processing (2 of 2)</vt:lpstr>
      <vt:lpstr>Derived Table (Subquery in the FROM Clause of the Outer Query)</vt:lpstr>
      <vt:lpstr>UNION — Combining Queries</vt:lpstr>
      <vt:lpstr>Conditional Expressions Using Case Keyword</vt:lpstr>
      <vt:lpstr>More Complicated S Q L Queries</vt:lpstr>
      <vt:lpstr>Using a View in Your Query</vt:lpstr>
      <vt:lpstr>Tips for Developing Queries</vt:lpstr>
      <vt:lpstr>Query Efficiency Considerations</vt:lpstr>
      <vt:lpstr>Guidelines for Better Query Design (1 of 2)</vt:lpstr>
      <vt:lpstr>Guidelines for Better Query Design (2 of 2)</vt:lpstr>
      <vt:lpstr>Using and Defining Views</vt:lpstr>
      <vt:lpstr>A Sample Create View Command</vt:lpstr>
      <vt:lpstr>Advantages of Dynamic Views (1 of 2)</vt:lpstr>
      <vt:lpstr>Advantages of Dynamic Views (2 of 2)</vt:lpstr>
      <vt:lpstr>Routines and Triggers</vt:lpstr>
      <vt:lpstr>Figure 6-13 Triggers Contrasted with Stored Procedures (Based on Mullins 1995)</vt:lpstr>
      <vt:lpstr>Figure 6-14 Simplified Trigger Syntax, S Q L:2008</vt:lpstr>
      <vt:lpstr>Figure 6-15 Syntax for Creating a Routine, S Q L:2011</vt:lpstr>
      <vt:lpstr>Data Dictionary Facilities</vt:lpstr>
      <vt:lpstr>S Q L Enhancements/Extensions (1 of 2)</vt:lpstr>
      <vt:lpstr>S Q L Enhancements/Extensions (2 of 2)</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Rakshit, Nikhil</cp:lastModifiedBy>
  <cp:revision>1104</cp:revision>
  <dcterms:modified xsi:type="dcterms:W3CDTF">2019-04-30T09:36:31Z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