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12/17/2019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12/17/2019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sz="4400" dirty="0" smtClean="0"/>
              <a:t>(SAMPLE) ORAL PRESENTATION</a:t>
            </a:r>
            <a:endParaRPr lang="en-US" sz="4400" dirty="0"/>
          </a:p>
        </p:txBody>
      </p:sp>
      <p:sp>
        <p:nvSpPr>
          <p:cNvPr id="3" name="Subtitle 2"/>
          <p:cNvSpPr>
            <a:spLocks noGrp="1"/>
          </p:cNvSpPr>
          <p:nvPr>
            <p:ph type="subTitle" idx="1"/>
          </p:nvPr>
        </p:nvSpPr>
        <p:spPr/>
        <p:txBody>
          <a:bodyPr/>
          <a:lstStyle/>
          <a:p>
            <a:r>
              <a:rPr lang="tr-TR" sz="3200" dirty="0" err="1" smtClean="0"/>
              <a:t>By</a:t>
            </a:r>
            <a:r>
              <a:rPr lang="tr-TR" sz="3200" dirty="0" smtClean="0"/>
              <a:t> </a:t>
            </a:r>
            <a:r>
              <a:rPr lang="tr-TR" sz="3200" dirty="0" err="1" smtClean="0"/>
              <a:t>Mace</a:t>
            </a:r>
            <a:r>
              <a:rPr lang="tr-TR" sz="3200" dirty="0" smtClean="0"/>
              <a:t> </a:t>
            </a:r>
            <a:r>
              <a:rPr lang="tr-TR" sz="3200" dirty="0" err="1" smtClean="0"/>
              <a:t>Windu</a:t>
            </a:r>
            <a:r>
              <a:rPr lang="tr-TR" sz="3200" dirty="0" smtClean="0"/>
              <a:t> </a:t>
            </a:r>
            <a:endParaRPr lang="en-US" sz="3200" dirty="0"/>
          </a:p>
        </p:txBody>
      </p:sp>
    </p:spTree>
    <p:extLst>
      <p:ext uri="{BB962C8B-B14F-4D97-AF65-F5344CB8AC3E}">
        <p14:creationId xmlns:p14="http://schemas.microsoft.com/office/powerpoint/2010/main" val="15569345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REFERENCES</a:t>
            </a:r>
            <a:endParaRPr lang="en-US" dirty="0"/>
          </a:p>
        </p:txBody>
      </p:sp>
      <p:sp>
        <p:nvSpPr>
          <p:cNvPr id="3" name="Content Placeholder 2"/>
          <p:cNvSpPr>
            <a:spLocks noGrp="1"/>
          </p:cNvSpPr>
          <p:nvPr>
            <p:ph idx="1"/>
          </p:nvPr>
        </p:nvSpPr>
        <p:spPr/>
        <p:txBody>
          <a:bodyPr/>
          <a:lstStyle/>
          <a:p>
            <a:r>
              <a:rPr lang="tr-TR" dirty="0" err="1" smtClean="0"/>
              <a:t>Insole</a:t>
            </a:r>
            <a:r>
              <a:rPr lang="tr-TR" dirty="0" smtClean="0"/>
              <a:t>, C. (2008). ‘</a:t>
            </a:r>
            <a:r>
              <a:rPr lang="tr-TR" dirty="0" err="1" smtClean="0"/>
              <a:t>The</a:t>
            </a:r>
            <a:r>
              <a:rPr lang="tr-TR" dirty="0" smtClean="0"/>
              <a:t> </a:t>
            </a:r>
            <a:r>
              <a:rPr lang="tr-TR" dirty="0" err="1" smtClean="0"/>
              <a:t>Irreducible</a:t>
            </a:r>
            <a:r>
              <a:rPr lang="tr-TR" dirty="0" smtClean="0"/>
              <a:t> </a:t>
            </a:r>
            <a:r>
              <a:rPr lang="tr-TR" dirty="0" err="1" smtClean="0"/>
              <a:t>Importance</a:t>
            </a:r>
            <a:r>
              <a:rPr lang="tr-TR" dirty="0" smtClean="0"/>
              <a:t> of </a:t>
            </a:r>
            <a:r>
              <a:rPr lang="tr-TR" dirty="0" err="1" smtClean="0"/>
              <a:t>Religious</a:t>
            </a:r>
            <a:r>
              <a:rPr lang="tr-TR" dirty="0" smtClean="0"/>
              <a:t> </a:t>
            </a:r>
            <a:r>
              <a:rPr lang="tr-TR" dirty="0" err="1" smtClean="0"/>
              <a:t>Hope</a:t>
            </a:r>
            <a:r>
              <a:rPr lang="tr-TR" dirty="0" smtClean="0"/>
              <a:t> in </a:t>
            </a:r>
            <a:r>
              <a:rPr lang="tr-TR" dirty="0" err="1" smtClean="0"/>
              <a:t>Kant’s</a:t>
            </a:r>
            <a:r>
              <a:rPr lang="tr-TR" dirty="0" smtClean="0"/>
              <a:t> </a:t>
            </a:r>
            <a:r>
              <a:rPr lang="tr-TR" dirty="0" err="1" smtClean="0"/>
              <a:t>Conception</a:t>
            </a:r>
            <a:r>
              <a:rPr lang="tr-TR" dirty="0" smtClean="0"/>
              <a:t> of </a:t>
            </a:r>
            <a:r>
              <a:rPr lang="tr-TR" dirty="0" err="1" smtClean="0"/>
              <a:t>the</a:t>
            </a:r>
            <a:r>
              <a:rPr lang="tr-TR" dirty="0" smtClean="0"/>
              <a:t> </a:t>
            </a:r>
            <a:r>
              <a:rPr lang="tr-TR" dirty="0" err="1" smtClean="0"/>
              <a:t>Highest</a:t>
            </a:r>
            <a:r>
              <a:rPr lang="tr-TR" dirty="0" smtClean="0"/>
              <a:t> </a:t>
            </a:r>
            <a:r>
              <a:rPr lang="tr-TR" dirty="0" err="1" smtClean="0"/>
              <a:t>Good</a:t>
            </a:r>
            <a:r>
              <a:rPr lang="tr-TR" dirty="0" smtClean="0"/>
              <a:t>’. </a:t>
            </a:r>
            <a:r>
              <a:rPr lang="tr-TR" i="1" dirty="0" err="1" smtClean="0"/>
              <a:t>Philosophy</a:t>
            </a:r>
            <a:r>
              <a:rPr lang="tr-TR" i="1" dirty="0" smtClean="0"/>
              <a:t> </a:t>
            </a:r>
            <a:r>
              <a:rPr lang="tr-TR" dirty="0" err="1" smtClean="0"/>
              <a:t>Vol</a:t>
            </a:r>
            <a:r>
              <a:rPr lang="tr-TR" dirty="0" smtClean="0"/>
              <a:t>. 83, No. 325</a:t>
            </a:r>
          </a:p>
          <a:p>
            <a:r>
              <a:rPr lang="tr-TR" dirty="0" smtClean="0"/>
              <a:t>Miller &amp; </a:t>
            </a:r>
            <a:r>
              <a:rPr lang="tr-TR" dirty="0" err="1" smtClean="0"/>
              <a:t>Sprich</a:t>
            </a:r>
            <a:r>
              <a:rPr lang="tr-TR" dirty="0" smtClean="0"/>
              <a:t>. (1981). ‘</a:t>
            </a:r>
            <a:r>
              <a:rPr lang="en-US" dirty="0" smtClean="0"/>
              <a:t>The </a:t>
            </a:r>
            <a:r>
              <a:rPr lang="en-US" dirty="0"/>
              <a:t>Appeal of "Star Wars": An Archetypal-Psychoanalytic </a:t>
            </a:r>
            <a:r>
              <a:rPr lang="en-US" dirty="0" smtClean="0"/>
              <a:t>View</a:t>
            </a:r>
            <a:r>
              <a:rPr lang="tr-TR" dirty="0" smtClean="0"/>
              <a:t>’. </a:t>
            </a:r>
            <a:r>
              <a:rPr lang="tr-TR" i="1" dirty="0" err="1" smtClean="0"/>
              <a:t>American</a:t>
            </a:r>
            <a:r>
              <a:rPr lang="tr-TR" i="1" dirty="0" smtClean="0"/>
              <a:t> </a:t>
            </a:r>
            <a:r>
              <a:rPr lang="tr-TR" i="1" dirty="0" err="1" smtClean="0"/>
              <a:t>Imago</a:t>
            </a:r>
            <a:r>
              <a:rPr lang="tr-TR" i="1" dirty="0" smtClean="0"/>
              <a:t> </a:t>
            </a:r>
            <a:r>
              <a:rPr lang="tr-TR" dirty="0" smtClean="0"/>
              <a:t>Vol.8 No.2 (</a:t>
            </a:r>
            <a:r>
              <a:rPr lang="tr-TR" dirty="0" err="1" smtClean="0"/>
              <a:t>Summer</a:t>
            </a:r>
            <a:r>
              <a:rPr lang="tr-TR" dirty="0" smtClean="0"/>
              <a:t> 1981)</a:t>
            </a:r>
          </a:p>
          <a:p>
            <a:r>
              <a:rPr lang="tr-TR" dirty="0" err="1" smtClean="0"/>
              <a:t>Paglia</a:t>
            </a:r>
            <a:r>
              <a:rPr lang="tr-TR" dirty="0" smtClean="0"/>
              <a:t>, C. (2012). ‘George </a:t>
            </a:r>
            <a:r>
              <a:rPr lang="tr-TR" dirty="0" err="1" smtClean="0"/>
              <a:t>Lucas</a:t>
            </a:r>
            <a:r>
              <a:rPr lang="tr-TR" dirty="0" smtClean="0"/>
              <a:t>’ Force’. </a:t>
            </a:r>
            <a:r>
              <a:rPr lang="tr-TR" i="1" dirty="0" err="1" smtClean="0"/>
              <a:t>The</a:t>
            </a:r>
            <a:r>
              <a:rPr lang="tr-TR" i="1" dirty="0" smtClean="0"/>
              <a:t> </a:t>
            </a:r>
            <a:r>
              <a:rPr lang="tr-TR" i="1" dirty="0" err="1" smtClean="0"/>
              <a:t>Chronicle</a:t>
            </a:r>
            <a:r>
              <a:rPr lang="tr-TR" i="1" dirty="0" smtClean="0"/>
              <a:t> of </a:t>
            </a:r>
            <a:r>
              <a:rPr lang="tr-TR" i="1" dirty="0" err="1" smtClean="0"/>
              <a:t>Higher</a:t>
            </a:r>
            <a:r>
              <a:rPr lang="tr-TR" i="1" dirty="0" smtClean="0"/>
              <a:t> </a:t>
            </a:r>
            <a:r>
              <a:rPr lang="tr-TR" i="1" dirty="0" err="1" smtClean="0"/>
              <a:t>Education</a:t>
            </a:r>
            <a:r>
              <a:rPr lang="tr-TR" dirty="0" smtClean="0"/>
              <a:t>. </a:t>
            </a:r>
            <a:r>
              <a:rPr lang="tr-TR" dirty="0" err="1" smtClean="0"/>
              <a:t>October</a:t>
            </a:r>
            <a:r>
              <a:rPr lang="tr-TR" dirty="0" smtClean="0"/>
              <a:t> 15 2012</a:t>
            </a:r>
          </a:p>
          <a:p>
            <a:endParaRPr lang="en-US" dirty="0"/>
          </a:p>
        </p:txBody>
      </p:sp>
    </p:spTree>
    <p:extLst>
      <p:ext uri="{BB962C8B-B14F-4D97-AF65-F5344CB8AC3E}">
        <p14:creationId xmlns:p14="http://schemas.microsoft.com/office/powerpoint/2010/main" val="22995782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Thank</a:t>
            </a:r>
            <a:r>
              <a:rPr lang="tr-TR" dirty="0" smtClean="0"/>
              <a:t> </a:t>
            </a:r>
            <a:r>
              <a:rPr lang="tr-TR" dirty="0" err="1" smtClean="0"/>
              <a:t>you</a:t>
            </a:r>
            <a:r>
              <a:rPr lang="tr-TR" dirty="0" smtClean="0"/>
              <a:t> </a:t>
            </a:r>
            <a:r>
              <a:rPr lang="tr-TR" dirty="0" err="1" smtClean="0"/>
              <a:t>for</a:t>
            </a:r>
            <a:r>
              <a:rPr lang="tr-TR" dirty="0" smtClean="0"/>
              <a:t> </a:t>
            </a:r>
            <a:r>
              <a:rPr lang="tr-TR" dirty="0" err="1" smtClean="0"/>
              <a:t>listening</a:t>
            </a:r>
            <a:r>
              <a:rPr lang="tr-TR" dirty="0" smtClean="0"/>
              <a:t>. </a:t>
            </a:r>
            <a:r>
              <a:rPr lang="tr-TR" dirty="0" err="1" smtClean="0"/>
              <a:t>Any</a:t>
            </a:r>
            <a:r>
              <a:rPr lang="tr-TR" dirty="0" smtClean="0"/>
              <a:t> </a:t>
            </a:r>
            <a:r>
              <a:rPr lang="tr-TR" dirty="0" err="1" smtClean="0"/>
              <a:t>questions</a:t>
            </a:r>
            <a:r>
              <a:rPr lang="tr-TR" dirty="0" smtClean="0"/>
              <a:t>?</a:t>
            </a:r>
            <a:endParaRPr lang="en-US" dirty="0"/>
          </a:p>
        </p:txBody>
      </p:sp>
      <p:sp>
        <p:nvSpPr>
          <p:cNvPr id="3" name="Content Placeholder 2"/>
          <p:cNvSpPr>
            <a:spLocks noGrp="1"/>
          </p:cNvSpPr>
          <p:nvPr>
            <p:ph idx="1"/>
          </p:nvPr>
        </p:nvSpPr>
        <p:spPr/>
        <p:txBody>
          <a:bodyPr>
            <a:normAutofit/>
          </a:bodyPr>
          <a:lstStyle/>
          <a:p>
            <a:pPr algn="ctr"/>
            <a:endParaRPr lang="en-US"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8534" y="2189420"/>
            <a:ext cx="5359684" cy="3571300"/>
          </a:xfrm>
          <a:prstGeom prst="rect">
            <a:avLst/>
          </a:prstGeom>
        </p:spPr>
      </p:pic>
    </p:spTree>
    <p:extLst>
      <p:ext uri="{BB962C8B-B14F-4D97-AF65-F5344CB8AC3E}">
        <p14:creationId xmlns:p14="http://schemas.microsoft.com/office/powerpoint/2010/main" val="230508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600" dirty="0" smtClean="0"/>
              <a:t>Presentation </a:t>
            </a:r>
            <a:r>
              <a:rPr lang="tr-TR" sz="3600" dirty="0" err="1" smtClean="0"/>
              <a:t>Question</a:t>
            </a:r>
            <a:r>
              <a:rPr lang="tr-TR" sz="3600" dirty="0" smtClean="0"/>
              <a:t>:</a:t>
            </a:r>
            <a:endParaRPr lang="en-US" sz="3600" dirty="0"/>
          </a:p>
        </p:txBody>
      </p:sp>
      <p:sp>
        <p:nvSpPr>
          <p:cNvPr id="3" name="Content Placeholder 2"/>
          <p:cNvSpPr>
            <a:spLocks noGrp="1"/>
          </p:cNvSpPr>
          <p:nvPr>
            <p:ph idx="1"/>
          </p:nvPr>
        </p:nvSpPr>
        <p:spPr/>
        <p:txBody>
          <a:bodyPr>
            <a:normAutofit/>
          </a:bodyPr>
          <a:lstStyle/>
          <a:p>
            <a:r>
              <a:rPr lang="tr-TR" sz="4800" dirty="0" err="1"/>
              <a:t>Why</a:t>
            </a:r>
            <a:r>
              <a:rPr lang="tr-TR" sz="4800" dirty="0"/>
              <a:t> </a:t>
            </a:r>
            <a:r>
              <a:rPr lang="tr-TR" sz="4800" dirty="0" err="1"/>
              <a:t>doesn’t</a:t>
            </a:r>
            <a:r>
              <a:rPr lang="tr-TR" sz="4800" dirty="0"/>
              <a:t> </a:t>
            </a:r>
            <a:r>
              <a:rPr lang="tr-TR" sz="4800" dirty="0" err="1"/>
              <a:t>Obi</a:t>
            </a:r>
            <a:r>
              <a:rPr lang="tr-TR" sz="4800" dirty="0"/>
              <a:t> </a:t>
            </a:r>
            <a:r>
              <a:rPr lang="tr-TR" sz="4800" dirty="0" err="1"/>
              <a:t>Wan</a:t>
            </a:r>
            <a:r>
              <a:rPr lang="tr-TR" sz="4800" dirty="0"/>
              <a:t> </a:t>
            </a:r>
            <a:r>
              <a:rPr lang="tr-TR" sz="4800" dirty="0" err="1"/>
              <a:t>Kenobi</a:t>
            </a:r>
            <a:r>
              <a:rPr lang="tr-TR" sz="4800" dirty="0"/>
              <a:t> </a:t>
            </a:r>
            <a:r>
              <a:rPr lang="tr-TR" sz="4800" dirty="0" err="1"/>
              <a:t>kill</a:t>
            </a:r>
            <a:r>
              <a:rPr lang="tr-TR" sz="4800" dirty="0"/>
              <a:t> </a:t>
            </a:r>
            <a:r>
              <a:rPr lang="tr-TR" sz="4800" dirty="0" err="1"/>
              <a:t>Anakin</a:t>
            </a:r>
            <a:r>
              <a:rPr lang="tr-TR" sz="4800" dirty="0"/>
              <a:t> </a:t>
            </a:r>
            <a:r>
              <a:rPr lang="tr-TR" sz="4800" dirty="0" err="1"/>
              <a:t>Skywalker</a:t>
            </a:r>
            <a:r>
              <a:rPr lang="tr-TR" sz="4800" dirty="0"/>
              <a:t> on </a:t>
            </a:r>
            <a:r>
              <a:rPr lang="tr-TR" sz="4800" dirty="0" err="1"/>
              <a:t>Mustafar</a:t>
            </a:r>
            <a:r>
              <a:rPr lang="tr-TR" sz="4800" dirty="0"/>
              <a:t> </a:t>
            </a:r>
            <a:r>
              <a:rPr lang="tr-TR" sz="4800" dirty="0" err="1"/>
              <a:t>when</a:t>
            </a:r>
            <a:r>
              <a:rPr lang="tr-TR" sz="4800" dirty="0"/>
              <a:t> he had </a:t>
            </a:r>
            <a:r>
              <a:rPr lang="tr-TR" sz="4800" dirty="0" err="1"/>
              <a:t>the</a:t>
            </a:r>
            <a:r>
              <a:rPr lang="tr-TR" sz="4800" dirty="0"/>
              <a:t> </a:t>
            </a:r>
            <a:r>
              <a:rPr lang="tr-TR" sz="4800" dirty="0" err="1"/>
              <a:t>chance</a:t>
            </a:r>
            <a:r>
              <a:rPr lang="tr-TR" sz="4800" dirty="0"/>
              <a:t>?</a:t>
            </a:r>
            <a:endParaRPr lang="en-US" sz="4800" dirty="0"/>
          </a:p>
        </p:txBody>
      </p:sp>
    </p:spTree>
    <p:extLst>
      <p:ext uri="{BB962C8B-B14F-4D97-AF65-F5344CB8AC3E}">
        <p14:creationId xmlns:p14="http://schemas.microsoft.com/office/powerpoint/2010/main" val="1725634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Introduction</a:t>
            </a:r>
            <a:endParaRPr lang="en-US" dirty="0"/>
          </a:p>
        </p:txBody>
      </p:sp>
      <p:sp>
        <p:nvSpPr>
          <p:cNvPr id="3" name="Content Placeholder 2"/>
          <p:cNvSpPr>
            <a:spLocks noGrp="1"/>
          </p:cNvSpPr>
          <p:nvPr>
            <p:ph idx="1"/>
          </p:nvPr>
        </p:nvSpPr>
        <p:spPr/>
        <p:txBody>
          <a:bodyPr/>
          <a:lstStyle/>
          <a:p>
            <a:r>
              <a:rPr lang="tr-TR" dirty="0" err="1" smtClean="0"/>
              <a:t>The</a:t>
            </a:r>
            <a:r>
              <a:rPr lang="tr-TR" dirty="0" smtClean="0"/>
              <a:t> </a:t>
            </a:r>
            <a:r>
              <a:rPr lang="tr-TR" dirty="0" err="1" smtClean="0"/>
              <a:t>third</a:t>
            </a:r>
            <a:r>
              <a:rPr lang="tr-TR" dirty="0" smtClean="0"/>
              <a:t> film in </a:t>
            </a:r>
            <a:r>
              <a:rPr lang="tr-TR" dirty="0" err="1" smtClean="0"/>
              <a:t>the</a:t>
            </a:r>
            <a:r>
              <a:rPr lang="tr-TR" dirty="0" smtClean="0"/>
              <a:t> </a:t>
            </a:r>
            <a:r>
              <a:rPr lang="tr-TR" dirty="0" err="1" smtClean="0"/>
              <a:t>first</a:t>
            </a:r>
            <a:r>
              <a:rPr lang="tr-TR" dirty="0" smtClean="0"/>
              <a:t> Star </a:t>
            </a:r>
            <a:r>
              <a:rPr lang="tr-TR" dirty="0" err="1" smtClean="0"/>
              <a:t>Wars</a:t>
            </a:r>
            <a:r>
              <a:rPr lang="tr-TR" dirty="0" smtClean="0"/>
              <a:t> </a:t>
            </a:r>
            <a:r>
              <a:rPr lang="tr-TR" dirty="0" err="1" smtClean="0"/>
              <a:t>trilogy</a:t>
            </a:r>
            <a:r>
              <a:rPr lang="tr-TR" dirty="0" smtClean="0"/>
              <a:t> ‘</a:t>
            </a:r>
            <a:r>
              <a:rPr lang="tr-TR" dirty="0" err="1" smtClean="0"/>
              <a:t>The</a:t>
            </a:r>
            <a:r>
              <a:rPr lang="tr-TR" dirty="0" smtClean="0"/>
              <a:t> Revenge of </a:t>
            </a:r>
            <a:r>
              <a:rPr lang="tr-TR" dirty="0" err="1" smtClean="0"/>
              <a:t>the</a:t>
            </a:r>
            <a:r>
              <a:rPr lang="tr-TR" dirty="0" smtClean="0"/>
              <a:t> </a:t>
            </a:r>
            <a:r>
              <a:rPr lang="tr-TR" dirty="0" err="1" smtClean="0"/>
              <a:t>Sith</a:t>
            </a:r>
            <a:r>
              <a:rPr lang="tr-TR" dirty="0" smtClean="0"/>
              <a:t>’ is </a:t>
            </a:r>
            <a:r>
              <a:rPr lang="tr-TR" dirty="0" err="1" smtClean="0"/>
              <a:t>the</a:t>
            </a:r>
            <a:r>
              <a:rPr lang="tr-TR" dirty="0" smtClean="0"/>
              <a:t> </a:t>
            </a:r>
            <a:r>
              <a:rPr lang="tr-TR" dirty="0" err="1" smtClean="0"/>
              <a:t>culmination</a:t>
            </a:r>
            <a:r>
              <a:rPr lang="tr-TR" dirty="0" smtClean="0"/>
              <a:t> of </a:t>
            </a:r>
            <a:r>
              <a:rPr lang="tr-TR" dirty="0" err="1" smtClean="0"/>
              <a:t>the</a:t>
            </a:r>
            <a:r>
              <a:rPr lang="tr-TR" dirty="0" smtClean="0"/>
              <a:t> </a:t>
            </a:r>
            <a:r>
              <a:rPr lang="tr-TR" dirty="0" err="1" smtClean="0"/>
              <a:t>story</a:t>
            </a:r>
            <a:r>
              <a:rPr lang="tr-TR" dirty="0" smtClean="0"/>
              <a:t> of </a:t>
            </a:r>
            <a:r>
              <a:rPr lang="tr-TR" dirty="0" err="1" smtClean="0"/>
              <a:t>Anakin</a:t>
            </a:r>
            <a:r>
              <a:rPr lang="tr-TR" dirty="0" smtClean="0"/>
              <a:t> </a:t>
            </a:r>
            <a:r>
              <a:rPr lang="tr-TR" dirty="0" err="1" smtClean="0"/>
              <a:t>Skywalker’s</a:t>
            </a:r>
            <a:r>
              <a:rPr lang="tr-TR" dirty="0" smtClean="0"/>
              <a:t> </a:t>
            </a:r>
            <a:r>
              <a:rPr lang="tr-TR" dirty="0" err="1" smtClean="0"/>
              <a:t>transformation</a:t>
            </a:r>
            <a:r>
              <a:rPr lang="tr-TR" dirty="0" smtClean="0"/>
              <a:t> </a:t>
            </a:r>
            <a:r>
              <a:rPr lang="tr-TR" dirty="0" err="1" smtClean="0"/>
              <a:t>into</a:t>
            </a:r>
            <a:r>
              <a:rPr lang="tr-TR" dirty="0" smtClean="0"/>
              <a:t> </a:t>
            </a:r>
            <a:r>
              <a:rPr lang="tr-TR" dirty="0" err="1" smtClean="0"/>
              <a:t>Darth</a:t>
            </a:r>
            <a:r>
              <a:rPr lang="tr-TR" dirty="0" smtClean="0"/>
              <a:t> </a:t>
            </a:r>
            <a:r>
              <a:rPr lang="tr-TR" dirty="0" err="1" smtClean="0"/>
              <a:t>Vader</a:t>
            </a:r>
            <a:r>
              <a:rPr lang="tr-TR" dirty="0" smtClean="0"/>
              <a:t>, </a:t>
            </a:r>
            <a:r>
              <a:rPr lang="tr-TR" dirty="0" err="1" smtClean="0"/>
              <a:t>and</a:t>
            </a:r>
            <a:r>
              <a:rPr lang="tr-TR" dirty="0" smtClean="0"/>
              <a:t> </a:t>
            </a:r>
            <a:r>
              <a:rPr lang="tr-TR" dirty="0" err="1" smtClean="0"/>
              <a:t>ends</a:t>
            </a:r>
            <a:r>
              <a:rPr lang="tr-TR" dirty="0" smtClean="0"/>
              <a:t> </a:t>
            </a:r>
            <a:r>
              <a:rPr lang="tr-TR" dirty="0" err="1" smtClean="0"/>
              <a:t>with</a:t>
            </a:r>
            <a:r>
              <a:rPr lang="tr-TR" dirty="0" smtClean="0"/>
              <a:t> a </a:t>
            </a:r>
            <a:r>
              <a:rPr lang="tr-TR" dirty="0" err="1" smtClean="0"/>
              <a:t>fight</a:t>
            </a:r>
            <a:r>
              <a:rPr lang="tr-TR" dirty="0" smtClean="0"/>
              <a:t> </a:t>
            </a:r>
            <a:r>
              <a:rPr lang="tr-TR" dirty="0" err="1" smtClean="0"/>
              <a:t>scene</a:t>
            </a:r>
            <a:r>
              <a:rPr lang="tr-TR" dirty="0" smtClean="0"/>
              <a:t> on </a:t>
            </a:r>
            <a:r>
              <a:rPr lang="tr-TR" dirty="0" err="1" smtClean="0"/>
              <a:t>the</a:t>
            </a:r>
            <a:r>
              <a:rPr lang="tr-TR" dirty="0" smtClean="0"/>
              <a:t> </a:t>
            </a:r>
            <a:r>
              <a:rPr lang="tr-TR" dirty="0" err="1" smtClean="0"/>
              <a:t>volcanic</a:t>
            </a:r>
            <a:r>
              <a:rPr lang="tr-TR" dirty="0" smtClean="0"/>
              <a:t> planet of </a:t>
            </a:r>
            <a:r>
              <a:rPr lang="tr-TR" dirty="0" err="1" smtClean="0"/>
              <a:t>Mustafar</a:t>
            </a:r>
            <a:r>
              <a:rPr lang="tr-TR" dirty="0" smtClean="0"/>
              <a:t> </a:t>
            </a:r>
            <a:r>
              <a:rPr lang="tr-TR" dirty="0" err="1" smtClean="0"/>
              <a:t>which</a:t>
            </a:r>
            <a:r>
              <a:rPr lang="tr-TR" dirty="0" smtClean="0"/>
              <a:t> </a:t>
            </a:r>
            <a:r>
              <a:rPr lang="tr-TR" dirty="0" err="1" smtClean="0"/>
              <a:t>Camille</a:t>
            </a:r>
            <a:r>
              <a:rPr lang="tr-TR" dirty="0" smtClean="0"/>
              <a:t> </a:t>
            </a:r>
            <a:r>
              <a:rPr lang="tr-TR" dirty="0" err="1" smtClean="0"/>
              <a:t>Paglia</a:t>
            </a:r>
            <a:r>
              <a:rPr lang="tr-TR" dirty="0" smtClean="0"/>
              <a:t> </a:t>
            </a:r>
            <a:r>
              <a:rPr lang="tr-TR" dirty="0" err="1" smtClean="0"/>
              <a:t>argues</a:t>
            </a:r>
            <a:r>
              <a:rPr lang="tr-TR" dirty="0" smtClean="0"/>
              <a:t> is </a:t>
            </a:r>
            <a:r>
              <a:rPr lang="tr-TR" dirty="0" err="1" smtClean="0"/>
              <a:t>one</a:t>
            </a:r>
            <a:r>
              <a:rPr lang="tr-TR" dirty="0" smtClean="0"/>
              <a:t> of </a:t>
            </a:r>
            <a:r>
              <a:rPr lang="tr-TR" dirty="0" err="1" smtClean="0"/>
              <a:t>the</a:t>
            </a:r>
            <a:r>
              <a:rPr lang="tr-TR" dirty="0" smtClean="0"/>
              <a:t> </a:t>
            </a:r>
            <a:r>
              <a:rPr lang="tr-TR" dirty="0" err="1" smtClean="0"/>
              <a:t>high</a:t>
            </a:r>
            <a:r>
              <a:rPr lang="tr-TR" dirty="0" smtClean="0"/>
              <a:t> </a:t>
            </a:r>
            <a:r>
              <a:rPr lang="tr-TR" dirty="0" err="1" smtClean="0"/>
              <a:t>points</a:t>
            </a:r>
            <a:r>
              <a:rPr lang="tr-TR" dirty="0" smtClean="0"/>
              <a:t> of modern art. </a:t>
            </a:r>
          </a:p>
          <a:p>
            <a:endParaRPr lang="en-US" dirty="0"/>
          </a:p>
        </p:txBody>
      </p:sp>
    </p:spTree>
    <p:extLst>
      <p:ext uri="{BB962C8B-B14F-4D97-AF65-F5344CB8AC3E}">
        <p14:creationId xmlns:p14="http://schemas.microsoft.com/office/powerpoint/2010/main" val="2610284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err="1" smtClean="0"/>
              <a:t>Although</a:t>
            </a:r>
            <a:r>
              <a:rPr lang="tr-TR" dirty="0" smtClean="0"/>
              <a:t> </a:t>
            </a:r>
            <a:r>
              <a:rPr lang="tr-TR" dirty="0" err="1" smtClean="0"/>
              <a:t>Obi</a:t>
            </a:r>
            <a:r>
              <a:rPr lang="tr-TR" dirty="0" smtClean="0"/>
              <a:t> </a:t>
            </a:r>
            <a:r>
              <a:rPr lang="tr-TR" dirty="0" err="1" smtClean="0"/>
              <a:t>Wan</a:t>
            </a:r>
            <a:r>
              <a:rPr lang="tr-TR" dirty="0" smtClean="0"/>
              <a:t> </a:t>
            </a:r>
            <a:r>
              <a:rPr lang="tr-TR" dirty="0" err="1" smtClean="0"/>
              <a:t>Kenobi</a:t>
            </a:r>
            <a:r>
              <a:rPr lang="tr-TR" dirty="0" smtClean="0"/>
              <a:t> has </a:t>
            </a:r>
            <a:r>
              <a:rPr lang="tr-TR" dirty="0" err="1" smtClean="0"/>
              <a:t>been</a:t>
            </a:r>
            <a:r>
              <a:rPr lang="tr-TR" dirty="0" smtClean="0"/>
              <a:t> </a:t>
            </a:r>
            <a:r>
              <a:rPr lang="tr-TR" dirty="0" err="1" smtClean="0"/>
              <a:t>instructed</a:t>
            </a:r>
            <a:r>
              <a:rPr lang="tr-TR" dirty="0" smtClean="0"/>
              <a:t> </a:t>
            </a:r>
            <a:r>
              <a:rPr lang="tr-TR" dirty="0" err="1" smtClean="0"/>
              <a:t>to</a:t>
            </a:r>
            <a:r>
              <a:rPr lang="tr-TR" dirty="0" smtClean="0"/>
              <a:t> </a:t>
            </a:r>
            <a:r>
              <a:rPr lang="tr-TR" dirty="0" err="1" smtClean="0"/>
              <a:t>kill</a:t>
            </a:r>
            <a:r>
              <a:rPr lang="tr-TR" dirty="0" smtClean="0"/>
              <a:t> </a:t>
            </a:r>
            <a:r>
              <a:rPr lang="tr-TR" dirty="0" err="1" smtClean="0"/>
              <a:t>Anakin</a:t>
            </a:r>
            <a:r>
              <a:rPr lang="tr-TR" dirty="0" smtClean="0"/>
              <a:t>, </a:t>
            </a:r>
            <a:r>
              <a:rPr lang="tr-TR" dirty="0" err="1" smtClean="0"/>
              <a:t>during</a:t>
            </a:r>
            <a:r>
              <a:rPr lang="tr-TR" dirty="0" smtClean="0"/>
              <a:t> </a:t>
            </a:r>
            <a:r>
              <a:rPr lang="tr-TR" dirty="0" err="1" smtClean="0"/>
              <a:t>the</a:t>
            </a:r>
            <a:r>
              <a:rPr lang="tr-TR" dirty="0" smtClean="0"/>
              <a:t> final </a:t>
            </a:r>
            <a:r>
              <a:rPr lang="tr-TR" dirty="0" err="1" smtClean="0"/>
              <a:t>scene</a:t>
            </a:r>
            <a:r>
              <a:rPr lang="tr-TR" dirty="0" smtClean="0"/>
              <a:t> he </a:t>
            </a:r>
            <a:r>
              <a:rPr lang="tr-TR" dirty="0" err="1" smtClean="0"/>
              <a:t>cannot</a:t>
            </a:r>
            <a:r>
              <a:rPr lang="tr-TR" dirty="0" smtClean="0"/>
              <a:t>. </a:t>
            </a:r>
            <a:endParaRPr lang="en-US" dirty="0"/>
          </a:p>
        </p:txBody>
      </p:sp>
      <p:sp>
        <p:nvSpPr>
          <p:cNvPr id="3" name="Content Placeholder 2"/>
          <p:cNvSpPr>
            <a:spLocks noGrp="1"/>
          </p:cNvSpPr>
          <p:nvPr>
            <p:ph idx="1"/>
          </p:nvPr>
        </p:nvSpPr>
        <p:spPr/>
        <p:txBody>
          <a:bodyPr/>
          <a:lstStyle/>
          <a:p>
            <a:r>
              <a:rPr lang="tr-TR" dirty="0" smtClean="0"/>
              <a:t>I </a:t>
            </a:r>
            <a:r>
              <a:rPr lang="tr-TR" dirty="0" err="1" smtClean="0"/>
              <a:t>will</a:t>
            </a:r>
            <a:r>
              <a:rPr lang="tr-TR" dirty="0" smtClean="0"/>
              <a:t> </a:t>
            </a:r>
            <a:r>
              <a:rPr lang="tr-TR" dirty="0" err="1" smtClean="0"/>
              <a:t>argue</a:t>
            </a:r>
            <a:r>
              <a:rPr lang="tr-TR" dirty="0" smtClean="0"/>
              <a:t> </a:t>
            </a:r>
            <a:r>
              <a:rPr lang="tr-TR" dirty="0" err="1" smtClean="0"/>
              <a:t>that</a:t>
            </a:r>
            <a:r>
              <a:rPr lang="tr-TR" dirty="0" smtClean="0"/>
              <a:t> </a:t>
            </a:r>
            <a:r>
              <a:rPr lang="tr-TR" dirty="0" err="1" smtClean="0"/>
              <a:t>there</a:t>
            </a:r>
            <a:r>
              <a:rPr lang="tr-TR" dirty="0" smtClean="0"/>
              <a:t> </a:t>
            </a:r>
            <a:r>
              <a:rPr lang="tr-TR" dirty="0" err="1" smtClean="0"/>
              <a:t>are</a:t>
            </a:r>
            <a:r>
              <a:rPr lang="tr-TR" dirty="0" smtClean="0"/>
              <a:t> </a:t>
            </a:r>
            <a:r>
              <a:rPr lang="tr-TR" dirty="0" err="1" smtClean="0"/>
              <a:t>four</a:t>
            </a:r>
            <a:r>
              <a:rPr lang="tr-TR" dirty="0" smtClean="0"/>
              <a:t> main </a:t>
            </a:r>
            <a:r>
              <a:rPr lang="tr-TR" dirty="0" err="1" smtClean="0"/>
              <a:t>reasons</a:t>
            </a:r>
            <a:r>
              <a:rPr lang="tr-TR" dirty="0" smtClean="0"/>
              <a:t> </a:t>
            </a:r>
            <a:r>
              <a:rPr lang="tr-TR" dirty="0" err="1" smtClean="0"/>
              <a:t>why</a:t>
            </a:r>
            <a:r>
              <a:rPr lang="tr-TR" dirty="0" smtClean="0"/>
              <a:t>: </a:t>
            </a:r>
          </a:p>
          <a:p>
            <a:r>
              <a:rPr lang="tr-TR" dirty="0" smtClean="0"/>
              <a:t>1) his </a:t>
            </a:r>
            <a:r>
              <a:rPr lang="tr-TR" dirty="0" err="1" smtClean="0"/>
              <a:t>love</a:t>
            </a:r>
            <a:r>
              <a:rPr lang="tr-TR" dirty="0" smtClean="0"/>
              <a:t> </a:t>
            </a:r>
            <a:r>
              <a:rPr lang="tr-TR" dirty="0" err="1" smtClean="0"/>
              <a:t>for</a:t>
            </a:r>
            <a:r>
              <a:rPr lang="tr-TR" dirty="0" smtClean="0"/>
              <a:t> </a:t>
            </a:r>
            <a:r>
              <a:rPr lang="tr-TR" dirty="0" err="1" smtClean="0"/>
              <a:t>Anakin</a:t>
            </a:r>
            <a:r>
              <a:rPr lang="tr-TR" dirty="0" smtClean="0"/>
              <a:t> as a </a:t>
            </a:r>
            <a:r>
              <a:rPr lang="tr-TR" dirty="0" err="1" smtClean="0"/>
              <a:t>friend</a:t>
            </a:r>
            <a:endParaRPr lang="tr-TR" dirty="0" smtClean="0"/>
          </a:p>
          <a:p>
            <a:r>
              <a:rPr lang="tr-TR" dirty="0" smtClean="0"/>
              <a:t>2) his </a:t>
            </a:r>
            <a:r>
              <a:rPr lang="tr-TR" dirty="0" err="1" smtClean="0"/>
              <a:t>pity</a:t>
            </a:r>
            <a:r>
              <a:rPr lang="tr-TR" dirty="0" smtClean="0"/>
              <a:t> </a:t>
            </a:r>
            <a:r>
              <a:rPr lang="tr-TR" dirty="0" err="1" smtClean="0"/>
              <a:t>for</a:t>
            </a:r>
            <a:r>
              <a:rPr lang="tr-TR" dirty="0" smtClean="0"/>
              <a:t> </a:t>
            </a:r>
            <a:r>
              <a:rPr lang="tr-TR" dirty="0" err="1" smtClean="0"/>
              <a:t>Anakin’s</a:t>
            </a:r>
            <a:r>
              <a:rPr lang="tr-TR" dirty="0" smtClean="0"/>
              <a:t> </a:t>
            </a:r>
            <a:r>
              <a:rPr lang="tr-TR" dirty="0" err="1" smtClean="0"/>
              <a:t>transformation</a:t>
            </a:r>
            <a:endParaRPr lang="tr-TR" dirty="0" smtClean="0"/>
          </a:p>
          <a:p>
            <a:r>
              <a:rPr lang="tr-TR" dirty="0" smtClean="0"/>
              <a:t>3) his </a:t>
            </a:r>
            <a:r>
              <a:rPr lang="tr-TR" dirty="0" err="1" smtClean="0"/>
              <a:t>compassion</a:t>
            </a:r>
            <a:r>
              <a:rPr lang="tr-TR" dirty="0" smtClean="0"/>
              <a:t> </a:t>
            </a:r>
            <a:r>
              <a:rPr lang="tr-TR" dirty="0" err="1" smtClean="0"/>
              <a:t>for</a:t>
            </a:r>
            <a:r>
              <a:rPr lang="tr-TR" dirty="0" smtClean="0"/>
              <a:t> </a:t>
            </a:r>
            <a:r>
              <a:rPr lang="tr-TR" dirty="0" err="1" smtClean="0"/>
              <a:t>all</a:t>
            </a:r>
            <a:r>
              <a:rPr lang="tr-TR" dirty="0" smtClean="0"/>
              <a:t> </a:t>
            </a:r>
            <a:r>
              <a:rPr lang="tr-TR" dirty="0" err="1" smtClean="0"/>
              <a:t>living</a:t>
            </a:r>
            <a:r>
              <a:rPr lang="tr-TR" dirty="0" smtClean="0"/>
              <a:t> </a:t>
            </a:r>
            <a:r>
              <a:rPr lang="tr-TR" dirty="0" err="1" smtClean="0"/>
              <a:t>things</a:t>
            </a:r>
            <a:endParaRPr lang="tr-TR" dirty="0" smtClean="0"/>
          </a:p>
          <a:p>
            <a:r>
              <a:rPr lang="tr-TR" dirty="0" smtClean="0"/>
              <a:t>4) his </a:t>
            </a:r>
            <a:r>
              <a:rPr lang="tr-TR" dirty="0" err="1" smtClean="0"/>
              <a:t>inability</a:t>
            </a:r>
            <a:r>
              <a:rPr lang="tr-TR" dirty="0" smtClean="0"/>
              <a:t> </a:t>
            </a:r>
            <a:r>
              <a:rPr lang="tr-TR" dirty="0" err="1" smtClean="0"/>
              <a:t>to</a:t>
            </a:r>
            <a:r>
              <a:rPr lang="tr-TR" dirty="0" smtClean="0"/>
              <a:t> </a:t>
            </a:r>
            <a:r>
              <a:rPr lang="tr-TR" dirty="0" err="1" smtClean="0"/>
              <a:t>believe</a:t>
            </a:r>
            <a:r>
              <a:rPr lang="tr-TR" dirty="0" smtClean="0"/>
              <a:t> </a:t>
            </a:r>
            <a:r>
              <a:rPr lang="tr-TR" dirty="0" err="1" smtClean="0"/>
              <a:t>that</a:t>
            </a:r>
            <a:r>
              <a:rPr lang="tr-TR" dirty="0" smtClean="0"/>
              <a:t> </a:t>
            </a:r>
            <a:r>
              <a:rPr lang="tr-TR" dirty="0" err="1" smtClean="0"/>
              <a:t>Anakin</a:t>
            </a:r>
            <a:r>
              <a:rPr lang="tr-TR" dirty="0" smtClean="0"/>
              <a:t> is </a:t>
            </a:r>
            <a:r>
              <a:rPr lang="tr-TR" dirty="0" err="1" smtClean="0"/>
              <a:t>truly</a:t>
            </a:r>
            <a:r>
              <a:rPr lang="tr-TR" dirty="0" smtClean="0"/>
              <a:t> ‘</a:t>
            </a:r>
            <a:r>
              <a:rPr lang="tr-TR" dirty="0" err="1" smtClean="0"/>
              <a:t>evil</a:t>
            </a:r>
            <a:r>
              <a:rPr lang="tr-TR" dirty="0" smtClean="0"/>
              <a:t>’ </a:t>
            </a:r>
            <a:endParaRPr lang="en-US" dirty="0"/>
          </a:p>
        </p:txBody>
      </p:sp>
    </p:spTree>
    <p:extLst>
      <p:ext uri="{BB962C8B-B14F-4D97-AF65-F5344CB8AC3E}">
        <p14:creationId xmlns:p14="http://schemas.microsoft.com/office/powerpoint/2010/main" val="1505372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tr-TR" dirty="0" err="1" smtClean="0"/>
              <a:t>Friendship</a:t>
            </a:r>
            <a:r>
              <a:rPr lang="tr-TR" dirty="0" smtClean="0"/>
              <a:t> is </a:t>
            </a:r>
            <a:r>
              <a:rPr lang="tr-TR" dirty="0" err="1" smtClean="0"/>
              <a:t>something</a:t>
            </a:r>
            <a:r>
              <a:rPr lang="tr-TR" dirty="0" smtClean="0"/>
              <a:t> </a:t>
            </a:r>
            <a:br>
              <a:rPr lang="tr-TR" dirty="0" smtClean="0"/>
            </a:br>
            <a:r>
              <a:rPr lang="tr-TR" dirty="0" err="1" smtClean="0"/>
              <a:t>to</a:t>
            </a:r>
            <a:r>
              <a:rPr lang="tr-TR" dirty="0" smtClean="0"/>
              <a:t> be </a:t>
            </a:r>
            <a:r>
              <a:rPr lang="tr-TR" dirty="0" err="1" smtClean="0"/>
              <a:t>honoured</a:t>
            </a:r>
            <a:r>
              <a:rPr lang="tr-TR" dirty="0" smtClean="0"/>
              <a:t> in Star </a:t>
            </a:r>
            <a:r>
              <a:rPr lang="tr-TR" dirty="0" err="1" smtClean="0"/>
              <a:t>Wars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0413" y="2609713"/>
            <a:ext cx="4496185" cy="331787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2" y="3086644"/>
            <a:ext cx="3913142" cy="26087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148" y="783772"/>
            <a:ext cx="3645989" cy="2050869"/>
          </a:xfrm>
          <a:prstGeom prst="rect">
            <a:avLst/>
          </a:prstGeom>
        </p:spPr>
      </p:pic>
    </p:spTree>
    <p:extLst>
      <p:ext uri="{BB962C8B-B14F-4D97-AF65-F5344CB8AC3E}">
        <p14:creationId xmlns:p14="http://schemas.microsoft.com/office/powerpoint/2010/main" val="848920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err="1" smtClean="0"/>
              <a:t>Pity</a:t>
            </a:r>
            <a:r>
              <a:rPr lang="tr-TR" dirty="0" smtClean="0"/>
              <a:t> / </a:t>
            </a:r>
            <a:r>
              <a:rPr lang="tr-TR" dirty="0" err="1" smtClean="0"/>
              <a:t>Mercy</a:t>
            </a:r>
            <a:r>
              <a:rPr lang="tr-TR" dirty="0" smtClean="0"/>
              <a:t> / </a:t>
            </a:r>
            <a:r>
              <a:rPr lang="tr-TR" dirty="0" err="1" smtClean="0"/>
              <a:t>Compassion</a:t>
            </a:r>
            <a:r>
              <a:rPr lang="tr-TR" dirty="0" smtClean="0"/>
              <a:t>: </a:t>
            </a:r>
            <a:br>
              <a:rPr lang="tr-TR" dirty="0" smtClean="0"/>
            </a:br>
            <a:r>
              <a:rPr lang="tr-TR" dirty="0" err="1" smtClean="0"/>
              <a:t>the</a:t>
            </a:r>
            <a:r>
              <a:rPr lang="tr-TR" dirty="0" smtClean="0"/>
              <a:t> </a:t>
            </a:r>
            <a:r>
              <a:rPr lang="tr-TR" dirty="0" err="1" smtClean="0"/>
              <a:t>Jedi</a:t>
            </a:r>
            <a:r>
              <a:rPr lang="tr-TR" dirty="0" smtClean="0"/>
              <a:t> </a:t>
            </a:r>
            <a:r>
              <a:rPr lang="tr-TR" dirty="0" err="1" smtClean="0"/>
              <a:t>are</a:t>
            </a:r>
            <a:r>
              <a:rPr lang="tr-TR" dirty="0" smtClean="0"/>
              <a:t> </a:t>
            </a:r>
            <a:r>
              <a:rPr lang="tr-TR" dirty="0" err="1" smtClean="0"/>
              <a:t>taught</a:t>
            </a:r>
            <a:r>
              <a:rPr lang="tr-TR" dirty="0" smtClean="0"/>
              <a:t> </a:t>
            </a:r>
            <a:r>
              <a:rPr lang="tr-TR" dirty="0" err="1" smtClean="0"/>
              <a:t>to</a:t>
            </a:r>
            <a:r>
              <a:rPr lang="tr-TR" dirty="0" smtClean="0"/>
              <a:t> be </a:t>
            </a:r>
            <a:r>
              <a:rPr lang="tr-TR" dirty="0" err="1" smtClean="0"/>
              <a:t>compassionate</a:t>
            </a:r>
            <a:r>
              <a:rPr lang="tr-TR"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8125" y="2557463"/>
            <a:ext cx="6635750" cy="3317875"/>
          </a:xfrm>
        </p:spPr>
      </p:pic>
    </p:spTree>
    <p:extLst>
      <p:ext uri="{BB962C8B-B14F-4D97-AF65-F5344CB8AC3E}">
        <p14:creationId xmlns:p14="http://schemas.microsoft.com/office/powerpoint/2010/main" val="1148157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tr-TR" dirty="0" smtClean="0"/>
              <a:t/>
            </a:r>
            <a:br>
              <a:rPr lang="tr-TR" dirty="0" smtClean="0"/>
            </a:br>
            <a:r>
              <a:rPr lang="tr-TR" dirty="0"/>
              <a:t/>
            </a:r>
            <a:br>
              <a:rPr lang="tr-TR" dirty="0"/>
            </a:br>
            <a:r>
              <a:rPr lang="tr-TR" dirty="0" smtClean="0"/>
              <a:t/>
            </a:r>
            <a:br>
              <a:rPr lang="tr-TR" dirty="0" smtClean="0"/>
            </a:br>
            <a:r>
              <a:rPr lang="tr-TR" dirty="0" smtClean="0"/>
              <a:t/>
            </a:r>
            <a:br>
              <a:rPr lang="tr-TR" dirty="0" smtClean="0"/>
            </a:br>
            <a:r>
              <a:rPr lang="tr-TR" dirty="0" err="1" smtClean="0"/>
              <a:t>The</a:t>
            </a:r>
            <a:r>
              <a:rPr lang="tr-TR" dirty="0" smtClean="0"/>
              <a:t> </a:t>
            </a:r>
            <a:r>
              <a:rPr lang="tr-TR" dirty="0" err="1" smtClean="0"/>
              <a:t>Jedi</a:t>
            </a:r>
            <a:r>
              <a:rPr lang="tr-TR" dirty="0" smtClean="0"/>
              <a:t> </a:t>
            </a:r>
            <a:r>
              <a:rPr lang="tr-TR" dirty="0" err="1" smtClean="0"/>
              <a:t>Code</a:t>
            </a:r>
            <a:r>
              <a:rPr lang="tr-TR" dirty="0" smtClean="0"/>
              <a:t>: </a:t>
            </a:r>
            <a:br>
              <a:rPr lang="tr-TR" dirty="0" smtClean="0"/>
            </a:br>
            <a:r>
              <a:rPr lang="tr-TR" dirty="0"/>
              <a:t/>
            </a:r>
            <a:br>
              <a:rPr lang="tr-TR" dirty="0"/>
            </a:br>
            <a:r>
              <a:rPr lang="tr-TR" dirty="0" smtClean="0"/>
              <a:t/>
            </a:r>
            <a:br>
              <a:rPr lang="tr-TR" dirty="0" smtClean="0"/>
            </a:br>
            <a:r>
              <a:rPr lang="tr-TR" dirty="0" err="1" smtClean="0"/>
              <a:t>respect</a:t>
            </a:r>
            <a:r>
              <a:rPr lang="tr-TR" dirty="0" smtClean="0"/>
              <a:t> </a:t>
            </a:r>
            <a:r>
              <a:rPr lang="tr-TR" dirty="0" err="1" smtClean="0"/>
              <a:t>for</a:t>
            </a:r>
            <a:r>
              <a:rPr lang="tr-TR" dirty="0" smtClean="0"/>
              <a:t> life</a:t>
            </a:r>
            <a:br>
              <a:rPr lang="tr-TR" dirty="0" smtClean="0"/>
            </a:br>
            <a:r>
              <a:rPr lang="tr-TR" dirty="0" smtClean="0"/>
              <a:t/>
            </a:r>
            <a:br>
              <a:rPr lang="tr-TR" dirty="0" smtClean="0"/>
            </a:br>
            <a:r>
              <a:rPr lang="tr-TR" dirty="0" err="1" smtClean="0"/>
              <a:t>and</a:t>
            </a:r>
            <a:r>
              <a:rPr lang="tr-TR" dirty="0" smtClean="0"/>
              <a:t> </a:t>
            </a:r>
            <a:r>
              <a:rPr lang="tr-TR" dirty="0" err="1" smtClean="0"/>
              <a:t>for</a:t>
            </a:r>
            <a:r>
              <a:rPr lang="tr-TR" dirty="0" smtClean="0"/>
              <a:t> </a:t>
            </a:r>
            <a:r>
              <a:rPr lang="tr-TR" dirty="0" err="1" smtClean="0"/>
              <a:t>all</a:t>
            </a:r>
            <a:r>
              <a:rPr lang="tr-TR" dirty="0" smtClean="0"/>
              <a:t> </a:t>
            </a:r>
            <a:r>
              <a:rPr lang="tr-TR" dirty="0" err="1" smtClean="0"/>
              <a:t>living</a:t>
            </a:r>
            <a:r>
              <a:rPr lang="tr-TR" dirty="0" smtClean="0"/>
              <a:t> </a:t>
            </a:r>
            <a:r>
              <a:rPr lang="tr-TR" dirty="0" err="1" smtClean="0"/>
              <a:t>things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4178" y="663348"/>
            <a:ext cx="3982420" cy="5648825"/>
          </a:xfrm>
        </p:spPr>
      </p:pic>
    </p:spTree>
    <p:extLst>
      <p:ext uri="{BB962C8B-B14F-4D97-AF65-F5344CB8AC3E}">
        <p14:creationId xmlns:p14="http://schemas.microsoft.com/office/powerpoint/2010/main" val="110219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836" y="903755"/>
            <a:ext cx="9601196" cy="1303867"/>
          </a:xfrm>
        </p:spPr>
        <p:txBody>
          <a:bodyPr>
            <a:normAutofit fontScale="90000"/>
          </a:bodyPr>
          <a:lstStyle/>
          <a:p>
            <a:pPr algn="l"/>
            <a:r>
              <a:rPr lang="tr-TR" sz="4000" dirty="0" err="1" smtClean="0"/>
              <a:t>Hope</a:t>
            </a:r>
            <a:r>
              <a:rPr lang="tr-TR" sz="4000" dirty="0" smtClean="0"/>
              <a:t> as a </a:t>
            </a:r>
            <a:r>
              <a:rPr lang="tr-TR" sz="4000" dirty="0" err="1" smtClean="0"/>
              <a:t>central</a:t>
            </a:r>
            <a:r>
              <a:rPr lang="tr-TR" sz="4000" dirty="0" smtClean="0"/>
              <a:t> </a:t>
            </a:r>
            <a:br>
              <a:rPr lang="tr-TR" sz="4000" dirty="0" smtClean="0"/>
            </a:br>
            <a:r>
              <a:rPr lang="tr-TR" sz="4000" dirty="0" err="1" smtClean="0"/>
              <a:t>concept</a:t>
            </a:r>
            <a:r>
              <a:rPr lang="tr-TR" sz="4000" dirty="0" smtClean="0"/>
              <a:t> in Star </a:t>
            </a:r>
            <a:r>
              <a:rPr lang="tr-TR" sz="4000" dirty="0" err="1" smtClean="0"/>
              <a:t>Wars</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96891" y="3765731"/>
            <a:ext cx="4572000" cy="2286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2" y="2694767"/>
            <a:ext cx="3808295" cy="21419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3131" y="1022445"/>
            <a:ext cx="3779520" cy="2125980"/>
          </a:xfrm>
          <a:prstGeom prst="rect">
            <a:avLst/>
          </a:prstGeom>
        </p:spPr>
      </p:pic>
    </p:spTree>
    <p:extLst>
      <p:ext uri="{BB962C8B-B14F-4D97-AF65-F5344CB8AC3E}">
        <p14:creationId xmlns:p14="http://schemas.microsoft.com/office/powerpoint/2010/main" val="3187266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CONCLUSION</a:t>
            </a:r>
            <a:endParaRPr lang="en-US" dirty="0"/>
          </a:p>
        </p:txBody>
      </p:sp>
      <p:sp>
        <p:nvSpPr>
          <p:cNvPr id="3" name="Content Placeholder 2"/>
          <p:cNvSpPr>
            <a:spLocks noGrp="1"/>
          </p:cNvSpPr>
          <p:nvPr>
            <p:ph idx="1"/>
          </p:nvPr>
        </p:nvSpPr>
        <p:spPr/>
        <p:txBody>
          <a:bodyPr>
            <a:normAutofit/>
          </a:bodyPr>
          <a:lstStyle/>
          <a:p>
            <a:r>
              <a:rPr lang="en-GB" sz="2000" dirty="0" smtClean="0"/>
              <a:t>Thus, it can be quite confidently argued that there are a number of reasons why Obi Wan both cannot and does kill his former pupil and friend Anakin Skywalker, even when instructed to do so. First is his affection for Anakin, a result of years spent together. Secondly, Obi Wan takes pity on his former’s friend’s suffering and cannot bring himself to perform this final act of cruelty towards someone in pain. Third, as a Jedi, Obi Wan has respect for all life, even when it is seemingly ‘wicked’ or ‘evil’, which leads on to our fourth point, which is that Obi Wan may not actually believe Anakin is truly evil, and thus cannot kill him. The final scene on </a:t>
            </a:r>
            <a:r>
              <a:rPr lang="en-GB" sz="2000" dirty="0" err="1" smtClean="0"/>
              <a:t>Mustafar</a:t>
            </a:r>
            <a:r>
              <a:rPr lang="en-GB" sz="2000" dirty="0" smtClean="0"/>
              <a:t> thus leaves us with many tantalising and thought-provoking questions regarding the concepts of duty, conscience and morality, making the film a true masterpiece.  </a:t>
            </a:r>
            <a:endParaRPr lang="en-GB" sz="2000" dirty="0"/>
          </a:p>
        </p:txBody>
      </p:sp>
    </p:spTree>
    <p:extLst>
      <p:ext uri="{BB962C8B-B14F-4D97-AF65-F5344CB8AC3E}">
        <p14:creationId xmlns:p14="http://schemas.microsoft.com/office/powerpoint/2010/main" val="19057701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49</TotalTime>
  <Words>416</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(SAMPLE) ORAL PRESENTATION</vt:lpstr>
      <vt:lpstr>Presentation Question:</vt:lpstr>
      <vt:lpstr>Introduction</vt:lpstr>
      <vt:lpstr>Although Obi Wan Kenobi has been instructed to kill Anakin, during the final scene he cannot. </vt:lpstr>
      <vt:lpstr>Friendship is something  to be honoured in Star Wars</vt:lpstr>
      <vt:lpstr>Pity / Mercy / Compassion:  the Jedi are taught to be compassionate </vt:lpstr>
      <vt:lpstr>    The Jedi Code:    respect for life  and for all living things</vt:lpstr>
      <vt:lpstr>Hope as a central  concept in Star Wars</vt:lpstr>
      <vt:lpstr>CONCLUSION</vt:lpstr>
      <vt:lpstr>REFERENCES</vt:lpstr>
      <vt:lpstr>Thank you for listening.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ORAL PRESENTATION</dc:title>
  <dc:creator>RAKESH JOBANPUTRA</dc:creator>
  <cp:lastModifiedBy>RAKESH JOBANPUTRA</cp:lastModifiedBy>
  <cp:revision>25</cp:revision>
  <dcterms:created xsi:type="dcterms:W3CDTF">2019-10-01T07:25:29Z</dcterms:created>
  <dcterms:modified xsi:type="dcterms:W3CDTF">2019-12-17T07:29:24Z</dcterms:modified>
</cp:coreProperties>
</file>