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sldIdLst>
    <p:sldId id="256" r:id="rId15"/>
    <p:sldId id="303" r:id="rId16"/>
    <p:sldId id="309" r:id="rId17"/>
    <p:sldId id="312" r:id="rId18"/>
    <p:sldId id="313" r:id="rId19"/>
    <p:sldId id="314" r:id="rId20"/>
    <p:sldId id="306" r:id="rId21"/>
    <p:sldId id="295" r:id="rId22"/>
    <p:sldId id="258" r:id="rId23"/>
    <p:sldId id="261" r:id="rId24"/>
    <p:sldId id="262" r:id="rId25"/>
    <p:sldId id="263" r:id="rId26"/>
    <p:sldId id="297" r:id="rId27"/>
    <p:sldId id="264" r:id="rId28"/>
    <p:sldId id="265" r:id="rId29"/>
    <p:sldId id="315" r:id="rId30"/>
    <p:sldId id="301" r:id="rId31"/>
    <p:sldId id="266" r:id="rId32"/>
    <p:sldId id="267" r:id="rId33"/>
    <p:sldId id="268" r:id="rId34"/>
    <p:sldId id="308" r:id="rId35"/>
    <p:sldId id="307" r:id="rId36"/>
    <p:sldId id="270" r:id="rId37"/>
    <p:sldId id="271" r:id="rId38"/>
    <p:sldId id="272" r:id="rId39"/>
    <p:sldId id="269" r:id="rId40"/>
    <p:sldId id="273" r:id="rId41"/>
    <p:sldId id="274" r:id="rId42"/>
    <p:sldId id="275" r:id="rId43"/>
    <p:sldId id="296" r:id="rId44"/>
  </p:sldIdLst>
  <p:sldSz cx="10160000" cy="7620000"/>
  <p:notesSz cx="6858000" cy="9144000"/>
  <p:defaultTextStyle>
    <a:defPPr>
      <a:defRPr lang="en-US"/>
    </a:defPPr>
    <a:lvl1pPr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1pPr>
    <a:lvl2pPr marL="4572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2pPr>
    <a:lvl3pPr marL="9144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3pPr>
    <a:lvl4pPr marL="13716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4pPr>
    <a:lvl5pPr marL="18288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5pPr>
    <a:lvl6pPr marL="2286000" algn="l" defTabSz="914400" rtl="0" eaLnBrk="1" latinLnBrk="0" hangingPunct="1">
      <a:defRPr sz="3200" kern="1200">
        <a:solidFill>
          <a:srgbClr val="000000"/>
        </a:solidFill>
        <a:latin typeface="Gill Sans" charset="0"/>
        <a:ea typeface="+mn-ea"/>
        <a:cs typeface="ヒラギノ角ゴ ProN W3" charset="0"/>
        <a:sym typeface="Gill Sans" charset="0"/>
      </a:defRPr>
    </a:lvl6pPr>
    <a:lvl7pPr marL="2743200" algn="l" defTabSz="914400" rtl="0" eaLnBrk="1" latinLnBrk="0" hangingPunct="1">
      <a:defRPr sz="3200" kern="1200">
        <a:solidFill>
          <a:srgbClr val="000000"/>
        </a:solidFill>
        <a:latin typeface="Gill Sans" charset="0"/>
        <a:ea typeface="+mn-ea"/>
        <a:cs typeface="ヒラギノ角ゴ ProN W3" charset="0"/>
        <a:sym typeface="Gill Sans" charset="0"/>
      </a:defRPr>
    </a:lvl7pPr>
    <a:lvl8pPr marL="3200400" algn="l" defTabSz="914400" rtl="0" eaLnBrk="1" latinLnBrk="0" hangingPunct="1">
      <a:defRPr sz="3200" kern="1200">
        <a:solidFill>
          <a:srgbClr val="000000"/>
        </a:solidFill>
        <a:latin typeface="Gill Sans" charset="0"/>
        <a:ea typeface="+mn-ea"/>
        <a:cs typeface="ヒラギノ角ゴ ProN W3" charset="0"/>
        <a:sym typeface="Gill Sans" charset="0"/>
      </a:defRPr>
    </a:lvl8pPr>
    <a:lvl9pPr marL="3657600" algn="l" defTabSz="914400" rtl="0" eaLnBrk="1" latinLnBrk="0" hangingPunct="1">
      <a:defRPr sz="3200" kern="1200">
        <a:solidFill>
          <a:srgbClr val="000000"/>
        </a:solidFill>
        <a:latin typeface="Gill Sans" charset="0"/>
        <a:ea typeface="+mn-ea"/>
        <a:cs typeface="ヒラギノ角ゴ ProN W3" charset="0"/>
        <a:sym typeface="Gill Sans" charset="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p:cViewPr varScale="1">
        <p:scale>
          <a:sx n="58" d="100"/>
          <a:sy n="58" d="100"/>
        </p:scale>
        <p:origin x="1096" y="52"/>
      </p:cViewPr>
      <p:guideLst>
        <p:guide orient="horz" pos="24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345791841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469720606"/>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a:prstGeom prst="rect">
            <a:avLst/>
          </a:prstGeo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777524946"/>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406400"/>
            <a:ext cx="8763000" cy="1471613"/>
          </a:xfrm>
          <a:prstGeom prst="rect">
            <a:avLst/>
          </a:prstGeom>
        </p:spPr>
        <p:txBody>
          <a:bodyPr/>
          <a:lstStyle/>
          <a:p>
            <a:r>
              <a:rPr lang="en-US"/>
              <a:t>Click to edit Master title style</a:t>
            </a:r>
            <a:endParaRPr lang="tr-TR"/>
          </a:p>
        </p:txBody>
      </p:sp>
      <p:sp>
        <p:nvSpPr>
          <p:cNvPr id="3" name="Content Placeholder 2"/>
          <p:cNvSpPr>
            <a:spLocks noGrp="1"/>
          </p:cNvSpPr>
          <p:nvPr>
            <p:ph idx="1"/>
          </p:nvPr>
        </p:nvSpPr>
        <p:spPr>
          <a:xfrm>
            <a:off x="698500" y="2028825"/>
            <a:ext cx="87630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78208280"/>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a:prstGeom prst="rect">
            <a:avLst/>
          </a:prstGeo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625967858"/>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406400"/>
            <a:ext cx="8763000" cy="1471613"/>
          </a:xfrm>
          <a:prstGeom prst="rect">
            <a:avLst/>
          </a:prstGeom>
        </p:spPr>
        <p:txBody>
          <a:bodyPr/>
          <a:lstStyle/>
          <a:p>
            <a:r>
              <a:rPr lang="en-US"/>
              <a:t>Click to edit Master title style</a:t>
            </a:r>
            <a:endParaRPr lang="tr-TR"/>
          </a:p>
        </p:txBody>
      </p:sp>
      <p:sp>
        <p:nvSpPr>
          <p:cNvPr id="3" name="Content Placeholder 2"/>
          <p:cNvSpPr>
            <a:spLocks noGrp="1"/>
          </p:cNvSpPr>
          <p:nvPr>
            <p:ph sz="half" idx="1"/>
          </p:nvPr>
        </p:nvSpPr>
        <p:spPr>
          <a:xfrm>
            <a:off x="698500" y="2028825"/>
            <a:ext cx="43053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56200" y="2028825"/>
            <a:ext cx="43053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49939424"/>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a:prstGeom prst="rect">
            <a:avLst/>
          </a:prstGeo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231737357"/>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8500" y="406400"/>
            <a:ext cx="8763000" cy="1471613"/>
          </a:xfrm>
          <a:prstGeom prst="rect">
            <a:avLst/>
          </a:prstGeom>
        </p:spPr>
        <p:txBody>
          <a:bodyPr/>
          <a:lstStyle/>
          <a:p>
            <a:r>
              <a:rPr lang="en-US"/>
              <a:t>Click to edit Master title style</a:t>
            </a:r>
            <a:endParaRPr lang="tr-TR"/>
          </a:p>
        </p:txBody>
      </p:sp>
    </p:spTree>
    <p:extLst>
      <p:ext uri="{BB962C8B-B14F-4D97-AF65-F5344CB8AC3E}">
        <p14:creationId xmlns:p14="http://schemas.microsoft.com/office/powerpoint/2010/main" val="2243495612"/>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689368"/>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a:prstGeom prst="rect">
            <a:avLst/>
          </a:prstGeo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73742093"/>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a:prstGeom prst="rect">
            <a:avLst/>
          </a:prstGeo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81378423"/>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98500" y="406400"/>
            <a:ext cx="8763000" cy="1471613"/>
          </a:xfrm>
          <a:prstGeom prst="rect">
            <a:avLst/>
          </a:prstGeom>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698500" y="2028825"/>
            <a:ext cx="8763000" cy="4833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864450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282700"/>
            <a:ext cx="2044700" cy="35306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990600" y="1282700"/>
            <a:ext cx="5981700" cy="3530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750144833"/>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406400"/>
            <a:ext cx="2190750" cy="6456363"/>
          </a:xfrm>
          <a:prstGeom prst="rect">
            <a:avLst/>
          </a:prstGeo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98500" y="406400"/>
            <a:ext cx="6419850" cy="64563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195844457"/>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1667706327"/>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39789577"/>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670382278"/>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990600" y="2159000"/>
            <a:ext cx="18923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3035300" y="2159000"/>
            <a:ext cx="18923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284582116"/>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420387427"/>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284636582"/>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205594"/>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39156523"/>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5688507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3467291429"/>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860992025"/>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203200"/>
            <a:ext cx="2044700" cy="64262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990600" y="203200"/>
            <a:ext cx="5981700" cy="6426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841138550"/>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1955086506"/>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200394726"/>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53731128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101600" y="2159000"/>
            <a:ext cx="4914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68900" y="2159000"/>
            <a:ext cx="4914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155324659"/>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97428370"/>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281940148"/>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563311"/>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35035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55161220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87416318"/>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604745148"/>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88250" y="50800"/>
            <a:ext cx="2495550" cy="75184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101600" y="50800"/>
            <a:ext cx="7334250" cy="751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361522501"/>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3418718077"/>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795684275"/>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937788009"/>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070600" y="2159000"/>
            <a:ext cx="14732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7696200" y="2159000"/>
            <a:ext cx="14732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528596573"/>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592767574"/>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978851987"/>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45559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84945133"/>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75760405"/>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15488000"/>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501437232"/>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203200"/>
            <a:ext cx="2044700" cy="64262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990600" y="203200"/>
            <a:ext cx="5981700" cy="6426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17982581"/>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3849062975"/>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44954535"/>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067351523"/>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990600" y="2159000"/>
            <a:ext cx="18923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3035300" y="2159000"/>
            <a:ext cx="18923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058737230"/>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032160530"/>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82309701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508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689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000475458"/>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564047"/>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74434261"/>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62947603"/>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725615936"/>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203200"/>
            <a:ext cx="2044700" cy="64262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990600" y="203200"/>
            <a:ext cx="5981700" cy="6426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59970300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79352238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48768655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24911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238999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29973574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801865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47466763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3650" y="50800"/>
            <a:ext cx="2520950" cy="75438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50800" y="50800"/>
            <a:ext cx="741045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90185342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222508037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698500" y="2028825"/>
            <a:ext cx="87630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27176642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15624539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98500" y="2028825"/>
            <a:ext cx="43053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56200" y="2028825"/>
            <a:ext cx="43053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76133775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40047731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931017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961788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63979788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578623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0840326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698500" y="2028825"/>
            <a:ext cx="8763000" cy="4833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66776615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2028825"/>
            <a:ext cx="2190750" cy="48339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98500" y="2028825"/>
            <a:ext cx="6419850" cy="4833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2242591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a:prstGeom prst="rect">
            <a:avLst/>
          </a:prstGeo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347837826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406400"/>
            <a:ext cx="8763000" cy="1471613"/>
          </a:xfrm>
          <a:prstGeom prst="rect">
            <a:avLst/>
          </a:prstGeom>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5933737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a:prstGeom prst="rect">
            <a:avLst/>
          </a:prstGeo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64332819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406400"/>
            <a:ext cx="8763000" cy="1471613"/>
          </a:xfrm>
          <a:prstGeom prst="rect">
            <a:avLst/>
          </a:prstGeom>
        </p:spPr>
        <p:txBody>
          <a:bodyPr/>
          <a:lstStyle/>
          <a:p>
            <a:r>
              <a:rPr lang="en-US"/>
              <a:t>Click to edit Master title style</a:t>
            </a:r>
            <a:endParaRPr lang="tr-TR"/>
          </a:p>
        </p:txBody>
      </p:sp>
      <p:sp>
        <p:nvSpPr>
          <p:cNvPr id="3" name="Content Placeholder 2"/>
          <p:cNvSpPr>
            <a:spLocks noGrp="1"/>
          </p:cNvSpPr>
          <p:nvPr>
            <p:ph sz="half" idx="1"/>
          </p:nvPr>
        </p:nvSpPr>
        <p:spPr>
          <a:xfrm>
            <a:off x="50800" y="50800"/>
            <a:ext cx="4965700" cy="754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68900" y="50800"/>
            <a:ext cx="4965700" cy="754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86136911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a:prstGeom prst="rect">
            <a:avLst/>
          </a:prstGeo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8117984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8500" y="406400"/>
            <a:ext cx="8763000" cy="1471613"/>
          </a:xfrm>
          <a:prstGeom prst="rect">
            <a:avLst/>
          </a:prstGeom>
        </p:spPr>
        <p:txBody>
          <a:bodyPr/>
          <a:lstStyle/>
          <a:p>
            <a:r>
              <a:rPr lang="en-US"/>
              <a:t>Click to edit Master title style</a:t>
            </a:r>
            <a:endParaRPr lang="tr-TR"/>
          </a:p>
        </p:txBody>
      </p:sp>
    </p:spTree>
    <p:extLst>
      <p:ext uri="{BB962C8B-B14F-4D97-AF65-F5344CB8AC3E}">
        <p14:creationId xmlns:p14="http://schemas.microsoft.com/office/powerpoint/2010/main" val="9313639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9906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562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64923301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54030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a:prstGeom prst="rect">
            <a:avLst/>
          </a:prstGeo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7453014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a:prstGeom prst="rect">
            <a:avLst/>
          </a:prstGeo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19780184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98500" y="406400"/>
            <a:ext cx="8763000" cy="1471613"/>
          </a:xfrm>
          <a:prstGeom prst="rect">
            <a:avLst/>
          </a:prstGeom>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5417441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3650" y="50800"/>
            <a:ext cx="2520950" cy="7543800"/>
          </a:xfrm>
          <a:prstGeom prst="rect">
            <a:avLst/>
          </a:prstGeo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50800" y="50800"/>
            <a:ext cx="741045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0643649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371007291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698500" y="2028825"/>
            <a:ext cx="87630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33925740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83094048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98500" y="2028825"/>
            <a:ext cx="43053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56200" y="2028825"/>
            <a:ext cx="43053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15786015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25697827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46278210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92432505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916089"/>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6119153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8876509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698500" y="2028825"/>
            <a:ext cx="8763000" cy="4833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51493497"/>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2028825"/>
            <a:ext cx="2190750" cy="5057775"/>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98500" y="2028825"/>
            <a:ext cx="6419850" cy="50577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035761983"/>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166507527"/>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698500" y="2028825"/>
            <a:ext cx="87630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020822562"/>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7355597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98500" y="2028825"/>
            <a:ext cx="43053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56200" y="2028825"/>
            <a:ext cx="43053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7473136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504390192"/>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97698990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2409946658"/>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85220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30521263"/>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7449329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698500" y="2028825"/>
            <a:ext cx="8763000" cy="4833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462055376"/>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2028825"/>
            <a:ext cx="2190750" cy="5057775"/>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98500" y="2028825"/>
            <a:ext cx="6419850" cy="50577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102485872"/>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513803173"/>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32566733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7153614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2511108"/>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95300" y="3746500"/>
            <a:ext cx="2216150" cy="2578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2863850" y="3746500"/>
            <a:ext cx="2216150" cy="2578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24291592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016107377"/>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3669328689"/>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297827"/>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85734722"/>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93111108"/>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579906465"/>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33825" y="1104900"/>
            <a:ext cx="1146175" cy="52197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95300" y="1104900"/>
            <a:ext cx="3286125" cy="521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883120363"/>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126395238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6566455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67631532"/>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355445803"/>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95300" y="3746500"/>
            <a:ext cx="2216150" cy="2578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2863850" y="3746500"/>
            <a:ext cx="2216150" cy="2578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257623538"/>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48734507"/>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813356730"/>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020456"/>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8356424"/>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19702623"/>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206507984"/>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33825" y="1104900"/>
            <a:ext cx="1146175" cy="52197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95300" y="1104900"/>
            <a:ext cx="3286125" cy="521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368645738"/>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41808459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96573249"/>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a:xfrm>
            <a:off x="698500" y="2028825"/>
            <a:ext cx="87630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199029417"/>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320303603"/>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98500" y="2028825"/>
            <a:ext cx="43053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56200" y="2028825"/>
            <a:ext cx="4305300" cy="4833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815035663"/>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028374307"/>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818925339"/>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205591"/>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42181143"/>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55169609"/>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698500" y="2028825"/>
            <a:ext cx="8763000" cy="4833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032554785"/>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203200"/>
            <a:ext cx="2190750" cy="6659563"/>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98500" y="203200"/>
            <a:ext cx="6419850" cy="6659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7338683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2.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2.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2.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2.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2.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2.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2.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990600" y="3924300"/>
            <a:ext cx="8178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sp>
        <p:nvSpPr>
          <p:cNvPr id="1027" name="Rectangle 2"/>
          <p:cNvSpPr>
            <a:spLocks noGrp="1" noChangeArrowheads="1"/>
          </p:cNvSpPr>
          <p:nvPr>
            <p:ph type="title"/>
          </p:nvPr>
        </p:nvSpPr>
        <p:spPr bwMode="auto">
          <a:xfrm>
            <a:off x="990600" y="1282700"/>
            <a:ext cx="81788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b" anchorCtr="0" compatLnSpc="1">
            <a:prstTxWarp prst="textNoShape">
              <a:avLst/>
            </a:prstTxWarp>
          </a:bodyPr>
          <a:lstStyle/>
          <a:p>
            <a:pPr lvl="0"/>
            <a:r>
              <a:rPr lang="en-US" altLang="tr-TR">
                <a:sym typeface="Gill Sans" charset="0"/>
              </a:rPr>
              <a:t>Click to edit Master title style</a:t>
            </a:r>
          </a:p>
        </p:txBody>
      </p:sp>
      <p:pic>
        <p:nvPicPr>
          <p:cNvPr id="102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2525" y="-76200"/>
            <a:ext cx="15303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algn="ctr" rtl="0" eaLnBrk="0" fontAlgn="base" hangingPunct="0">
        <a:spcBef>
          <a:spcPct val="0"/>
        </a:spcBef>
        <a:spcAft>
          <a:spcPct val="0"/>
        </a:spcAft>
        <a:defRPr sz="28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28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28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28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28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985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41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84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399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82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990600" y="203200"/>
            <a:ext cx="81788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sp>
        <p:nvSpPr>
          <p:cNvPr id="11267" name="Rectangle 2"/>
          <p:cNvSpPr>
            <a:spLocks noGrp="1" noChangeArrowheads="1"/>
          </p:cNvSpPr>
          <p:nvPr>
            <p:ph type="body" idx="1"/>
          </p:nvPr>
        </p:nvSpPr>
        <p:spPr bwMode="auto">
          <a:xfrm>
            <a:off x="990600" y="2159000"/>
            <a:ext cx="3937000" cy="447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pic>
        <p:nvPicPr>
          <p:cNvPr id="1126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016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1pPr>
      <a:lvl2pPr marL="9445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2pPr>
      <a:lvl3pPr marL="12874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3pPr>
      <a:lvl4pPr marL="16430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4pPr>
      <a:lvl5pPr marL="19859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bwMode="auto">
          <a:xfrm>
            <a:off x="101600" y="50800"/>
            <a:ext cx="99822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sp>
        <p:nvSpPr>
          <p:cNvPr id="12291" name="Rectangle 2"/>
          <p:cNvSpPr>
            <a:spLocks noGrp="1" noChangeArrowheads="1"/>
          </p:cNvSpPr>
          <p:nvPr>
            <p:ph type="body" idx="1"/>
          </p:nvPr>
        </p:nvSpPr>
        <p:spPr bwMode="auto">
          <a:xfrm>
            <a:off x="101600" y="2159000"/>
            <a:ext cx="99822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pic>
        <p:nvPicPr>
          <p:cNvPr id="12292"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l"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016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1pPr>
      <a:lvl2pPr marL="9445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2pPr>
      <a:lvl3pPr marL="12874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3pPr>
      <a:lvl4pPr marL="16430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4pPr>
      <a:lvl5pPr marL="19859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990600" y="203200"/>
            <a:ext cx="81788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sp>
        <p:nvSpPr>
          <p:cNvPr id="13315" name="Rectangle 2"/>
          <p:cNvSpPr>
            <a:spLocks noGrp="1" noChangeArrowheads="1"/>
          </p:cNvSpPr>
          <p:nvPr>
            <p:ph type="body" idx="1"/>
          </p:nvPr>
        </p:nvSpPr>
        <p:spPr bwMode="auto">
          <a:xfrm>
            <a:off x="6070600" y="2159000"/>
            <a:ext cx="3098800" cy="447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pic>
        <p:nvPicPr>
          <p:cNvPr id="1331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016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1pPr>
      <a:lvl2pPr marL="9445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2pPr>
      <a:lvl3pPr marL="12874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3pPr>
      <a:lvl4pPr marL="16430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4pPr>
      <a:lvl5pPr marL="19859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bwMode="auto">
          <a:xfrm>
            <a:off x="990600" y="203200"/>
            <a:ext cx="81788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sp>
        <p:nvSpPr>
          <p:cNvPr id="14339" name="Rectangle 2"/>
          <p:cNvSpPr>
            <a:spLocks noGrp="1" noChangeArrowheads="1"/>
          </p:cNvSpPr>
          <p:nvPr>
            <p:ph type="body" idx="1"/>
          </p:nvPr>
        </p:nvSpPr>
        <p:spPr bwMode="auto">
          <a:xfrm>
            <a:off x="990600" y="2159000"/>
            <a:ext cx="3937000" cy="447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pic>
        <p:nvPicPr>
          <p:cNvPr id="14340"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016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1pPr>
      <a:lvl2pPr marL="9445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2pPr>
      <a:lvl3pPr marL="12874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3pPr>
      <a:lvl4pPr marL="16430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4pPr>
      <a:lvl5pPr marL="1985963" indent="-385763" algn="l" rtl="0" eaLnBrk="0" fontAlgn="base" hangingPunct="0">
        <a:spcBef>
          <a:spcPts val="3000"/>
        </a:spcBef>
        <a:spcAft>
          <a:spcPct val="0"/>
        </a:spcAft>
        <a:buSzPct val="171000"/>
        <a:buFont typeface="Gill Sans" charset="0"/>
        <a:buChar char="•"/>
        <a:defRPr sz="24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800" y="50800"/>
            <a:ext cx="10083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sp>
        <p:nvSpPr>
          <p:cNvPr id="2051" name="Rectangle 2"/>
          <p:cNvSpPr>
            <a:spLocks noGrp="1" noChangeArrowheads="1"/>
          </p:cNvSpPr>
          <p:nvPr>
            <p:ph type="body" idx="1"/>
          </p:nvPr>
        </p:nvSpPr>
        <p:spPr bwMode="auto">
          <a:xfrm>
            <a:off x="50800" y="2159000"/>
            <a:ext cx="10083800" cy="543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pic>
        <p:nvPicPr>
          <p:cNvPr id="2052"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990600" y="2324100"/>
            <a:ext cx="81788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pic>
        <p:nvPicPr>
          <p:cNvPr id="3075"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algn="ctr" rtl="0" eaLnBrk="0" fontAlgn="base" hangingPunct="0">
        <a:spcBef>
          <a:spcPct val="0"/>
        </a:spcBef>
        <a:spcAft>
          <a:spcPct val="0"/>
        </a:spcAft>
        <a:defRPr sz="28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28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28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28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28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50800" y="50800"/>
            <a:ext cx="10083800" cy="754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pic>
        <p:nvPicPr>
          <p:cNvPr id="409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60400" indent="-444500" algn="l" rtl="0" eaLnBrk="0" fontAlgn="base" hangingPunct="0">
        <a:spcBef>
          <a:spcPts val="37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37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37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37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37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990600" y="5753100"/>
            <a:ext cx="81788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pic>
        <p:nvPicPr>
          <p:cNvPr id="5123"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algn="ctr" rtl="0" eaLnBrk="0" fontAlgn="base" hangingPunct="0">
        <a:spcBef>
          <a:spcPct val="0"/>
        </a:spcBef>
        <a:spcAft>
          <a:spcPct val="0"/>
        </a:spcAft>
        <a:defRPr sz="28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28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28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28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28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990600" y="5753100"/>
            <a:ext cx="81788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pic>
        <p:nvPicPr>
          <p:cNvPr id="6147"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algn="ctr" rtl="0" eaLnBrk="0" fontAlgn="base" hangingPunct="0">
        <a:spcBef>
          <a:spcPct val="0"/>
        </a:spcBef>
        <a:spcAft>
          <a:spcPct val="0"/>
        </a:spcAft>
        <a:defRPr sz="28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28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28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28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28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body" idx="1"/>
          </p:nvPr>
        </p:nvSpPr>
        <p:spPr bwMode="auto">
          <a:xfrm>
            <a:off x="495300" y="3746500"/>
            <a:ext cx="45847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sp>
        <p:nvSpPr>
          <p:cNvPr id="7171" name="Rectangle 2"/>
          <p:cNvSpPr>
            <a:spLocks noGrp="1" noChangeArrowheads="1"/>
          </p:cNvSpPr>
          <p:nvPr>
            <p:ph type="title"/>
          </p:nvPr>
        </p:nvSpPr>
        <p:spPr bwMode="auto">
          <a:xfrm>
            <a:off x="495300" y="1104900"/>
            <a:ext cx="45847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b" anchorCtr="0" compatLnSpc="1">
            <a:prstTxWarp prst="textNoShape">
              <a:avLst/>
            </a:prstTxWarp>
          </a:bodyPr>
          <a:lstStyle/>
          <a:p>
            <a:pPr lvl="0"/>
            <a:r>
              <a:rPr lang="en-US" altLang="tr-TR">
                <a:sym typeface="Gill Sans" charset="0"/>
              </a:rPr>
              <a:t>Click to edit Master title style</a:t>
            </a:r>
          </a:p>
        </p:txBody>
      </p:sp>
      <p:pic>
        <p:nvPicPr>
          <p:cNvPr id="7172"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5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9pPr>
    </p:titleStyle>
    <p:bodyStyle>
      <a:lvl1pPr algn="ctr" rtl="0" eaLnBrk="0" fontAlgn="base" hangingPunct="0">
        <a:spcBef>
          <a:spcPct val="0"/>
        </a:spcBef>
        <a:spcAft>
          <a:spcPct val="0"/>
        </a:spcAft>
        <a:defRPr sz="26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26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26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26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26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body" idx="1"/>
          </p:nvPr>
        </p:nvSpPr>
        <p:spPr bwMode="auto">
          <a:xfrm>
            <a:off x="495300" y="3746500"/>
            <a:ext cx="45847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sp>
        <p:nvSpPr>
          <p:cNvPr id="8195" name="Rectangle 2"/>
          <p:cNvSpPr>
            <a:spLocks noGrp="1" noChangeArrowheads="1"/>
          </p:cNvSpPr>
          <p:nvPr>
            <p:ph type="title"/>
          </p:nvPr>
        </p:nvSpPr>
        <p:spPr bwMode="auto">
          <a:xfrm>
            <a:off x="495300" y="1104900"/>
            <a:ext cx="45847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b" anchorCtr="0" compatLnSpc="1">
            <a:prstTxWarp prst="textNoShape">
              <a:avLst/>
            </a:prstTxWarp>
          </a:bodyPr>
          <a:lstStyle/>
          <a:p>
            <a:pPr lvl="0"/>
            <a:r>
              <a:rPr lang="en-US" altLang="tr-TR">
                <a:sym typeface="Gill Sans" charset="0"/>
              </a:rPr>
              <a:t>Click to edit Master title style</a:t>
            </a:r>
          </a:p>
        </p:txBody>
      </p:sp>
      <p:pic>
        <p:nvPicPr>
          <p:cNvPr id="819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5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5400">
          <a:solidFill>
            <a:schemeClr val="tx1"/>
          </a:solidFill>
          <a:latin typeface="Gill Sans" charset="0"/>
          <a:ea typeface="ヒラギノ角ゴ ProN W3" charset="0"/>
          <a:cs typeface="ヒラギノ角ゴ ProN W3" charset="0"/>
          <a:sym typeface="Gill Sans" charset="0"/>
        </a:defRPr>
      </a:lvl9pPr>
    </p:titleStyle>
    <p:bodyStyle>
      <a:lvl1pPr algn="ctr" rtl="0" eaLnBrk="0" fontAlgn="base" hangingPunct="0">
        <a:spcBef>
          <a:spcPct val="0"/>
        </a:spcBef>
        <a:spcAft>
          <a:spcPct val="0"/>
        </a:spcAft>
        <a:defRPr sz="26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26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26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26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26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990600" y="203200"/>
            <a:ext cx="81788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pic>
        <p:nvPicPr>
          <p:cNvPr id="921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985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41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84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399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82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www.jetbrains.com/pycharm/download/" TargetMode="External"/><Relationship Id="rId2" Type="http://schemas.openxmlformats.org/officeDocument/2006/relationships/hyperlink" Target="http://python.org/"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ideo" Target="https://www.youtube.com/embed/_IiPLtP-jm8?rel=0&amp;showinfo=0&amp;start=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ideo" Target="https://www.youtube.com/embed/ip051U7Rvds?rel=0&amp;showinfo=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1041400" y="1524000"/>
            <a:ext cx="8178800" cy="4152900"/>
          </a:xfrm>
        </p:spPr>
        <p:txBody>
          <a:bodyPr/>
          <a:lstStyle/>
          <a:p>
            <a:pPr eaLnBrk="1" hangingPunct="1"/>
            <a:br>
              <a:rPr lang="en-US" altLang="tr-TR" dirty="0"/>
            </a:br>
            <a:r>
              <a:rPr lang="en-US" altLang="tr-TR" sz="5400" b="1" dirty="0"/>
              <a:t>ENGR 101</a:t>
            </a:r>
            <a:br>
              <a:rPr lang="en-US" altLang="tr-TR" sz="5400" b="1" dirty="0"/>
            </a:br>
            <a:r>
              <a:rPr lang="en-US" altLang="tr-TR" sz="5400" b="1" dirty="0"/>
              <a:t>Introduction to Programming</a:t>
            </a:r>
            <a:br>
              <a:rPr lang="en-US" altLang="tr-TR" b="1" dirty="0"/>
            </a:br>
            <a:br>
              <a:rPr lang="en-US" altLang="tr-TR" sz="4400" b="1" i="1" u="sng" dirty="0">
                <a:solidFill>
                  <a:srgbClr val="003C52"/>
                </a:solidFill>
                <a:cs typeface="ヒラギノ角ゴ ProN W6" charset="0"/>
              </a:rPr>
            </a:br>
            <a:r>
              <a:rPr lang="en-US" altLang="tr-TR" sz="4400" b="1" dirty="0">
                <a:solidFill>
                  <a:srgbClr val="003C52"/>
                </a:solidFill>
              </a:rPr>
              <a:t>Week 1</a:t>
            </a:r>
            <a:endParaRPr lang="en-US" altLang="tr-TR" sz="4400" b="1" dirty="0">
              <a:solidFill>
                <a:srgbClr val="003C52"/>
              </a:solidFill>
              <a:cs typeface="ヒラギノ角ゴ ProN W6"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50800" y="50800"/>
            <a:ext cx="10083800" cy="1701800"/>
          </a:xfrm>
        </p:spPr>
        <p:txBody>
          <a:bodyPr/>
          <a:lstStyle/>
          <a:p>
            <a:pPr eaLnBrk="1" hangingPunct="1"/>
            <a:r>
              <a:rPr lang="en-US" altLang="tr-TR" sz="5400" dirty="0">
                <a:solidFill>
                  <a:schemeClr val="accent2"/>
                </a:solidFill>
              </a:rPr>
              <a:t>What’s a program?</a:t>
            </a:r>
          </a:p>
        </p:txBody>
      </p:sp>
      <p:sp>
        <p:nvSpPr>
          <p:cNvPr id="20483" name="Rectangle 2"/>
          <p:cNvSpPr>
            <a:spLocks noGrp="1" noChangeArrowheads="1"/>
          </p:cNvSpPr>
          <p:nvPr>
            <p:ph type="body" idx="1"/>
          </p:nvPr>
        </p:nvSpPr>
        <p:spPr/>
        <p:txBody>
          <a:bodyPr/>
          <a:lstStyle/>
          <a:p>
            <a:pPr marL="698500" eaLnBrk="1" hangingPunct="1">
              <a:buSzPct val="125000"/>
            </a:pPr>
            <a:r>
              <a:rPr lang="en-US" altLang="tr-TR" dirty="0"/>
              <a:t>input</a:t>
            </a:r>
          </a:p>
          <a:p>
            <a:pPr marL="698500" eaLnBrk="1" hangingPunct="1">
              <a:buSzPct val="125000"/>
            </a:pPr>
            <a:r>
              <a:rPr lang="en-US" altLang="tr-TR" dirty="0"/>
              <a:t>output</a:t>
            </a:r>
          </a:p>
          <a:p>
            <a:pPr marL="698500" eaLnBrk="1" hangingPunct="1">
              <a:buSzPct val="125000"/>
            </a:pPr>
            <a:r>
              <a:rPr lang="en-US" altLang="tr-TR" dirty="0"/>
              <a:t>math</a:t>
            </a:r>
          </a:p>
          <a:p>
            <a:pPr marL="698500" eaLnBrk="1" hangingPunct="1">
              <a:buSzPct val="125000"/>
            </a:pPr>
            <a:r>
              <a:rPr lang="en-US" altLang="tr-TR" dirty="0"/>
              <a:t>conditional execution</a:t>
            </a:r>
          </a:p>
          <a:p>
            <a:pPr marL="698500" eaLnBrk="1" hangingPunct="1">
              <a:buSzPct val="125000"/>
            </a:pPr>
            <a:r>
              <a:rPr lang="en-US" altLang="tr-TR" dirty="0"/>
              <a:t>repetition</a:t>
            </a:r>
          </a:p>
          <a:p>
            <a:pPr marL="698500" eaLnBrk="1" hangingPunct="1">
              <a:buSzPct val="125000"/>
            </a:pPr>
            <a:r>
              <a:rPr lang="en-US" altLang="tr-TR" dirty="0"/>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4100" y="2041525"/>
            <a:ext cx="7048500"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1"/>
          <p:cNvSpPr>
            <a:spLocks noGrp="1" noChangeArrowheads="1"/>
          </p:cNvSpPr>
          <p:nvPr>
            <p:ph type="title"/>
          </p:nvPr>
        </p:nvSpPr>
        <p:spPr>
          <a:xfrm>
            <a:off x="87523" y="-48926"/>
            <a:ext cx="10083800" cy="1420526"/>
          </a:xfrm>
        </p:spPr>
        <p:txBody>
          <a:bodyPr/>
          <a:lstStyle/>
          <a:p>
            <a:pPr eaLnBrk="1" hangingPunct="1"/>
            <a:r>
              <a:rPr lang="en-US" altLang="tr-TR" sz="5400" dirty="0">
                <a:solidFill>
                  <a:schemeClr val="accent2"/>
                </a:solidFill>
              </a:rPr>
              <a:t>What’s debugging?</a:t>
            </a:r>
          </a:p>
        </p:txBody>
      </p:sp>
      <p:sp>
        <p:nvSpPr>
          <p:cNvPr id="21508" name="Rectangle 2"/>
          <p:cNvSpPr>
            <a:spLocks noGrp="1" noChangeArrowheads="1"/>
          </p:cNvSpPr>
          <p:nvPr>
            <p:ph type="body" idx="1"/>
          </p:nvPr>
        </p:nvSpPr>
        <p:spPr>
          <a:xfrm>
            <a:off x="50800" y="2159000"/>
            <a:ext cx="4191000" cy="5435600"/>
          </a:xfrm>
        </p:spPr>
        <p:txBody>
          <a:bodyPr/>
          <a:lstStyle/>
          <a:p>
            <a:pPr marL="698500" eaLnBrk="1" hangingPunct="1"/>
            <a:r>
              <a:rPr lang="en-US" altLang="tr-TR"/>
              <a:t>You will make mistakes for sure.</a:t>
            </a:r>
          </a:p>
          <a:p>
            <a:pPr marL="698500" eaLnBrk="1" hangingPunct="1"/>
            <a:r>
              <a:rPr lang="en-US" altLang="tr-TR"/>
              <a:t>Programming errors are called </a:t>
            </a:r>
            <a:r>
              <a:rPr lang="en-US" altLang="tr-TR" b="1"/>
              <a:t>bugs</a:t>
            </a:r>
            <a:r>
              <a:rPr lang="en-US" altLang="tr-TR"/>
              <a:t>.</a:t>
            </a:r>
          </a:p>
          <a:p>
            <a:pPr marL="698500" eaLnBrk="1" hangingPunct="1"/>
            <a:r>
              <a:rPr lang="en-US" altLang="tr-TR"/>
              <a:t>The process of tracking them down is called </a:t>
            </a:r>
            <a:r>
              <a:rPr lang="en-US" altLang="tr-TR" b="1"/>
              <a:t>debugging</a:t>
            </a:r>
            <a:r>
              <a:rPr lang="en-US" altLang="tr-TR"/>
              <a: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0" y="-381000"/>
            <a:ext cx="10083800" cy="2057400"/>
          </a:xfrm>
        </p:spPr>
        <p:txBody>
          <a:bodyPr/>
          <a:lstStyle/>
          <a:p>
            <a:pPr eaLnBrk="1" hangingPunct="1"/>
            <a:r>
              <a:rPr lang="en-US" altLang="tr-TR" sz="5400" dirty="0">
                <a:solidFill>
                  <a:schemeClr val="accent2"/>
                </a:solidFill>
              </a:rPr>
              <a:t>Types of errors</a:t>
            </a:r>
          </a:p>
        </p:txBody>
      </p:sp>
      <p:sp>
        <p:nvSpPr>
          <p:cNvPr id="22531" name="Rectangle 2"/>
          <p:cNvSpPr>
            <a:spLocks noGrp="1" noChangeArrowheads="1"/>
          </p:cNvSpPr>
          <p:nvPr>
            <p:ph type="body" idx="1"/>
          </p:nvPr>
        </p:nvSpPr>
        <p:spPr>
          <a:xfrm>
            <a:off x="55390" y="1675482"/>
            <a:ext cx="10028410" cy="5435600"/>
          </a:xfrm>
        </p:spPr>
        <p:txBody>
          <a:bodyPr/>
          <a:lstStyle/>
          <a:p>
            <a:pPr marL="698500" eaLnBrk="1" hangingPunct="1">
              <a:buSzPct val="125000"/>
            </a:pPr>
            <a:r>
              <a:rPr lang="en-US" altLang="tr-TR" b="1" dirty="0"/>
              <a:t>Syntax</a:t>
            </a:r>
            <a:r>
              <a:rPr lang="en-US" altLang="tr-TR" dirty="0"/>
              <a:t> errors: syntax refers to the structure of the program, and rules about that structure. Programs cannot be executed with wrong syntax.</a:t>
            </a:r>
          </a:p>
          <a:p>
            <a:pPr marL="1041400" lvl="1" eaLnBrk="1" hangingPunct="1">
              <a:spcBef>
                <a:spcPts val="600"/>
              </a:spcBef>
              <a:buSzPct val="125000"/>
            </a:pPr>
            <a:r>
              <a:rPr lang="en-US" altLang="tr-TR" dirty="0"/>
              <a:t>E.g. (1+2) is correct</a:t>
            </a:r>
          </a:p>
          <a:p>
            <a:pPr marL="1041400" lvl="1" eaLnBrk="1" hangingPunct="1">
              <a:spcBef>
                <a:spcPts val="600"/>
              </a:spcBef>
              <a:buSzPct val="125000"/>
            </a:pPr>
            <a:r>
              <a:rPr lang="en-US" altLang="tr-TR" dirty="0"/>
              <a:t>8) , syntax error</a:t>
            </a:r>
          </a:p>
          <a:p>
            <a:pPr marL="698500" eaLnBrk="1" hangingPunct="1">
              <a:buSzPct val="125000"/>
            </a:pPr>
            <a:r>
              <a:rPr lang="en-US" altLang="tr-TR" b="1" dirty="0"/>
              <a:t>Runtime</a:t>
            </a:r>
            <a:r>
              <a:rPr lang="en-US" altLang="tr-TR" dirty="0"/>
              <a:t> errors: errors that occur while the program is running. Also called exceptions. </a:t>
            </a:r>
          </a:p>
          <a:p>
            <a:pPr marL="698500" eaLnBrk="1" hangingPunct="1">
              <a:buSzPct val="125000"/>
            </a:pPr>
            <a:r>
              <a:rPr lang="en-US" altLang="tr-TR" b="1" dirty="0"/>
              <a:t>Semantic</a:t>
            </a:r>
            <a:r>
              <a:rPr lang="en-US" altLang="tr-TR" dirty="0"/>
              <a:t> errors: the program will not generate any error messages, but the output of the program is wrong. </a:t>
            </a:r>
          </a:p>
          <a:p>
            <a:pPr marL="1041400" lvl="1" eaLnBrk="1" hangingPunct="1">
              <a:spcBef>
                <a:spcPts val="600"/>
              </a:spcBef>
              <a:buSzPct val="125000"/>
            </a:pPr>
            <a:r>
              <a:rPr lang="en-US" altLang="tr-TR" dirty="0"/>
              <a:t>Check the logic of your program!</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tr-TR" altLang="tr-TR" sz="5400" dirty="0" err="1">
                <a:solidFill>
                  <a:schemeClr val="accent2"/>
                </a:solidFill>
              </a:rPr>
              <a:t>Python</a:t>
            </a:r>
            <a:r>
              <a:rPr lang="tr-TR" altLang="tr-TR" sz="5400" dirty="0">
                <a:solidFill>
                  <a:schemeClr val="accent2"/>
                </a:solidFill>
              </a:rPr>
              <a:t> Installation</a:t>
            </a:r>
          </a:p>
        </p:txBody>
      </p:sp>
      <p:sp>
        <p:nvSpPr>
          <p:cNvPr id="3" name="Content Placeholder 2"/>
          <p:cNvSpPr>
            <a:spLocks noGrp="1"/>
          </p:cNvSpPr>
          <p:nvPr>
            <p:ph idx="1"/>
          </p:nvPr>
        </p:nvSpPr>
        <p:spPr/>
        <p:txBody>
          <a:bodyPr/>
          <a:lstStyle/>
          <a:p>
            <a:pPr marL="215900" indent="0">
              <a:buFont typeface="Gill Sans" charset="0"/>
              <a:buNone/>
              <a:defRPr/>
            </a:pPr>
            <a:r>
              <a:rPr lang="tr-TR" dirty="0"/>
              <a:t>Python can be downloaded at: </a:t>
            </a:r>
          </a:p>
          <a:p>
            <a:pPr>
              <a:buSzPct val="125000"/>
              <a:defRPr/>
            </a:pPr>
            <a:r>
              <a:rPr lang="tr-TR" dirty="0">
                <a:hlinkClick r:id="rId2"/>
              </a:rPr>
              <a:t>http://python.org</a:t>
            </a:r>
            <a:r>
              <a:rPr lang="en-US" dirty="0"/>
              <a:t>    (version 2.7)</a:t>
            </a:r>
          </a:p>
          <a:p>
            <a:pPr>
              <a:buSzPct val="125000"/>
              <a:defRPr/>
            </a:pPr>
            <a:r>
              <a:rPr lang="en-US" dirty="0"/>
              <a:t>Comes pre-installed on Mac and Linux!</a:t>
            </a:r>
            <a:endParaRPr lang="tr-TR" dirty="0"/>
          </a:p>
          <a:p>
            <a:pPr marL="215900" indent="0">
              <a:buFont typeface="Gill Sans" charset="0"/>
              <a:buNone/>
              <a:defRPr/>
            </a:pPr>
            <a:r>
              <a:rPr lang="tr-TR" dirty="0"/>
              <a:t>PyCharm can be downloaded at:</a:t>
            </a:r>
          </a:p>
          <a:p>
            <a:pPr>
              <a:buSzPct val="125000"/>
              <a:defRPr/>
            </a:pPr>
            <a:r>
              <a:rPr lang="tr-TR" dirty="0">
                <a:hlinkClick r:id="rId3"/>
              </a:rPr>
              <a:t>http://www.jetbrains.com/pycharm/download/</a:t>
            </a:r>
            <a:endParaRPr lang="tr-TR" dirty="0"/>
          </a:p>
          <a:p>
            <a:pPr marL="215900" indent="0">
              <a:buFont typeface="Gill Sans" charset="0"/>
              <a:buNone/>
              <a:defRPr/>
            </a:pPr>
            <a:r>
              <a:rPr lang="tr-TR" dirty="0"/>
              <a:t>License for Professional Edition is available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800" y="50800"/>
            <a:ext cx="10083800" cy="1168400"/>
          </a:xfrm>
        </p:spPr>
        <p:txBody>
          <a:bodyPr/>
          <a:lstStyle/>
          <a:p>
            <a:pPr eaLnBrk="1" hangingPunct="1"/>
            <a:r>
              <a:rPr lang="en-US" altLang="tr-TR" sz="5400" dirty="0">
                <a:solidFill>
                  <a:schemeClr val="accent2"/>
                </a:solidFill>
              </a:rPr>
              <a:t>First program</a:t>
            </a:r>
          </a:p>
        </p:txBody>
      </p:sp>
      <p:sp>
        <p:nvSpPr>
          <p:cNvPr id="24579" name="Rectangle 2"/>
          <p:cNvSpPr>
            <a:spLocks noGrp="1" noChangeArrowheads="1"/>
          </p:cNvSpPr>
          <p:nvPr>
            <p:ph type="body" idx="1"/>
          </p:nvPr>
        </p:nvSpPr>
        <p:spPr/>
        <p:txBody>
          <a:bodyPr/>
          <a:lstStyle/>
          <a:p>
            <a:pPr marL="698500" eaLnBrk="1" hangingPunct="1">
              <a:buSzPct val="125000"/>
            </a:pPr>
            <a:r>
              <a:rPr lang="en-US" altLang="tr-TR" dirty="0"/>
              <a:t>Write a program that prints “Hello, World!”</a:t>
            </a:r>
          </a:p>
          <a:p>
            <a:pPr marL="698500" eaLnBrk="1" hangingPunct="1">
              <a:buSzPct val="125000"/>
            </a:pPr>
            <a:r>
              <a:rPr lang="en-US" altLang="tr-TR" dirty="0"/>
              <a:t>Make some mistakes, and try again.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0800" y="50800"/>
            <a:ext cx="10083800" cy="1244600"/>
          </a:xfrm>
        </p:spPr>
        <p:txBody>
          <a:bodyPr/>
          <a:lstStyle/>
          <a:p>
            <a:pPr eaLnBrk="1" hangingPunct="1"/>
            <a:r>
              <a:rPr lang="en-US" altLang="tr-TR" sz="5400" dirty="0">
                <a:solidFill>
                  <a:schemeClr val="accent2"/>
                </a:solidFill>
              </a:rPr>
              <a:t>Exercise</a:t>
            </a:r>
          </a:p>
        </p:txBody>
      </p:sp>
      <p:sp>
        <p:nvSpPr>
          <p:cNvPr id="25603" name="Rectangle 2"/>
          <p:cNvSpPr>
            <a:spLocks noGrp="1" noChangeArrowheads="1"/>
          </p:cNvSpPr>
          <p:nvPr>
            <p:ph type="body" idx="1"/>
          </p:nvPr>
        </p:nvSpPr>
        <p:spPr/>
        <p:txBody>
          <a:bodyPr/>
          <a:lstStyle/>
          <a:p>
            <a:pPr marL="698500" eaLnBrk="1" hangingPunct="1">
              <a:buSzPct val="125000"/>
            </a:pPr>
            <a:r>
              <a:rPr lang="en-US" altLang="tr-TR" i="1" dirty="0"/>
              <a:t>If you run a 10 kilometer race in 43 minutes 30 seconds, what is your average time per mile? What is your average speed in miles per hour? (Hint: there are 1.61 kilometers in a mile).</a:t>
            </a:r>
          </a:p>
          <a:p>
            <a:pPr marL="698500" eaLnBrk="1" hangingPunct="1"/>
            <a:endParaRPr lang="en-US" altLang="tr-TR" i="1" dirty="0"/>
          </a:p>
          <a:p>
            <a:pPr marL="939800" lvl="2" indent="0" eaLnBrk="1" hangingPunct="1">
              <a:buNone/>
            </a:pPr>
            <a:r>
              <a:rPr lang="en-US" altLang="tr-TR" i="1" dirty="0"/>
              <a:t>&gt;&gt; Use Python interpreter as a calculator!</a:t>
            </a:r>
            <a:endParaRPr lang="en-US" altLang="tr-TR"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71916" y="-457200"/>
            <a:ext cx="10083800" cy="2057400"/>
          </a:xfrm>
        </p:spPr>
        <p:txBody>
          <a:bodyPr/>
          <a:lstStyle/>
          <a:p>
            <a:pPr eaLnBrk="1" hangingPunct="1"/>
            <a:r>
              <a:rPr lang="en-US" altLang="tr-TR" sz="5400" dirty="0">
                <a:solidFill>
                  <a:schemeClr val="accent2"/>
                </a:solidFill>
              </a:rPr>
              <a:t>Exercise</a:t>
            </a:r>
          </a:p>
        </p:txBody>
      </p:sp>
      <p:sp>
        <p:nvSpPr>
          <p:cNvPr id="25603" name="Rectangle 2"/>
          <p:cNvSpPr>
            <a:spLocks noGrp="1" noChangeArrowheads="1"/>
          </p:cNvSpPr>
          <p:nvPr>
            <p:ph type="body" idx="1"/>
          </p:nvPr>
        </p:nvSpPr>
        <p:spPr>
          <a:xfrm>
            <a:off x="0" y="1676400"/>
            <a:ext cx="10083800" cy="5435600"/>
          </a:xfrm>
        </p:spPr>
        <p:txBody>
          <a:bodyPr/>
          <a:lstStyle/>
          <a:p>
            <a:pPr marL="698500" eaLnBrk="1" hangingPunct="1">
              <a:buSzPct val="125000"/>
            </a:pPr>
            <a:r>
              <a:rPr lang="en-US" altLang="tr-TR" i="1" dirty="0"/>
              <a:t>If you run a 10 kilometer race in 43 minutes 30 seconds, what is your average time per mile? What is your average speed in miles per hour? (Hint: there are 1.61 kilometers in a mile).</a:t>
            </a:r>
          </a:p>
          <a:p>
            <a:pPr marL="698500" eaLnBrk="1" hangingPunct="1"/>
            <a:endParaRPr lang="en-US" altLang="tr-TR" i="1" dirty="0"/>
          </a:p>
          <a:p>
            <a:pPr marL="939800" lvl="2" indent="0" eaLnBrk="1" hangingPunct="1">
              <a:spcBef>
                <a:spcPts val="0"/>
              </a:spcBef>
              <a:buNone/>
            </a:pPr>
            <a:r>
              <a:rPr lang="en-US" altLang="tr-TR" i="1" dirty="0"/>
              <a:t>&gt;&gt; Average time=(43*60+30) sec/(10/1.61)mile</a:t>
            </a:r>
          </a:p>
          <a:p>
            <a:pPr marL="939800" lvl="2" indent="0" eaLnBrk="1" hangingPunct="1">
              <a:spcBef>
                <a:spcPts val="0"/>
              </a:spcBef>
              <a:buNone/>
            </a:pPr>
            <a:r>
              <a:rPr lang="en-US" altLang="tr-TR" i="1" dirty="0"/>
              <a:t>			=420.21 sec/mile</a:t>
            </a:r>
          </a:p>
          <a:p>
            <a:pPr marL="939800" lvl="2" indent="0" eaLnBrk="1" hangingPunct="1">
              <a:spcBef>
                <a:spcPts val="0"/>
              </a:spcBef>
              <a:buNone/>
            </a:pPr>
            <a:endParaRPr lang="en-US" altLang="tr-TR" i="1" dirty="0"/>
          </a:p>
          <a:p>
            <a:pPr marL="939800" lvl="2" indent="0" eaLnBrk="1" hangingPunct="1">
              <a:spcBef>
                <a:spcPts val="0"/>
              </a:spcBef>
              <a:buNone/>
            </a:pPr>
            <a:r>
              <a:rPr lang="en-US" altLang="tr-TR" i="1" dirty="0"/>
              <a:t>&gt;&gt; Average speed=(10/1.61) km/((43+30</a:t>
            </a:r>
            <a:r>
              <a:rPr lang="en-US" altLang="tr-TR" i="1" dirty="0">
                <a:solidFill>
                  <a:srgbClr val="FF0000"/>
                </a:solidFill>
              </a:rPr>
              <a:t>.0</a:t>
            </a:r>
            <a:r>
              <a:rPr lang="en-US" altLang="tr-TR" i="1" dirty="0"/>
              <a:t>/60)/60)h</a:t>
            </a:r>
          </a:p>
          <a:p>
            <a:pPr marL="939800" lvl="2" indent="0" eaLnBrk="1" hangingPunct="1">
              <a:spcBef>
                <a:spcPts val="0"/>
              </a:spcBef>
              <a:buNone/>
            </a:pPr>
            <a:r>
              <a:rPr lang="en-US" altLang="tr-TR" i="1" dirty="0"/>
              <a:t>			=8.567 sec/mile</a:t>
            </a:r>
            <a:endParaRPr lang="en-US" altLang="tr-TR" dirty="0"/>
          </a:p>
          <a:p>
            <a:pPr marL="939800" lvl="2" indent="0" eaLnBrk="1" hangingPunct="1">
              <a:spcBef>
                <a:spcPts val="0"/>
              </a:spcBef>
              <a:buNone/>
            </a:pPr>
            <a:endParaRPr lang="en-US" altLang="tr-TR" dirty="0"/>
          </a:p>
          <a:p>
            <a:pPr marL="939800" lvl="2" indent="0" eaLnBrk="1" hangingPunct="1">
              <a:spcBef>
                <a:spcPts val="0"/>
              </a:spcBef>
              <a:buNone/>
            </a:pPr>
            <a:r>
              <a:rPr lang="en-US" altLang="tr-TR" dirty="0">
                <a:solidFill>
                  <a:srgbClr val="FF0000"/>
                </a:solidFill>
              </a:rPr>
              <a:t>Floating point division</a:t>
            </a:r>
          </a:p>
        </p:txBody>
      </p:sp>
    </p:spTree>
    <p:extLst>
      <p:ext uri="{BB962C8B-B14F-4D97-AF65-F5344CB8AC3E}">
        <p14:creationId xmlns:p14="http://schemas.microsoft.com/office/powerpoint/2010/main" val="393032918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50800" y="50800"/>
            <a:ext cx="10083800" cy="1320800"/>
          </a:xfrm>
        </p:spPr>
        <p:txBody>
          <a:bodyPr/>
          <a:lstStyle/>
          <a:p>
            <a:pPr eaLnBrk="1" hangingPunct="1"/>
            <a:r>
              <a:rPr lang="en-US" altLang="tr-TR" sz="5400" dirty="0">
                <a:solidFill>
                  <a:schemeClr val="accent2"/>
                </a:solidFill>
              </a:rPr>
              <a:t>Values and Types</a:t>
            </a:r>
          </a:p>
        </p:txBody>
      </p:sp>
      <p:sp>
        <p:nvSpPr>
          <p:cNvPr id="28675" name="Rectangle 2"/>
          <p:cNvSpPr>
            <a:spLocks noGrp="1" noChangeArrowheads="1"/>
          </p:cNvSpPr>
          <p:nvPr>
            <p:ph type="body" idx="1"/>
          </p:nvPr>
        </p:nvSpPr>
        <p:spPr>
          <a:xfrm>
            <a:off x="50800" y="1752600"/>
            <a:ext cx="10083800" cy="5435600"/>
          </a:xfrm>
        </p:spPr>
        <p:txBody>
          <a:bodyPr/>
          <a:lstStyle/>
          <a:p>
            <a:pPr marL="698500" eaLnBrk="1" hangingPunct="1">
              <a:buSzPct val="125000"/>
              <a:defRPr/>
            </a:pPr>
            <a:r>
              <a:rPr lang="en-US" altLang="tr-TR" dirty="0"/>
              <a:t>Value </a:t>
            </a:r>
            <a:r>
              <a:rPr lang="en-US" altLang="tr-TR" dirty="0">
                <a:sym typeface="Wingdings" panose="05000000000000000000" pitchFamily="2" charset="2"/>
              </a:rPr>
              <a:t> e.g., a number, a letter, text, etc.</a:t>
            </a:r>
            <a:endParaRPr lang="en-US" altLang="tr-TR" dirty="0"/>
          </a:p>
          <a:p>
            <a:pPr marL="698500" eaLnBrk="1" hangingPunct="1">
              <a:buSzPct val="125000"/>
              <a:defRPr/>
            </a:pPr>
            <a:r>
              <a:rPr lang="en-US" altLang="tr-TR" dirty="0"/>
              <a:t>Values have different types:</a:t>
            </a:r>
          </a:p>
          <a:p>
            <a:pPr marL="1752600" lvl="3" indent="-457200" eaLnBrk="1" hangingPunct="1">
              <a:buSzPct val="100000"/>
              <a:buFont typeface="Wingdings" panose="05000000000000000000" pitchFamily="2" charset="2"/>
              <a:buChar char="Ø"/>
              <a:defRPr/>
            </a:pPr>
            <a:r>
              <a:rPr lang="en-US" altLang="tr-TR" dirty="0"/>
              <a:t>int         e.g:1, 10</a:t>
            </a:r>
          </a:p>
          <a:p>
            <a:pPr marL="1752600" lvl="3" indent="-457200" eaLnBrk="1" hangingPunct="1">
              <a:buSzPct val="100000"/>
              <a:buFont typeface="Wingdings" panose="05000000000000000000" pitchFamily="2" charset="2"/>
              <a:buChar char="Ø"/>
              <a:defRPr/>
            </a:pPr>
            <a:r>
              <a:rPr lang="en-US" altLang="tr-TR" dirty="0"/>
              <a:t>float     </a:t>
            </a:r>
            <a:r>
              <a:rPr lang="en-US" altLang="tr-TR" dirty="0" err="1"/>
              <a:t>e.g</a:t>
            </a:r>
            <a:r>
              <a:rPr lang="en-US" altLang="tr-TR" dirty="0"/>
              <a:t>: 3.6, 4.0</a:t>
            </a:r>
          </a:p>
          <a:p>
            <a:pPr marL="1752600" lvl="3" indent="-457200" eaLnBrk="1" hangingPunct="1">
              <a:buSzPct val="100000"/>
              <a:buFont typeface="Wingdings" panose="05000000000000000000" pitchFamily="2" charset="2"/>
              <a:buChar char="Ø"/>
              <a:defRPr/>
            </a:pPr>
            <a:r>
              <a:rPr lang="en-US" altLang="tr-TR" dirty="0"/>
              <a:t>str         e.g.: “Hello”</a:t>
            </a:r>
          </a:p>
          <a:p>
            <a:pPr marL="1752600" lvl="3" indent="-457200" eaLnBrk="1" hangingPunct="1">
              <a:buSzPct val="100000"/>
              <a:buFont typeface="Wingdings" panose="05000000000000000000" pitchFamily="2" charset="2"/>
              <a:buChar char="Ø"/>
              <a:defRPr/>
            </a:pPr>
            <a:r>
              <a:rPr lang="en-US" altLang="tr-TR" dirty="0"/>
              <a:t>bool      </a:t>
            </a:r>
            <a:r>
              <a:rPr lang="en-US" altLang="tr-TR" dirty="0" err="1"/>
              <a:t>e.g</a:t>
            </a:r>
            <a:r>
              <a:rPr lang="en-US" altLang="tr-TR" dirty="0"/>
              <a:t>: True, False</a:t>
            </a:r>
          </a:p>
          <a:p>
            <a:pPr marL="1295400" lvl="3" indent="0" eaLnBrk="1" hangingPunct="1">
              <a:buFont typeface="Gill Sans" charset="0"/>
              <a:buNone/>
              <a:defRPr/>
            </a:pPr>
            <a:r>
              <a:rPr lang="en-US" altLang="tr-TR" dirty="0"/>
              <a:t>etc.</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50800" y="50800"/>
            <a:ext cx="10083800" cy="1397000"/>
          </a:xfrm>
        </p:spPr>
        <p:txBody>
          <a:bodyPr/>
          <a:lstStyle/>
          <a:p>
            <a:pPr eaLnBrk="1" hangingPunct="1"/>
            <a:r>
              <a:rPr lang="en-US" altLang="tr-TR" sz="5400" dirty="0">
                <a:solidFill>
                  <a:schemeClr val="accent2"/>
                </a:solidFill>
              </a:rPr>
              <a:t>Values and Types</a:t>
            </a:r>
          </a:p>
        </p:txBody>
      </p:sp>
      <p:sp>
        <p:nvSpPr>
          <p:cNvPr id="27651" name="Rectangle 2"/>
          <p:cNvSpPr>
            <a:spLocks noGrp="1" noChangeArrowheads="1"/>
          </p:cNvSpPr>
          <p:nvPr>
            <p:ph type="body" idx="1"/>
          </p:nvPr>
        </p:nvSpPr>
        <p:spPr/>
        <p:txBody>
          <a:bodyPr/>
          <a:lstStyle/>
          <a:p>
            <a:pPr marL="254000" indent="0" eaLnBrk="1" hangingPunct="1">
              <a:buFont typeface="Gill Sans" charset="0"/>
              <a:buNone/>
            </a:pPr>
            <a:r>
              <a:rPr lang="en-US" altLang="tr-TR" dirty="0">
                <a:latin typeface="Courier New" panose="02070309020205020404" pitchFamily="49" charset="0"/>
                <a:cs typeface="Courier New" panose="02070309020205020404" pitchFamily="49" charset="0"/>
              </a:rPr>
              <a:t>type(‘Hello World’) 			</a:t>
            </a:r>
            <a:r>
              <a:rPr lang="en-US" altLang="tr-TR" dirty="0">
                <a:solidFill>
                  <a:srgbClr val="FF0000"/>
                </a:solidFill>
                <a:latin typeface="Courier New" panose="02070309020205020404" pitchFamily="49" charset="0"/>
                <a:cs typeface="Courier New" panose="02070309020205020404" pitchFamily="49" charset="0"/>
              </a:rPr>
              <a:t>str</a:t>
            </a:r>
          </a:p>
          <a:p>
            <a:pPr marL="254000" indent="0" eaLnBrk="1" hangingPunct="1">
              <a:buFont typeface="Gill Sans" charset="0"/>
              <a:buNone/>
            </a:pPr>
            <a:r>
              <a:rPr lang="en-US" altLang="tr-TR" dirty="0">
                <a:latin typeface="Courier New" panose="02070309020205020404" pitchFamily="49" charset="0"/>
                <a:cs typeface="Courier New" panose="02070309020205020404" pitchFamily="49" charset="0"/>
              </a:rPr>
              <a:t>type(17)                     </a:t>
            </a:r>
            <a:r>
              <a:rPr lang="en-US" altLang="tr-TR" dirty="0">
                <a:solidFill>
                  <a:srgbClr val="FF0000"/>
                </a:solidFill>
                <a:latin typeface="Courier New" panose="02070309020205020404" pitchFamily="49" charset="0"/>
                <a:cs typeface="Courier New" panose="02070309020205020404" pitchFamily="49" charset="0"/>
              </a:rPr>
              <a:t>int</a:t>
            </a:r>
          </a:p>
          <a:p>
            <a:pPr marL="254000" indent="0" eaLnBrk="1" hangingPunct="1">
              <a:buFont typeface="Gill Sans" charset="0"/>
              <a:buNone/>
            </a:pPr>
            <a:r>
              <a:rPr lang="en-US" altLang="tr-TR" dirty="0">
                <a:latin typeface="Courier New" panose="02070309020205020404" pitchFamily="49" charset="0"/>
                <a:cs typeface="Courier New" panose="02070309020205020404" pitchFamily="49" charset="0"/>
              </a:rPr>
              <a:t>type(3.2)						</a:t>
            </a:r>
            <a:r>
              <a:rPr lang="en-US" altLang="tr-TR" dirty="0">
                <a:solidFill>
                  <a:srgbClr val="FF0000"/>
                </a:solidFill>
                <a:latin typeface="Courier New" panose="02070309020205020404" pitchFamily="49" charset="0"/>
                <a:cs typeface="Courier New" panose="02070309020205020404" pitchFamily="49" charset="0"/>
              </a:rPr>
              <a:t>float</a:t>
            </a:r>
          </a:p>
          <a:p>
            <a:pPr marL="254000" indent="0" eaLnBrk="1" hangingPunct="1">
              <a:buFont typeface="Gill Sans" charset="0"/>
              <a:buNone/>
            </a:pPr>
            <a:r>
              <a:rPr lang="en-US" altLang="tr-TR" dirty="0">
                <a:latin typeface="Courier New" panose="02070309020205020404" pitchFamily="49" charset="0"/>
                <a:cs typeface="Courier New" panose="02070309020205020404" pitchFamily="49" charset="0"/>
              </a:rPr>
              <a:t>type(’17’)						</a:t>
            </a:r>
            <a:r>
              <a:rPr lang="en-US" altLang="tr-TR" dirty="0">
                <a:solidFill>
                  <a:srgbClr val="FF0000"/>
                </a:solidFill>
                <a:latin typeface="Courier New" panose="02070309020205020404" pitchFamily="49" charset="0"/>
                <a:cs typeface="Courier New" panose="02070309020205020404" pitchFamily="49" charset="0"/>
              </a:rPr>
              <a:t>str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50800" y="50800"/>
            <a:ext cx="10083800" cy="1244600"/>
          </a:xfrm>
        </p:spPr>
        <p:txBody>
          <a:bodyPr/>
          <a:lstStyle/>
          <a:p>
            <a:pPr eaLnBrk="1" hangingPunct="1"/>
            <a:r>
              <a:rPr lang="en-US" altLang="tr-TR" sz="5400" dirty="0">
                <a:solidFill>
                  <a:schemeClr val="accent2"/>
                </a:solidFill>
              </a:rPr>
              <a:t>Variables</a:t>
            </a:r>
          </a:p>
        </p:txBody>
      </p:sp>
      <p:sp>
        <p:nvSpPr>
          <p:cNvPr id="28675" name="Rectangle 2"/>
          <p:cNvSpPr>
            <a:spLocks noGrp="1" noChangeArrowheads="1"/>
          </p:cNvSpPr>
          <p:nvPr>
            <p:ph type="body" idx="1"/>
          </p:nvPr>
        </p:nvSpPr>
        <p:spPr>
          <a:xfrm>
            <a:off x="50800" y="1752600"/>
            <a:ext cx="10083800" cy="5435600"/>
          </a:xfrm>
        </p:spPr>
        <p:txBody>
          <a:bodyPr/>
          <a:lstStyle/>
          <a:p>
            <a:pPr marL="711200" indent="-457200" eaLnBrk="1" hangingPunct="1">
              <a:buSzPct val="125000"/>
              <a:buFont typeface="Arial" panose="020B0604020202020204" pitchFamily="34" charset="0"/>
              <a:buChar char="•"/>
            </a:pPr>
            <a:r>
              <a:rPr lang="en-US" altLang="tr-TR" dirty="0"/>
              <a:t>A variable is a name that refers to a value.</a:t>
            </a:r>
          </a:p>
          <a:p>
            <a:pPr marL="711200" indent="-457200" eaLnBrk="1" hangingPunct="1">
              <a:buSzPct val="125000"/>
              <a:buFont typeface="Arial" panose="020B0604020202020204" pitchFamily="34" charset="0"/>
              <a:buChar char="•"/>
            </a:pPr>
            <a:r>
              <a:rPr lang="en-US" altLang="tr-TR" dirty="0"/>
              <a:t>Variables in your programming should have sensible and clear names:</a:t>
            </a:r>
          </a:p>
          <a:p>
            <a:pPr marL="596900" lvl="1" indent="0" eaLnBrk="1" hangingPunct="1">
              <a:buSzPct val="125000"/>
              <a:buNone/>
            </a:pPr>
            <a:r>
              <a:rPr lang="en-US" altLang="tr-TR" dirty="0"/>
              <a:t>		</a:t>
            </a:r>
            <a:r>
              <a:rPr lang="en-US" altLang="tr-TR" dirty="0" err="1"/>
              <a:t>e.g</a:t>
            </a:r>
            <a:r>
              <a:rPr lang="en-US" altLang="tr-TR" dirty="0"/>
              <a:t>: </a:t>
            </a:r>
            <a:r>
              <a:rPr lang="en-US" altLang="tr-TR" b="1" i="1" dirty="0" err="1"/>
              <a:t>num_students</a:t>
            </a:r>
            <a:r>
              <a:rPr lang="en-US" altLang="tr-TR" dirty="0"/>
              <a:t> instead of </a:t>
            </a:r>
            <a:r>
              <a:rPr lang="en-US" altLang="tr-TR" b="1" i="1" dirty="0"/>
              <a:t>x</a:t>
            </a:r>
            <a:r>
              <a:rPr lang="en-US" altLang="tr-TR" dirty="0"/>
              <a:t> or </a:t>
            </a:r>
            <a:r>
              <a:rPr lang="en-US" altLang="tr-TR" b="1" i="1" dirty="0"/>
              <a:t>var2</a:t>
            </a:r>
          </a:p>
          <a:p>
            <a:pPr marL="254000" indent="0" eaLnBrk="1" hangingPunct="1">
              <a:buSzPct val="125000"/>
              <a:buNone/>
            </a:pPr>
            <a:r>
              <a:rPr lang="en-US" altLang="tr-TR" dirty="0"/>
              <a:t>&gt;&gt;&gt; message = ‘different’</a:t>
            </a:r>
          </a:p>
          <a:p>
            <a:pPr marL="254000" indent="0" eaLnBrk="1" hangingPunct="1">
              <a:buSzPct val="125000"/>
              <a:buNone/>
            </a:pPr>
            <a:r>
              <a:rPr lang="en-US" altLang="tr-TR" dirty="0"/>
              <a:t>&gt;&gt;&gt; n = 17</a:t>
            </a:r>
          </a:p>
          <a:p>
            <a:pPr marL="254000" indent="0" eaLnBrk="1" hangingPunct="1">
              <a:buSzPct val="125000"/>
              <a:buNone/>
            </a:pPr>
            <a:r>
              <a:rPr lang="en-US" altLang="tr-TR" dirty="0"/>
              <a:t>&gt;&gt;&gt; pi = 3.1415926535897931</a:t>
            </a:r>
          </a:p>
          <a:p>
            <a:pPr marL="711200" indent="-457200" eaLnBrk="1" hangingPunct="1">
              <a:buSzPct val="125000"/>
              <a:buFont typeface="Arial" panose="020B0604020202020204" pitchFamily="34" charset="0"/>
              <a:buChar char="•"/>
            </a:pPr>
            <a:r>
              <a:rPr lang="en-US" altLang="tr-TR" dirty="0"/>
              <a:t>use </a:t>
            </a:r>
            <a:r>
              <a:rPr lang="en-US" altLang="tr-TR" b="1" dirty="0"/>
              <a:t>print</a:t>
            </a:r>
            <a:r>
              <a:rPr lang="en-US" altLang="tr-TR" dirty="0"/>
              <a:t> to display the value of a variable.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50800" y="0"/>
            <a:ext cx="10083800" cy="1524000"/>
          </a:xfrm>
        </p:spPr>
        <p:txBody>
          <a:bodyPr/>
          <a:lstStyle/>
          <a:p>
            <a:pPr eaLnBrk="1" hangingPunct="1"/>
            <a:r>
              <a:rPr lang="en-US" altLang="en-US" sz="5400" dirty="0">
                <a:solidFill>
                  <a:schemeClr val="accent2"/>
                </a:solidFill>
              </a:rPr>
              <a:t>Why am I in this class?</a:t>
            </a:r>
          </a:p>
        </p:txBody>
      </p:sp>
      <p:sp>
        <p:nvSpPr>
          <p:cNvPr id="16387" name="Rectangle 2"/>
          <p:cNvSpPr>
            <a:spLocks noGrp="1" noChangeArrowheads="1"/>
          </p:cNvSpPr>
          <p:nvPr>
            <p:ph type="body" idx="1"/>
          </p:nvPr>
        </p:nvSpPr>
        <p:spPr>
          <a:xfrm>
            <a:off x="25400" y="1981200"/>
            <a:ext cx="10083800" cy="5435600"/>
          </a:xfrm>
        </p:spPr>
        <p:txBody>
          <a:bodyPr/>
          <a:lstStyle/>
          <a:p>
            <a:pPr marL="711200" indent="-457200" eaLnBrk="1" hangingPunct="1"/>
            <a:r>
              <a:rPr lang="en-US" altLang="tr-TR" sz="2800" dirty="0"/>
              <a:t>You want to be an Engineer? </a:t>
            </a:r>
          </a:p>
          <a:p>
            <a:pPr marL="254000" indent="0" eaLnBrk="1" hangingPunct="1">
              <a:buNone/>
            </a:pPr>
            <a:r>
              <a:rPr lang="en-US" altLang="tr-TR" sz="2800" dirty="0">
                <a:sym typeface="Wingdings" panose="05000000000000000000" pitchFamily="2" charset="2"/>
              </a:rPr>
              <a:t>	 </a:t>
            </a:r>
            <a:r>
              <a:rPr lang="en-US" altLang="tr-TR" sz="2800" dirty="0"/>
              <a:t>You need </a:t>
            </a:r>
            <a:r>
              <a:rPr lang="en-US" altLang="en-US" sz="2800" dirty="0"/>
              <a:t>‘</a:t>
            </a:r>
            <a:r>
              <a:rPr lang="en-US" altLang="ja-JP" sz="2800" dirty="0">
                <a:ea typeface="ＭＳ Ｐゴシック" panose="020B0600070205080204" pitchFamily="34" charset="-128"/>
              </a:rPr>
              <a:t>Problem solving skills</a:t>
            </a:r>
            <a:r>
              <a:rPr lang="en-US" altLang="en-US" sz="2800" dirty="0"/>
              <a:t>’</a:t>
            </a:r>
            <a:r>
              <a:rPr lang="en-US" altLang="ja-JP" sz="2800" dirty="0">
                <a:ea typeface="ＭＳ Ｐゴシック" panose="020B0600070205080204" pitchFamily="34" charset="-128"/>
              </a:rPr>
              <a:t> </a:t>
            </a:r>
          </a:p>
          <a:p>
            <a:pPr marL="1828800" lvl="1" indent="-457200" eaLnBrk="1" hangingPunct="1">
              <a:buFont typeface="Wingdings" panose="05000000000000000000" pitchFamily="2" charset="2"/>
              <a:buChar char="ü"/>
            </a:pPr>
            <a:r>
              <a:rPr lang="en-US" altLang="tr-TR" sz="2800" dirty="0"/>
              <a:t> formulate a problem, and </a:t>
            </a:r>
          </a:p>
          <a:p>
            <a:pPr marL="1485900" indent="-53975" eaLnBrk="1" hangingPunct="1">
              <a:buFont typeface="Wingdings" panose="05000000000000000000" pitchFamily="2" charset="2"/>
              <a:buChar char="ü"/>
            </a:pPr>
            <a:r>
              <a:rPr lang="en-US" altLang="tr-TR" sz="2800" dirty="0"/>
              <a:t> find creative solutions to solve it clearly</a:t>
            </a:r>
          </a:p>
          <a:p>
            <a:pPr marL="711200" indent="-457200" eaLnBrk="1" hangingPunct="1"/>
            <a:r>
              <a:rPr lang="en-US" altLang="tr-TR" sz="2800" dirty="0"/>
              <a:t>Why Python? – easy to read, easy to learn compared to other languages </a:t>
            </a:r>
          </a:p>
          <a:p>
            <a:pPr marL="254000" indent="0" eaLnBrk="1" hangingPunct="1">
              <a:buFont typeface="Gill Sans" charset="0"/>
              <a:buNone/>
            </a:pPr>
            <a:r>
              <a:rPr lang="en-US" altLang="tr-TR" sz="2800" dirty="0"/>
              <a:t>      anyone coded in C, C++, Java?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50800" y="50800"/>
            <a:ext cx="10083800" cy="1930400"/>
          </a:xfrm>
        </p:spPr>
        <p:txBody>
          <a:bodyPr/>
          <a:lstStyle/>
          <a:p>
            <a:pPr eaLnBrk="1" hangingPunct="1"/>
            <a:r>
              <a:rPr lang="en-US" altLang="tr-TR" sz="5400" dirty="0">
                <a:solidFill>
                  <a:schemeClr val="accent2"/>
                </a:solidFill>
              </a:rPr>
              <a:t>Variable names and </a:t>
            </a:r>
            <a:br>
              <a:rPr lang="en-US" altLang="tr-TR" sz="5400" dirty="0">
                <a:solidFill>
                  <a:schemeClr val="accent2"/>
                </a:solidFill>
              </a:rPr>
            </a:br>
            <a:r>
              <a:rPr lang="en-US" altLang="tr-TR" sz="5400" dirty="0">
                <a:solidFill>
                  <a:schemeClr val="accent2"/>
                </a:solidFill>
              </a:rPr>
              <a:t>keywords</a:t>
            </a:r>
          </a:p>
        </p:txBody>
      </p:sp>
      <p:sp>
        <p:nvSpPr>
          <p:cNvPr id="29699" name="Rectangle 2"/>
          <p:cNvSpPr>
            <a:spLocks noGrp="1" noChangeArrowheads="1"/>
          </p:cNvSpPr>
          <p:nvPr>
            <p:ph type="body" idx="1"/>
          </p:nvPr>
        </p:nvSpPr>
        <p:spPr>
          <a:xfrm>
            <a:off x="50800" y="2096877"/>
            <a:ext cx="10083800" cy="5435600"/>
          </a:xfrm>
        </p:spPr>
        <p:txBody>
          <a:bodyPr/>
          <a:lstStyle/>
          <a:p>
            <a:pPr marL="698500" eaLnBrk="1" hangingPunct="1">
              <a:buSzPct val="125000"/>
            </a:pPr>
            <a:r>
              <a:rPr lang="en-US" altLang="tr-TR" dirty="0"/>
              <a:t>Variable names can be arbitrarily long. </a:t>
            </a:r>
          </a:p>
          <a:p>
            <a:pPr marL="698500" eaLnBrk="1" hangingPunct="1">
              <a:buSzPct val="125000"/>
            </a:pPr>
            <a:r>
              <a:rPr lang="en-US" altLang="tr-TR" dirty="0"/>
              <a:t>Variable names should be meaningful for consistent and trackable programming.</a:t>
            </a:r>
          </a:p>
          <a:p>
            <a:pPr marL="698500" eaLnBrk="1" hangingPunct="1">
              <a:buSzPct val="125000"/>
            </a:pPr>
            <a:r>
              <a:rPr lang="en-US" altLang="tr-TR" dirty="0"/>
              <a:t>Names can contain both letters and numbers. </a:t>
            </a:r>
          </a:p>
          <a:p>
            <a:pPr marL="698500" eaLnBrk="1" hangingPunct="1">
              <a:buSzPct val="125000"/>
            </a:pPr>
            <a:r>
              <a:rPr lang="en-US" altLang="tr-TR" dirty="0"/>
              <a:t>Underscore (_) character can appear in a name.</a:t>
            </a:r>
          </a:p>
          <a:p>
            <a:pPr marL="698500" eaLnBrk="1" hangingPunct="1">
              <a:buSzPct val="125000"/>
            </a:pPr>
            <a:r>
              <a:rPr lang="en-US" altLang="tr-TR" dirty="0"/>
              <a:t>Variable names cannot start with a number.</a:t>
            </a:r>
          </a:p>
          <a:p>
            <a:pPr marL="698500" eaLnBrk="1" hangingPunct="1">
              <a:buSzPct val="125000"/>
            </a:pPr>
            <a:r>
              <a:rPr lang="en-US" altLang="tr-TR" dirty="0"/>
              <a:t>Don’t use Python reserved keywords (e.g. </a:t>
            </a:r>
            <a:r>
              <a:rPr lang="en-US" altLang="tr-TR" i="1" dirty="0"/>
              <a:t>class, break, return etc.</a:t>
            </a:r>
            <a:r>
              <a:rPr lang="en-US" altLang="tr-TR" dirty="0"/>
              <a:t>) as variable names.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r>
              <a:rPr lang="en-US" altLang="tr-TR" sz="5400" dirty="0">
                <a:solidFill>
                  <a:schemeClr val="accent2"/>
                </a:solidFill>
              </a:rPr>
              <a:t>Modes of the interpreter</a:t>
            </a:r>
          </a:p>
        </p:txBody>
      </p:sp>
      <p:sp>
        <p:nvSpPr>
          <p:cNvPr id="30723" name="Rectangle 2"/>
          <p:cNvSpPr>
            <a:spLocks noGrp="1" noChangeArrowheads="1"/>
          </p:cNvSpPr>
          <p:nvPr>
            <p:ph type="body" idx="1"/>
          </p:nvPr>
        </p:nvSpPr>
        <p:spPr>
          <a:xfrm>
            <a:off x="50800" y="2032000"/>
            <a:ext cx="10083800" cy="5435600"/>
          </a:xfrm>
        </p:spPr>
        <p:txBody>
          <a:bodyPr/>
          <a:lstStyle/>
          <a:p>
            <a:pPr marL="698500" eaLnBrk="1" hangingPunct="1"/>
            <a:r>
              <a:rPr lang="en-US" altLang="tr-TR" sz="2800"/>
              <a:t>Two modes: </a:t>
            </a:r>
            <a:r>
              <a:rPr lang="en-US" altLang="tr-TR" sz="2800" b="1"/>
              <a:t>interactive mode</a:t>
            </a:r>
            <a:r>
              <a:rPr lang="en-US" altLang="tr-TR" sz="2800"/>
              <a:t> and </a:t>
            </a:r>
            <a:r>
              <a:rPr lang="en-US" altLang="tr-TR" sz="2800" b="1"/>
              <a:t>script mode</a:t>
            </a:r>
            <a:r>
              <a:rPr lang="en-US" altLang="tr-TR" sz="2800"/>
              <a:t>. </a:t>
            </a:r>
          </a:p>
          <a:p>
            <a:pPr marL="698500" eaLnBrk="1" hangingPunct="1"/>
            <a:r>
              <a:rPr lang="en-US" altLang="tr-TR" sz="2800"/>
              <a:t>In interactive mode, you type Python programs and the interpreter prints the result. </a:t>
            </a:r>
          </a:p>
          <a:p>
            <a:pPr marL="1041400" lvl="1" eaLnBrk="1" hangingPunct="1"/>
            <a:r>
              <a:rPr lang="en-US" altLang="tr-TR" sz="2800"/>
              <a:t>The chevron, &gt;&gt;&gt;, is the </a:t>
            </a:r>
            <a:r>
              <a:rPr lang="en-US" altLang="tr-TR" sz="2800" b="1"/>
              <a:t>prompt</a:t>
            </a:r>
            <a:r>
              <a:rPr lang="en-US" altLang="tr-TR" sz="2800"/>
              <a:t> the interpreter uses to indicate that it is ready. </a:t>
            </a:r>
          </a:p>
          <a:p>
            <a:pPr marL="698500" eaLnBrk="1" hangingPunct="1"/>
            <a:r>
              <a:rPr lang="en-US" altLang="tr-TR" sz="2800"/>
              <a:t>Alternatively, you can store code in a file and use the interpreter to execute the contents of the file, which is called a </a:t>
            </a:r>
            <a:r>
              <a:rPr lang="en-US" altLang="tr-TR" sz="2800" b="1"/>
              <a:t>script</a:t>
            </a:r>
            <a:r>
              <a:rPr lang="en-US" altLang="tr-TR" sz="2800"/>
              <a:t>. </a:t>
            </a:r>
          </a:p>
          <a:p>
            <a:pPr marL="1041400" lvl="1" eaLnBrk="1" hangingPunct="1"/>
            <a:r>
              <a:rPr lang="en-US" altLang="tr-TR" sz="2800"/>
              <a:t>By convention, Python scripts have names that end with .py. To execute the script in a command window, you would type python xyz.py.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tr-TR" sz="5400" dirty="0">
                <a:solidFill>
                  <a:schemeClr val="accent2"/>
                </a:solidFill>
              </a:rPr>
              <a:t>Interactive Mode vs. </a:t>
            </a:r>
            <a:br>
              <a:rPr lang="en-US" altLang="tr-TR" sz="5400" dirty="0">
                <a:solidFill>
                  <a:schemeClr val="accent2"/>
                </a:solidFill>
              </a:rPr>
            </a:br>
            <a:r>
              <a:rPr lang="en-US" altLang="tr-TR" sz="5400" dirty="0">
                <a:solidFill>
                  <a:schemeClr val="accent2"/>
                </a:solidFill>
              </a:rPr>
              <a:t>Script Mode</a:t>
            </a:r>
          </a:p>
        </p:txBody>
      </p:sp>
      <p:sp>
        <p:nvSpPr>
          <p:cNvPr id="31747" name="Content Placeholder 2"/>
          <p:cNvSpPr>
            <a:spLocks noGrp="1"/>
          </p:cNvSpPr>
          <p:nvPr>
            <p:ph idx="1"/>
          </p:nvPr>
        </p:nvSpPr>
        <p:spPr/>
        <p:txBody>
          <a:bodyPr/>
          <a:lstStyle/>
          <a:p>
            <a:pPr marL="215900" indent="0">
              <a:buFont typeface="Gill Sans" charset="0"/>
              <a:buNone/>
            </a:pPr>
            <a:r>
              <a:rPr lang="en-US" altLang="tr-TR" dirty="0">
                <a:latin typeface="Courier New" panose="02070309020205020404" pitchFamily="49" charset="0"/>
                <a:cs typeface="Courier New" panose="02070309020205020404" pitchFamily="49" charset="0"/>
              </a:rPr>
              <a:t>‘engr101’</a:t>
            </a:r>
          </a:p>
          <a:p>
            <a:pPr marL="215900" indent="0">
              <a:buFont typeface="Gill Sans" charset="0"/>
              <a:buNone/>
            </a:pPr>
            <a:r>
              <a:rPr lang="en-US" altLang="tr-TR" dirty="0">
                <a:latin typeface="Courier New" panose="02070309020205020404" pitchFamily="49" charset="0"/>
                <a:cs typeface="Courier New" panose="02070309020205020404" pitchFamily="49" charset="0"/>
              </a:rPr>
              <a:t>course = ‘engr101’</a:t>
            </a:r>
          </a:p>
          <a:p>
            <a:pPr marL="215900" indent="0">
              <a:buFont typeface="Gill Sans" charset="0"/>
              <a:buNone/>
            </a:pPr>
            <a:r>
              <a:rPr lang="en-US" altLang="tr-TR" dirty="0">
                <a:latin typeface="Courier New" panose="02070309020205020404" pitchFamily="49" charset="0"/>
                <a:cs typeface="Courier New" panose="02070309020205020404" pitchFamily="49" charset="0"/>
              </a:rPr>
              <a:t>course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50800" y="50800"/>
            <a:ext cx="10083800" cy="1397000"/>
          </a:xfrm>
        </p:spPr>
        <p:txBody>
          <a:bodyPr/>
          <a:lstStyle/>
          <a:p>
            <a:pPr eaLnBrk="1" hangingPunct="1"/>
            <a:r>
              <a:rPr lang="en-US" altLang="tr-TR" sz="5400" dirty="0">
                <a:solidFill>
                  <a:schemeClr val="accent2"/>
                </a:solidFill>
              </a:rPr>
              <a:t>Operators and Operands</a:t>
            </a:r>
          </a:p>
        </p:txBody>
      </p:sp>
      <p:sp>
        <p:nvSpPr>
          <p:cNvPr id="32771" name="Rectangle 2"/>
          <p:cNvSpPr>
            <a:spLocks noGrp="1" noChangeArrowheads="1"/>
          </p:cNvSpPr>
          <p:nvPr>
            <p:ph type="body" idx="1"/>
          </p:nvPr>
        </p:nvSpPr>
        <p:spPr>
          <a:xfrm>
            <a:off x="37029" y="1828800"/>
            <a:ext cx="10083800" cy="5435600"/>
          </a:xfrm>
        </p:spPr>
        <p:txBody>
          <a:bodyPr/>
          <a:lstStyle/>
          <a:p>
            <a:pPr marL="698500" eaLnBrk="1" hangingPunct="1">
              <a:lnSpc>
                <a:spcPct val="150000"/>
              </a:lnSpc>
              <a:buSzPct val="125000"/>
            </a:pPr>
            <a:r>
              <a:rPr lang="en-US" altLang="tr-TR" b="1" dirty="0"/>
              <a:t>Operators</a:t>
            </a:r>
            <a:r>
              <a:rPr lang="en-US" altLang="tr-TR" dirty="0"/>
              <a:t> are special symbols that represent computations like addition and multiplication.</a:t>
            </a:r>
          </a:p>
          <a:p>
            <a:pPr marL="698500" eaLnBrk="1" hangingPunct="1">
              <a:lnSpc>
                <a:spcPct val="150000"/>
              </a:lnSpc>
              <a:buSzPct val="125000"/>
            </a:pPr>
            <a:r>
              <a:rPr lang="en-US" altLang="tr-TR" dirty="0"/>
              <a:t>The values that the operator is applied to are called </a:t>
            </a:r>
            <a:r>
              <a:rPr lang="en-US" altLang="tr-TR" b="1" dirty="0"/>
              <a:t>operands</a:t>
            </a:r>
            <a:r>
              <a:rPr lang="en-US" altLang="tr-TR" dirty="0"/>
              <a:t>.</a:t>
            </a:r>
          </a:p>
          <a:p>
            <a:pPr marL="698500" eaLnBrk="1" hangingPunct="1">
              <a:lnSpc>
                <a:spcPct val="150000"/>
              </a:lnSpc>
              <a:buSzPct val="125000"/>
            </a:pPr>
            <a:r>
              <a:rPr lang="en-US" altLang="tr-TR" dirty="0">
                <a:latin typeface="Courier New" panose="02070309020205020404" pitchFamily="49" charset="0"/>
                <a:cs typeface="Courier New" panose="02070309020205020404" pitchFamily="49" charset="0"/>
              </a:rPr>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body" idx="1"/>
          </p:nvPr>
        </p:nvSpPr>
        <p:spPr/>
        <p:txBody>
          <a:bodyPr/>
          <a:lstStyle/>
          <a:p>
            <a:pPr marL="698500" eaLnBrk="1" hangingPunct="1">
              <a:buSzPct val="125000"/>
            </a:pPr>
            <a:r>
              <a:rPr lang="en-US" altLang="tr-TR" dirty="0"/>
              <a:t>When both operands are integers, / is a floor division.</a:t>
            </a:r>
          </a:p>
          <a:p>
            <a:pPr marL="1054100" lvl="1" indent="-457200" eaLnBrk="1" hangingPunct="1">
              <a:buSzPct val="100000"/>
              <a:buFont typeface="Wingdings" panose="05000000000000000000" pitchFamily="2" charset="2"/>
              <a:buChar char="Ø"/>
            </a:pPr>
            <a:r>
              <a:rPr lang="en-US" altLang="tr-TR" dirty="0"/>
              <a:t>30/60=0 </a:t>
            </a:r>
            <a:r>
              <a:rPr lang="en-US" altLang="tr-TR" dirty="0">
                <a:solidFill>
                  <a:srgbClr val="FF0000"/>
                </a:solidFill>
              </a:rPr>
              <a:t>That may be not what we may!</a:t>
            </a:r>
          </a:p>
          <a:p>
            <a:pPr marL="698500" eaLnBrk="1" hangingPunct="1">
              <a:buSzPct val="125000"/>
            </a:pPr>
            <a:r>
              <a:rPr lang="en-US" altLang="tr-TR" dirty="0"/>
              <a:t>If either operands is a floating-point number, the result is a float. </a:t>
            </a:r>
          </a:p>
          <a:p>
            <a:pPr marL="1111250" lvl="1" indent="-514350" eaLnBrk="1" hangingPunct="1">
              <a:buSzPct val="100000"/>
              <a:buFont typeface="Wingdings" panose="05000000000000000000" pitchFamily="2" charset="2"/>
              <a:buChar char="Ø"/>
            </a:pPr>
            <a:r>
              <a:rPr lang="en-US" altLang="tr-TR" dirty="0"/>
              <a:t>30.0/60=0.5</a:t>
            </a:r>
          </a:p>
          <a:p>
            <a:pPr marL="698500" eaLnBrk="1" hangingPunct="1">
              <a:buSzPct val="125000"/>
            </a:pPr>
            <a:endParaRPr lang="en-US" altLang="tr-TR" dirty="0"/>
          </a:p>
        </p:txBody>
      </p:sp>
      <p:sp>
        <p:nvSpPr>
          <p:cNvPr id="33795" name="Rectangle 2"/>
          <p:cNvSpPr>
            <a:spLocks noGrp="1" noChangeArrowheads="1"/>
          </p:cNvSpPr>
          <p:nvPr>
            <p:ph type="title"/>
          </p:nvPr>
        </p:nvSpPr>
        <p:spPr>
          <a:xfrm>
            <a:off x="50800" y="50800"/>
            <a:ext cx="10083800" cy="1473200"/>
          </a:xfrm>
        </p:spPr>
        <p:txBody>
          <a:bodyPr/>
          <a:lstStyle/>
          <a:p>
            <a:pPr eaLnBrk="1" hangingPunct="1"/>
            <a:r>
              <a:rPr lang="en-US" altLang="tr-TR" sz="5400" dirty="0">
                <a:solidFill>
                  <a:schemeClr val="accent2"/>
                </a:solidFill>
              </a:rPr>
              <a:t>Operators and Operands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50800" y="50800"/>
            <a:ext cx="10083800" cy="1168400"/>
          </a:xfrm>
        </p:spPr>
        <p:txBody>
          <a:bodyPr/>
          <a:lstStyle/>
          <a:p>
            <a:pPr eaLnBrk="1" hangingPunct="1"/>
            <a:r>
              <a:rPr lang="en-US" altLang="tr-TR" sz="5400" dirty="0"/>
              <a:t>Expressions</a:t>
            </a:r>
          </a:p>
        </p:txBody>
      </p:sp>
      <p:sp>
        <p:nvSpPr>
          <p:cNvPr id="34819" name="Rectangle 2"/>
          <p:cNvSpPr>
            <a:spLocks noGrp="1" noChangeArrowheads="1"/>
          </p:cNvSpPr>
          <p:nvPr>
            <p:ph type="body" idx="1"/>
          </p:nvPr>
        </p:nvSpPr>
        <p:spPr>
          <a:xfrm>
            <a:off x="76200" y="1447800"/>
            <a:ext cx="10083800" cy="5435600"/>
          </a:xfrm>
        </p:spPr>
        <p:txBody>
          <a:bodyPr/>
          <a:lstStyle/>
          <a:p>
            <a:pPr marL="698500" eaLnBrk="1" hangingPunct="1">
              <a:buSzPct val="125000"/>
            </a:pPr>
            <a:r>
              <a:rPr lang="en-US" altLang="tr-TR" dirty="0"/>
              <a:t>An expression is a combination of values, variables, and operators. </a:t>
            </a:r>
          </a:p>
          <a:p>
            <a:pPr marL="698500" eaLnBrk="1" hangingPunct="1">
              <a:buSzPct val="125000"/>
            </a:pPr>
            <a:r>
              <a:rPr lang="en-US" altLang="tr-TR" dirty="0"/>
              <a:t>A value by itself is an expression.</a:t>
            </a:r>
          </a:p>
          <a:p>
            <a:pPr marL="698500" eaLnBrk="1" hangingPunct="1">
              <a:buSzPct val="125000"/>
            </a:pPr>
            <a:r>
              <a:rPr lang="en-US" altLang="tr-TR" dirty="0"/>
              <a:t>A variable by itself is an expression.</a:t>
            </a:r>
          </a:p>
          <a:p>
            <a:pPr marL="698500" eaLnBrk="1" hangingPunct="1">
              <a:buSzPct val="125000"/>
            </a:pPr>
            <a:r>
              <a:rPr lang="en-US" altLang="tr-TR" dirty="0"/>
              <a:t>All below are expressions:</a:t>
            </a:r>
          </a:p>
          <a:p>
            <a:pPr marL="1255713" lvl="1" indent="-169863" eaLnBrk="1" hangingPunct="1">
              <a:buSzPct val="125000"/>
              <a:buFont typeface="Wingdings" panose="05000000000000000000" pitchFamily="2" charset="2"/>
              <a:buChar char="§"/>
            </a:pPr>
            <a:r>
              <a:rPr lang="en-US" altLang="tr-TR" dirty="0"/>
              <a:t>17</a:t>
            </a:r>
          </a:p>
          <a:p>
            <a:pPr marL="1255713" lvl="1" indent="-169863" eaLnBrk="1" hangingPunct="1">
              <a:buSzPct val="125000"/>
              <a:buFont typeface="Wingdings" panose="05000000000000000000" pitchFamily="2" charset="2"/>
              <a:buChar char="§"/>
            </a:pPr>
            <a:r>
              <a:rPr lang="en-US" altLang="tr-TR" dirty="0"/>
              <a:t>x</a:t>
            </a:r>
          </a:p>
          <a:p>
            <a:pPr marL="1255713" lvl="1" indent="-169863" eaLnBrk="1" hangingPunct="1">
              <a:buSzPct val="125000"/>
              <a:buFont typeface="Wingdings" panose="05000000000000000000" pitchFamily="2" charset="2"/>
              <a:buChar char="§"/>
            </a:pPr>
            <a:r>
              <a:rPr lang="en-US" altLang="tr-TR" dirty="0"/>
              <a:t>x+17</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50800" y="50800"/>
            <a:ext cx="10083800" cy="1092200"/>
          </a:xfrm>
        </p:spPr>
        <p:txBody>
          <a:bodyPr/>
          <a:lstStyle/>
          <a:p>
            <a:pPr eaLnBrk="1" hangingPunct="1"/>
            <a:r>
              <a:rPr lang="en-US" altLang="tr-TR" sz="5400" dirty="0">
                <a:solidFill>
                  <a:schemeClr val="accent2"/>
                </a:solidFill>
              </a:rPr>
              <a:t>Statements</a:t>
            </a:r>
          </a:p>
        </p:txBody>
      </p:sp>
      <p:sp>
        <p:nvSpPr>
          <p:cNvPr id="35843" name="Rectangle 2"/>
          <p:cNvSpPr>
            <a:spLocks noGrp="1" noChangeArrowheads="1"/>
          </p:cNvSpPr>
          <p:nvPr>
            <p:ph type="body" idx="1"/>
          </p:nvPr>
        </p:nvSpPr>
        <p:spPr>
          <a:xfrm>
            <a:off x="50800" y="1905000"/>
            <a:ext cx="10083800" cy="5283200"/>
          </a:xfrm>
        </p:spPr>
        <p:txBody>
          <a:bodyPr/>
          <a:lstStyle/>
          <a:p>
            <a:pPr marL="698500" eaLnBrk="1" hangingPunct="1">
              <a:buSzPct val="125000"/>
            </a:pPr>
            <a:r>
              <a:rPr lang="en-US" altLang="tr-TR" dirty="0"/>
              <a:t>A statement is a unit of code that the Python interpreter can execute </a:t>
            </a:r>
          </a:p>
          <a:p>
            <a:pPr marL="698500" eaLnBrk="1" hangingPunct="1">
              <a:buSzPct val="125000"/>
            </a:pPr>
            <a:r>
              <a:rPr lang="en-US" altLang="tr-TR" dirty="0"/>
              <a:t>Anything that makes a line or multiple lines of Python code.</a:t>
            </a:r>
          </a:p>
          <a:p>
            <a:pPr marL="698500" eaLnBrk="1" hangingPunct="1">
              <a:buSzPct val="125000"/>
            </a:pPr>
            <a:r>
              <a:rPr lang="en-US" altLang="tr-TR" dirty="0">
                <a:latin typeface="+mj-lt"/>
              </a:rPr>
              <a:t>Each expression is a statement as well.</a:t>
            </a:r>
          </a:p>
          <a:p>
            <a:pPr marL="1295400" lvl="3" indent="0" eaLnBrk="1" hangingPunct="1">
              <a:buNone/>
            </a:pPr>
            <a:r>
              <a:rPr lang="en-US" altLang="tr-TR" dirty="0">
                <a:latin typeface="+mj-lt"/>
                <a:cs typeface="Courier New" panose="02070309020205020404" pitchFamily="49" charset="0"/>
              </a:rPr>
              <a:t>3+5      </a:t>
            </a:r>
            <a:r>
              <a:rPr lang="en-US" altLang="tr-TR" dirty="0">
                <a:solidFill>
                  <a:srgbClr val="FF0000"/>
                </a:solidFill>
                <a:latin typeface="+mj-lt"/>
                <a:cs typeface="Courier New" panose="02070309020205020404" pitchFamily="49" charset="0"/>
              </a:rPr>
              <a:t># statement and expression</a:t>
            </a:r>
          </a:p>
          <a:p>
            <a:pPr marL="1295400" lvl="3" indent="0" eaLnBrk="1" hangingPunct="1">
              <a:buNone/>
            </a:pPr>
            <a:r>
              <a:rPr lang="en-US" altLang="tr-TR" dirty="0">
                <a:latin typeface="+mj-lt"/>
                <a:cs typeface="Courier New" panose="02070309020205020404" pitchFamily="49" charset="0"/>
              </a:rPr>
              <a:t>print 42 </a:t>
            </a:r>
            <a:r>
              <a:rPr lang="en-US" altLang="tr-TR" dirty="0">
                <a:solidFill>
                  <a:srgbClr val="FF0000"/>
                </a:solidFill>
                <a:latin typeface="+mj-lt"/>
                <a:cs typeface="Courier New" panose="02070309020205020404" pitchFamily="49" charset="0"/>
              </a:rPr>
              <a:t># statement</a:t>
            </a:r>
            <a:r>
              <a:rPr lang="en-US" altLang="tr-TR" dirty="0">
                <a:latin typeface="+mj-lt"/>
                <a:cs typeface="Courier New" panose="02070309020205020404" pitchFamily="49" charset="0"/>
              </a:rPr>
              <a:t>  </a:t>
            </a:r>
          </a:p>
          <a:p>
            <a:pPr marL="1295400" lvl="3" indent="0" eaLnBrk="1" hangingPunct="1">
              <a:buNone/>
            </a:pPr>
            <a:r>
              <a:rPr lang="en-US" altLang="tr-TR" dirty="0">
                <a:latin typeface="+mj-lt"/>
                <a:cs typeface="Courier New" panose="02070309020205020404" pitchFamily="49" charset="0"/>
              </a:rPr>
              <a:t>a=7      </a:t>
            </a:r>
            <a:r>
              <a:rPr lang="en-US" altLang="tr-TR" dirty="0">
                <a:solidFill>
                  <a:srgbClr val="FF0000"/>
                </a:solidFill>
                <a:latin typeface="+mj-lt"/>
                <a:cs typeface="Courier New" panose="02070309020205020404" pitchFamily="49" charset="0"/>
              </a:rPr>
              <a:t># statement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50800" y="50800"/>
            <a:ext cx="10083800" cy="838200"/>
          </a:xfrm>
        </p:spPr>
        <p:txBody>
          <a:bodyPr/>
          <a:lstStyle/>
          <a:p>
            <a:pPr eaLnBrk="1" hangingPunct="1"/>
            <a:r>
              <a:rPr lang="en-US" altLang="tr-TR" sz="5400" dirty="0">
                <a:solidFill>
                  <a:schemeClr val="accent2"/>
                </a:solidFill>
              </a:rPr>
              <a:t>Order of Operations</a:t>
            </a:r>
          </a:p>
        </p:txBody>
      </p:sp>
      <p:sp>
        <p:nvSpPr>
          <p:cNvPr id="36867" name="Rectangle 2"/>
          <p:cNvSpPr>
            <a:spLocks noGrp="1" noChangeArrowheads="1"/>
          </p:cNvSpPr>
          <p:nvPr>
            <p:ph type="body" idx="1"/>
          </p:nvPr>
        </p:nvSpPr>
        <p:spPr>
          <a:xfrm>
            <a:off x="114147" y="1600200"/>
            <a:ext cx="10083800" cy="5435600"/>
          </a:xfrm>
        </p:spPr>
        <p:txBody>
          <a:bodyPr/>
          <a:lstStyle/>
          <a:p>
            <a:pPr marL="698500" eaLnBrk="1" hangingPunct="1">
              <a:buSzPct val="125000"/>
            </a:pPr>
            <a:r>
              <a:rPr lang="en-US" altLang="tr-TR" dirty="0"/>
              <a:t>When more than one operator appears in an expression, the order of evaluation depends on the rules of precedence.</a:t>
            </a:r>
          </a:p>
          <a:p>
            <a:pPr marL="698500" eaLnBrk="1" hangingPunct="1">
              <a:buSzPct val="125000"/>
            </a:pPr>
            <a:r>
              <a:rPr lang="en-US" altLang="tr-TR" dirty="0"/>
              <a:t>P E M D A S: parentheses, exponentiation, multiplication &amp; division, addition &amp; subtraction.</a:t>
            </a:r>
          </a:p>
          <a:p>
            <a:pPr marL="1146175" indent="-407988" eaLnBrk="1" hangingPunct="1">
              <a:buSzPct val="100000"/>
              <a:buFont typeface="Wingdings" panose="05000000000000000000" pitchFamily="2" charset="2"/>
              <a:buChar char="Ø"/>
              <a:tabLst>
                <a:tab pos="1255713" algn="l"/>
              </a:tabLst>
            </a:pPr>
            <a:r>
              <a:rPr lang="en-US" altLang="tr-TR" dirty="0"/>
              <a:t>2*(3-1)		</a:t>
            </a:r>
            <a:r>
              <a:rPr lang="en-US" altLang="tr-TR" dirty="0">
                <a:solidFill>
                  <a:srgbClr val="FF0000"/>
                </a:solidFill>
              </a:rPr>
              <a:t>4</a:t>
            </a:r>
          </a:p>
          <a:p>
            <a:pPr marL="1146175" indent="-407988" eaLnBrk="1" hangingPunct="1">
              <a:buSzPct val="100000"/>
              <a:buFont typeface="Wingdings" panose="05000000000000000000" pitchFamily="2" charset="2"/>
              <a:buChar char="Ø"/>
              <a:tabLst>
                <a:tab pos="1255713" algn="l"/>
              </a:tabLst>
            </a:pPr>
            <a:r>
              <a:rPr lang="en-US" altLang="tr-TR" dirty="0"/>
              <a:t>(1+1)**(5-2)	</a:t>
            </a:r>
            <a:r>
              <a:rPr lang="en-US" altLang="tr-TR" dirty="0">
                <a:solidFill>
                  <a:srgbClr val="FF0000"/>
                </a:solidFill>
              </a:rPr>
              <a:t>8</a:t>
            </a:r>
          </a:p>
          <a:p>
            <a:pPr marL="1146175" indent="-407988" eaLnBrk="1" hangingPunct="1">
              <a:buSzPct val="100000"/>
              <a:buFont typeface="Wingdings" panose="05000000000000000000" pitchFamily="2" charset="2"/>
              <a:buChar char="Ø"/>
              <a:tabLst>
                <a:tab pos="1255713" algn="l"/>
              </a:tabLst>
            </a:pPr>
            <a:r>
              <a:rPr lang="en-US" altLang="tr-TR" dirty="0"/>
              <a:t>2**1+1              </a:t>
            </a:r>
            <a:r>
              <a:rPr lang="en-US" altLang="tr-TR" dirty="0">
                <a:solidFill>
                  <a:srgbClr val="FF0000"/>
                </a:solidFill>
              </a:rPr>
              <a:t>3 not 4</a:t>
            </a:r>
          </a:p>
          <a:p>
            <a:pPr marL="1146175" indent="-407988" eaLnBrk="1" hangingPunct="1">
              <a:buSzPct val="100000"/>
              <a:buFont typeface="Wingdings" panose="05000000000000000000" pitchFamily="2" charset="2"/>
              <a:buChar char="Ø"/>
              <a:tabLst>
                <a:tab pos="1255713" algn="l"/>
              </a:tabLst>
            </a:pPr>
            <a:r>
              <a:rPr lang="en-US" altLang="tr-TR" dirty="0"/>
              <a:t>3*1**3</a:t>
            </a:r>
            <a:r>
              <a:rPr lang="en-US" altLang="tr-TR" dirty="0">
                <a:solidFill>
                  <a:srgbClr val="FF0000"/>
                </a:solidFill>
              </a:rPr>
              <a:t>		3 not 27</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50800" y="50800"/>
            <a:ext cx="10083800" cy="1549400"/>
          </a:xfrm>
        </p:spPr>
        <p:txBody>
          <a:bodyPr/>
          <a:lstStyle/>
          <a:p>
            <a:pPr eaLnBrk="1" hangingPunct="1"/>
            <a:r>
              <a:rPr lang="en-US" altLang="tr-TR" sz="5400" dirty="0">
                <a:solidFill>
                  <a:schemeClr val="accent2"/>
                </a:solidFill>
              </a:rPr>
              <a:t>String Operations</a:t>
            </a:r>
          </a:p>
        </p:txBody>
      </p:sp>
      <p:sp>
        <p:nvSpPr>
          <p:cNvPr id="37891" name="Rectangle 2"/>
          <p:cNvSpPr>
            <a:spLocks noGrp="1" noChangeArrowheads="1"/>
          </p:cNvSpPr>
          <p:nvPr>
            <p:ph type="body" idx="1"/>
          </p:nvPr>
        </p:nvSpPr>
        <p:spPr>
          <a:xfrm>
            <a:off x="76200" y="1752600"/>
            <a:ext cx="10083800" cy="5435600"/>
          </a:xfrm>
        </p:spPr>
        <p:txBody>
          <a:bodyPr/>
          <a:lstStyle/>
          <a:p>
            <a:pPr marL="698500" eaLnBrk="1" hangingPunct="1">
              <a:buSzPct val="125000"/>
            </a:pPr>
            <a:r>
              <a:rPr lang="en-US" altLang="tr-TR" b="1" dirty="0">
                <a:latin typeface="Courier New" panose="02070309020205020404" pitchFamily="49" charset="0"/>
                <a:cs typeface="Courier New" panose="02070309020205020404" pitchFamily="49" charset="0"/>
              </a:rPr>
              <a:t>+ operation performs </a:t>
            </a:r>
            <a:r>
              <a:rPr lang="en-US" altLang="tr-TR" b="1" i="1" dirty="0">
                <a:latin typeface="Courier New" panose="02070309020205020404" pitchFamily="49" charset="0"/>
                <a:cs typeface="Courier New" panose="02070309020205020404" pitchFamily="49" charset="0"/>
              </a:rPr>
              <a:t>concatenation</a:t>
            </a:r>
          </a:p>
          <a:p>
            <a:pPr marL="1200150" indent="-517525" eaLnBrk="1" hangingPunct="1">
              <a:buSzPct val="125000"/>
              <a:buFont typeface="Wingdings" panose="05000000000000000000" pitchFamily="2" charset="2"/>
              <a:buChar char="Ø"/>
            </a:pPr>
            <a:r>
              <a:rPr lang="en-US" altLang="tr-TR" b="1" dirty="0">
                <a:latin typeface="Courier New" panose="02070309020205020404" pitchFamily="49" charset="0"/>
                <a:cs typeface="Courier New" panose="02070309020205020404" pitchFamily="49" charset="0"/>
              </a:rPr>
              <a:t>‘a’ + ‘b’ gives ‘ab’</a:t>
            </a:r>
          </a:p>
          <a:p>
            <a:pPr marL="1200150" indent="-517525" eaLnBrk="1" hangingPunct="1">
              <a:buSzPct val="125000"/>
              <a:buFont typeface="Wingdings" panose="05000000000000000000" pitchFamily="2" charset="2"/>
              <a:buChar char="Ø"/>
            </a:pPr>
            <a:r>
              <a:rPr lang="en-US" altLang="tr-TR" b="1" dirty="0">
                <a:latin typeface="Courier New" panose="02070309020205020404" pitchFamily="49" charset="0"/>
                <a:cs typeface="Courier New" panose="02070309020205020404" pitchFamily="49" charset="0"/>
              </a:rPr>
              <a:t>‘a’ * 3   gives ‘</a:t>
            </a:r>
            <a:r>
              <a:rPr lang="en-US" altLang="tr-TR" b="1" dirty="0" err="1">
                <a:latin typeface="Courier New" panose="02070309020205020404" pitchFamily="49" charset="0"/>
                <a:cs typeface="Courier New" panose="02070309020205020404" pitchFamily="49" charset="0"/>
              </a:rPr>
              <a:t>aaa</a:t>
            </a:r>
            <a:r>
              <a:rPr lang="en-US" altLang="tr-TR" b="1" dirty="0">
                <a:latin typeface="Courier New" panose="02070309020205020404" pitchFamily="49" charset="0"/>
                <a:cs typeface="Courier New" panose="02070309020205020404" pitchFamily="49" charset="0"/>
              </a:rPr>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50800" y="304800"/>
            <a:ext cx="10083800" cy="762000"/>
          </a:xfrm>
        </p:spPr>
        <p:txBody>
          <a:bodyPr/>
          <a:lstStyle/>
          <a:p>
            <a:pPr eaLnBrk="1" hangingPunct="1"/>
            <a:r>
              <a:rPr lang="en-US" altLang="tr-TR" sz="5400" dirty="0">
                <a:solidFill>
                  <a:schemeClr val="accent2"/>
                </a:solidFill>
              </a:rPr>
              <a:t>Comments</a:t>
            </a:r>
            <a:br>
              <a:rPr lang="en-US" altLang="tr-TR" sz="5400" dirty="0"/>
            </a:br>
            <a:endParaRPr lang="en-US" altLang="tr-TR" sz="5400" dirty="0"/>
          </a:p>
        </p:txBody>
      </p:sp>
      <p:sp>
        <p:nvSpPr>
          <p:cNvPr id="38915" name="Rectangle 2"/>
          <p:cNvSpPr>
            <a:spLocks noGrp="1" noChangeArrowheads="1"/>
          </p:cNvSpPr>
          <p:nvPr>
            <p:ph type="body" idx="1"/>
          </p:nvPr>
        </p:nvSpPr>
        <p:spPr>
          <a:xfrm>
            <a:off x="0" y="2362200"/>
            <a:ext cx="10083800" cy="5461000"/>
          </a:xfrm>
        </p:spPr>
        <p:txBody>
          <a:bodyPr/>
          <a:lstStyle/>
          <a:p>
            <a:pPr marL="254000"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 this is a comment.</a:t>
            </a:r>
          </a:p>
          <a:p>
            <a:pPr marL="254000"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print a # this is another comment.</a:t>
            </a:r>
            <a:r>
              <a:rPr lang="en-US" altLang="tr-TR" sz="2800" b="1" dirty="0">
                <a:solidFill>
                  <a:srgbClr val="00B050"/>
                </a:solidFill>
              </a:rPr>
              <a:t> </a:t>
            </a:r>
            <a:endParaRPr lang="en-US" altLang="tr-TR" sz="2800" b="1" dirty="0">
              <a:solidFill>
                <a:srgbClr val="00B050"/>
              </a:solidFill>
              <a:latin typeface="Courier New" panose="02070309020205020404" pitchFamily="49" charset="0"/>
              <a:cs typeface="Courier New" panose="02070309020205020404" pitchFamily="49" charset="0"/>
            </a:endParaRPr>
          </a:p>
          <a:p>
            <a:pPr marL="254000"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 here is a multi-line comment</a:t>
            </a:r>
          </a:p>
          <a:p>
            <a:pPr marL="254000"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 </a:t>
            </a:r>
          </a:p>
          <a:p>
            <a:pPr marL="254000" indent="0" eaLnBrk="1" hangingPunct="1">
              <a:buNone/>
            </a:pPr>
            <a:r>
              <a:rPr lang="en-US" altLang="tr-TR" sz="2800" b="1" dirty="0">
                <a:solidFill>
                  <a:srgbClr val="00B050"/>
                </a:solidFill>
                <a:latin typeface="Courier New" panose="02070309020205020404" pitchFamily="49" charset="0"/>
                <a:cs typeface="Courier New" panose="02070309020205020404" pitchFamily="49" charset="0"/>
              </a:rPr>
              <a:t>comment</a:t>
            </a:r>
          </a:p>
          <a:p>
            <a:pPr marL="254000"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comment</a:t>
            </a:r>
          </a:p>
          <a:p>
            <a:pPr marL="254000"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Comment</a:t>
            </a:r>
          </a:p>
          <a:p>
            <a:pPr marL="254000"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a:t>
            </a:r>
            <a:endParaRPr lang="en-US" altLang="tr-TR" sz="2800" b="1" dirty="0">
              <a:solidFill>
                <a:srgbClr val="00B050"/>
              </a:solidFill>
            </a:endParaRPr>
          </a:p>
          <a:p>
            <a:pPr marL="254000" indent="0" eaLnBrk="1" hangingPunct="1">
              <a:buFont typeface="Gill Sans" charset="0"/>
              <a:buNone/>
            </a:pPr>
            <a:endParaRPr lang="en-US" altLang="tr-TR" dirty="0"/>
          </a:p>
        </p:txBody>
      </p:sp>
      <p:sp>
        <p:nvSpPr>
          <p:cNvPr id="2" name="Rectangle 1">
            <a:extLst>
              <a:ext uri="{FF2B5EF4-FFF2-40B4-BE49-F238E27FC236}">
                <a16:creationId xmlns:a16="http://schemas.microsoft.com/office/drawing/2014/main" id="{E077ED12-EA70-4317-ADC2-EA7CC563C211}"/>
              </a:ext>
            </a:extLst>
          </p:cNvPr>
          <p:cNvSpPr/>
          <p:nvPr/>
        </p:nvSpPr>
        <p:spPr>
          <a:xfrm>
            <a:off x="79566" y="914400"/>
            <a:ext cx="8915400" cy="1077218"/>
          </a:xfrm>
          <a:prstGeom prst="rect">
            <a:avLst/>
          </a:prstGeom>
        </p:spPr>
        <p:txBody>
          <a:bodyPr wrap="square">
            <a:spAutoFit/>
          </a:bodyPr>
          <a:lstStyle/>
          <a:p>
            <a:pPr marL="457200" indent="-457200">
              <a:buFont typeface="Arial" panose="020B0604020202020204" pitchFamily="34" charset="0"/>
              <a:buChar char="•"/>
            </a:pPr>
            <a:r>
              <a:rPr lang="en-US" altLang="tr-TR" dirty="0"/>
              <a:t>Adding notes to your program to make it clear and easy to track</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_IiPLtP-jm8"/>
          <p:cNvPicPr>
            <a:picLocks noGrp="1" noRot="1" noChangeAspect="1"/>
          </p:cNvPicPr>
          <p:nvPr>
            <p:ph idx="1"/>
            <a:videoFile r:link="rId1"/>
          </p:nvPr>
        </p:nvPicPr>
        <p:blipFill>
          <a:blip r:embed="rId3"/>
          <a:stretch>
            <a:fillRect/>
          </a:stretch>
        </p:blipFill>
        <p:spPr>
          <a:xfrm>
            <a:off x="0" y="1676400"/>
            <a:ext cx="10160001" cy="5943600"/>
          </a:xfrm>
          <a:prstGeom prst="rect">
            <a:avLst/>
          </a:prstGeom>
        </p:spPr>
      </p:pic>
      <p:sp>
        <p:nvSpPr>
          <p:cNvPr id="5" name="Rectangle 1"/>
          <p:cNvSpPr>
            <a:spLocks noGrp="1" noChangeArrowheads="1"/>
          </p:cNvSpPr>
          <p:nvPr>
            <p:ph type="title"/>
          </p:nvPr>
        </p:nvSpPr>
        <p:spPr>
          <a:xfrm>
            <a:off x="50800" y="0"/>
            <a:ext cx="10083800" cy="1447800"/>
          </a:xfrm>
        </p:spPr>
        <p:txBody>
          <a:bodyPr/>
          <a:lstStyle/>
          <a:p>
            <a:pPr eaLnBrk="1" hangingPunct="1"/>
            <a:r>
              <a:rPr lang="en-US" altLang="en-US" sz="5400" dirty="0">
                <a:solidFill>
                  <a:schemeClr val="accent2"/>
                </a:solidFill>
              </a:rPr>
              <a:t>Why am I in this class?</a:t>
            </a:r>
          </a:p>
        </p:txBody>
      </p:sp>
    </p:spTree>
    <p:extLst>
      <p:ext uri="{BB962C8B-B14F-4D97-AF65-F5344CB8AC3E}">
        <p14:creationId xmlns:p14="http://schemas.microsoft.com/office/powerpoint/2010/main" val="213351872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50800" y="50800"/>
            <a:ext cx="10083800" cy="1244600"/>
          </a:xfrm>
        </p:spPr>
        <p:txBody>
          <a:bodyPr/>
          <a:lstStyle/>
          <a:p>
            <a:r>
              <a:rPr lang="tr-TR" altLang="tr-TR" sz="5400" dirty="0">
                <a:solidFill>
                  <a:schemeClr val="accent2"/>
                </a:solidFill>
              </a:rPr>
              <a:t>Read</a:t>
            </a:r>
            <a:r>
              <a:rPr lang="en-US" altLang="tr-TR" sz="5400" dirty="0" err="1">
                <a:solidFill>
                  <a:schemeClr val="accent2"/>
                </a:solidFill>
              </a:rPr>
              <a:t>ing</a:t>
            </a:r>
            <a:endParaRPr lang="tr-TR" altLang="tr-TR" sz="5400" dirty="0">
              <a:solidFill>
                <a:schemeClr val="accent2"/>
              </a:solidFill>
            </a:endParaRPr>
          </a:p>
        </p:txBody>
      </p:sp>
      <p:sp>
        <p:nvSpPr>
          <p:cNvPr id="39939" name="Content Placeholder 2"/>
          <p:cNvSpPr>
            <a:spLocks noGrp="1"/>
          </p:cNvSpPr>
          <p:nvPr>
            <p:ph idx="1"/>
          </p:nvPr>
        </p:nvSpPr>
        <p:spPr>
          <a:xfrm>
            <a:off x="0" y="1676400"/>
            <a:ext cx="10083800" cy="5435600"/>
          </a:xfrm>
        </p:spPr>
        <p:txBody>
          <a:bodyPr/>
          <a:lstStyle/>
          <a:p>
            <a:pPr>
              <a:buSzPct val="125000"/>
            </a:pPr>
            <a:r>
              <a:rPr lang="en-US" altLang="tr-TR" dirty="0"/>
              <a:t>Please read Chapters 1 and 2 from your textbook</a:t>
            </a:r>
          </a:p>
          <a:p>
            <a:pPr>
              <a:buSzPct val="125000"/>
            </a:pPr>
            <a:r>
              <a:rPr lang="en-US" altLang="tr-TR" dirty="0"/>
              <a:t>Try to do the exercises at the end of each chapter to make sure that you understand the material </a:t>
            </a:r>
          </a:p>
          <a:p>
            <a:pPr lvl="1">
              <a:buSzPct val="125000"/>
            </a:pPr>
            <a:r>
              <a:rPr lang="en-US" altLang="tr-TR" dirty="0"/>
              <a:t>(This is only for self-study, and is not an assignment to be graded. However, it is strongly recommended, if you want to be successful in this class. You can always see me or your TAs during my and their office hours in case you have any questions).</a:t>
            </a:r>
            <a:endParaRPr lang="tr-TR" altLang="tr-T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accent2"/>
                </a:solidFill>
              </a:rPr>
              <a:t>What does it take to be successful in this class?</a:t>
            </a:r>
          </a:p>
        </p:txBody>
      </p:sp>
      <p:pic>
        <p:nvPicPr>
          <p:cNvPr id="4" name="ip051U7Rvds"/>
          <p:cNvPicPr>
            <a:picLocks noGrp="1" noRot="1" noChangeAspect="1"/>
          </p:cNvPicPr>
          <p:nvPr>
            <p:ph idx="1"/>
            <a:videoFile r:link="rId1"/>
          </p:nvPr>
        </p:nvPicPr>
        <p:blipFill>
          <a:blip r:embed="rId3"/>
          <a:stretch>
            <a:fillRect/>
          </a:stretch>
        </p:blipFill>
        <p:spPr>
          <a:xfrm>
            <a:off x="50800" y="2200275"/>
            <a:ext cx="10083800" cy="5572125"/>
          </a:xfrm>
          <a:prstGeom prst="rect">
            <a:avLst/>
          </a:prstGeom>
        </p:spPr>
      </p:pic>
    </p:spTree>
    <p:extLst>
      <p:ext uri="{BB962C8B-B14F-4D97-AF65-F5344CB8AC3E}">
        <p14:creationId xmlns:p14="http://schemas.microsoft.com/office/powerpoint/2010/main" val="2868078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1473200"/>
          </a:xfrm>
        </p:spPr>
        <p:txBody>
          <a:bodyPr/>
          <a:lstStyle/>
          <a:p>
            <a:r>
              <a:rPr lang="en-US" sz="5400" dirty="0">
                <a:solidFill>
                  <a:schemeClr val="accent2"/>
                </a:solidFill>
              </a:rPr>
              <a:t>Course Content</a:t>
            </a:r>
          </a:p>
        </p:txBody>
      </p:sp>
      <p:sp>
        <p:nvSpPr>
          <p:cNvPr id="3" name="Content Placeholder 2"/>
          <p:cNvSpPr>
            <a:spLocks noGrp="1"/>
          </p:cNvSpPr>
          <p:nvPr>
            <p:ph idx="1"/>
          </p:nvPr>
        </p:nvSpPr>
        <p:spPr/>
        <p:txBody>
          <a:bodyPr/>
          <a:lstStyle/>
          <a:p>
            <a:r>
              <a:rPr lang="en-US" dirty="0"/>
              <a:t>Programming concepts</a:t>
            </a:r>
          </a:p>
          <a:p>
            <a:r>
              <a:rPr lang="en-US" dirty="0"/>
              <a:t>Python programming language</a:t>
            </a:r>
          </a:p>
          <a:p>
            <a:r>
              <a:rPr lang="en-US" dirty="0"/>
              <a:t>Fun (Games)</a:t>
            </a:r>
          </a:p>
          <a:p>
            <a:r>
              <a:rPr lang="en-US" dirty="0"/>
              <a:t>Art!</a:t>
            </a:r>
          </a:p>
          <a:p>
            <a:r>
              <a:rPr lang="en-US" dirty="0"/>
              <a:t>And, some challenges!</a:t>
            </a:r>
          </a:p>
        </p:txBody>
      </p:sp>
      <p:pic>
        <p:nvPicPr>
          <p:cNvPr id="4" name="Picture 3"/>
          <p:cNvPicPr>
            <a:picLocks noChangeAspect="1"/>
          </p:cNvPicPr>
          <p:nvPr/>
        </p:nvPicPr>
        <p:blipFill>
          <a:blip r:embed="rId2"/>
          <a:stretch>
            <a:fillRect/>
          </a:stretch>
        </p:blipFill>
        <p:spPr>
          <a:xfrm>
            <a:off x="6031441" y="717003"/>
            <a:ext cx="2819400" cy="3057939"/>
          </a:xfrm>
          <a:prstGeom prst="rect">
            <a:avLst/>
          </a:prstGeom>
        </p:spPr>
      </p:pic>
      <p:pic>
        <p:nvPicPr>
          <p:cNvPr id="5" name="Picture 4"/>
          <p:cNvPicPr>
            <a:picLocks noChangeAspect="1"/>
          </p:cNvPicPr>
          <p:nvPr/>
        </p:nvPicPr>
        <p:blipFill>
          <a:blip r:embed="rId3"/>
          <a:stretch>
            <a:fillRect/>
          </a:stretch>
        </p:blipFill>
        <p:spPr>
          <a:xfrm>
            <a:off x="6985000" y="2774403"/>
            <a:ext cx="2977767" cy="2686464"/>
          </a:xfrm>
          <a:prstGeom prst="rect">
            <a:avLst/>
          </a:prstGeom>
        </p:spPr>
      </p:pic>
      <p:pic>
        <p:nvPicPr>
          <p:cNvPr id="6" name="Picture 5"/>
          <p:cNvPicPr>
            <a:picLocks noChangeAspect="1"/>
          </p:cNvPicPr>
          <p:nvPr/>
        </p:nvPicPr>
        <p:blipFill>
          <a:blip r:embed="rId4"/>
          <a:stretch>
            <a:fillRect/>
          </a:stretch>
        </p:blipFill>
        <p:spPr>
          <a:xfrm>
            <a:off x="5689600" y="5291958"/>
            <a:ext cx="3503082" cy="2302642"/>
          </a:xfrm>
          <a:prstGeom prst="rect">
            <a:avLst/>
          </a:prstGeom>
        </p:spPr>
      </p:pic>
    </p:spTree>
    <p:extLst>
      <p:ext uri="{BB962C8B-B14F-4D97-AF65-F5344CB8AC3E}">
        <p14:creationId xmlns:p14="http://schemas.microsoft.com/office/powerpoint/2010/main" val="6012441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accent2"/>
                </a:solidFill>
              </a:rPr>
              <a:t>Course Organization</a:t>
            </a:r>
          </a:p>
        </p:txBody>
      </p:sp>
      <p:sp>
        <p:nvSpPr>
          <p:cNvPr id="3" name="Content Placeholder 2"/>
          <p:cNvSpPr>
            <a:spLocks noGrp="1"/>
          </p:cNvSpPr>
          <p:nvPr>
            <p:ph idx="1"/>
          </p:nvPr>
        </p:nvSpPr>
        <p:spPr/>
        <p:txBody>
          <a:bodyPr/>
          <a:lstStyle/>
          <a:p>
            <a:r>
              <a:rPr lang="en-US" dirty="0"/>
              <a:t>Syllabus to be updated and posted on LMS</a:t>
            </a:r>
          </a:p>
        </p:txBody>
      </p:sp>
    </p:spTree>
    <p:extLst>
      <p:ext uri="{BB962C8B-B14F-4D97-AF65-F5344CB8AC3E}">
        <p14:creationId xmlns:p14="http://schemas.microsoft.com/office/powerpoint/2010/main" val="6132565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6200" y="-381000"/>
            <a:ext cx="10083800" cy="2057400"/>
          </a:xfrm>
        </p:spPr>
        <p:txBody>
          <a:bodyPr/>
          <a:lstStyle/>
          <a:p>
            <a:r>
              <a:rPr lang="en-US" altLang="en-US" sz="5400" dirty="0">
                <a:solidFill>
                  <a:schemeClr val="accent2"/>
                </a:solidFill>
              </a:rPr>
              <a:t>Programming</a:t>
            </a:r>
          </a:p>
        </p:txBody>
      </p:sp>
      <p:sp>
        <p:nvSpPr>
          <p:cNvPr id="17411" name="Content Placeholder 2"/>
          <p:cNvSpPr>
            <a:spLocks noGrp="1"/>
          </p:cNvSpPr>
          <p:nvPr>
            <p:ph idx="1"/>
          </p:nvPr>
        </p:nvSpPr>
        <p:spPr>
          <a:xfrm>
            <a:off x="38100" y="1905000"/>
            <a:ext cx="10083800" cy="5435600"/>
          </a:xfrm>
        </p:spPr>
        <p:txBody>
          <a:bodyPr/>
          <a:lstStyle/>
          <a:p>
            <a:pPr>
              <a:buSzPct val="125000"/>
            </a:pPr>
            <a:r>
              <a:rPr lang="en-US" altLang="en-US" dirty="0"/>
              <a:t>Instructing a computer to do a set of commands as defined by the programmer:</a:t>
            </a:r>
          </a:p>
          <a:p>
            <a:pPr lvl="1">
              <a:buSzPct val="100000"/>
              <a:buFont typeface="Wingdings" panose="05000000000000000000" pitchFamily="2" charset="2"/>
              <a:buChar char="Ø"/>
            </a:pPr>
            <a:r>
              <a:rPr lang="en-US" altLang="en-US" sz="2800" dirty="0"/>
              <a:t>Doing </a:t>
            </a:r>
            <a:r>
              <a:rPr lang="en-US" altLang="en-US" sz="2800" dirty="0" err="1"/>
              <a:t>maths</a:t>
            </a:r>
            <a:endParaRPr lang="en-US" altLang="en-US" sz="2800" dirty="0"/>
          </a:p>
          <a:p>
            <a:pPr lvl="1">
              <a:buSzPct val="100000"/>
              <a:buFont typeface="Wingdings" panose="05000000000000000000" pitchFamily="2" charset="2"/>
              <a:buChar char="Ø"/>
            </a:pPr>
            <a:r>
              <a:rPr lang="en-US" altLang="en-US" sz="2800" dirty="0"/>
              <a:t>Checking conditions</a:t>
            </a:r>
          </a:p>
          <a:p>
            <a:pPr lvl="1">
              <a:buSzPct val="100000"/>
              <a:buFont typeface="Wingdings" panose="05000000000000000000" pitchFamily="2" charset="2"/>
              <a:buChar char="Ø"/>
            </a:pPr>
            <a:r>
              <a:rPr lang="en-US" altLang="en-US" sz="2800" dirty="0"/>
              <a:t>Getting input from the user</a:t>
            </a:r>
          </a:p>
          <a:p>
            <a:pPr lvl="1">
              <a:buSzPct val="100000"/>
              <a:buFont typeface="Wingdings" panose="05000000000000000000" pitchFamily="2" charset="2"/>
              <a:buChar char="Ø"/>
            </a:pPr>
            <a:r>
              <a:rPr lang="en-US" altLang="en-US" sz="2800" dirty="0"/>
              <a:t>Writing into a file</a:t>
            </a:r>
          </a:p>
          <a:p>
            <a:pPr lvl="1">
              <a:buSzPct val="100000"/>
              <a:buFont typeface="Wingdings" panose="05000000000000000000" pitchFamily="2" charset="2"/>
              <a:buChar char="Ø"/>
            </a:pPr>
            <a:r>
              <a:rPr lang="en-US" altLang="en-US" sz="2800" dirty="0"/>
              <a:t>Sending data to another email</a:t>
            </a:r>
          </a:p>
          <a:p>
            <a:pPr lvl="1">
              <a:buSzPct val="100000"/>
              <a:buFont typeface="Wingdings" panose="05000000000000000000" pitchFamily="2" charset="2"/>
              <a:buChar char="Ø"/>
            </a:pPr>
            <a:r>
              <a:rPr lang="en-US" altLang="en-US" sz="2800" dirty="0"/>
              <a:t>Painting a certain region on the screen</a:t>
            </a:r>
          </a:p>
          <a:p>
            <a:pPr lvl="1">
              <a:buSzPct val="100000"/>
              <a:buFont typeface="Wingdings" panose="05000000000000000000" pitchFamily="2" charset="2"/>
              <a:buChar char="Ø"/>
            </a:pPr>
            <a:r>
              <a:rPr lang="en-US" altLang="en-US" sz="2800" dirty="0"/>
              <a:t>etc.</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body" idx="1"/>
          </p:nvPr>
        </p:nvSpPr>
        <p:spPr>
          <a:xfrm>
            <a:off x="0" y="1783814"/>
            <a:ext cx="10083800" cy="5435600"/>
          </a:xfrm>
        </p:spPr>
        <p:txBody>
          <a:bodyPr/>
          <a:lstStyle/>
          <a:p>
            <a:pPr marL="698500" eaLnBrk="1" hangingPunct="1">
              <a:buSzPct val="125000"/>
            </a:pPr>
            <a:r>
              <a:rPr lang="en-US" altLang="tr-TR" sz="2800" dirty="0"/>
              <a:t>High-level programming languages.</a:t>
            </a:r>
          </a:p>
          <a:p>
            <a:pPr marL="1054100" lvl="1" indent="-457200" eaLnBrk="1" hangingPunct="1">
              <a:buSzPct val="100000"/>
              <a:buFont typeface="Wingdings" panose="05000000000000000000" pitchFamily="2" charset="2"/>
              <a:buChar char="Ø"/>
            </a:pPr>
            <a:r>
              <a:rPr lang="en-US" altLang="tr-TR" sz="2800" dirty="0"/>
              <a:t>e.g., C,C++,Perl, Java, Python</a:t>
            </a:r>
          </a:p>
          <a:p>
            <a:pPr marL="698500" eaLnBrk="1" hangingPunct="1">
              <a:buSzPct val="125000"/>
            </a:pPr>
            <a:r>
              <a:rPr lang="en-US" altLang="tr-TR" sz="2800" dirty="0"/>
              <a:t>Low-level programming languages.</a:t>
            </a:r>
          </a:p>
          <a:p>
            <a:pPr marL="1054100" lvl="1" indent="-457200" eaLnBrk="1" hangingPunct="1">
              <a:buSzPct val="100000"/>
              <a:buFont typeface="Wingdings" panose="05000000000000000000" pitchFamily="2" charset="2"/>
              <a:buChar char="Ø"/>
            </a:pPr>
            <a:r>
              <a:rPr lang="en-US" altLang="tr-TR" sz="2800" dirty="0"/>
              <a:t>e.g., assembly languages</a:t>
            </a:r>
          </a:p>
          <a:p>
            <a:pPr marL="1054100" lvl="1" indent="-457200" eaLnBrk="1" hangingPunct="1">
              <a:buSzPct val="100000"/>
              <a:buFont typeface="Wingdings" panose="05000000000000000000" pitchFamily="2" charset="2"/>
              <a:buChar char="Ø"/>
            </a:pPr>
            <a:r>
              <a:rPr lang="en-US" altLang="tr-TR" sz="2800" dirty="0"/>
              <a:t>Machine coding</a:t>
            </a:r>
          </a:p>
          <a:p>
            <a:pPr marL="698500" eaLnBrk="1" hangingPunct="1">
              <a:buSzPct val="125000"/>
            </a:pPr>
            <a:r>
              <a:rPr lang="en-US" altLang="tr-TR" sz="2800" dirty="0"/>
              <a:t>Differences?</a:t>
            </a:r>
          </a:p>
          <a:p>
            <a:pPr marL="1054100" lvl="1" indent="-457200" eaLnBrk="1" hangingPunct="1">
              <a:buSzPct val="100000"/>
              <a:buFont typeface="Wingdings" panose="05000000000000000000" pitchFamily="2" charset="2"/>
              <a:buChar char="Ø"/>
            </a:pPr>
            <a:r>
              <a:rPr lang="en-US" altLang="tr-TR" sz="2800" dirty="0"/>
              <a:t>High level programming easier, close to be interpreted by human language</a:t>
            </a:r>
          </a:p>
          <a:p>
            <a:pPr marL="1054100" lvl="1" indent="-457200" eaLnBrk="1" hangingPunct="1">
              <a:buSzPct val="100000"/>
              <a:buFont typeface="Wingdings" panose="05000000000000000000" pitchFamily="2" charset="2"/>
              <a:buChar char="Ø"/>
            </a:pPr>
            <a:r>
              <a:rPr lang="en-US" altLang="tr-TR" sz="2800" dirty="0"/>
              <a:t>Low level programming close to binary computer coding</a:t>
            </a:r>
          </a:p>
        </p:txBody>
      </p:sp>
      <p:sp>
        <p:nvSpPr>
          <p:cNvPr id="18435" name="Rectangle 2"/>
          <p:cNvSpPr>
            <a:spLocks/>
          </p:cNvSpPr>
          <p:nvPr/>
        </p:nvSpPr>
        <p:spPr bwMode="auto">
          <a:xfrm>
            <a:off x="38100" y="-304800"/>
            <a:ext cx="10083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1pPr>
            <a:lvl2pPr marL="10033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2pPr>
            <a:lvl3pPr marL="13462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3pPr>
            <a:lvl4pPr marL="17018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4pPr>
            <a:lvl5pPr marL="20447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5pPr>
            <a:lvl6pPr marL="25019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6pPr>
            <a:lvl7pPr marL="29591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7pPr>
            <a:lvl8pPr marL="34163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8pPr>
            <a:lvl9pPr marL="38735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9pPr>
          </a:lstStyle>
          <a:p>
            <a:pPr eaLnBrk="1" hangingPunct="1">
              <a:spcBef>
                <a:spcPct val="0"/>
              </a:spcBef>
              <a:buSzTx/>
              <a:buFontTx/>
              <a:buNone/>
            </a:pPr>
            <a:r>
              <a:rPr lang="en-US" altLang="tr-TR" sz="5400" dirty="0">
                <a:solidFill>
                  <a:schemeClr val="accent2"/>
                </a:solidFill>
                <a:cs typeface="Gill Sans" charset="0"/>
              </a:rPr>
              <a:t>Programming Languages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0" y="-381000"/>
            <a:ext cx="10083800" cy="2057400"/>
          </a:xfrm>
        </p:spPr>
        <p:txBody>
          <a:bodyPr/>
          <a:lstStyle/>
          <a:p>
            <a:pPr eaLnBrk="1" hangingPunct="1"/>
            <a:r>
              <a:rPr lang="en-US" altLang="tr-TR" sz="5400" dirty="0">
                <a:solidFill>
                  <a:schemeClr val="accent2"/>
                </a:solidFill>
              </a:rPr>
              <a:t>Compiler, Interpreter</a:t>
            </a:r>
          </a:p>
        </p:txBody>
      </p:sp>
      <p:pic>
        <p:nvPicPr>
          <p:cNvPr id="194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6170613"/>
            <a:ext cx="47752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3406775"/>
            <a:ext cx="6756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9461" name="TextBox 1"/>
          <p:cNvSpPr txBox="1">
            <a:spLocks noChangeArrowheads="1"/>
          </p:cNvSpPr>
          <p:nvPr/>
        </p:nvSpPr>
        <p:spPr bwMode="auto">
          <a:xfrm>
            <a:off x="203200" y="1852613"/>
            <a:ext cx="92694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r>
              <a:rPr lang="en-US" altLang="tr-TR"/>
              <a:t>You type the code – source code</a:t>
            </a:r>
          </a:p>
          <a:p>
            <a:r>
              <a:rPr lang="en-US" altLang="tr-TR"/>
              <a:t>Compiler translates it to byte code – (faster to run)</a:t>
            </a:r>
          </a:p>
        </p:txBody>
      </p:sp>
      <p:sp>
        <p:nvSpPr>
          <p:cNvPr id="19462" name="Rectangle 1"/>
          <p:cNvSpPr>
            <a:spLocks noChangeArrowheads="1"/>
          </p:cNvSpPr>
          <p:nvPr/>
        </p:nvSpPr>
        <p:spPr bwMode="auto">
          <a:xfrm>
            <a:off x="-495300" y="4865688"/>
            <a:ext cx="102235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98500">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eaLnBrk="1" hangingPunct="1"/>
            <a:r>
              <a:rPr lang="en-US" altLang="tr-TR"/>
              <a:t>Interpreter reads your source code, and executes it (performs computations) line by line. </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5531</TotalTime>
  <Pages>0</Pages>
  <Words>1114</Words>
  <Characters>0</Characters>
  <Application>Microsoft Office PowerPoint</Application>
  <PresentationFormat>Custom</PresentationFormat>
  <Lines>0</Lines>
  <Paragraphs>169</Paragraphs>
  <Slides>30</Slides>
  <Notes>0</Notes>
  <HiddenSlides>3</HiddenSlides>
  <MMClips>2</MMClips>
  <ScaleCrop>false</ScaleCrop>
  <HeadingPairs>
    <vt:vector size="6" baseType="variant">
      <vt:variant>
        <vt:lpstr>Fonts Used</vt:lpstr>
      </vt:variant>
      <vt:variant>
        <vt:i4>7</vt:i4>
      </vt:variant>
      <vt:variant>
        <vt:lpstr>Theme</vt:lpstr>
      </vt:variant>
      <vt:variant>
        <vt:i4>14</vt:i4>
      </vt:variant>
      <vt:variant>
        <vt:lpstr>Slide Titles</vt:lpstr>
      </vt:variant>
      <vt:variant>
        <vt:i4>30</vt:i4>
      </vt:variant>
    </vt:vector>
  </HeadingPairs>
  <TitlesOfParts>
    <vt:vector size="51" baseType="lpstr">
      <vt:lpstr>ＭＳ Ｐゴシック</vt:lpstr>
      <vt:lpstr>Arial</vt:lpstr>
      <vt:lpstr>Courier New</vt:lpstr>
      <vt:lpstr>Gill Sans</vt:lpstr>
      <vt:lpstr>Wingdings</vt:lpstr>
      <vt:lpstr>ヒラギノ角ゴ ProN W3</vt:lpstr>
      <vt:lpstr>ヒラギノ角ゴ ProN W6</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 ENGR 101 Introduction to Programming  Week 1</vt:lpstr>
      <vt:lpstr>Why am I in this class?</vt:lpstr>
      <vt:lpstr>Why am I in this class?</vt:lpstr>
      <vt:lpstr>What does it take to be successful in this class?</vt:lpstr>
      <vt:lpstr>Course Content</vt:lpstr>
      <vt:lpstr>Course Organization</vt:lpstr>
      <vt:lpstr>Programming</vt:lpstr>
      <vt:lpstr>PowerPoint Presentation</vt:lpstr>
      <vt:lpstr>Compiler, Interpreter</vt:lpstr>
      <vt:lpstr>What’s a program?</vt:lpstr>
      <vt:lpstr>What’s debugging?</vt:lpstr>
      <vt:lpstr>Types of errors</vt:lpstr>
      <vt:lpstr>Python Installation</vt:lpstr>
      <vt:lpstr>First program</vt:lpstr>
      <vt:lpstr>Exercise</vt:lpstr>
      <vt:lpstr>Exercise</vt:lpstr>
      <vt:lpstr>Values and Types</vt:lpstr>
      <vt:lpstr>Values and Types</vt:lpstr>
      <vt:lpstr>Variables</vt:lpstr>
      <vt:lpstr>Variable names and  keywords</vt:lpstr>
      <vt:lpstr>Modes of the interpreter</vt:lpstr>
      <vt:lpstr>Interactive Mode vs.  Script Mode</vt:lpstr>
      <vt:lpstr>Operators and Operands</vt:lpstr>
      <vt:lpstr>Operators and Operands</vt:lpstr>
      <vt:lpstr>Expressions</vt:lpstr>
      <vt:lpstr>Statements</vt:lpstr>
      <vt:lpstr>Order of Operations</vt:lpstr>
      <vt:lpstr>String Operations</vt:lpstr>
      <vt:lpstr>Comments </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Week 1</dc:title>
  <dc:subject/>
  <dc:creator>Ali Cakmak</dc:creator>
  <cp:keywords/>
  <dc:description/>
  <cp:lastModifiedBy>Mujde</cp:lastModifiedBy>
  <cp:revision>88</cp:revision>
  <dcterms:modified xsi:type="dcterms:W3CDTF">2019-02-04T14:34:42Z</dcterms:modified>
</cp:coreProperties>
</file>