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21" r:id="rId2"/>
  </p:sldMasterIdLst>
  <p:notesMasterIdLst>
    <p:notesMasterId r:id="rId37"/>
  </p:notesMasterIdLst>
  <p:sldIdLst>
    <p:sldId id="334" r:id="rId3"/>
    <p:sldId id="478" r:id="rId4"/>
    <p:sldId id="430" r:id="rId5"/>
    <p:sldId id="451" r:id="rId6"/>
    <p:sldId id="442" r:id="rId7"/>
    <p:sldId id="443" r:id="rId8"/>
    <p:sldId id="479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81" r:id="rId30"/>
    <p:sldId id="474" r:id="rId31"/>
    <p:sldId id="477" r:id="rId32"/>
    <p:sldId id="480" r:id="rId33"/>
    <p:sldId id="482" r:id="rId34"/>
    <p:sldId id="483" r:id="rId35"/>
    <p:sldId id="484" r:id="rId36"/>
  </p:sldIdLst>
  <p:sldSz cx="10160000" cy="7620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4623"/>
  </p:normalViewPr>
  <p:slideViewPr>
    <p:cSldViewPr>
      <p:cViewPr>
        <p:scale>
          <a:sx n="70" d="100"/>
          <a:sy n="70" d="100"/>
        </p:scale>
        <p:origin x="888" y="-324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ヒラギノ角ゴ ProN W3" charset="0"/>
              </a:defRPr>
            </a:lvl1pPr>
          </a:lstStyle>
          <a:p>
            <a:pPr>
              <a:defRPr/>
            </a:pPr>
            <a:fld id="{EC8C6A40-D4DE-45C9-A8C2-40B14DF7604E}" type="datetimeFigureOut">
              <a:rPr lang="en-US"/>
              <a:pPr>
                <a:defRPr/>
              </a:pPr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ヒラギノ角ゴ ProN W3" charset="0"/>
              </a:defRPr>
            </a:lvl1pPr>
          </a:lstStyle>
          <a:p>
            <a:pPr>
              <a:defRPr/>
            </a:pPr>
            <a:fld id="{96F4D262-F6B4-4DB6-8DB0-90CBC071B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46378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19990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282700"/>
            <a:ext cx="2044700" cy="353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282700"/>
            <a:ext cx="5981700" cy="353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53980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193202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770652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249099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81515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12672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909480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23593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63230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842605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251952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61408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3650" y="50800"/>
            <a:ext cx="2520950" cy="7543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" y="50800"/>
            <a:ext cx="741045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31177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2525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3924300"/>
            <a:ext cx="4013200" cy="88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013200" cy="88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76474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52321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57446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05262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23645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9733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3924300"/>
            <a:ext cx="8178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282700"/>
            <a:ext cx="81788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5" y="-76200"/>
            <a:ext cx="15303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800" y="50800"/>
            <a:ext cx="10083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" y="2159000"/>
            <a:ext cx="1008380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14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60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monty@python.org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49760"/>
            <a:ext cx="8178800" cy="4152900"/>
          </a:xfrm>
        </p:spPr>
        <p:txBody>
          <a:bodyPr/>
          <a:lstStyle/>
          <a:p>
            <a:pPr eaLnBrk="1" hangingPunct="1"/>
            <a:br>
              <a:rPr lang="en-US" altLang="tr-TR" dirty="0"/>
            </a:br>
            <a:r>
              <a:rPr lang="en-US" altLang="tr-TR" sz="5400" b="1" dirty="0"/>
              <a:t>ENGR 101</a:t>
            </a:r>
            <a:br>
              <a:rPr lang="en-US" altLang="tr-TR" sz="5400" b="1" dirty="0"/>
            </a:br>
            <a:r>
              <a:rPr lang="en-US" altLang="tr-TR" sz="5400" b="1" dirty="0"/>
              <a:t>Introduction to Programming</a:t>
            </a:r>
            <a:br>
              <a:rPr lang="en-US" altLang="tr-TR" b="1" dirty="0"/>
            </a:br>
            <a:br>
              <a:rPr lang="en-US" altLang="tr-TR" sz="4400" b="1" i="1" u="sng" dirty="0">
                <a:solidFill>
                  <a:srgbClr val="003C52"/>
                </a:solidFill>
                <a:cs typeface="ヒラギノ角ゴ ProN W6" charset="0"/>
              </a:rPr>
            </a:br>
            <a:r>
              <a:rPr lang="en-US" altLang="tr-TR" sz="4400" b="1" dirty="0">
                <a:solidFill>
                  <a:schemeClr val="accent2"/>
                </a:solidFill>
              </a:rPr>
              <a:t>Week 10</a:t>
            </a:r>
            <a:endParaRPr lang="en-US" altLang="tr-TR" sz="4400" b="1" dirty="0">
              <a:solidFill>
                <a:schemeClr val="accent2"/>
              </a:solidFill>
              <a:cs typeface="ヒラギノ角ゴ ProN W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Tuples – How to create?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To create a tuple with a single element, you have to include a final comma: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'a',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type(t1)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tr-T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'tuple'&gt;</a:t>
            </a:r>
          </a:p>
        </p:txBody>
      </p:sp>
    </p:spTree>
    <p:extLst>
      <p:ext uri="{BB962C8B-B14F-4D97-AF65-F5344CB8AC3E}">
        <p14:creationId xmlns:p14="http://schemas.microsoft.com/office/powerpoint/2010/main" val="2301427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310928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Tuples – How to create?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125351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A value in parentheses is not a tuple: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('a')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type(t2)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tr-TR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&lt;type '</a:t>
            </a:r>
            <a:r>
              <a:rPr lang="en-US" altLang="tr-T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Or use the built-in function </a:t>
            </a:r>
            <a:r>
              <a:rPr lang="en-US" altLang="tr-TR" b="1" dirty="0"/>
              <a:t>tuple</a:t>
            </a:r>
            <a:r>
              <a:rPr lang="en-US" altLang="tr-TR" dirty="0"/>
              <a:t>. 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tuple()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t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tr-TR" sz="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0863843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382936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Tuples – Strings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65784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If the argument is a </a:t>
            </a:r>
            <a:r>
              <a:rPr lang="en-US" altLang="tr-TR" b="1" i="1" dirty="0"/>
              <a:t>sequence (string, list, or tuple)</a:t>
            </a:r>
            <a:r>
              <a:rPr lang="en-US" altLang="tr-TR" dirty="0"/>
              <a:t>, the result is a tuple with the elements of the sequence:</a:t>
            </a:r>
          </a:p>
          <a:p>
            <a:pPr marL="939800" lvl="2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tuple('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lupins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939800" lvl="2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t</a:t>
            </a:r>
          </a:p>
          <a:p>
            <a:pPr marL="939800" lvl="2" indent="0" eaLnBrk="1" hangingPunct="1">
              <a:buFont typeface="Gill Sans" charset="0"/>
              <a:buNone/>
            </a:pPr>
            <a:br>
              <a:rPr lang="en-US" altLang="tr-TR" sz="10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('l', 'u', 'p', '</a:t>
            </a:r>
            <a:r>
              <a:rPr lang="en-US" altLang="tr-TR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'n', 's')</a:t>
            </a:r>
          </a:p>
          <a:p>
            <a:pPr marL="698500" eaLnBrk="1" hangingPunct="1">
              <a:buSzPct val="125000"/>
            </a:pPr>
            <a:r>
              <a:rPr lang="en-US" altLang="tr-TR" i="1" u="sng" dirty="0"/>
              <a:t>Because tuple is the name of a built-in function, you should avoid using it as a variable name</a:t>
            </a:r>
            <a:r>
              <a:rPr lang="en-US" alt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40373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Tuples – Accessing Items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1721768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Most list operators also work on tuples. The bracket operator indexes an element.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('a', 'b', 'c', 'd', 'e')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t[0]</a:t>
            </a:r>
          </a:p>
          <a:p>
            <a:pPr marL="596900" lvl="1" indent="0" eaLnBrk="1" hangingPunct="1">
              <a:buFont typeface="Gill Sans" charset="0"/>
              <a:buNone/>
            </a:pPr>
            <a:br>
              <a:rPr lang="en-US" altLang="tr-TR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And the slice operator selects a range of elements.</a:t>
            </a:r>
          </a:p>
          <a:p>
            <a:pPr marL="596900" lvl="1" indent="0" eaLnBrk="1" hangingPunct="1"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t[1:3]</a:t>
            </a:r>
          </a:p>
          <a:p>
            <a:pPr marL="596900" lvl="1" indent="0" eaLnBrk="1" hangingPunct="1">
              <a:buNone/>
            </a:pPr>
            <a:br>
              <a:rPr lang="en-US" altLang="tr-TR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('b', 'c')</a:t>
            </a:r>
          </a:p>
        </p:txBody>
      </p:sp>
    </p:spTree>
    <p:extLst>
      <p:ext uri="{BB962C8B-B14F-4D97-AF65-F5344CB8AC3E}">
        <p14:creationId xmlns:p14="http://schemas.microsoft.com/office/powerpoint/2010/main" val="3459053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/>
            <a:r>
              <a:rPr lang="en-US" altLang="tr-TR" sz="5400" dirty="0">
                <a:solidFill>
                  <a:schemeClr val="accent2"/>
                </a:solidFill>
              </a:rPr>
              <a:t>Tuples are immutable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1865784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But if you try to modify one of the elements of the tuple, you get an error.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t[0] = 'A'</a:t>
            </a:r>
            <a:br>
              <a:rPr lang="en-US" altLang="tr-TR" dirty="0"/>
            </a:br>
            <a:r>
              <a:rPr lang="en-US" altLang="tr-TR" dirty="0" err="1">
                <a:solidFill>
                  <a:srgbClr val="D90B00"/>
                </a:solidFill>
              </a:rPr>
              <a:t>TypeError</a:t>
            </a:r>
            <a:r>
              <a:rPr lang="en-US" altLang="tr-TR" dirty="0">
                <a:solidFill>
                  <a:srgbClr val="D90B00"/>
                </a:solidFill>
              </a:rPr>
              <a:t>: object doesn't support item assignment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You can’t modify the elements of a tuple, but you can replace one tuple with another.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('A',) + t[1:]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t</a:t>
            </a:r>
          </a:p>
          <a:p>
            <a:pPr marL="596900" lvl="1" indent="0" eaLnBrk="1" hangingPunct="1">
              <a:buFont typeface="Gill Sans" charset="0"/>
              <a:buNone/>
            </a:pPr>
            <a:br>
              <a:rPr lang="en-US" altLang="tr-TR" sz="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('A', 'b', 'c', 'd', 'e')</a:t>
            </a:r>
          </a:p>
        </p:txBody>
      </p:sp>
    </p:spTree>
    <p:extLst>
      <p:ext uri="{BB962C8B-B14F-4D97-AF65-F5344CB8AC3E}">
        <p14:creationId xmlns:p14="http://schemas.microsoft.com/office/powerpoint/2010/main" val="32295701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950888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Tuple assignment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2009800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It is often useful to swap the values of two variables.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 = b, a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/>
              <a:t># Note that the expressions on the right side are # evaluated before any of the assignments.</a:t>
            </a:r>
            <a:endParaRPr lang="en-US" altLang="tr-TR" dirty="0"/>
          </a:p>
          <a:p>
            <a:pPr marL="698500" eaLnBrk="1" hangingPunct="1">
              <a:buSzPct val="125000"/>
            </a:pPr>
            <a:r>
              <a:rPr lang="en-US" altLang="tr-TR" dirty="0"/>
              <a:t>The number of variables on the left and the number of values on the right have to be the same: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 = 1, 2, 3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 err="1">
                <a:solidFill>
                  <a:srgbClr val="D90B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altLang="tr-TR" b="1" dirty="0">
                <a:solidFill>
                  <a:srgbClr val="D90B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too many values to unpack</a:t>
            </a:r>
          </a:p>
        </p:txBody>
      </p:sp>
    </p:spTree>
    <p:extLst>
      <p:ext uri="{BB962C8B-B14F-4D97-AF65-F5344CB8AC3E}">
        <p14:creationId xmlns:p14="http://schemas.microsoft.com/office/powerpoint/2010/main" val="317240352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238920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Tuple assignment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4000" indent="0" eaLnBrk="1" hangingPunct="1">
              <a:buFont typeface="Gill Sans" charset="0"/>
              <a:buNone/>
            </a:pP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tr-TR" b="1" u="sng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monty@python.org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domain =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addr.split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('@')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monty</a:t>
            </a:r>
            <a:endParaRPr lang="en-US" altLang="tr-T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domain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python.org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955102-3AE3-4AD7-8594-9F30DCA05A3C}"/>
              </a:ext>
            </a:extLst>
          </p:cNvPr>
          <p:cNvSpPr/>
          <p:nvPr/>
        </p:nvSpPr>
        <p:spPr>
          <a:xfrm>
            <a:off x="50800" y="1620391"/>
            <a:ext cx="91450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tr-TR" dirty="0"/>
              <a:t>For tuple assignment, the right hand side can be any kind of sequence (string, list or tuple)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9856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238920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Tuples as return values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" y="1865784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A function can only return one value, but if the value is a tuple, the effect is the same as </a:t>
            </a:r>
            <a:r>
              <a:rPr lang="en-US" altLang="tr-TR" u="sng" dirty="0"/>
              <a:t>returning multiple values</a:t>
            </a:r>
            <a:r>
              <a:rPr lang="en-US" altLang="tr-TR" dirty="0"/>
              <a:t>.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Here is an example of a function that returns a tuple:</a:t>
            </a:r>
          </a:p>
          <a:p>
            <a:pPr marL="939800" lvl="2" indent="0" eaLnBrk="1" hangingPunct="1">
              <a:buFont typeface="Gill Sans" charset="0"/>
              <a:buNone/>
            </a:pP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min_max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(t):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min(t), max(t)</a:t>
            </a:r>
          </a:p>
          <a:p>
            <a:pPr marL="939800" lvl="2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 =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min_max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([1,2,3,4])</a:t>
            </a:r>
          </a:p>
        </p:txBody>
      </p:sp>
    </p:spTree>
    <p:extLst>
      <p:ext uri="{BB962C8B-B14F-4D97-AF65-F5344CB8AC3E}">
        <p14:creationId xmlns:p14="http://schemas.microsoft.com/office/powerpoint/2010/main" val="176167143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Variable-length argument tuples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dirty="0"/>
              <a:t>Functions can take a variable number of arguments. </a:t>
            </a:r>
          </a:p>
          <a:p>
            <a:pPr marL="698500" eaLnBrk="1" hangingPunct="1">
              <a:buSzPct val="125000"/>
              <a:defRPr/>
            </a:pPr>
            <a:r>
              <a:rPr lang="en-US" altLang="tr-TR" dirty="0"/>
              <a:t>A parameter name that begins with </a:t>
            </a:r>
            <a:r>
              <a:rPr lang="en-US" altLang="tr-TR" b="1" dirty="0"/>
              <a:t>* </a:t>
            </a:r>
            <a:r>
              <a:rPr lang="en-US" altLang="tr-TR" dirty="0"/>
              <a:t>gathers arguments into a tuple. </a:t>
            </a:r>
            <a:br>
              <a:rPr lang="en-US" altLang="tr-TR" dirty="0"/>
            </a:b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printall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en-US" altLang="tr-TR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printall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(‘a’, 1, 2)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printall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  <a:br>
              <a:rPr lang="en-US" altLang="tr-TR" dirty="0"/>
            </a:b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58614955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310928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Variable-length argument tuples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2009800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The complement of gather is scatter. If you have a sequence of values and you want to </a:t>
            </a:r>
            <a:r>
              <a:rPr lang="en-US" altLang="tr-TR" b="1" i="1" dirty="0"/>
              <a:t>pass it to a function as multiple arguments</a:t>
            </a:r>
            <a:r>
              <a:rPr lang="en-US" altLang="tr-TR" dirty="0"/>
              <a:t>, you can use the * operator. </a:t>
            </a:r>
            <a:br>
              <a:rPr lang="en-US" altLang="tr-TR" dirty="0"/>
            </a:br>
            <a:endParaRPr lang="en-US" altLang="tr-TR" dirty="0"/>
          </a:p>
          <a:p>
            <a:pPr marL="939800" lvl="2" indent="0" eaLnBrk="1" hangingPunct="1">
              <a:buFont typeface="Gill Sans" charset="0"/>
              <a:buNone/>
            </a:pP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altLang="tr-TR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39800" lvl="2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(2, 3)</a:t>
            </a:r>
          </a:p>
          <a:p>
            <a:pPr marL="939800" lvl="2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test(*t)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913772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3896"/>
            <a:ext cx="10083800" cy="2057400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en-US" sz="4800" b="1" dirty="0">
                <a:solidFill>
                  <a:schemeClr val="tx2"/>
                </a:solidFill>
              </a:rPr>
              <a:t>Reminder</a:t>
            </a:r>
            <a:br>
              <a:rPr lang="en-US" altLang="en-US" sz="4800" b="1" dirty="0">
                <a:solidFill>
                  <a:schemeClr val="tx2"/>
                </a:solidFill>
              </a:rPr>
            </a:br>
            <a:r>
              <a:rPr lang="en-US" altLang="en-US" sz="4800" b="1" dirty="0">
                <a:solidFill>
                  <a:schemeClr val="tx2"/>
                </a:solidFill>
              </a:rPr>
              <a:t>Last Week (Week 9)</a:t>
            </a:r>
            <a:br>
              <a:rPr lang="en-US" altLang="en-US" sz="4800" b="1" dirty="0">
                <a:solidFill>
                  <a:schemeClr val="tx2"/>
                </a:solidFill>
              </a:rPr>
            </a:br>
            <a:r>
              <a:rPr lang="en-US" altLang="en-US" sz="4400" b="1" dirty="0">
                <a:solidFill>
                  <a:schemeClr val="accent2"/>
                </a:solidFill>
              </a:rPr>
              <a:t>Dictionaries</a:t>
            </a:r>
            <a:endParaRPr lang="en-US" sz="4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4545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22896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Lists and Tuples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4000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[('a', 0), ('b', 1), ('c', 2)]</a:t>
            </a:r>
          </a:p>
          <a:p>
            <a:pPr marL="254000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letter, number in t: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number, letter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0 a</a:t>
            </a:r>
            <a:b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1 b</a:t>
            </a:r>
            <a:b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2 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2A5B7F-231F-45E0-A6F7-BF96F7B50E9F}"/>
              </a:ext>
            </a:extLst>
          </p:cNvPr>
          <p:cNvSpPr/>
          <p:nvPr/>
        </p:nvSpPr>
        <p:spPr>
          <a:xfrm>
            <a:off x="255464" y="1505744"/>
            <a:ext cx="9217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tr-TR" dirty="0"/>
              <a:t>Using for loop to traverse a list of 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0687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310928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Dictionaries and Tuples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1865784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Dictionaries have a method called </a:t>
            </a:r>
            <a:r>
              <a:rPr lang="en-US" altLang="tr-TR" b="1" dirty="0"/>
              <a:t>items</a:t>
            </a:r>
            <a:r>
              <a:rPr lang="en-US" altLang="tr-TR" dirty="0"/>
              <a:t> that returns a </a:t>
            </a:r>
            <a:r>
              <a:rPr lang="en-US" altLang="tr-TR" b="1" i="1" dirty="0"/>
              <a:t>list of tuples</a:t>
            </a:r>
            <a:r>
              <a:rPr lang="en-US" altLang="tr-TR" dirty="0"/>
              <a:t>, where each tuple is a key-value pair.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{'a':0, 'b':1, 'c':2}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t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[('a', 0), ('c', 2), ('b', 1)]</a:t>
            </a:r>
          </a:p>
        </p:txBody>
      </p:sp>
    </p:spTree>
    <p:extLst>
      <p:ext uri="{BB962C8B-B14F-4D97-AF65-F5344CB8AC3E}">
        <p14:creationId xmlns:p14="http://schemas.microsoft.com/office/powerpoint/2010/main" val="238223642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382936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Dictionaries and Tuples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Conversely, you can use a </a:t>
            </a:r>
            <a:r>
              <a:rPr lang="en-US" altLang="tr-TR" b="1" i="1" dirty="0"/>
              <a:t>list of tuples </a:t>
            </a:r>
            <a:r>
              <a:rPr lang="en-US" altLang="tr-TR" dirty="0"/>
              <a:t>to initialize a new dictionary: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[('a', 0), ('c', 2), ('b', 1)]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d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{'a': 0, 'c': 2, 'b': 1}</a:t>
            </a:r>
          </a:p>
        </p:txBody>
      </p:sp>
    </p:spTree>
    <p:extLst>
      <p:ext uri="{BB962C8B-B14F-4D97-AF65-F5344CB8AC3E}">
        <p14:creationId xmlns:p14="http://schemas.microsoft.com/office/powerpoint/2010/main" val="13124871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526952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Dictionaries and Tuples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721768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Combining items, tuple assignment, and for, you get the idiom for </a:t>
            </a:r>
            <a:r>
              <a:rPr lang="en-US" altLang="tr-TR" b="1" i="1" dirty="0"/>
              <a:t>traversing the keys and values of a dictionary</a:t>
            </a:r>
            <a:r>
              <a:rPr lang="en-US" altLang="tr-TR" dirty="0"/>
              <a:t>:</a:t>
            </a:r>
            <a:br>
              <a:rPr lang="en-US" altLang="tr-TR" dirty="0"/>
            </a:br>
            <a:br>
              <a:rPr lang="en-US" altLang="tr-TR" dirty="0"/>
            </a:b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key,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key</a:t>
            </a:r>
          </a:p>
        </p:txBody>
      </p:sp>
    </p:spTree>
    <p:extLst>
      <p:ext uri="{BB962C8B-B14F-4D97-AF65-F5344CB8AC3E}">
        <p14:creationId xmlns:p14="http://schemas.microsoft.com/office/powerpoint/2010/main" val="280678576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Dictionaries and Tuples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Tuples are commonly used as keys in dictionaries (primarily because you can’t use lists). 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For example, a telephone directory might map from last-name, first-name pairs to telephone numbers. </a:t>
            </a:r>
            <a:br>
              <a:rPr lang="en-US" altLang="tr-TR" dirty="0"/>
            </a:br>
            <a:br>
              <a:rPr lang="en-US" altLang="tr-TR" dirty="0"/>
            </a:br>
            <a:br>
              <a:rPr lang="en-US" altLang="tr-TR" dirty="0"/>
            </a:br>
            <a:br>
              <a:rPr lang="en-US" altLang="tr-TR" dirty="0"/>
            </a:br>
            <a:br>
              <a:rPr lang="en-US" altLang="tr-TR" dirty="0"/>
            </a:br>
            <a:br>
              <a:rPr lang="en-US" altLang="tr-TR" dirty="0"/>
            </a:br>
            <a:br>
              <a:rPr lang="en-US" altLang="tr-TR" dirty="0"/>
            </a:br>
            <a:br>
              <a:rPr lang="en-US" altLang="tr-TR" dirty="0"/>
            </a:br>
            <a:endParaRPr lang="en-US" altLang="tr-TR" dirty="0"/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4483100"/>
            <a:ext cx="52324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3792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382936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Dictionaries and Tuples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805" y="1793776"/>
            <a:ext cx="12014200" cy="54356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The dictionary items are modified as </a:t>
            </a:r>
            <a:br>
              <a:rPr lang="en-US" altLang="tr-TR" dirty="0"/>
            </a:br>
            <a:br>
              <a:rPr lang="en-US" altLang="tr-TR" dirty="0"/>
            </a:b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directory[</a:t>
            </a:r>
            <a:r>
              <a:rPr lang="en-US" altLang="tr-TR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last,first</a:t>
            </a: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number</a:t>
            </a:r>
            <a:br>
              <a:rPr lang="en-US" altLang="tr-TR" dirty="0"/>
            </a:br>
            <a:br>
              <a:rPr lang="en-US" altLang="tr-TR" dirty="0"/>
            </a:br>
            <a:r>
              <a:rPr lang="en-US" altLang="tr-TR" dirty="0"/>
              <a:t>where the expression in brackets is a tuple. 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traverse this dictionary</a:t>
            </a: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last, first in directory:</a:t>
            </a:r>
            <a:b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first, last, directory[</a:t>
            </a:r>
            <a:r>
              <a:rPr lang="en-US" altLang="tr-TR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last,first</a:t>
            </a: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tr-TR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5222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Comparing tuples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" y="1865784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The relational operators work with tuples and other sequences; Python starts by comparing the first element from each sequence. If they are equal, it goes on to the next elements, and so on, until it finds elements that differ. 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Subsequent elements are not considered even if they are really big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(0, 1, 2) &lt; (0, 3, 4)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(0, 1, 2000000) &lt; (0, 3, 4)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68561035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Final word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Lists, dictionaries and tuples are known generically as </a:t>
            </a:r>
            <a:r>
              <a:rPr lang="en-US" altLang="tr-TR" b="1" dirty="0"/>
              <a:t>data structures</a:t>
            </a:r>
            <a:r>
              <a:rPr lang="en-US" altLang="tr-TR" dirty="0"/>
              <a:t>; 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In this lecture, we saw compound data structures, like </a:t>
            </a:r>
            <a:br>
              <a:rPr lang="en-US" altLang="tr-TR" dirty="0"/>
            </a:br>
            <a:br>
              <a:rPr lang="en-US" altLang="tr-TR" dirty="0"/>
            </a:br>
            <a:r>
              <a:rPr lang="en-US" altLang="tr-TR" dirty="0"/>
              <a:t>	</a:t>
            </a:r>
            <a:r>
              <a:rPr lang="en-US" altLang="tr-TR" b="1" dirty="0"/>
              <a:t>lists of tuples</a:t>
            </a:r>
            <a:r>
              <a:rPr lang="en-US" altLang="tr-TR" dirty="0"/>
              <a:t>,  or     </a:t>
            </a: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[(1, 6), (3, 7), (0, 0)]</a:t>
            </a:r>
            <a:b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tr-TR" dirty="0"/>
            </a:br>
            <a:r>
              <a:rPr lang="en-US" altLang="tr-TR" dirty="0"/>
              <a:t>	</a:t>
            </a:r>
            <a:r>
              <a:rPr lang="en-US" altLang="tr-TR" b="1" dirty="0"/>
              <a:t>dictionaries</a:t>
            </a:r>
            <a:r>
              <a:rPr lang="en-US" altLang="tr-TR" dirty="0"/>
              <a:t> that contain</a:t>
            </a:r>
            <a:endParaRPr lang="en-US" alt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39800" lvl="2" indent="0" eaLnBrk="1" hangingPunct="1">
              <a:buFont typeface="Gill Sans" charset="0"/>
              <a:buNone/>
            </a:pPr>
            <a:r>
              <a:rPr lang="en-US" altLang="tr-TR" b="1" dirty="0"/>
              <a:t>		tuples as keys </a:t>
            </a:r>
            <a:r>
              <a:rPr lang="en-US" altLang="tr-TR" dirty="0"/>
              <a:t>and</a:t>
            </a:r>
            <a:r>
              <a:rPr lang="en-US" altLang="tr-TR" b="1" dirty="0"/>
              <a:t> lists as values</a:t>
            </a:r>
            <a:r>
              <a:rPr lang="en-US" altLang="tr-TR" dirty="0"/>
              <a:t>.</a:t>
            </a:r>
          </a:p>
          <a:p>
            <a:pPr marL="939800" lvl="2" indent="0" eaLnBrk="1" hangingPunct="1">
              <a:buNone/>
            </a:pPr>
            <a:r>
              <a:rPr lang="en-US" altLang="tr-T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{(1, 2) : [‘a’, ‘b’, ‘c’]}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378935671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255464" y="2873896"/>
            <a:ext cx="10083800" cy="1382936"/>
          </a:xfrm>
        </p:spPr>
        <p:txBody>
          <a:bodyPr/>
          <a:lstStyle/>
          <a:p>
            <a:pPr algn="ctr" eaLnBrk="1" hangingPunct="1"/>
            <a:r>
              <a:rPr lang="en-US" altLang="tr-TR" sz="4800" dirty="0">
                <a:solidFill>
                  <a:schemeClr val="accent2"/>
                </a:solidFill>
              </a:rPr>
              <a:t>In-class Exercises</a:t>
            </a:r>
          </a:p>
        </p:txBody>
      </p:sp>
    </p:spTree>
    <p:extLst>
      <p:ext uri="{BB962C8B-B14F-4D97-AF65-F5344CB8AC3E}">
        <p14:creationId xmlns:p14="http://schemas.microsoft.com/office/powerpoint/2010/main" val="21132885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382936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Exercise 1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1853" y="1577752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dirty="0"/>
              <a:t>Do Exercise 3 in Chapter 12: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dirty="0"/>
              <a:t>“</a:t>
            </a:r>
            <a:r>
              <a:rPr lang="en-US" i="1" dirty="0"/>
              <a:t>Write a function called that takes a string and prints the letters in decreasing order of frequency.”</a:t>
            </a:r>
          </a:p>
        </p:txBody>
      </p:sp>
    </p:spTree>
    <p:extLst>
      <p:ext uri="{BB962C8B-B14F-4D97-AF65-F5344CB8AC3E}">
        <p14:creationId xmlns:p14="http://schemas.microsoft.com/office/powerpoint/2010/main" val="42659440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2289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Dictionary – What is it?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608632" y="2188782"/>
            <a:ext cx="10743232" cy="5435600"/>
          </a:xfrm>
        </p:spPr>
        <p:txBody>
          <a:bodyPr/>
          <a:lstStyle/>
          <a:p>
            <a:pPr marL="1155700" indent="-457200" algn="l" eaLnBrk="1" hangingPunct="1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altLang="tr-TR" sz="3200" dirty="0"/>
              <a:t>A dictionary is like a list, but more general. </a:t>
            </a:r>
          </a:p>
          <a:p>
            <a:pPr marL="1397000" lvl="2" indent="-457200" algn="l"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tr-TR" sz="3200" dirty="0"/>
              <a:t>In a list, the indices have to be integers; in a dictionary they can be (almost) any type.</a:t>
            </a:r>
          </a:p>
          <a:p>
            <a:pPr marL="1155700" indent="-457200" algn="l" eaLnBrk="1" hangingPunct="1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altLang="tr-TR" sz="3200" dirty="0"/>
              <a:t>You can think of a dictionary as a mapping between a set of indices (which are called </a:t>
            </a:r>
            <a:r>
              <a:rPr lang="en-US" altLang="tr-TR" sz="3200" b="1" dirty="0"/>
              <a:t>keys</a:t>
            </a:r>
            <a:r>
              <a:rPr lang="en-US" altLang="tr-TR" sz="3200" dirty="0"/>
              <a:t>) and a set of </a:t>
            </a:r>
            <a:r>
              <a:rPr lang="en-US" altLang="tr-TR" sz="3200" b="1" dirty="0"/>
              <a:t>values</a:t>
            </a:r>
            <a:r>
              <a:rPr lang="en-US" altLang="tr-TR" sz="3200" dirty="0"/>
              <a:t>. </a:t>
            </a:r>
          </a:p>
          <a:p>
            <a:pPr marL="1155700" indent="-457200" algn="l" eaLnBrk="1" hangingPunct="1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altLang="tr-TR" sz="3200" dirty="0"/>
              <a:t>Each key maps to a value. The association of a key and a value is called a </a:t>
            </a:r>
            <a:r>
              <a:rPr lang="en-US" altLang="tr-TR" sz="3200" u="sng" dirty="0"/>
              <a:t>key-value pai</a:t>
            </a:r>
            <a:r>
              <a:rPr lang="en-US" altLang="tr-TR" sz="3200" dirty="0"/>
              <a:t>r or sometimes an item.</a:t>
            </a:r>
          </a:p>
        </p:txBody>
      </p:sp>
    </p:spTree>
    <p:extLst>
      <p:ext uri="{BB962C8B-B14F-4D97-AF65-F5344CB8AC3E}">
        <p14:creationId xmlns:p14="http://schemas.microsoft.com/office/powerpoint/2010/main" val="83045448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441CD31-2CFF-4BAB-97DB-4E9799D3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6" y="1649760"/>
            <a:ext cx="10117124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count_frequency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{}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#letters as keys and frequencies as counts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letter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letter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 have not seen this letter before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[letter]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since it is the first time I have seen this letter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 must have seen this letter before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[letter] +=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count_frequency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ankara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print_letters_ordered_by_freq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freq_count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count_frequency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freq_lst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letter,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freq_count.items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freq_count.items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a list of tuples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freq_lst.append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letter))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 list of tuples with values swapped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freq_lst.sort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letter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freq_lst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letter,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print_letters_ordered_by_freq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ankara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46080D6-64FB-4A30-8246-2BE251FB7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Exercise 1-Solution</a:t>
            </a:r>
          </a:p>
        </p:txBody>
      </p:sp>
    </p:spTree>
    <p:extLst>
      <p:ext uri="{BB962C8B-B14F-4D97-AF65-F5344CB8AC3E}">
        <p14:creationId xmlns:p14="http://schemas.microsoft.com/office/powerpoint/2010/main" val="243398579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E46080D6-64FB-4A30-8246-2BE251FB7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Exercise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5ED593-B1C5-4477-90EC-AAB148BEF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8" y="1937792"/>
            <a:ext cx="997654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 have an exam result list called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exam_list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 [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student_name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(exam1_grade, exam2_grade)]  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exam_list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["john", (40, 70), "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murat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(20, 30), "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faruk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(35, 55), “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ahmet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(80, 90)]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 a function, which 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finds and returns the average of the first exam grades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7435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E46080D6-64FB-4A30-8246-2BE251FB7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Exercise 2-Solution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2AEF13-1E77-4783-B2C1-FB2A8B470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64" y="1651211"/>
            <a:ext cx="8496944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ave_first_exam(mylist):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sum=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range(len(mylist)):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type(mylist[i])==tuple: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t=mylist[i]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sum=sum+t[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count=count+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sum*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/count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exam_list = [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"murat"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"faruk"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"ahmet"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ave_first_exam(exam_list)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9235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E46080D6-64FB-4A30-8246-2BE251FB7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Exercise 3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0EC67B-B918-469E-BCC3-F49581E28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60" y="1118688"/>
            <a:ext cx="9721080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a function named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charMap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that accepts a string as a parameter.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 function should create a dictionary that has each unique character in the string as a key.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value associated with the key will be a tuple that contains all of the (integer) positions 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(indices) in the string where that character occurs.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Your function should return this dictionary after creating it.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 output: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result =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charMap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("Hello World")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print result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{’ ’: (5,), ’e’: (1,), ’d’: (10,), ’H’: (0,), ’l’: (2, 3, 9), ’o’: (4, 7), ’r’: (8,), ’W’: (6,)}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8553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E46080D6-64FB-4A30-8246-2BE251FB7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Exercise 3 Solution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DB85A3-331D-4926-8F18-DD83D56E4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1522294"/>
            <a:ext cx="9781727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charmap(string):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new_dict={}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range(len(string)):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string[i]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new_dict: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new_dict[string[i]]=string.index(string[i]),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indi = string.index(string[i])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#find the index of the letter in the string</a:t>
            </a:r>
            <a:b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new_string=string[indi+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new_dict[string[i]] = new_dict[string[i]]+(indi+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+new_string.index(string[i]),)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indi=new_string.index(string[i])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#find the index of the letter in the NEW string</a:t>
            </a:r>
            <a:b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new_dict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charmap(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"ankara"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charmap(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"mujde"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charmap(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728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1238920"/>
          </a:xfrm>
        </p:spPr>
        <p:txBody>
          <a:bodyPr/>
          <a:lstStyle/>
          <a:p>
            <a:r>
              <a:rPr lang="en-US" sz="4800" dirty="0">
                <a:solidFill>
                  <a:schemeClr val="accent2"/>
                </a:solidFill>
              </a:rPr>
              <a:t>Getting all keys or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472" y="2369840"/>
            <a:ext cx="8913936" cy="3744416"/>
          </a:xfrm>
        </p:spPr>
        <p:txBody>
          <a:bodyPr/>
          <a:lstStyle/>
          <a:p>
            <a:pPr marL="215900" indent="0" algn="l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{'a': 1, 'p': 1, 'r': 2, 't': 1}</a:t>
            </a:r>
          </a:p>
          <a:p>
            <a:pPr marL="215900" indent="0" algn="l">
              <a:lnSpc>
                <a:spcPct val="150000"/>
              </a:lnSpc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hist.keys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215900" indent="0" algn="l">
              <a:lnSpc>
                <a:spcPct val="150000"/>
              </a:lnSpc>
              <a:buNone/>
            </a:pPr>
            <a:r>
              <a:rPr lang="en-US" altLang="tr-TR" i="1" dirty="0">
                <a:latin typeface="Courier New" charset="0"/>
                <a:ea typeface="Courier New" charset="0"/>
                <a:cs typeface="Courier New" charset="0"/>
              </a:rPr>
              <a:t>[‘a’, ‘p’, ‘r’, ‘t’]</a:t>
            </a:r>
          </a:p>
          <a:p>
            <a:pPr marL="215900" indent="0" algn="l">
              <a:lnSpc>
                <a:spcPct val="150000"/>
              </a:lnSpc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hist.values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215900" indent="0" algn="l">
              <a:lnSpc>
                <a:spcPct val="150000"/>
              </a:lnSpc>
              <a:buNone/>
            </a:pPr>
            <a:r>
              <a:rPr lang="en-US" altLang="tr-TR" i="1" dirty="0">
                <a:latin typeface="Courier New" charset="0"/>
                <a:ea typeface="Courier New" charset="0"/>
                <a:cs typeface="Courier New" charset="0"/>
              </a:rPr>
              <a:t>[1, 1, 2, 1]</a:t>
            </a:r>
          </a:p>
          <a:p>
            <a:pPr marL="6731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tr-TR" dirty="0"/>
          </a:p>
          <a:p>
            <a:pPr marL="6731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tr-TR" dirty="0"/>
              <a:t>Note: Keys have to be immutable!</a:t>
            </a:r>
            <a:endParaRPr lang="en-US" altLang="tr-TR" dirty="0">
              <a:latin typeface="Courier New" charset="0"/>
              <a:ea typeface="Courier New" charset="0"/>
              <a:cs typeface="Courier New" charset="0"/>
            </a:endParaRPr>
          </a:p>
          <a:p>
            <a:pPr marL="21590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789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87888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Dictionaries and lists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7472" y="2009800"/>
            <a:ext cx="9649072" cy="4824536"/>
          </a:xfrm>
        </p:spPr>
        <p:txBody>
          <a:bodyPr/>
          <a:lstStyle/>
          <a:p>
            <a:pPr marL="254000" indent="0" algn="l" eaLnBrk="1" hangingPunct="1">
              <a:buFont typeface="Gill Sans" charset="0"/>
              <a:buNone/>
              <a:defRPr/>
            </a:pPr>
            <a:r>
              <a:rPr lang="en-US" altLang="tr-TR" b="1" dirty="0">
                <a:latin typeface="Courier New" charset="0"/>
                <a:ea typeface="Courier New" charset="0"/>
                <a:cs typeface="Courier New" charset="0"/>
              </a:rPr>
              <a:t># inversion implementation</a:t>
            </a:r>
            <a:br>
              <a:rPr lang="en-US" altLang="tr-TR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invert_dict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(d):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inv = 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dict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for key in d: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= d[key]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  if 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not in inv: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      inv[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] = [key]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  else:</a:t>
            </a:r>
            <a:r>
              <a:rPr lang="en-US" altLang="tr-TR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#keys appended as a list for same value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      inv[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].append(key)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return inv</a:t>
            </a:r>
          </a:p>
        </p:txBody>
      </p:sp>
    </p:spTree>
    <p:extLst>
      <p:ext uri="{BB962C8B-B14F-4D97-AF65-F5344CB8AC3E}">
        <p14:creationId xmlns:p14="http://schemas.microsoft.com/office/powerpoint/2010/main" val="8543291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9508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Dictionaries and lists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5504" y="2153816"/>
            <a:ext cx="8856984" cy="4392488"/>
          </a:xfrm>
        </p:spPr>
        <p:txBody>
          <a:bodyPr/>
          <a:lstStyle/>
          <a:p>
            <a:pPr marL="254000" indent="0" algn="l" eaLnBrk="1" hangingPunct="1">
              <a:buFont typeface="Gill Sans" charset="0"/>
              <a:buNone/>
              <a:defRPr/>
            </a:pPr>
            <a:r>
              <a:rPr lang="en-US" altLang="tr-TR" sz="3100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hist</a:t>
            </a:r>
            <a:r>
              <a:rPr lang="en-US" altLang="tr-TR" sz="31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= histogram('parrot')</a:t>
            </a:r>
          </a:p>
          <a:p>
            <a:pPr marL="254000" indent="0" algn="l" eaLnBrk="1" hangingPunct="1">
              <a:buFont typeface="Gill Sans" charset="0"/>
              <a:buNone/>
              <a:defRPr/>
            </a:pPr>
            <a:r>
              <a:rPr lang="en-US" altLang="tr-TR" sz="31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altLang="tr-TR" sz="3100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hist</a:t>
            </a:r>
            <a:br>
              <a:rPr lang="en-US" altLang="tr-TR" sz="31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sz="3100" i="1" dirty="0">
                <a:latin typeface="Courier New" charset="0"/>
                <a:ea typeface="Courier New" charset="0"/>
                <a:cs typeface="Courier New" charset="0"/>
              </a:rPr>
              <a:t>{'a': 1, 'p': 1, 'r': 2, 't': 1, 'o': 1}</a:t>
            </a:r>
          </a:p>
          <a:p>
            <a:pPr marL="254000" indent="0" algn="l" eaLnBrk="1" hangingPunct="1">
              <a:buFont typeface="Gill Sans" charset="0"/>
              <a:buNone/>
              <a:defRPr/>
            </a:pPr>
            <a:r>
              <a:rPr lang="en-US" altLang="tr-TR" sz="3100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inv</a:t>
            </a:r>
            <a:r>
              <a:rPr lang="en-US" altLang="tr-TR" sz="31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tr-TR" sz="3100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invert_dict</a:t>
            </a:r>
            <a:r>
              <a:rPr lang="en-US" altLang="tr-TR" sz="31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tr-TR" sz="3100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hist</a:t>
            </a:r>
            <a:r>
              <a:rPr lang="en-US" altLang="tr-TR" sz="31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254000" indent="0" algn="l" eaLnBrk="1" hangingPunct="1">
              <a:buFont typeface="Gill Sans" charset="0"/>
              <a:buNone/>
              <a:defRPr/>
            </a:pPr>
            <a:r>
              <a:rPr lang="en-US" altLang="tr-TR" sz="31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altLang="tr-TR" sz="3100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inv</a:t>
            </a:r>
            <a:br>
              <a:rPr lang="en-US" altLang="tr-TR" sz="31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sz="3100" i="1" dirty="0">
                <a:latin typeface="Courier New" charset="0"/>
                <a:ea typeface="Courier New" charset="0"/>
                <a:cs typeface="Courier New" charset="0"/>
              </a:rPr>
              <a:t>{1: ['a', 'p', 't', 'o'], 2: ['r']}</a:t>
            </a:r>
          </a:p>
        </p:txBody>
      </p:sp>
    </p:spTree>
    <p:extLst>
      <p:ext uri="{BB962C8B-B14F-4D97-AF65-F5344CB8AC3E}">
        <p14:creationId xmlns:p14="http://schemas.microsoft.com/office/powerpoint/2010/main" val="3614019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9" y="2225824"/>
            <a:ext cx="10083800" cy="2057400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en-US" sz="4800" b="1" dirty="0">
                <a:solidFill>
                  <a:schemeClr val="tx2"/>
                </a:solidFill>
              </a:rPr>
              <a:t>Week 10</a:t>
            </a:r>
            <a:br>
              <a:rPr lang="en-US" altLang="en-US" sz="4800" b="1" dirty="0">
                <a:solidFill>
                  <a:schemeClr val="tx2"/>
                </a:solidFill>
              </a:rPr>
            </a:br>
            <a:r>
              <a:rPr lang="en-US" altLang="en-US" sz="4400" b="1" dirty="0">
                <a:solidFill>
                  <a:schemeClr val="accent2"/>
                </a:solidFill>
              </a:rPr>
              <a:t>Tuples</a:t>
            </a:r>
            <a:endParaRPr lang="en-US" sz="4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372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382936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Tuple – What is it?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71" y="1937792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</a:pPr>
            <a:r>
              <a:rPr lang="en-US" altLang="tr-TR" dirty="0"/>
              <a:t>A tuple is a sequence of values. 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The values can be any type, and they are indexed by integers. 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The important difference between tuples and lists is that tuples are </a:t>
            </a:r>
            <a:r>
              <a:rPr lang="en-US" altLang="tr-TR" b="1" dirty="0"/>
              <a:t>immutable </a:t>
            </a:r>
            <a:r>
              <a:rPr lang="en-US" altLang="tr-TR" dirty="0"/>
              <a:t>whereas lists are mutable.</a:t>
            </a:r>
          </a:p>
          <a:p>
            <a:pPr marL="698500" eaLnBrk="1" hangingPunct="1">
              <a:buSzPct val="125000"/>
            </a:pPr>
            <a:r>
              <a:rPr lang="en-US" altLang="tr-TR" dirty="0"/>
              <a:t>Therefore, tuples can be used as keys in dictionaries. </a:t>
            </a:r>
          </a:p>
        </p:txBody>
      </p:sp>
    </p:spTree>
    <p:extLst>
      <p:ext uri="{BB962C8B-B14F-4D97-AF65-F5344CB8AC3E}">
        <p14:creationId xmlns:p14="http://schemas.microsoft.com/office/powerpoint/2010/main" val="32722512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950888"/>
          </a:xfrm>
        </p:spPr>
        <p:txBody>
          <a:bodyPr/>
          <a:lstStyle/>
          <a:p>
            <a:pPr eaLnBrk="1" hangingPunct="1"/>
            <a:r>
              <a:rPr lang="en-US" altLang="tr-TR" sz="4800" dirty="0">
                <a:solidFill>
                  <a:schemeClr val="accent2"/>
                </a:solidFill>
              </a:rPr>
              <a:t>Tuple – What is it?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2114232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dirty="0"/>
              <a:t>Syntactically, a tuple is a comma-separated list of values: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 = 'a', 'b', 'c', 'd', 'e'</a:t>
            </a:r>
          </a:p>
          <a:p>
            <a:pPr marL="698500" eaLnBrk="1" hangingPunct="1">
              <a:buSzPct val="125000"/>
              <a:defRPr/>
            </a:pPr>
            <a:r>
              <a:rPr lang="en-US" altLang="tr-TR" dirty="0"/>
              <a:t>Although it is not necessary, it is common to enclose tuples in parentheses: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 = ('a', 'b', 'c', 'd', 'e')</a:t>
            </a:r>
          </a:p>
        </p:txBody>
      </p:sp>
    </p:spTree>
    <p:extLst>
      <p:ext uri="{BB962C8B-B14F-4D97-AF65-F5344CB8AC3E}">
        <p14:creationId xmlns:p14="http://schemas.microsoft.com/office/powerpoint/2010/main" val="1152968114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</TotalTime>
  <Pages>0</Pages>
  <Words>1048</Words>
  <Characters>0</Characters>
  <Application>Microsoft Office PowerPoint</Application>
  <PresentationFormat>Custom</PresentationFormat>
  <Lines>0</Lines>
  <Paragraphs>151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Courier New</vt:lpstr>
      <vt:lpstr>Gill Sans</vt:lpstr>
      <vt:lpstr>Wingdings</vt:lpstr>
      <vt:lpstr>ヒラギノ角ゴ ProN W3</vt:lpstr>
      <vt:lpstr>ヒラギノ角ゴ ProN W6</vt:lpstr>
      <vt:lpstr>Title &amp; Subtitle</vt:lpstr>
      <vt:lpstr>Title &amp; Bullets</vt:lpstr>
      <vt:lpstr> ENGR 101 Introduction to Programming  Week 10</vt:lpstr>
      <vt:lpstr>Reminder Last Week (Week 9) Dictionaries</vt:lpstr>
      <vt:lpstr>Dictionary – What is it?</vt:lpstr>
      <vt:lpstr>Getting all keys or values</vt:lpstr>
      <vt:lpstr>Dictionaries and lists</vt:lpstr>
      <vt:lpstr>Dictionaries and lists</vt:lpstr>
      <vt:lpstr>Week 10 Tuples</vt:lpstr>
      <vt:lpstr>Tuple – What is it?</vt:lpstr>
      <vt:lpstr>Tuple – What is it?</vt:lpstr>
      <vt:lpstr>Tuples – How to create?</vt:lpstr>
      <vt:lpstr>Tuples – How to create?</vt:lpstr>
      <vt:lpstr>Tuples – Strings</vt:lpstr>
      <vt:lpstr>Tuples – Accessing Items</vt:lpstr>
      <vt:lpstr>Tuples are immutable</vt:lpstr>
      <vt:lpstr>Tuple assignment</vt:lpstr>
      <vt:lpstr>Tuple assignment</vt:lpstr>
      <vt:lpstr>Tuples as return values</vt:lpstr>
      <vt:lpstr>Variable-length argument tuples</vt:lpstr>
      <vt:lpstr>Variable-length argument tuples</vt:lpstr>
      <vt:lpstr>Lists and Tuples</vt:lpstr>
      <vt:lpstr>Dictionaries and Tuples</vt:lpstr>
      <vt:lpstr>Dictionaries and Tuples</vt:lpstr>
      <vt:lpstr>Dictionaries and Tuples</vt:lpstr>
      <vt:lpstr>Dictionaries and Tuples</vt:lpstr>
      <vt:lpstr>Dictionaries and Tuples</vt:lpstr>
      <vt:lpstr>Comparing tuples</vt:lpstr>
      <vt:lpstr>Final word</vt:lpstr>
      <vt:lpstr>In-class Exercises</vt:lpstr>
      <vt:lpstr>Exercise 1</vt:lpstr>
      <vt:lpstr>Exercise 1-Solution</vt:lpstr>
      <vt:lpstr>Exercise 2</vt:lpstr>
      <vt:lpstr>Exercise 2-Solution</vt:lpstr>
      <vt:lpstr>Exercise 3</vt:lpstr>
      <vt:lpstr>Exercise 3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Week 7.0</dc:title>
  <dc:subject/>
  <dc:creator>Ali Cakmak</dc:creator>
  <cp:keywords/>
  <dc:description/>
  <cp:lastModifiedBy>Mujde</cp:lastModifiedBy>
  <cp:revision>111</cp:revision>
  <cp:lastPrinted>2018-12-04T12:55:37Z</cp:lastPrinted>
  <dcterms:modified xsi:type="dcterms:W3CDTF">2019-04-08T14:22:53Z</dcterms:modified>
</cp:coreProperties>
</file>