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7" r:id="rId2"/>
    <p:sldMasterId id="2147483709" r:id="rId3"/>
  </p:sldMasterIdLst>
  <p:notesMasterIdLst>
    <p:notesMasterId r:id="rId40"/>
  </p:notesMasterIdLst>
  <p:sldIdLst>
    <p:sldId id="334" r:id="rId4"/>
    <p:sldId id="391" r:id="rId5"/>
    <p:sldId id="454" r:id="rId6"/>
    <p:sldId id="456" r:id="rId7"/>
    <p:sldId id="459" r:id="rId8"/>
    <p:sldId id="460" r:id="rId9"/>
    <p:sldId id="462" r:id="rId10"/>
    <p:sldId id="466" r:id="rId11"/>
    <p:sldId id="467" r:id="rId12"/>
    <p:sldId id="468" r:id="rId13"/>
    <p:sldId id="469" r:id="rId14"/>
    <p:sldId id="473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51" r:id="rId28"/>
    <p:sldId id="452" r:id="rId29"/>
    <p:sldId id="441" r:id="rId30"/>
    <p:sldId id="442" r:id="rId31"/>
    <p:sldId id="443" r:id="rId32"/>
    <p:sldId id="444" r:id="rId33"/>
    <p:sldId id="446" r:id="rId34"/>
    <p:sldId id="447" r:id="rId35"/>
    <p:sldId id="474" r:id="rId36"/>
    <p:sldId id="475" r:id="rId37"/>
    <p:sldId id="476" r:id="rId38"/>
    <p:sldId id="477" r:id="rId39"/>
  </p:sldIdLst>
  <p:sldSz cx="10160000" cy="7620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/>
    <p:restoredTop sz="94623"/>
  </p:normalViewPr>
  <p:slideViewPr>
    <p:cSldViewPr>
      <p:cViewPr varScale="1">
        <p:scale>
          <a:sx n="54" d="100"/>
          <a:sy n="54" d="100"/>
        </p:scale>
        <p:origin x="1400" y="68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ヒラギノ角ゴ ProN W3" charset="0"/>
              </a:defRPr>
            </a:lvl1pPr>
          </a:lstStyle>
          <a:p>
            <a:pPr>
              <a:defRPr/>
            </a:pPr>
            <a:fld id="{EC8C6A40-D4DE-45C9-A8C2-40B14DF7604E}" type="datetimeFigureOut">
              <a:rPr lang="en-US"/>
              <a:pPr>
                <a:defRPr/>
              </a:pPr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ヒラギノ角ゴ ProN W3" charset="0"/>
              </a:defRPr>
            </a:lvl1pPr>
          </a:lstStyle>
          <a:p>
            <a:pPr>
              <a:defRPr/>
            </a:pPr>
            <a:fld id="{96F4D262-F6B4-4DB6-8DB0-90CBC071B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46378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19990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282700"/>
            <a:ext cx="2044700" cy="353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282700"/>
            <a:ext cx="5981700" cy="353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53980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966715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2028825"/>
            <a:ext cx="87630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0754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777805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2028825"/>
            <a:ext cx="43053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028825"/>
            <a:ext cx="43053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009135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345394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830966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26926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89119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842605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528250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2028825"/>
            <a:ext cx="8763000" cy="4833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38729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2028825"/>
            <a:ext cx="2190750" cy="4833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2028825"/>
            <a:ext cx="6419850" cy="4833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93509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479765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615708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21036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9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051882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330812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16293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24317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25257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65348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40440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231770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3650" y="50800"/>
            <a:ext cx="2520950" cy="7543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" y="50800"/>
            <a:ext cx="7410450" cy="754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259436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3924300"/>
            <a:ext cx="4013200" cy="88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013200" cy="88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76474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52321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57446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05262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23645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9733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3924300"/>
            <a:ext cx="8178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282700"/>
            <a:ext cx="81788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5" y="-76200"/>
            <a:ext cx="15303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324100"/>
            <a:ext cx="8178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67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800" y="50800"/>
            <a:ext cx="10083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" y="2159000"/>
            <a:ext cx="10083800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0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60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462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01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47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monty@python.org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49760"/>
            <a:ext cx="8178800" cy="4152900"/>
          </a:xfrm>
        </p:spPr>
        <p:txBody>
          <a:bodyPr/>
          <a:lstStyle/>
          <a:p>
            <a:pPr eaLnBrk="1" hangingPunct="1"/>
            <a:br>
              <a:rPr lang="en-US" altLang="tr-TR" dirty="0"/>
            </a:br>
            <a:r>
              <a:rPr lang="en-US" altLang="tr-TR" sz="5400" b="1" dirty="0"/>
              <a:t>ENGR 101</a:t>
            </a:r>
            <a:br>
              <a:rPr lang="en-US" altLang="tr-TR" sz="5400" b="1" dirty="0"/>
            </a:br>
            <a:r>
              <a:rPr lang="en-US" altLang="tr-TR" sz="5400" b="1" dirty="0"/>
              <a:t>Introduction to Programming</a:t>
            </a:r>
            <a:br>
              <a:rPr lang="en-US" altLang="tr-TR" b="1" dirty="0"/>
            </a:br>
            <a:br>
              <a:rPr lang="en-US" altLang="tr-TR" sz="4400" b="1" i="1" u="sng" dirty="0">
                <a:solidFill>
                  <a:srgbClr val="003C52"/>
                </a:solidFill>
                <a:cs typeface="ヒラギノ角ゴ ProN W6" charset="0"/>
              </a:rPr>
            </a:br>
            <a:r>
              <a:rPr lang="en-US" altLang="tr-TR" sz="4400" b="1" dirty="0">
                <a:solidFill>
                  <a:srgbClr val="003C52"/>
                </a:solidFill>
              </a:rPr>
              <a:t>Week 11</a:t>
            </a:r>
            <a:endParaRPr lang="en-US" altLang="tr-TR" sz="4400" b="1" dirty="0">
              <a:solidFill>
                <a:srgbClr val="003C52"/>
              </a:solidFill>
              <a:cs typeface="ヒラギノ角ゴ ProN W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382936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Dictionaries and Tuples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456" y="2028825"/>
            <a:ext cx="9278044" cy="4833938"/>
          </a:xfrm>
        </p:spPr>
        <p:txBody>
          <a:bodyPr/>
          <a:lstStyle/>
          <a:p>
            <a:pPr marL="463550" indent="-404813" algn="l" eaLnBrk="1" hangingPunct="1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altLang="tr-TR" dirty="0"/>
              <a:t>Conversely, you can use a </a:t>
            </a:r>
            <a:r>
              <a:rPr lang="en-US" altLang="tr-TR" b="1" i="1" dirty="0"/>
              <a:t>list of tuples </a:t>
            </a:r>
            <a:r>
              <a:rPr lang="en-US" altLang="tr-TR" dirty="0"/>
              <a:t>to initialize a new dictionary:</a:t>
            </a:r>
          </a:p>
          <a:p>
            <a:pPr marL="596900" lvl="1" indent="0" algn="l" eaLnBrk="1" hangingPunct="1">
              <a:lnSpc>
                <a:spcPct val="150000"/>
              </a:lnSpc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[('a', 0), ('c', 2), ('b', 1)]</a:t>
            </a:r>
          </a:p>
          <a:p>
            <a:pPr marL="596900" lvl="1" indent="0" algn="l" eaLnBrk="1" hangingPunct="1">
              <a:lnSpc>
                <a:spcPct val="150000"/>
              </a:lnSpc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pPr marL="596900" lvl="1" indent="0" algn="l" eaLnBrk="1" hangingPunct="1">
              <a:lnSpc>
                <a:spcPct val="150000"/>
              </a:lnSpc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d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{'a': 0, 'c': 2, 'b': 1}</a:t>
            </a:r>
          </a:p>
        </p:txBody>
      </p:sp>
    </p:spTree>
    <p:extLst>
      <p:ext uri="{BB962C8B-B14F-4D97-AF65-F5344CB8AC3E}">
        <p14:creationId xmlns:p14="http://schemas.microsoft.com/office/powerpoint/2010/main" val="131248713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526952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Dictionaries and Tuples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721768"/>
            <a:ext cx="10083800" cy="5435600"/>
          </a:xfrm>
        </p:spPr>
        <p:txBody>
          <a:bodyPr/>
          <a:lstStyle/>
          <a:p>
            <a:pPr marL="1155700" indent="-457200" algn="l" eaLnBrk="1" hangingPunct="1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altLang="tr-TR" b="1" i="1" dirty="0"/>
              <a:t>Traversing the keys and values of a dictionary</a:t>
            </a:r>
            <a:r>
              <a:rPr lang="en-US" altLang="tr-TR" dirty="0"/>
              <a:t>:</a:t>
            </a:r>
            <a:br>
              <a:rPr lang="en-US" altLang="tr-TR" dirty="0"/>
            </a:br>
            <a:br>
              <a:rPr lang="en-US" altLang="tr-TR" dirty="0"/>
            </a:b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key,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key</a:t>
            </a:r>
          </a:p>
        </p:txBody>
      </p:sp>
    </p:spTree>
    <p:extLst>
      <p:ext uri="{BB962C8B-B14F-4D97-AF65-F5344CB8AC3E}">
        <p14:creationId xmlns:p14="http://schemas.microsoft.com/office/powerpoint/2010/main" val="28067857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Data structures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680640" y="1505744"/>
            <a:ext cx="11161240" cy="6226969"/>
          </a:xfrm>
        </p:spPr>
        <p:txBody>
          <a:bodyPr/>
          <a:lstStyle/>
          <a:p>
            <a:pPr marL="1155700" indent="-457200" algn="l" eaLnBrk="1" hangingPunct="1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altLang="tr-TR" dirty="0"/>
              <a:t>Lists, dictionaries and tuples are known generically as </a:t>
            </a:r>
            <a:r>
              <a:rPr lang="en-US" altLang="tr-TR" b="1" dirty="0"/>
              <a:t>data structures</a:t>
            </a:r>
            <a:r>
              <a:rPr lang="en-US" altLang="tr-TR" dirty="0"/>
              <a:t>; </a:t>
            </a:r>
          </a:p>
          <a:p>
            <a:pPr marL="1155700" indent="-457200" algn="l" eaLnBrk="1" hangingPunct="1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altLang="tr-TR" dirty="0"/>
              <a:t>In this lecture, we saw compound data structures, like </a:t>
            </a:r>
            <a:br>
              <a:rPr lang="en-US" altLang="tr-TR" dirty="0"/>
            </a:br>
            <a:br>
              <a:rPr lang="en-US" altLang="tr-TR" dirty="0"/>
            </a:br>
            <a:r>
              <a:rPr lang="en-US" altLang="tr-TR" dirty="0"/>
              <a:t>	**</a:t>
            </a:r>
            <a:r>
              <a:rPr lang="en-US" altLang="tr-TR" b="1" dirty="0"/>
              <a:t>lists of tuples</a:t>
            </a: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[(1, 6), (3, 7), (0, 0)]</a:t>
            </a:r>
            <a:b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br>
              <a:rPr lang="en-US" altLang="tr-TR" dirty="0"/>
            </a:br>
            <a:r>
              <a:rPr lang="en-US" altLang="tr-TR" dirty="0"/>
              <a:t>	**</a:t>
            </a:r>
            <a:r>
              <a:rPr lang="en-US" altLang="tr-TR" b="1" dirty="0"/>
              <a:t>dictionaries</a:t>
            </a:r>
            <a:r>
              <a:rPr lang="en-US" altLang="tr-TR" dirty="0"/>
              <a:t> that contain </a:t>
            </a:r>
            <a:r>
              <a:rPr lang="en-US" altLang="tr-TR" b="1" dirty="0"/>
              <a:t>tuples as keys </a:t>
            </a:r>
            <a:r>
              <a:rPr lang="en-US" altLang="tr-TR" dirty="0"/>
              <a:t>and</a:t>
            </a:r>
            <a:r>
              <a:rPr lang="en-US" altLang="tr-TR" b="1" dirty="0"/>
              <a:t> lists as values</a:t>
            </a:r>
            <a:r>
              <a:rPr lang="en-US" altLang="tr-TR" dirty="0"/>
              <a:t>.</a:t>
            </a:r>
          </a:p>
          <a:p>
            <a:pPr marL="939800" lvl="2" indent="0" algn="l" eaLnBrk="1" hangingPunct="1">
              <a:lnSpc>
                <a:spcPct val="150000"/>
              </a:lnSpc>
              <a:buNone/>
            </a:pP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{(1, 2) : [‘a’, ‘b’, ‘c’]}</a:t>
            </a:r>
            <a:endParaRPr lang="en-US" altLang="tr-T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5671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4800" b="1" i="1" dirty="0">
                <a:solidFill>
                  <a:schemeClr val="accent2"/>
                </a:solidFill>
              </a:rPr>
              <a:t>Week 11</a:t>
            </a:r>
            <a:br>
              <a:rPr lang="en-US" altLang="tr-TR" sz="4800" b="1" i="1" dirty="0">
                <a:solidFill>
                  <a:schemeClr val="accent2"/>
                </a:solidFill>
              </a:rPr>
            </a:br>
            <a:r>
              <a:rPr lang="en-US" altLang="tr-TR" sz="4800" b="1" i="1" dirty="0">
                <a:solidFill>
                  <a:schemeClr val="accent2"/>
                </a:solidFill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340233738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2289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Dictionary – What is it?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481" y="1793776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dirty="0"/>
              <a:t>A dictionary is like a list, but more general. </a:t>
            </a:r>
          </a:p>
          <a:p>
            <a:pPr marL="1397000" lvl="2" indent="-457200" eaLnBrk="1" hangingPunct="1"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tr-TR" dirty="0"/>
              <a:t>In a list, the indices have to be integers; in a dictionary they can be (almost) any type.</a:t>
            </a:r>
          </a:p>
          <a:p>
            <a:pPr marL="698500" eaLnBrk="1" hangingPunct="1">
              <a:buSzPct val="125000"/>
              <a:defRPr/>
            </a:pPr>
            <a:r>
              <a:rPr lang="en-US" altLang="tr-TR" dirty="0"/>
              <a:t>You can think of a dictionary as a mapping between a set of indices (which are called </a:t>
            </a:r>
            <a:r>
              <a:rPr lang="en-US" altLang="tr-TR" b="1" dirty="0"/>
              <a:t>keys</a:t>
            </a:r>
            <a:r>
              <a:rPr lang="en-US" altLang="tr-TR" dirty="0"/>
              <a:t>) and a set of </a:t>
            </a:r>
            <a:r>
              <a:rPr lang="en-US" altLang="tr-TR" b="1" dirty="0"/>
              <a:t>values</a:t>
            </a:r>
            <a:r>
              <a:rPr lang="en-US" altLang="tr-TR" dirty="0"/>
              <a:t>. </a:t>
            </a:r>
          </a:p>
          <a:p>
            <a:pPr marL="698500" eaLnBrk="1" hangingPunct="1">
              <a:buSzPct val="125000"/>
              <a:defRPr/>
            </a:pPr>
            <a:r>
              <a:rPr lang="en-US" altLang="tr-TR" dirty="0"/>
              <a:t>Each key maps to a value. The association of a key and a value is called a </a:t>
            </a:r>
            <a:r>
              <a:rPr lang="en-US" altLang="tr-TR" u="sng" dirty="0"/>
              <a:t>key-value pai</a:t>
            </a:r>
            <a:r>
              <a:rPr lang="en-US" altLang="tr-TR" dirty="0"/>
              <a:t>r or sometimes an item.</a:t>
            </a:r>
          </a:p>
        </p:txBody>
      </p:sp>
    </p:spTree>
    <p:extLst>
      <p:ext uri="{BB962C8B-B14F-4D97-AF65-F5344CB8AC3E}">
        <p14:creationId xmlns:p14="http://schemas.microsoft.com/office/powerpoint/2010/main" val="83045448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Dictionaries - Initialization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50800" y="1865784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sz="2800" dirty="0"/>
              <a:t>As an example, we’ll build a dictionary that maps words from English to Spanish, so the keys and the values are all strings.</a:t>
            </a:r>
          </a:p>
          <a:p>
            <a:pPr marL="698500" eaLnBrk="1" hangingPunct="1">
              <a:buSzPct val="125000"/>
              <a:defRPr/>
            </a:pPr>
            <a:r>
              <a:rPr lang="en-US" altLang="tr-TR" sz="2800" dirty="0"/>
              <a:t>The function </a:t>
            </a:r>
            <a:r>
              <a:rPr lang="en-US" altLang="tr-TR" sz="2800" b="1" dirty="0" err="1"/>
              <a:t>dict</a:t>
            </a:r>
            <a:r>
              <a:rPr lang="en-US" altLang="tr-TR" sz="2800" dirty="0"/>
              <a:t> creates a new dictionary with no items. Because </a:t>
            </a:r>
            <a:r>
              <a:rPr lang="en-US" altLang="tr-TR" sz="2800" dirty="0" err="1"/>
              <a:t>dict</a:t>
            </a:r>
            <a:r>
              <a:rPr lang="en-US" altLang="tr-TR" sz="2800" dirty="0"/>
              <a:t> is the name of a built-in function, </a:t>
            </a:r>
            <a:r>
              <a:rPr lang="en-US" altLang="tr-TR" sz="2800" u="sng" dirty="0"/>
              <a:t>you should avoid using it as a variable name</a:t>
            </a:r>
            <a:r>
              <a:rPr lang="en-US" altLang="tr-TR" sz="2800" dirty="0"/>
              <a:t>.</a:t>
            </a:r>
          </a:p>
          <a:p>
            <a:pPr marL="596900" lvl="1" indent="0" eaLnBrk="1" hangingPunct="1">
              <a:buNone/>
              <a:defRPr/>
            </a:pPr>
            <a:endParaRPr lang="en-US" altLang="tr-T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6900" lvl="1" indent="0" eaLnBrk="1" hangingPunct="1">
              <a:buNone/>
              <a:defRPr/>
            </a:pP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eng2sp = </a:t>
            </a:r>
            <a:r>
              <a:rPr lang="en-US" altLang="tr-TR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96900" lvl="1" indent="0" eaLnBrk="1" hangingPunct="1">
              <a:buNone/>
              <a:defRPr/>
            </a:pP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eng2sp</a:t>
            </a:r>
          </a:p>
          <a:p>
            <a:pPr marL="596900" lvl="1" indent="0" eaLnBrk="1" hangingPunct="1">
              <a:buNone/>
              <a:defRPr/>
            </a:pPr>
            <a:br>
              <a:rPr lang="en-US" altLang="tr-TR" sz="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2620825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87888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Dictionaries - Population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0" y="2009800"/>
            <a:ext cx="9997752" cy="5435600"/>
          </a:xfrm>
        </p:spPr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dirty="0"/>
              <a:t>The curly-brackets, { }, represent an </a:t>
            </a:r>
            <a:r>
              <a:rPr lang="en-US" altLang="tr-TR" b="1" i="1" dirty="0"/>
              <a:t>empty dictionary</a:t>
            </a:r>
            <a:r>
              <a:rPr lang="en-US" altLang="tr-TR" dirty="0"/>
              <a:t>. </a:t>
            </a:r>
          </a:p>
          <a:p>
            <a:pPr marL="698500" eaLnBrk="1" hangingPunct="1">
              <a:buSzPct val="125000"/>
              <a:defRPr/>
            </a:pPr>
            <a:r>
              <a:rPr lang="en-US" altLang="tr-TR" dirty="0"/>
              <a:t>To add items to the dictionary, you can use square brackets:</a:t>
            </a:r>
          </a:p>
          <a:p>
            <a:pPr marL="596900" lvl="1" indent="0" eaLnBrk="1" hangingPunct="1">
              <a:buNone/>
              <a:defRPr/>
            </a:pP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eng2sp['one'] = '</a:t>
            </a:r>
            <a:r>
              <a:rPr lang="en-US" altLang="tr-TR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uno</a:t>
            </a: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596900" lvl="1" indent="0" eaLnBrk="1" hangingPunct="1">
              <a:buNone/>
              <a:defRPr/>
            </a:pP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eng2sp</a:t>
            </a:r>
            <a:b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tr-TR" sz="3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6900" lvl="1" indent="0" eaLnBrk="1" hangingPunct="1">
              <a:buNone/>
              <a:defRPr/>
            </a:pPr>
            <a:r>
              <a:rPr lang="en-US" altLang="tr-TR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{'one': '</a:t>
            </a:r>
            <a:r>
              <a:rPr lang="en-US" altLang="tr-TR" sz="28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uno</a:t>
            </a:r>
            <a:r>
              <a:rPr lang="en-US" altLang="tr-TR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marL="596900" lvl="1" indent="0" eaLnBrk="1" hangingPunct="1">
              <a:buNone/>
              <a:defRPr/>
            </a:pP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eng2sp = {'one': '</a:t>
            </a:r>
            <a:r>
              <a:rPr lang="en-US" altLang="tr-TR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uno</a:t>
            </a: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'two': 'dos', 'three': '</a:t>
            </a:r>
            <a:r>
              <a:rPr lang="en-US" altLang="tr-TR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tres</a:t>
            </a: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1821440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Dictionaries - Access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dirty="0"/>
              <a:t>If the key isn’t in the dictionary, you get an exception:</a:t>
            </a:r>
          </a:p>
          <a:p>
            <a:pPr marL="596900" lvl="1" indent="0" eaLnBrk="1" hangingPunct="1">
              <a:buFont typeface="Gill Sans" charset="0"/>
              <a:buNone/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eng2sp['four']</a:t>
            </a:r>
            <a:b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'four'</a:t>
            </a:r>
          </a:p>
          <a:p>
            <a:pPr marL="698500" eaLnBrk="1" hangingPunct="1">
              <a:buSzPct val="125000"/>
              <a:defRPr/>
            </a:pPr>
            <a:r>
              <a:rPr lang="en-US" dirty="0"/>
              <a:t>The </a:t>
            </a:r>
            <a:r>
              <a:rPr lang="en-US" dirty="0" err="1"/>
              <a:t>len</a:t>
            </a:r>
            <a:r>
              <a:rPr lang="en-US" dirty="0"/>
              <a:t> function works on dictionaries; it returns the number of key-value pairs:</a:t>
            </a:r>
          </a:p>
          <a:p>
            <a:pPr marL="596900" lvl="1" indent="0" eaLnBrk="1" hangingPunct="1">
              <a:buFont typeface="Gill Sans" charset="0"/>
              <a:buNone/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(eng2sp)</a:t>
            </a:r>
            <a:b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2553909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2289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Dictionaries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2133600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sz="2800" dirty="0"/>
              <a:t>The in operator works on dictionaries; it tells you whether something </a:t>
            </a:r>
            <a:r>
              <a:rPr lang="en-US" altLang="tr-TR" sz="2800" b="1" i="1" dirty="0"/>
              <a:t>appears as a key in the dictionary</a:t>
            </a:r>
          </a:p>
          <a:p>
            <a:pPr marL="596900" lvl="1" indent="0" eaLnBrk="1" hangingPunct="1">
              <a:buNone/>
              <a:defRPr/>
            </a:pP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'one' in eng2sp</a:t>
            </a:r>
            <a:b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596900" lvl="1" indent="0" eaLnBrk="1" hangingPunct="1">
              <a:buNone/>
              <a:defRPr/>
            </a:pP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'</a:t>
            </a:r>
            <a:r>
              <a:rPr lang="en-US" altLang="tr-TR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uno</a:t>
            </a: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in eng2sp</a:t>
            </a:r>
            <a:b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596900" lvl="1" indent="0" eaLnBrk="1" hangingPunct="1">
              <a:buNone/>
              <a:defRPr/>
            </a:pPr>
            <a:r>
              <a:rPr lang="en-US" altLang="tr-TR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eng2sp.values()</a:t>
            </a:r>
          </a:p>
          <a:p>
            <a:pPr marL="596900" lvl="1" indent="0" eaLnBrk="1" hangingPunct="1">
              <a:buNone/>
              <a:defRPr/>
            </a:pP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'</a:t>
            </a:r>
            <a:r>
              <a:rPr lang="en-US" altLang="tr-TR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uno</a:t>
            </a: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lang="en-US" altLang="tr-TR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b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5742292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Dictionary as a set of counters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04576" y="1721768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sz="2800" dirty="0"/>
              <a:t>Suppose you are given a string and you want to count how many times each letter appears. There are several ways you could do it:</a:t>
            </a:r>
          </a:p>
          <a:p>
            <a:pPr marL="1041400" lvl="1" eaLnBrk="1" hangingPunct="1"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tr-TR" sz="2000" i="1" dirty="0"/>
              <a:t>You could create 26 variables, one for each letter of the alphabet. Then you could traverse the string and, for each character, increment the corresponding counter, probably using a chained conditional.</a:t>
            </a:r>
          </a:p>
          <a:p>
            <a:pPr marL="1041400" lvl="1" eaLnBrk="1" hangingPunct="1"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tr-TR" sz="2000" i="1" dirty="0"/>
              <a:t>You could create a list with 26 elements. Then you could convert each character to a number (using the built-in function </a:t>
            </a:r>
            <a:r>
              <a:rPr lang="en-US" altLang="tr-TR" sz="2000" i="1" dirty="0" err="1"/>
              <a:t>ord</a:t>
            </a:r>
            <a:r>
              <a:rPr lang="en-US" altLang="tr-TR" sz="2000" i="1" dirty="0"/>
              <a:t>), use the number as an index into the list, and increment the appropriate counter.</a:t>
            </a:r>
          </a:p>
          <a:p>
            <a:pPr marL="1041400" lvl="1" eaLnBrk="1" hangingPunct="1"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tr-TR" sz="2000" i="1" dirty="0"/>
              <a:t>You could create a dictionary with characters as keys and counters as the corresponding values. The first time you see a character, you would add an item to the dictionary. After that you would increment the value of an existing item.</a:t>
            </a:r>
          </a:p>
        </p:txBody>
      </p:sp>
    </p:spTree>
    <p:extLst>
      <p:ext uri="{BB962C8B-B14F-4D97-AF65-F5344CB8AC3E}">
        <p14:creationId xmlns:p14="http://schemas.microsoft.com/office/powerpoint/2010/main" val="35116553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800" b="1" i="1" dirty="0">
                <a:solidFill>
                  <a:schemeClr val="accent2"/>
                </a:solidFill>
              </a:rPr>
              <a:t>Week 10 Reminder</a:t>
            </a:r>
            <a:br>
              <a:rPr lang="en-US" altLang="tr-TR" sz="4800" b="1" i="1" dirty="0">
                <a:solidFill>
                  <a:schemeClr val="accent2"/>
                </a:solidFill>
              </a:rPr>
            </a:br>
            <a:r>
              <a:rPr lang="en-US" altLang="tr-TR" sz="4800" b="1" i="1" dirty="0">
                <a:solidFill>
                  <a:schemeClr val="accent2"/>
                </a:solidFill>
              </a:rPr>
              <a:t>Tuples</a:t>
            </a:r>
            <a:endParaRPr lang="en-US" altLang="tr-TR" sz="4800" dirty="0"/>
          </a:p>
        </p:txBody>
      </p:sp>
    </p:spTree>
    <p:extLst>
      <p:ext uri="{BB962C8B-B14F-4D97-AF65-F5344CB8AC3E}">
        <p14:creationId xmlns:p14="http://schemas.microsoft.com/office/powerpoint/2010/main" val="212451338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45494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Dictionary as a set of counters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dirty="0"/>
              <a:t>Each of these options performs the same computation, but each of them</a:t>
            </a:r>
            <a:r>
              <a:rPr lang="en-US" altLang="tr-TR" b="1" dirty="0"/>
              <a:t> implements</a:t>
            </a:r>
            <a:r>
              <a:rPr lang="en-US" altLang="tr-TR" dirty="0"/>
              <a:t> that computation in a different way.</a:t>
            </a:r>
          </a:p>
          <a:p>
            <a:pPr marL="698500" eaLnBrk="1" hangingPunct="1">
              <a:buSzPct val="125000"/>
              <a:defRPr/>
            </a:pPr>
            <a:r>
              <a:rPr lang="en-US" altLang="tr-TR" dirty="0"/>
              <a:t>An implementation is a way of performing a computation; some implementations are better than others. </a:t>
            </a:r>
          </a:p>
        </p:txBody>
      </p:sp>
    </p:spTree>
    <p:extLst>
      <p:ext uri="{BB962C8B-B14F-4D97-AF65-F5344CB8AC3E}">
        <p14:creationId xmlns:p14="http://schemas.microsoft.com/office/powerpoint/2010/main" val="337205019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Dictionary as a set of counters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4000" indent="0" eaLnBrk="1" hangingPunct="1">
              <a:buFont typeface="Gill Sans" charset="0"/>
              <a:buNone/>
              <a:defRPr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counters implementation</a:t>
            </a:r>
            <a:b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histogram(s):</a:t>
            </a:r>
            <a:b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c in s:</a:t>
            </a:r>
            <a:b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c not in d:</a:t>
            </a:r>
            <a:b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d[c] = 1</a:t>
            </a:r>
            <a:b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  <a:b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d[c] += 1</a:t>
            </a:r>
            <a:b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d</a:t>
            </a:r>
          </a:p>
          <a:p>
            <a:pPr marL="254000" indent="0" eaLnBrk="1" hangingPunct="1">
              <a:buNone/>
              <a:defRPr/>
            </a:pPr>
            <a:r>
              <a:rPr lang="en-US" sz="2800" dirty="0"/>
              <a:t>The name of the function is </a:t>
            </a:r>
            <a:r>
              <a:rPr lang="en-US" sz="2800" b="1" dirty="0"/>
              <a:t>histogram</a:t>
            </a:r>
            <a:r>
              <a:rPr lang="en-US" sz="2800" dirty="0"/>
              <a:t>, which is a statistical term for a set of counters (or frequencies).</a:t>
            </a:r>
          </a:p>
        </p:txBody>
      </p:sp>
    </p:spTree>
    <p:extLst>
      <p:ext uri="{BB962C8B-B14F-4D97-AF65-F5344CB8AC3E}">
        <p14:creationId xmlns:p14="http://schemas.microsoft.com/office/powerpoint/2010/main" val="398134677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45494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Looping and dictionaries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4000" indent="0" eaLnBrk="1" hangingPunct="1">
              <a:buNone/>
              <a:defRPr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#implementation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print_hist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(h):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c in h: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 c, h[c]</a:t>
            </a:r>
          </a:p>
          <a:p>
            <a:pPr marL="254000" indent="0" eaLnBrk="1" hangingPunct="1">
              <a:buNone/>
              <a:defRPr/>
            </a:pPr>
            <a:endParaRPr lang="en-US" altLang="tr-TR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0" indent="0" eaLnBrk="1" hangingPunct="1">
              <a:buNone/>
              <a:defRPr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= histogram('parrot')</a:t>
            </a:r>
          </a:p>
          <a:p>
            <a:pPr marL="254000" indent="0" eaLnBrk="1" hangingPunct="1">
              <a:buNone/>
              <a:defRPr/>
            </a:pP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print_hist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(h)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a 1</a:t>
            </a:r>
            <a:b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p 1</a:t>
            </a:r>
            <a:b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/>
              <a:t>...</a:t>
            </a:r>
            <a:br>
              <a:rPr lang="en-US" altLang="tr-TR" i="1" dirty="0"/>
            </a:br>
            <a:endParaRPr lang="en-US" altLang="tr-TR" i="1" dirty="0"/>
          </a:p>
        </p:txBody>
      </p:sp>
    </p:spTree>
    <p:extLst>
      <p:ext uri="{BB962C8B-B14F-4D97-AF65-F5344CB8AC3E}">
        <p14:creationId xmlns:p14="http://schemas.microsoft.com/office/powerpoint/2010/main" val="31815697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9508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Reverse lookup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dirty="0"/>
              <a:t>Given a dictionary d and a key k, it is easy to find the corresponding value v which is d[k]. This operation is called a </a:t>
            </a:r>
            <a:r>
              <a:rPr lang="en-US" altLang="tr-TR" b="1" dirty="0"/>
              <a:t>lookup</a:t>
            </a:r>
            <a:r>
              <a:rPr lang="en-US" altLang="tr-TR" dirty="0"/>
              <a:t>.</a:t>
            </a:r>
          </a:p>
          <a:p>
            <a:pPr marL="698500" eaLnBrk="1" hangingPunct="1">
              <a:buSzPct val="125000"/>
              <a:defRPr/>
            </a:pPr>
            <a:r>
              <a:rPr lang="en-US" altLang="tr-TR" dirty="0"/>
              <a:t>But, what if you have v and you want to find k?</a:t>
            </a:r>
            <a:endParaRPr lang="en-US" altLang="tr-TR" b="1" dirty="0">
              <a:ea typeface="ヒラギノ角ゴ ProN W6" charset="0"/>
              <a:cs typeface="ヒラギノ角ゴ ProN W6" charset="0"/>
            </a:endParaRPr>
          </a:p>
          <a:p>
            <a:pPr marL="698500" eaLnBrk="1" hangingPunct="1">
              <a:buFont typeface="Gill Sans" charset="0"/>
              <a:buNone/>
              <a:defRPr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implementation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ea typeface="ヒラギノ角ゴ ProN W6" charset="0"/>
                <a:cs typeface="Courier New" panose="02070309020205020404" pitchFamily="49" charset="0"/>
              </a:rPr>
            </a:b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reverse_lookup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v):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k in d: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d[k] == v: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k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93824184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Take-home Assignment</a:t>
            </a:r>
            <a:r>
              <a:rPr lang="en-US" altLang="tr-TR" dirty="0"/>
              <a:t>	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i="1" dirty="0"/>
              <a:t>Modify </a:t>
            </a:r>
            <a:r>
              <a:rPr lang="en-US" altLang="tr-TR" i="1" dirty="0" err="1"/>
              <a:t>reverse_lookup</a:t>
            </a:r>
            <a:r>
              <a:rPr lang="en-US" altLang="tr-TR" i="1" dirty="0"/>
              <a:t> so that it builds and returns a list of </a:t>
            </a:r>
            <a:r>
              <a:rPr lang="en-US" altLang="tr-TR" dirty="0"/>
              <a:t>all</a:t>
            </a:r>
            <a:r>
              <a:rPr lang="en-US" altLang="tr-TR" i="1" dirty="0"/>
              <a:t> keys that map to v, or an empty list if there are none.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381142171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1238920"/>
          </a:xfrm>
        </p:spPr>
        <p:txBody>
          <a:bodyPr/>
          <a:lstStyle/>
          <a:p>
            <a:r>
              <a:rPr lang="en-US" sz="4800" dirty="0">
                <a:solidFill>
                  <a:schemeClr val="accent2"/>
                </a:solidFill>
              </a:rPr>
              <a:t>Getting all keys or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5900" indent="0">
              <a:buNone/>
            </a:pP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{'a': 1, 'p': 1, 'r': 2, 't': 1}</a:t>
            </a:r>
          </a:p>
          <a:p>
            <a:pPr marL="215900" indent="0"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hist.keys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215900" indent="0">
              <a:buNone/>
            </a:pPr>
            <a:r>
              <a:rPr lang="en-US" altLang="tr-TR" i="1" dirty="0">
                <a:latin typeface="Courier New" charset="0"/>
                <a:ea typeface="Courier New" charset="0"/>
                <a:cs typeface="Courier New" charset="0"/>
              </a:rPr>
              <a:t>[‘a’, ‘p’, ‘r’, ‘t’]</a:t>
            </a:r>
          </a:p>
          <a:p>
            <a:pPr marL="215900" indent="0"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hist.values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215900" indent="0">
              <a:buNone/>
            </a:pPr>
            <a:r>
              <a:rPr lang="en-US" altLang="tr-TR" i="1" dirty="0">
                <a:latin typeface="Courier New" charset="0"/>
                <a:ea typeface="Courier New" charset="0"/>
                <a:cs typeface="Courier New" charset="0"/>
              </a:rPr>
              <a:t>[1, 1, 2, 1]</a:t>
            </a:r>
          </a:p>
          <a:p>
            <a:pPr marL="21590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789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r>
              <a:rPr lang="en-US" sz="4800" dirty="0">
                <a:solidFill>
                  <a:schemeClr val="accent2"/>
                </a:solidFill>
              </a:rPr>
              <a:t>Deleting from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" y="2334840"/>
            <a:ext cx="10083800" cy="5435600"/>
          </a:xfrm>
        </p:spPr>
        <p:txBody>
          <a:bodyPr/>
          <a:lstStyle/>
          <a:p>
            <a:pPr>
              <a:buSzPct val="125000"/>
            </a:pPr>
            <a:r>
              <a:rPr lang="en-US" dirty="0"/>
              <a:t>pop and del works on dictionaries!</a:t>
            </a:r>
          </a:p>
          <a:p>
            <a:pPr marL="215900" indent="0">
              <a:buNone/>
            </a:pP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{'a':1,'p':1,'r':2,'t':1,‘o':1}</a:t>
            </a:r>
          </a:p>
          <a:p>
            <a:pPr marL="215900" indent="0"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a = 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hist.pop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(‘a’) </a:t>
            </a:r>
            <a:r>
              <a:rPr lang="en-US" altLang="tr-TR" sz="2800" dirty="0">
                <a:latin typeface="Courier New" charset="0"/>
                <a:ea typeface="Courier New" charset="0"/>
                <a:cs typeface="Courier New" charset="0"/>
              </a:rPr>
              <a:t>#key as an argument</a:t>
            </a:r>
            <a:endParaRPr lang="en-US" altLang="tr-TR" dirty="0">
              <a:latin typeface="Courier New" charset="0"/>
              <a:ea typeface="Courier New" charset="0"/>
              <a:cs typeface="Courier New" charset="0"/>
            </a:endParaRPr>
          </a:p>
          <a:p>
            <a:pPr marL="215900" indent="0"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print a</a:t>
            </a:r>
          </a:p>
          <a:p>
            <a:pPr marL="215900" indent="0">
              <a:buNone/>
            </a:pPr>
            <a:r>
              <a:rPr lang="en-US" altLang="tr-TR" i="1" dirty="0">
                <a:latin typeface="Courier New" charset="0"/>
                <a:ea typeface="Courier New" charset="0"/>
                <a:cs typeface="Courier New" charset="0"/>
              </a:rPr>
              <a:t>1</a:t>
            </a:r>
          </a:p>
          <a:p>
            <a:pPr marL="215900" indent="0"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del hist[‘r’] </a:t>
            </a:r>
            <a:r>
              <a:rPr lang="en-US" altLang="tr-TR" sz="2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altLang="tr-TR" sz="2800" dirty="0" err="1">
                <a:latin typeface="Courier New" charset="0"/>
                <a:ea typeface="Courier New" charset="0"/>
                <a:cs typeface="Courier New" charset="0"/>
              </a:rPr>
              <a:t>prividing</a:t>
            </a:r>
            <a:r>
              <a:rPr lang="en-US" altLang="tr-TR" sz="2800" dirty="0">
                <a:latin typeface="Courier New" charset="0"/>
                <a:ea typeface="Courier New" charset="0"/>
                <a:cs typeface="Courier New" charset="0"/>
              </a:rPr>
              <a:t> key again </a:t>
            </a:r>
            <a:endParaRPr lang="en-US" altLang="tr-TR" dirty="0">
              <a:latin typeface="Courier New" charset="0"/>
              <a:ea typeface="Courier New" charset="0"/>
              <a:cs typeface="Courier New" charset="0"/>
            </a:endParaRPr>
          </a:p>
          <a:p>
            <a:pPr marL="215900" indent="0"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print hist</a:t>
            </a:r>
          </a:p>
          <a:p>
            <a:pPr marL="215900" indent="0">
              <a:buNone/>
            </a:pPr>
            <a:r>
              <a:rPr lang="en-US" altLang="tr-TR" i="1" dirty="0">
                <a:latin typeface="Courier New" charset="0"/>
                <a:ea typeface="Courier New" charset="0"/>
                <a:cs typeface="Courier New" charset="0"/>
              </a:rPr>
              <a:t>{'p': 1, 't': 1, 'o': 1}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6213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Dictionaries and lists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dirty="0"/>
              <a:t>Given a dictionary that maps from letters to frequencies, you might want to invert it; that is,</a:t>
            </a:r>
          </a:p>
          <a:p>
            <a:pPr marL="571500" indent="-317500" eaLnBrk="1" hangingPunct="1">
              <a:buNone/>
              <a:defRPr/>
            </a:pPr>
            <a:endParaRPr lang="en-US" altLang="tr-TR" dirty="0"/>
          </a:p>
          <a:p>
            <a:pPr marL="571500" indent="-317500" eaLnBrk="1" hangingPunct="1">
              <a:buNone/>
              <a:defRPr/>
            </a:pPr>
            <a:r>
              <a:rPr lang="en-US" altLang="tr-TR" dirty="0"/>
              <a:t> “</a:t>
            </a:r>
            <a:r>
              <a:rPr lang="en-US" altLang="tr-TR" i="1" dirty="0"/>
              <a:t>Create a dictionary that maps from frequencies to    letters</a:t>
            </a:r>
            <a:r>
              <a:rPr lang="en-US" altLang="tr-TR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7324325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87888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Dictionaries and lists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4000" indent="0" eaLnBrk="1" hangingPunct="1">
              <a:buFont typeface="Gill Sans" charset="0"/>
              <a:buNone/>
              <a:defRPr/>
            </a:pPr>
            <a:r>
              <a:rPr lang="en-US" altLang="tr-TR" b="1" dirty="0">
                <a:latin typeface="Courier New" charset="0"/>
                <a:ea typeface="Courier New" charset="0"/>
                <a:cs typeface="Courier New" charset="0"/>
              </a:rPr>
              <a:t># inversion implementation</a:t>
            </a:r>
            <a:br>
              <a:rPr lang="en-US" altLang="tr-TR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invert_dict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(d):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inv = 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dict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for key in d: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= d[key]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  if 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not in inv: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      inv[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] = [key]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  else: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      inv[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].append(key)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return inv</a:t>
            </a:r>
          </a:p>
        </p:txBody>
      </p:sp>
    </p:spTree>
    <p:extLst>
      <p:ext uri="{BB962C8B-B14F-4D97-AF65-F5344CB8AC3E}">
        <p14:creationId xmlns:p14="http://schemas.microsoft.com/office/powerpoint/2010/main" val="85432918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9508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Dictionaries and lists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4000" indent="0" eaLnBrk="1" hangingPunct="1">
              <a:buFont typeface="Gill Sans" charset="0"/>
              <a:buNone/>
              <a:defRPr/>
            </a:pPr>
            <a:r>
              <a:rPr lang="en-US" altLang="tr-TR" sz="3100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hist</a:t>
            </a:r>
            <a:r>
              <a:rPr lang="en-US" altLang="tr-TR" sz="31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= histogram('parrot')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altLang="tr-TR" sz="31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altLang="tr-TR" sz="3100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hist</a:t>
            </a:r>
            <a:br>
              <a:rPr lang="en-US" altLang="tr-TR" sz="31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sz="3100" i="1" dirty="0">
                <a:latin typeface="Courier New" charset="0"/>
                <a:ea typeface="Courier New" charset="0"/>
                <a:cs typeface="Courier New" charset="0"/>
              </a:rPr>
              <a:t>{'a': 1, 'p': 1, 'r': 2, 't': 1, 'o': 1}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altLang="tr-TR" sz="3100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inv</a:t>
            </a:r>
            <a:r>
              <a:rPr lang="en-US" altLang="tr-TR" sz="31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tr-TR" sz="3100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invert_dict</a:t>
            </a:r>
            <a:r>
              <a:rPr lang="en-US" altLang="tr-TR" sz="31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tr-TR" sz="3100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hist</a:t>
            </a:r>
            <a:r>
              <a:rPr lang="en-US" altLang="tr-TR" sz="31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altLang="tr-TR" sz="31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altLang="tr-TR" sz="3100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inv</a:t>
            </a:r>
            <a:br>
              <a:rPr lang="en-US" altLang="tr-TR" sz="31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sz="3100" i="1" dirty="0">
                <a:latin typeface="Courier New" charset="0"/>
                <a:ea typeface="Courier New" charset="0"/>
                <a:cs typeface="Courier New" charset="0"/>
              </a:rPr>
              <a:t>{1: ['a', 'p', 't', 'o'], 2: ['r']}</a:t>
            </a:r>
          </a:p>
        </p:txBody>
      </p:sp>
    </p:spTree>
    <p:extLst>
      <p:ext uri="{BB962C8B-B14F-4D97-AF65-F5344CB8AC3E}">
        <p14:creationId xmlns:p14="http://schemas.microsoft.com/office/powerpoint/2010/main" val="3614019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22896"/>
          </a:xfrm>
        </p:spPr>
        <p:txBody>
          <a:bodyPr/>
          <a:lstStyle/>
          <a:p>
            <a:pPr algn="l" eaLnBrk="1" hangingPunct="1"/>
            <a:r>
              <a:rPr lang="en-US" altLang="tr-TR" sz="4800" dirty="0">
                <a:solidFill>
                  <a:schemeClr val="accent2"/>
                </a:solidFill>
              </a:rPr>
              <a:t>Tuple – What is it?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289720"/>
            <a:ext cx="10083800" cy="6480720"/>
          </a:xfrm>
        </p:spPr>
        <p:txBody>
          <a:bodyPr/>
          <a:lstStyle/>
          <a:p>
            <a:pPr marL="1155700" indent="-457200" algn="l" eaLnBrk="1" hangingPunct="1">
              <a:spcBef>
                <a:spcPts val="6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altLang="tr-TR" dirty="0"/>
              <a:t>A tuple is a sequence of values. </a:t>
            </a:r>
          </a:p>
          <a:p>
            <a:pPr marL="1155700" indent="-457200" algn="l" eaLnBrk="1" hangingPunct="1">
              <a:spcBef>
                <a:spcPts val="6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altLang="tr-TR" dirty="0"/>
              <a:t>The values can be any type, and they are indexed by integers. </a:t>
            </a:r>
          </a:p>
          <a:p>
            <a:pPr marL="1155700" indent="-457200" algn="l" eaLnBrk="1" hangingPunct="1">
              <a:spcBef>
                <a:spcPts val="6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altLang="tr-TR" dirty="0"/>
              <a:t>The important difference between tuples and lists is that tuples are </a:t>
            </a:r>
            <a:r>
              <a:rPr lang="en-US" altLang="tr-TR" b="1" dirty="0"/>
              <a:t>immutable </a:t>
            </a:r>
            <a:r>
              <a:rPr lang="en-US" altLang="tr-TR" dirty="0"/>
              <a:t>whereas lists are mutable.</a:t>
            </a:r>
          </a:p>
          <a:p>
            <a:pPr marL="1155700" indent="-457200" algn="l" eaLnBrk="1" hangingPunct="1">
              <a:spcBef>
                <a:spcPts val="6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altLang="tr-TR" dirty="0"/>
              <a:t>Therefore, tuples can be used as keys in dictionaries. </a:t>
            </a:r>
          </a:p>
          <a:p>
            <a:pPr marL="698500" algn="l" eaLnBrk="1" hangingPunct="1">
              <a:buSzPct val="125000"/>
            </a:pPr>
            <a:endParaRPr lang="en-US" altLang="tr-TR" dirty="0"/>
          </a:p>
          <a:p>
            <a:pPr marL="225425" indent="522288" eaLnBrk="1" hangingPunct="1"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altLang="tr-TR" dirty="0"/>
              <a:t>Syntactically, a tuple is a comma-separated list of values:</a:t>
            </a:r>
          </a:p>
          <a:p>
            <a:pPr eaLnBrk="1" hangingPunct="1">
              <a:defRPr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'a', 'b', 'c', 'd', 'e'</a:t>
            </a:r>
          </a:p>
          <a:p>
            <a:pPr marL="1200150" indent="-452438" algn="l" eaLnBrk="1" hangingPunct="1"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altLang="tr-TR" dirty="0"/>
              <a:t>Although it is not necessary, it is common to enclose tuples in parentheses:</a:t>
            </a:r>
          </a:p>
          <a:p>
            <a:pPr eaLnBrk="1" hangingPunct="1">
              <a:defRPr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('a', 'b', 'c', 'd', 'e')</a:t>
            </a:r>
          </a:p>
          <a:p>
            <a:pPr marL="1155700" indent="-457200" algn="l" eaLnBrk="1" hangingPunct="1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327225121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23892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Dictionaries and lists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2844800"/>
            <a:ext cx="708660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69133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23892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Memos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40580" y="1649760"/>
            <a:ext cx="10441160" cy="5435600"/>
          </a:xfrm>
        </p:spPr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sz="2800" dirty="0"/>
              <a:t>The </a:t>
            </a:r>
            <a:r>
              <a:rPr lang="en-US" altLang="tr-TR" sz="2800" dirty="0" err="1"/>
              <a:t>fibonnaci</a:t>
            </a:r>
            <a:r>
              <a:rPr lang="en-US" altLang="tr-TR" sz="2800" dirty="0"/>
              <a:t> function takes long to run with bigger arguments n</a:t>
            </a:r>
          </a:p>
          <a:p>
            <a:pPr marL="698500" eaLnBrk="1" hangingPunct="1">
              <a:buSzPct val="125000"/>
              <a:defRPr/>
            </a:pPr>
            <a:r>
              <a:rPr lang="en-US" altLang="tr-TR" sz="2800" dirty="0"/>
              <a:t>call graph for recursive function </a:t>
            </a:r>
            <a:r>
              <a:rPr lang="en-US" altLang="tr-TR" sz="2800" dirty="0" err="1"/>
              <a:t>fibonacci</a:t>
            </a:r>
            <a:r>
              <a:rPr lang="en-US" altLang="tr-TR" sz="2800" dirty="0"/>
              <a:t> with n=4. How many times </a:t>
            </a:r>
            <a:r>
              <a:rPr lang="en-US" altLang="tr-TR" sz="2800" dirty="0" err="1"/>
              <a:t>fibonacci</a:t>
            </a:r>
            <a:r>
              <a:rPr lang="en-US" altLang="tr-TR" sz="2800" dirty="0"/>
              <a:t>(0) and </a:t>
            </a:r>
            <a:r>
              <a:rPr lang="en-US" altLang="tr-TR" sz="2800" dirty="0" err="1"/>
              <a:t>fibonacci</a:t>
            </a:r>
            <a:r>
              <a:rPr lang="en-US" altLang="tr-TR" sz="2800" dirty="0"/>
              <a:t>(1) are called? Inefficient!!</a:t>
            </a:r>
            <a:br>
              <a:rPr lang="en-US" altLang="tr-TR" dirty="0"/>
            </a:br>
            <a:br>
              <a:rPr lang="en-US" altLang="tr-TR" dirty="0"/>
            </a:br>
            <a:br>
              <a:rPr lang="en-US" altLang="tr-TR" dirty="0"/>
            </a:br>
            <a:br>
              <a:rPr lang="en-US" altLang="tr-TR" dirty="0"/>
            </a:br>
            <a:br>
              <a:rPr lang="en-US" altLang="tr-TR" dirty="0"/>
            </a:br>
            <a:br>
              <a:rPr lang="en-US" altLang="tr-TR" dirty="0"/>
            </a:br>
            <a:br>
              <a:rPr lang="en-US" altLang="tr-TR" dirty="0"/>
            </a:br>
            <a:br>
              <a:rPr lang="en-US" altLang="tr-TR" dirty="0"/>
            </a:br>
            <a:endParaRPr lang="en-US" altLang="tr-TR" dirty="0"/>
          </a:p>
        </p:txBody>
      </p:sp>
      <p:pic>
        <p:nvPicPr>
          <p:cNvPr id="542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3386233"/>
            <a:ext cx="6696149" cy="4233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85780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3109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Memos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9051" y="1937792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sz="2800" dirty="0"/>
              <a:t>Solution for efficiency: Keep track of values that have already been computed by storing them in a dictionary</a:t>
            </a:r>
          </a:p>
          <a:p>
            <a:pPr marL="698500" eaLnBrk="1" hangingPunct="1">
              <a:buSzPct val="125000"/>
              <a:defRPr/>
            </a:pPr>
            <a:r>
              <a:rPr lang="en-US" sz="2800" dirty="0"/>
              <a:t>A previously computed value that is stored for later use is called a </a:t>
            </a:r>
            <a:r>
              <a:rPr lang="en-US" sz="2800" b="1" dirty="0"/>
              <a:t>memo</a:t>
            </a:r>
            <a:r>
              <a:rPr lang="en-US" sz="2800" dirty="0"/>
              <a:t>.</a:t>
            </a:r>
            <a:br>
              <a:rPr lang="en-US" sz="3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known = {0:0, 1:1}</a:t>
            </a:r>
            <a:b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 in known:</a:t>
            </a:r>
            <a:b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known[n]</a:t>
            </a:r>
            <a:b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(n-1) +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(n-2)</a:t>
            </a:r>
            <a:b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known[n] = res</a:t>
            </a:r>
            <a:b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  <a:p>
            <a:pPr marL="698500" eaLnBrk="1" hangingPunct="1">
              <a:buSzPct val="125000"/>
              <a:defRPr/>
            </a:pPr>
            <a:r>
              <a:rPr lang="en-US" dirty="0"/>
              <a:t>Known is a dictionary that keeps track of the </a:t>
            </a:r>
            <a:r>
              <a:rPr lang="en-US" dirty="0" err="1"/>
              <a:t>fibonnaci</a:t>
            </a:r>
            <a:r>
              <a:rPr lang="en-US" dirty="0"/>
              <a:t> numbers we already know</a:t>
            </a:r>
            <a:endParaRPr lang="en-US" sz="3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1383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" y="2781300"/>
            <a:ext cx="10083800" cy="2057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tr-TR" sz="4800" b="1" i="1" dirty="0">
                <a:solidFill>
                  <a:schemeClr val="accent2"/>
                </a:solidFill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91615253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-22609" y="0"/>
            <a:ext cx="10083800" cy="88468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b="1" i="1" dirty="0">
                <a:solidFill>
                  <a:schemeClr val="accent2"/>
                </a:solidFill>
              </a:rPr>
              <a:t>Exercise 1: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162418-0F3A-45C0-9E3E-FD62786FC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365" y="1505744"/>
            <a:ext cx="999915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 a function that takes a list and a dictionary as input.</a:t>
            </a: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 should check if the elements of the list exist as values in the dictionary. </a:t>
            </a: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so, then return those values as a list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0E7EAD-6622-4D28-9C13-A8155E54E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714315"/>
            <a:ext cx="10160000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check_list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],{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'five'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'four'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 return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4332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-22609" y="0"/>
            <a:ext cx="10083800" cy="88468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b="1" i="1" dirty="0">
                <a:solidFill>
                  <a:schemeClr val="accent2"/>
                </a:solidFill>
              </a:rPr>
              <a:t>Exercise 2: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9C267D-C2C0-4C12-93FF-EE17B039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52" y="1348314"/>
            <a:ext cx="9865096" cy="3368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Imagine a dictionary with the structure {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name:height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 a function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height_filter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 takes such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dictionary and a number h as inputs and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 a list containing names of people with height greater than h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B47B45-41E2-47B7-A974-AD80B54F5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18728"/>
            <a:ext cx="8480207" cy="1877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height_filter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"Gul"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"Nazli"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"Merve"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"Omer"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"Cetin"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 return: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B09CC-4CB0-4D43-A941-A521F8DEE243}"/>
              </a:ext>
            </a:extLst>
          </p:cNvPr>
          <p:cNvSpPr/>
          <p:nvPr/>
        </p:nvSpPr>
        <p:spPr>
          <a:xfrm>
            <a:off x="-22609" y="6896165"/>
            <a:ext cx="8928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{'Cetin': 180, 'Omer': 180, '</a:t>
            </a:r>
            <a:r>
              <a:rPr lang="en-US" sz="2800" dirty="0" err="1">
                <a:solidFill>
                  <a:srgbClr val="00B050"/>
                </a:solidFill>
              </a:rPr>
              <a:t>Merve</a:t>
            </a:r>
            <a:r>
              <a:rPr lang="en-US" sz="2800" dirty="0">
                <a:solidFill>
                  <a:srgbClr val="00B050"/>
                </a:solidFill>
              </a:rPr>
              <a:t>': 170, 'Gul': 168}</a:t>
            </a:r>
          </a:p>
        </p:txBody>
      </p:sp>
    </p:spTree>
    <p:extLst>
      <p:ext uri="{BB962C8B-B14F-4D97-AF65-F5344CB8AC3E}">
        <p14:creationId xmlns:p14="http://schemas.microsoft.com/office/powerpoint/2010/main" val="4408687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-22609" y="0"/>
            <a:ext cx="10083800" cy="88468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b="1" i="1" dirty="0">
                <a:solidFill>
                  <a:schemeClr val="accent2"/>
                </a:solidFill>
              </a:rPr>
              <a:t>Exercise 3: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4FD10A-D478-43C2-BC4C-B8B7CCAB0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18" y="1447008"/>
            <a:ext cx="9650564" cy="3368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 a function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height_reverse_lookup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 takes the dictionary from Exercise 2 as input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 its reverse dictionary i.e. the keys will be heights and values will be the names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names in case multiple people have the same height.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7AD2AB-0713-4425-B78A-EB00F5DF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69795"/>
            <a:ext cx="9770623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height_reverse_lookup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"Gul"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"Nazli"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"Merve"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"Omer"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"Cetin"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Should return: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88ECB-1911-4879-AA97-DF051C67CB3F}"/>
              </a:ext>
            </a:extLst>
          </p:cNvPr>
          <p:cNvSpPr/>
          <p:nvPr/>
        </p:nvSpPr>
        <p:spPr>
          <a:xfrm>
            <a:off x="-50732" y="6762328"/>
            <a:ext cx="1008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{168: 'Gul', 170: '</a:t>
            </a:r>
            <a:r>
              <a:rPr lang="en-US" sz="2800" dirty="0" err="1">
                <a:solidFill>
                  <a:srgbClr val="00B050"/>
                </a:solidFill>
              </a:rPr>
              <a:t>Merve</a:t>
            </a:r>
            <a:r>
              <a:rPr lang="en-US" sz="2800" dirty="0">
                <a:solidFill>
                  <a:srgbClr val="00B050"/>
                </a:solidFill>
              </a:rPr>
              <a:t>', 155: '</a:t>
            </a:r>
            <a:r>
              <a:rPr lang="en-US" sz="2800" dirty="0" err="1">
                <a:solidFill>
                  <a:srgbClr val="00B050"/>
                </a:solidFill>
              </a:rPr>
              <a:t>Nazli</a:t>
            </a:r>
            <a:r>
              <a:rPr lang="en-US" sz="2800" dirty="0">
                <a:solidFill>
                  <a:srgbClr val="00B050"/>
                </a:solidFill>
              </a:rPr>
              <a:t>', 180: ['Cetin', 'Omer']}</a:t>
            </a:r>
          </a:p>
        </p:txBody>
      </p:sp>
    </p:spTree>
    <p:extLst>
      <p:ext uri="{BB962C8B-B14F-4D97-AF65-F5344CB8AC3E}">
        <p14:creationId xmlns:p14="http://schemas.microsoft.com/office/powerpoint/2010/main" val="31744203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1448" y="0"/>
            <a:ext cx="8394824" cy="929680"/>
          </a:xfrm>
        </p:spPr>
        <p:txBody>
          <a:bodyPr/>
          <a:lstStyle/>
          <a:p>
            <a:pPr algn="l" eaLnBrk="1" hangingPunct="1"/>
            <a:r>
              <a:rPr lang="en-US" altLang="tr-TR" sz="4800" dirty="0">
                <a:solidFill>
                  <a:schemeClr val="accent2"/>
                </a:solidFill>
              </a:rPr>
              <a:t>Tuples – How to create?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680640" y="1145704"/>
            <a:ext cx="10585176" cy="6690320"/>
          </a:xfrm>
        </p:spPr>
        <p:txBody>
          <a:bodyPr/>
          <a:lstStyle/>
          <a:p>
            <a:pPr marL="1155700" indent="-457200" algn="l" eaLnBrk="1" hangingPunct="1">
              <a:buSzPct val="125000"/>
              <a:buFont typeface="Arial" panose="020B0604020202020204" pitchFamily="34" charset="0"/>
              <a:buChar char="•"/>
            </a:pPr>
            <a:r>
              <a:rPr lang="en-US" altLang="tr-TR" dirty="0"/>
              <a:t>To create a tuple with a single element, you have to </a:t>
            </a:r>
          </a:p>
          <a:p>
            <a:pPr marL="698500" algn="l" eaLnBrk="1" hangingPunct="1">
              <a:buSzPct val="125000"/>
            </a:pPr>
            <a:r>
              <a:rPr lang="en-US" altLang="tr-TR" dirty="0"/>
              <a:t>include a final comma:</a:t>
            </a:r>
          </a:p>
          <a:p>
            <a:pPr marL="2339975" lvl="3" indent="-285750" algn="l" eaLnBrk="1" hangingPunct="1"/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'a',</a:t>
            </a:r>
          </a:p>
          <a:p>
            <a:pPr marL="2339975" lvl="3" indent="-285750" algn="l" eaLnBrk="1" hangingPunct="1"/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type(t1)		</a:t>
            </a: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'tuple’&gt;</a:t>
            </a:r>
          </a:p>
          <a:p>
            <a:pPr marL="1155700" indent="-457200" algn="l" eaLnBrk="1" hangingPunct="1">
              <a:buSzPct val="125000"/>
              <a:buFont typeface="Arial" panose="020B0604020202020204" pitchFamily="34" charset="0"/>
              <a:buChar char="•"/>
            </a:pPr>
            <a:r>
              <a:rPr lang="en-US" altLang="tr-TR" dirty="0"/>
              <a:t>A value in parentheses is not a tuple:</a:t>
            </a:r>
          </a:p>
          <a:p>
            <a:pPr marL="2054225" lvl="1" algn="l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('a')</a:t>
            </a:r>
          </a:p>
          <a:p>
            <a:pPr marL="2054225" lvl="1" algn="l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type(t2)		</a:t>
            </a: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'str'&gt;</a:t>
            </a:r>
          </a:p>
          <a:p>
            <a:pPr marL="1155700" indent="-457200" algn="l" eaLnBrk="1" hangingPunct="1">
              <a:buSzPct val="125000"/>
              <a:buFont typeface="Arial" panose="020B0604020202020204" pitchFamily="34" charset="0"/>
              <a:buChar char="•"/>
            </a:pPr>
            <a:r>
              <a:rPr lang="en-US" altLang="tr-TR" dirty="0"/>
              <a:t>Or use the built-in function </a:t>
            </a:r>
            <a:r>
              <a:rPr lang="en-US" altLang="tr-TR" b="1" dirty="0"/>
              <a:t>tuple</a:t>
            </a:r>
            <a:r>
              <a:rPr lang="en-US" altLang="tr-TR" dirty="0"/>
              <a:t>. </a:t>
            </a:r>
          </a:p>
          <a:p>
            <a:pPr marL="2114550" lvl="1" algn="l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tuple()</a:t>
            </a:r>
          </a:p>
          <a:p>
            <a:pPr marL="2114550" lvl="1" algn="l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t				</a:t>
            </a: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55700" indent="-457200" algn="l" eaLnBrk="1" hangingPunct="1">
              <a:buSzPct val="125000"/>
              <a:buFont typeface="Arial" panose="020B0604020202020204" pitchFamily="34" charset="0"/>
              <a:buChar char="•"/>
            </a:pPr>
            <a:r>
              <a:rPr lang="en-US" altLang="tr-TR" dirty="0"/>
              <a:t>If the argument is a </a:t>
            </a:r>
            <a:r>
              <a:rPr lang="en-US" altLang="tr-TR" b="1" i="1" dirty="0"/>
              <a:t>sequence (string, list, or tuple)</a:t>
            </a:r>
            <a:r>
              <a:rPr lang="en-US" altLang="tr-TR" dirty="0"/>
              <a:t>, the result is a tuple with the elements of the sequence:</a:t>
            </a:r>
          </a:p>
          <a:p>
            <a:pPr marL="939800" lvl="2" indent="0" algn="l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tuple('lupins')</a:t>
            </a:r>
          </a:p>
          <a:p>
            <a:pPr marL="939800" lvl="2" indent="0" algn="l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t</a:t>
            </a:r>
          </a:p>
          <a:p>
            <a:pPr marL="939800" lvl="2" indent="0" algn="l" eaLnBrk="1" hangingPunct="1">
              <a:buFont typeface="Gill Sans" charset="0"/>
              <a:buNone/>
            </a:pP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('l', 'u', 'p', '</a:t>
            </a:r>
            <a:r>
              <a:rPr lang="en-US" altLang="tr-T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', 'n', 's')</a:t>
            </a:r>
          </a:p>
          <a:p>
            <a:pPr marL="2114550" lvl="1" algn="l" eaLnBrk="1" hangingPunct="1">
              <a:buFont typeface="Gill Sans" charset="0"/>
              <a:buNone/>
            </a:pPr>
            <a:endParaRPr lang="en-US" altLang="tr-T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6900" lvl="1" indent="0" algn="l" eaLnBrk="1" hangingPunct="1">
              <a:buFont typeface="Gill Sans" charset="0"/>
              <a:buNone/>
            </a:pPr>
            <a:endParaRPr lang="en-US" altLang="tr-T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427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algn="l" eaLnBrk="1" hangingPunct="1"/>
            <a:r>
              <a:rPr lang="en-US" altLang="tr-TR" sz="4800" dirty="0">
                <a:solidFill>
                  <a:schemeClr val="accent2"/>
                </a:solidFill>
              </a:rPr>
              <a:t>Tuples – Accessing Items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1721768"/>
            <a:ext cx="10083800" cy="5760640"/>
          </a:xfrm>
        </p:spPr>
        <p:txBody>
          <a:bodyPr/>
          <a:lstStyle/>
          <a:p>
            <a:pPr marL="628650" indent="-403225" algn="l" eaLnBrk="1" hangingPunct="1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altLang="tr-TR" dirty="0"/>
              <a:t>Most list operators also work on tuples. The bracket operator indexes an element.</a:t>
            </a:r>
          </a:p>
          <a:p>
            <a:pPr marL="596900" lvl="1" indent="0" algn="l" eaLnBrk="1" hangingPunct="1">
              <a:lnSpc>
                <a:spcPct val="150000"/>
              </a:lnSpc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('a', 'b', 'c', 'd', 'e')</a:t>
            </a:r>
          </a:p>
          <a:p>
            <a:pPr marL="596900" lvl="1" indent="0" algn="l" eaLnBrk="1" hangingPunct="1">
              <a:lnSpc>
                <a:spcPct val="150000"/>
              </a:lnSpc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t[0]</a:t>
            </a:r>
          </a:p>
          <a:p>
            <a:pPr marL="596900" lvl="1" indent="0" algn="l" eaLnBrk="1" hangingPunct="1">
              <a:lnSpc>
                <a:spcPct val="150000"/>
              </a:lnSpc>
              <a:buFont typeface="Gill Sans" charset="0"/>
              <a:buNone/>
            </a:pPr>
            <a:br>
              <a:rPr lang="en-US" altLang="tr-TR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marL="628650" indent="-403225" algn="l" eaLnBrk="1" hangingPunct="1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altLang="tr-TR" dirty="0"/>
              <a:t>And the slice operator selects a range of elements.</a:t>
            </a:r>
          </a:p>
          <a:p>
            <a:pPr marL="596900" lvl="1" indent="0" algn="l" eaLnBrk="1" hangingPunct="1">
              <a:lnSpc>
                <a:spcPct val="150000"/>
              </a:lnSpc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t[1:3]</a:t>
            </a:r>
          </a:p>
          <a:p>
            <a:pPr marL="596900" lvl="1" indent="0" algn="l" eaLnBrk="1" hangingPunct="1">
              <a:lnSpc>
                <a:spcPct val="150000"/>
              </a:lnSpc>
              <a:buNone/>
            </a:pPr>
            <a:br>
              <a:rPr lang="en-US" altLang="tr-TR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('b', 'c')</a:t>
            </a:r>
          </a:p>
        </p:txBody>
      </p:sp>
    </p:spTree>
    <p:extLst>
      <p:ext uri="{BB962C8B-B14F-4D97-AF65-F5344CB8AC3E}">
        <p14:creationId xmlns:p14="http://schemas.microsoft.com/office/powerpoint/2010/main" val="3459053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Tuples are immutable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1649760"/>
            <a:ext cx="10083800" cy="5435600"/>
          </a:xfrm>
        </p:spPr>
        <p:txBody>
          <a:bodyPr/>
          <a:lstStyle/>
          <a:p>
            <a:pPr marL="569913" indent="-450850" algn="l" eaLnBrk="1" hangingPunct="1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altLang="tr-TR" dirty="0"/>
              <a:t>But if you try to modify one of the elements of the tuple, you get an error.</a:t>
            </a:r>
          </a:p>
          <a:p>
            <a:pPr marL="596900" lvl="1" indent="0" algn="l" eaLnBrk="1" hangingPunct="1">
              <a:lnSpc>
                <a:spcPct val="150000"/>
              </a:lnSpc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t[0] = 'A'</a:t>
            </a:r>
            <a:br>
              <a:rPr lang="en-US" altLang="tr-TR" dirty="0"/>
            </a:br>
            <a:r>
              <a:rPr lang="en-US" altLang="tr-TR" dirty="0" err="1">
                <a:solidFill>
                  <a:srgbClr val="D90B00"/>
                </a:solidFill>
              </a:rPr>
              <a:t>TypeError</a:t>
            </a:r>
            <a:r>
              <a:rPr lang="en-US" altLang="tr-TR" dirty="0">
                <a:solidFill>
                  <a:srgbClr val="D90B00"/>
                </a:solidFill>
              </a:rPr>
              <a:t>: object doesn't support item assignment</a:t>
            </a:r>
          </a:p>
          <a:p>
            <a:pPr marL="569913" indent="-450850" algn="l" eaLnBrk="1" hangingPunct="1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altLang="tr-TR" dirty="0"/>
              <a:t>You can’t modify the elements of a tuple, but you can replace one tuple with another.</a:t>
            </a:r>
          </a:p>
          <a:p>
            <a:pPr marL="596900" lvl="1" indent="0" algn="l" eaLnBrk="1" hangingPunct="1">
              <a:lnSpc>
                <a:spcPct val="150000"/>
              </a:lnSpc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('A',) + t[1:]</a:t>
            </a:r>
          </a:p>
          <a:p>
            <a:pPr marL="596900" lvl="1" indent="0" algn="l" eaLnBrk="1" hangingPunct="1">
              <a:lnSpc>
                <a:spcPct val="150000"/>
              </a:lnSpc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t</a:t>
            </a:r>
          </a:p>
          <a:p>
            <a:pPr marL="596900" lvl="1" indent="0" algn="l" eaLnBrk="1" hangingPunct="1">
              <a:lnSpc>
                <a:spcPct val="150000"/>
              </a:lnSpc>
              <a:buFont typeface="Gill Sans" charset="0"/>
              <a:buNone/>
            </a:pPr>
            <a:br>
              <a:rPr lang="en-US" altLang="tr-TR" sz="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('A', 'b', 'c', 'd', 'e')</a:t>
            </a:r>
          </a:p>
        </p:txBody>
      </p:sp>
    </p:spTree>
    <p:extLst>
      <p:ext uri="{BB962C8B-B14F-4D97-AF65-F5344CB8AC3E}">
        <p14:creationId xmlns:p14="http://schemas.microsoft.com/office/powerpoint/2010/main" val="32295701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238920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Tuple assignment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697" y="3377952"/>
            <a:ext cx="8763000" cy="4833938"/>
          </a:xfrm>
        </p:spPr>
        <p:txBody>
          <a:bodyPr/>
          <a:lstStyle/>
          <a:p>
            <a:pPr marL="254000" indent="0" algn="l" eaLnBrk="1" hangingPunct="1">
              <a:lnSpc>
                <a:spcPct val="150000"/>
              </a:lnSpc>
              <a:buFont typeface="Gill Sans" charset="0"/>
              <a:buNone/>
            </a:pP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tr-TR" b="1" u="sng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monty@python.org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254000" indent="0" algn="l" eaLnBrk="1" hangingPunct="1">
              <a:lnSpc>
                <a:spcPct val="150000"/>
              </a:lnSpc>
              <a:buFont typeface="Gill Sans" charset="0"/>
              <a:buNone/>
            </a:pP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domain =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addr.split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('@')</a:t>
            </a:r>
          </a:p>
          <a:p>
            <a:pPr marL="254000" indent="0" algn="l" eaLnBrk="1" hangingPunct="1">
              <a:lnSpc>
                <a:spcPct val="150000"/>
              </a:lnSpc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monty</a:t>
            </a:r>
            <a:endParaRPr lang="en-US" altLang="tr-T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0" indent="0" algn="l" eaLnBrk="1" hangingPunct="1">
              <a:lnSpc>
                <a:spcPct val="150000"/>
              </a:lnSpc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domain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python.org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955102-3AE3-4AD7-8594-9F30DCA05A3C}"/>
              </a:ext>
            </a:extLst>
          </p:cNvPr>
          <p:cNvSpPr/>
          <p:nvPr/>
        </p:nvSpPr>
        <p:spPr>
          <a:xfrm>
            <a:off x="0" y="1433736"/>
            <a:ext cx="91450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tr-TR" dirty="0"/>
              <a:t>For tuple assignment, the right hand side can be any kind of sequence (string, list or tuple)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985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22896"/>
          </a:xfrm>
        </p:spPr>
        <p:txBody>
          <a:bodyPr/>
          <a:lstStyle/>
          <a:p>
            <a:pPr algn="l" eaLnBrk="1" hangingPunct="1"/>
            <a:r>
              <a:rPr lang="en-US" altLang="tr-TR" sz="4800" dirty="0">
                <a:solidFill>
                  <a:schemeClr val="accent2"/>
                </a:solidFill>
              </a:rPr>
              <a:t>Lists and Tuples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16320" y="2801888"/>
            <a:ext cx="8763000" cy="3955058"/>
          </a:xfrm>
        </p:spPr>
        <p:txBody>
          <a:bodyPr/>
          <a:lstStyle/>
          <a:p>
            <a:pPr marL="119063" indent="-119063" defTabSz="225425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[('a', 0), ('b', 1), ('c', 2)]</a:t>
            </a:r>
          </a:p>
          <a:p>
            <a:pPr marL="254000" indent="0" algn="l" eaLnBrk="1" hangingPunct="1">
              <a:buFont typeface="Gill Sans" charset="0"/>
              <a:buNone/>
            </a:pPr>
            <a:endParaRPr lang="en-US" altLang="tr-TR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algn="l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letter, number in t: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number, letter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0 a</a:t>
            </a:r>
            <a:b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1 b</a:t>
            </a:r>
            <a:b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2 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2A5B7F-231F-45E0-A6F7-BF96F7B50E9F}"/>
              </a:ext>
            </a:extLst>
          </p:cNvPr>
          <p:cNvSpPr/>
          <p:nvPr/>
        </p:nvSpPr>
        <p:spPr>
          <a:xfrm>
            <a:off x="255464" y="1505744"/>
            <a:ext cx="9217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tr-TR" dirty="0"/>
              <a:t>Using for loop to traverse a list of 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068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310928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Dictionaries and Tuples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1865784"/>
            <a:ext cx="10083800" cy="5435600"/>
          </a:xfrm>
        </p:spPr>
        <p:txBody>
          <a:bodyPr/>
          <a:lstStyle/>
          <a:p>
            <a:pPr marL="628650" indent="-461963" algn="l" eaLnBrk="1" hangingPunct="1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altLang="tr-TR" dirty="0"/>
              <a:t>Dictionaries have a method called </a:t>
            </a:r>
            <a:r>
              <a:rPr lang="en-US" altLang="tr-TR" b="1" dirty="0"/>
              <a:t>items</a:t>
            </a:r>
            <a:r>
              <a:rPr lang="en-US" altLang="tr-TR" dirty="0"/>
              <a:t> that returns a </a:t>
            </a:r>
            <a:r>
              <a:rPr lang="en-US" altLang="tr-TR" b="1" i="1" dirty="0"/>
              <a:t>list of tuples</a:t>
            </a:r>
            <a:r>
              <a:rPr lang="en-US" altLang="tr-TR" dirty="0"/>
              <a:t>, where each tuple is a key-value pair.</a:t>
            </a:r>
          </a:p>
          <a:p>
            <a:pPr marL="628650" indent="-461963" algn="l" eaLnBrk="1" hangingPunct="1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endParaRPr lang="en-US" altLang="tr-TR" dirty="0"/>
          </a:p>
          <a:p>
            <a:pPr marL="596900" lvl="1" indent="0" algn="l" eaLnBrk="1" hangingPunct="1">
              <a:lnSpc>
                <a:spcPct val="150000"/>
              </a:lnSpc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{'a':0, 'b':1, 'c':2}</a:t>
            </a:r>
          </a:p>
          <a:p>
            <a:pPr marL="596900" lvl="1" indent="0" algn="l" eaLnBrk="1" hangingPunct="1">
              <a:lnSpc>
                <a:spcPct val="150000"/>
              </a:lnSpc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96900" lvl="1" indent="0" algn="l" eaLnBrk="1" hangingPunct="1">
              <a:lnSpc>
                <a:spcPct val="150000"/>
              </a:lnSpc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t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[('a', 0), ('c', 2), ('b', 1)]</a:t>
            </a:r>
          </a:p>
        </p:txBody>
      </p:sp>
    </p:spTree>
    <p:extLst>
      <p:ext uri="{BB962C8B-B14F-4D97-AF65-F5344CB8AC3E}">
        <p14:creationId xmlns:p14="http://schemas.microsoft.com/office/powerpoint/2010/main" val="238223642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itle &amp; Bullet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Title &amp; Bullet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4985</TotalTime>
  <Pages>0</Pages>
  <Words>1442</Words>
  <Characters>0</Characters>
  <Application>Microsoft Office PowerPoint</Application>
  <PresentationFormat>Custom</PresentationFormat>
  <Lines>0</Lines>
  <Paragraphs>183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Courier New</vt:lpstr>
      <vt:lpstr>Gill Sans</vt:lpstr>
      <vt:lpstr>Wingdings</vt:lpstr>
      <vt:lpstr>ヒラギノ角ゴ ProN W3</vt:lpstr>
      <vt:lpstr>ヒラギノ角ゴ ProN W6</vt:lpstr>
      <vt:lpstr>Title &amp; Subtitle</vt:lpstr>
      <vt:lpstr>Title - Center</vt:lpstr>
      <vt:lpstr>2_Title &amp; Bullets</vt:lpstr>
      <vt:lpstr> ENGR 101 Introduction to Programming  Week 11</vt:lpstr>
      <vt:lpstr>Week 10 Reminder Tuples</vt:lpstr>
      <vt:lpstr>Tuple – What is it?</vt:lpstr>
      <vt:lpstr>Tuples – How to create?</vt:lpstr>
      <vt:lpstr>Tuples – Accessing Items</vt:lpstr>
      <vt:lpstr>Tuples are immutable</vt:lpstr>
      <vt:lpstr>Tuple assignment</vt:lpstr>
      <vt:lpstr>Lists and Tuples</vt:lpstr>
      <vt:lpstr>Dictionaries and Tuples</vt:lpstr>
      <vt:lpstr>Dictionaries and Tuples</vt:lpstr>
      <vt:lpstr>Dictionaries and Tuples</vt:lpstr>
      <vt:lpstr>Data structures</vt:lpstr>
      <vt:lpstr>Week 11 Dictionaries</vt:lpstr>
      <vt:lpstr>Dictionary – What is it?</vt:lpstr>
      <vt:lpstr>Dictionaries - Initialization</vt:lpstr>
      <vt:lpstr>Dictionaries - Population</vt:lpstr>
      <vt:lpstr>Dictionaries - Access</vt:lpstr>
      <vt:lpstr>Dictionaries</vt:lpstr>
      <vt:lpstr>Dictionary as a set of counters</vt:lpstr>
      <vt:lpstr>Dictionary as a set of counters</vt:lpstr>
      <vt:lpstr>Dictionary as a set of counters</vt:lpstr>
      <vt:lpstr>Looping and dictionaries</vt:lpstr>
      <vt:lpstr>Reverse lookup</vt:lpstr>
      <vt:lpstr>Take-home Assignment </vt:lpstr>
      <vt:lpstr>Getting all keys or values</vt:lpstr>
      <vt:lpstr>Deleting from dictionary</vt:lpstr>
      <vt:lpstr>Dictionaries and lists</vt:lpstr>
      <vt:lpstr>Dictionaries and lists</vt:lpstr>
      <vt:lpstr>Dictionaries and lists</vt:lpstr>
      <vt:lpstr>Dictionaries and lists</vt:lpstr>
      <vt:lpstr>Memos</vt:lpstr>
      <vt:lpstr>Memos</vt:lpstr>
      <vt:lpstr>Exercises</vt:lpstr>
      <vt:lpstr>Exercise 1: </vt:lpstr>
      <vt:lpstr>Exercise 2: </vt:lpstr>
      <vt:lpstr>Exercise 3: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Week 7.0</dc:title>
  <dc:subject/>
  <dc:creator>Ali Cakmak</dc:creator>
  <cp:keywords/>
  <dc:description/>
  <cp:lastModifiedBy>Mujde</cp:lastModifiedBy>
  <cp:revision>110</cp:revision>
  <cp:lastPrinted>2018-11-28T09:21:12Z</cp:lastPrinted>
  <dcterms:modified xsi:type="dcterms:W3CDTF">2019-04-15T14:21:14Z</dcterms:modified>
</cp:coreProperties>
</file>