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Lst>
  <p:notesMasterIdLst>
    <p:notesMasterId r:id="rId55"/>
  </p:notesMasterIdLst>
  <p:sldIdLst>
    <p:sldId id="301" r:id="rId3"/>
    <p:sldId id="478" r:id="rId4"/>
    <p:sldId id="430" r:id="rId5"/>
    <p:sldId id="451" r:id="rId6"/>
    <p:sldId id="437" r:id="rId7"/>
    <p:sldId id="438" r:id="rId8"/>
    <p:sldId id="439" r:id="rId9"/>
    <p:sldId id="442" r:id="rId10"/>
    <p:sldId id="443" r:id="rId11"/>
    <p:sldId id="479" r:id="rId12"/>
    <p:sldId id="388" r:id="rId13"/>
    <p:sldId id="389" r:id="rId14"/>
    <p:sldId id="329" r:id="rId15"/>
    <p:sldId id="367" r:id="rId16"/>
    <p:sldId id="368" r:id="rId17"/>
    <p:sldId id="348" r:id="rId18"/>
    <p:sldId id="349" r:id="rId19"/>
    <p:sldId id="350" r:id="rId20"/>
    <p:sldId id="351" r:id="rId21"/>
    <p:sldId id="352" r:id="rId22"/>
    <p:sldId id="353" r:id="rId23"/>
    <p:sldId id="369" r:id="rId24"/>
    <p:sldId id="386" r:id="rId25"/>
    <p:sldId id="370" r:id="rId26"/>
    <p:sldId id="371" r:id="rId27"/>
    <p:sldId id="373" r:id="rId28"/>
    <p:sldId id="374" r:id="rId29"/>
    <p:sldId id="376" r:id="rId30"/>
    <p:sldId id="377" r:id="rId31"/>
    <p:sldId id="383" r:id="rId32"/>
    <p:sldId id="387" r:id="rId33"/>
    <p:sldId id="380" r:id="rId34"/>
    <p:sldId id="384" r:id="rId35"/>
    <p:sldId id="382" r:id="rId36"/>
    <p:sldId id="391" r:id="rId37"/>
    <p:sldId id="390" r:id="rId38"/>
    <p:sldId id="392"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480" r:id="rId52"/>
    <p:sldId id="481" r:id="rId53"/>
    <p:sldId id="482" r:id="rId54"/>
  </p:sldIdLst>
  <p:sldSz cx="10160000" cy="7620000"/>
  <p:notesSz cx="6858000" cy="9144000"/>
  <p:defaultTextStyle>
    <a:defPPr>
      <a:defRPr lang="en-US"/>
    </a:defPPr>
    <a:lvl1pPr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3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3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3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3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19"/>
  </p:normalViewPr>
  <p:slideViewPr>
    <p:cSldViewPr>
      <p:cViewPr varScale="1">
        <p:scale>
          <a:sx n="54" d="100"/>
          <a:sy n="54" d="100"/>
        </p:scale>
        <p:origin x="1396" y="88"/>
      </p:cViewPr>
      <p:guideLst>
        <p:guide orient="horz" pos="24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ea typeface="ヒラギノ角ゴ ProN W3" charset="0"/>
              </a:defRPr>
            </a:lvl1pPr>
          </a:lstStyle>
          <a:p>
            <a:pPr>
              <a:defRPr/>
            </a:pPr>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N W3" charset="0"/>
              </a:defRPr>
            </a:lvl1pPr>
          </a:lstStyle>
          <a:p>
            <a:pPr>
              <a:defRPr/>
            </a:pPr>
            <a:fld id="{4A27EC08-2E03-4A5D-86BC-4E44D0C5E475}" type="datetimeFigureOut">
              <a:rPr lang="en-US" altLang="en-US"/>
              <a:pPr>
                <a:defRPr/>
              </a:pPr>
              <a:t>4/20/2019</a:t>
            </a:fld>
            <a:endParaRPr lang="en-US"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ea typeface="ヒラギノ角ゴ ProN W3"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N W3" charset="0"/>
              </a:defRPr>
            </a:lvl1pPr>
          </a:lstStyle>
          <a:p>
            <a:pPr>
              <a:defRPr/>
            </a:pPr>
            <a:fld id="{68E8051A-8764-4124-87F3-882F113CB0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02941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04130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282700"/>
            <a:ext cx="2044700" cy="353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1282700"/>
            <a:ext cx="5981700" cy="353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3188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88410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2055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3426758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08881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2299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599095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17434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418592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44622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9439526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96975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2811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3466222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35157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8659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29239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0551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42695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702389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990600" y="3924300"/>
            <a:ext cx="8178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1027" name="Rectangle 2"/>
          <p:cNvSpPr>
            <a:spLocks noGrp="1" noChangeArrowheads="1"/>
          </p:cNvSpPr>
          <p:nvPr>
            <p:ph type="title"/>
          </p:nvPr>
        </p:nvSpPr>
        <p:spPr bwMode="auto">
          <a:xfrm>
            <a:off x="990600" y="1282700"/>
            <a:ext cx="81788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2525" y="-76200"/>
            <a:ext cx="1530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50800" y="50800"/>
            <a:ext cx="10083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3075" name="Rectangle 2"/>
          <p:cNvSpPr>
            <a:spLocks noGrp="1" noChangeArrowheads="1"/>
          </p:cNvSpPr>
          <p:nvPr>
            <p:ph type="body" idx="1"/>
          </p:nvPr>
        </p:nvSpPr>
        <p:spPr bwMode="auto">
          <a:xfrm>
            <a:off x="50800" y="2159000"/>
            <a:ext cx="10083800" cy="543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30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990600" y="711200"/>
            <a:ext cx="8178800" cy="4152900"/>
          </a:xfrm>
        </p:spPr>
        <p:txBody>
          <a:bodyPr/>
          <a:lstStyle/>
          <a:p>
            <a:pPr eaLnBrk="1" hangingPunct="1">
              <a:defRPr/>
            </a:pPr>
            <a:br>
              <a:rPr lang="en-US" altLang="tr-TR" dirty="0"/>
            </a:br>
            <a:r>
              <a:rPr lang="en-US" altLang="tr-TR" sz="5400" b="1" dirty="0"/>
              <a:t>ENGR 101</a:t>
            </a:r>
            <a:br>
              <a:rPr lang="en-US" altLang="tr-TR" sz="5400" b="1" dirty="0"/>
            </a:br>
            <a:r>
              <a:rPr lang="en-US" altLang="tr-TR" sz="5400" b="1" dirty="0"/>
              <a:t>Introduction to Programming</a:t>
            </a:r>
            <a:br>
              <a:rPr lang="en-US" altLang="tr-TR" b="1" dirty="0"/>
            </a:br>
            <a:br>
              <a:rPr lang="en-US" altLang="tr-TR" sz="4400" b="1" i="1" u="sng" dirty="0">
                <a:solidFill>
                  <a:srgbClr val="003C52"/>
                </a:solidFill>
                <a:ea typeface="ヒラギノ角ゴ ProN W6"/>
                <a:cs typeface="ヒラギノ角ゴ ProN W6"/>
              </a:rPr>
            </a:br>
            <a:r>
              <a:rPr lang="en-US" altLang="tr-TR" sz="4400" b="1" dirty="0">
                <a:solidFill>
                  <a:srgbClr val="003C52"/>
                </a:solidFill>
              </a:rPr>
              <a:t>Week 12</a:t>
            </a:r>
            <a:endParaRPr lang="en-US" altLang="tr-TR" sz="4400" b="1" dirty="0">
              <a:solidFill>
                <a:srgbClr val="003C52"/>
              </a:solidFill>
              <a:ea typeface="ヒラギノ角ゴ ProN W6"/>
              <a:cs typeface="ヒラギノ角ゴ ProN W6"/>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br>
              <a:rPr lang="en-US" altLang="en-US" sz="4800" b="1" dirty="0">
                <a:solidFill>
                  <a:schemeClr val="tx2"/>
                </a:solidFill>
              </a:rPr>
            </a:br>
            <a:r>
              <a:rPr lang="en-US" altLang="en-US" sz="4800" b="1" dirty="0">
                <a:solidFill>
                  <a:schemeClr val="tx2"/>
                </a:solidFill>
              </a:rPr>
              <a:t>Week 12</a:t>
            </a:r>
            <a:br>
              <a:rPr lang="en-US" altLang="en-US" sz="4800" b="1" dirty="0">
                <a:solidFill>
                  <a:schemeClr val="tx2"/>
                </a:solidFill>
              </a:rPr>
            </a:br>
            <a:r>
              <a:rPr lang="en-US" altLang="en-US" sz="4400" b="1" dirty="0">
                <a:solidFill>
                  <a:schemeClr val="accent2"/>
                </a:solidFill>
              </a:rPr>
              <a:t>Classes and Objects</a:t>
            </a:r>
            <a:endParaRPr lang="en-US" sz="4800" b="1" dirty="0">
              <a:solidFill>
                <a:schemeClr val="accent2"/>
              </a:solidFill>
            </a:endParaRPr>
          </a:p>
        </p:txBody>
      </p:sp>
    </p:spTree>
    <p:extLst>
      <p:ext uri="{BB962C8B-B14F-4D97-AF65-F5344CB8AC3E}">
        <p14:creationId xmlns:p14="http://schemas.microsoft.com/office/powerpoint/2010/main" val="9453283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222448"/>
            <a:ext cx="10083800" cy="1368152"/>
          </a:xfrm>
        </p:spPr>
        <p:txBody>
          <a:bodyPr/>
          <a:lstStyle/>
          <a:p>
            <a:r>
              <a:rPr lang="en-US" sz="4800" dirty="0">
                <a:solidFill>
                  <a:schemeClr val="accent2"/>
                </a:solidFill>
              </a:rPr>
              <a:t>A new programming paradigm</a:t>
            </a:r>
          </a:p>
        </p:txBody>
      </p:sp>
      <p:sp>
        <p:nvSpPr>
          <p:cNvPr id="3" name="Content Placeholder 2"/>
          <p:cNvSpPr>
            <a:spLocks noGrp="1"/>
          </p:cNvSpPr>
          <p:nvPr>
            <p:ph idx="1"/>
          </p:nvPr>
        </p:nvSpPr>
        <p:spPr>
          <a:xfrm>
            <a:off x="0" y="1937792"/>
            <a:ext cx="10083800" cy="5435600"/>
          </a:xfrm>
        </p:spPr>
        <p:txBody>
          <a:bodyPr/>
          <a:lstStyle/>
          <a:p>
            <a:pPr>
              <a:buSzPct val="125000"/>
            </a:pPr>
            <a:r>
              <a:rPr lang="en-US" sz="2800" dirty="0"/>
              <a:t>So far, we have designed our programs around functions, i.e. blocks of statements, which manipulate data. </a:t>
            </a:r>
          </a:p>
          <a:p>
            <a:pPr lvl="2">
              <a:buSzPct val="75000"/>
              <a:buFont typeface="Wingdings" panose="05000000000000000000" pitchFamily="2" charset="2"/>
              <a:buChar char="v"/>
            </a:pPr>
            <a:r>
              <a:rPr lang="en-US" sz="2800" i="1" dirty="0"/>
              <a:t>procedural</a:t>
            </a:r>
            <a:r>
              <a:rPr lang="en-US" sz="2800" dirty="0"/>
              <a:t> </a:t>
            </a:r>
            <a:r>
              <a:rPr lang="en-US" sz="2800" i="1" dirty="0"/>
              <a:t>programming</a:t>
            </a:r>
            <a:r>
              <a:rPr lang="en-US" sz="2800" dirty="0"/>
              <a:t> </a:t>
            </a:r>
          </a:p>
          <a:p>
            <a:pPr>
              <a:buSzPct val="125000"/>
            </a:pPr>
            <a:r>
              <a:rPr lang="en-US" sz="2800" i="1" dirty="0"/>
              <a:t>An alternative way</a:t>
            </a:r>
            <a:r>
              <a:rPr lang="en-US" sz="2800" dirty="0"/>
              <a:t>: combine data and functionality and wrap it inside something called an </a:t>
            </a:r>
            <a:r>
              <a:rPr lang="en-US" sz="2800" b="1" dirty="0"/>
              <a:t>object</a:t>
            </a:r>
            <a:r>
              <a:rPr lang="en-US" sz="2800" dirty="0"/>
              <a:t>. </a:t>
            </a:r>
          </a:p>
          <a:p>
            <a:pPr lvl="2">
              <a:buSzPct val="75000"/>
              <a:buFont typeface="Wingdings" panose="05000000000000000000" pitchFamily="2" charset="2"/>
              <a:buChar char="v"/>
            </a:pPr>
            <a:r>
              <a:rPr lang="en-US" sz="2800" i="1" dirty="0"/>
              <a:t>object-oriented programming</a:t>
            </a:r>
          </a:p>
          <a:p>
            <a:pPr>
              <a:buSzPct val="125000"/>
            </a:pPr>
            <a:r>
              <a:rPr lang="en-US" sz="2800" dirty="0"/>
              <a:t>Why do we need this new way of programming?</a:t>
            </a:r>
          </a:p>
          <a:p>
            <a:pPr lvl="2">
              <a:buSzPct val="75000"/>
              <a:buFont typeface="Wingdings" panose="05000000000000000000" pitchFamily="2" charset="2"/>
              <a:buChar char="v"/>
            </a:pPr>
            <a:r>
              <a:rPr lang="en-US" sz="2800" i="1" dirty="0"/>
              <a:t>When writing large programs, it is a lot easier to develop and maintain programs in object-oriented manner.</a:t>
            </a:r>
          </a:p>
        </p:txBody>
      </p:sp>
    </p:spTree>
    <p:extLst>
      <p:ext uri="{BB962C8B-B14F-4D97-AF65-F5344CB8AC3E}">
        <p14:creationId xmlns:p14="http://schemas.microsoft.com/office/powerpoint/2010/main" val="4966611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166912"/>
          </a:xfrm>
        </p:spPr>
        <p:txBody>
          <a:bodyPr/>
          <a:lstStyle/>
          <a:p>
            <a:r>
              <a:rPr lang="en-US" sz="4800" dirty="0">
                <a:solidFill>
                  <a:schemeClr val="accent2"/>
                </a:solidFill>
              </a:rPr>
              <a:t>Object oriented programming</a:t>
            </a:r>
            <a:endParaRPr lang="en-US" sz="6000" dirty="0">
              <a:solidFill>
                <a:schemeClr val="accent2"/>
              </a:solidFill>
            </a:endParaRPr>
          </a:p>
        </p:txBody>
      </p:sp>
      <p:sp>
        <p:nvSpPr>
          <p:cNvPr id="3" name="Content Placeholder 2"/>
          <p:cNvSpPr>
            <a:spLocks noGrp="1"/>
          </p:cNvSpPr>
          <p:nvPr>
            <p:ph idx="1"/>
          </p:nvPr>
        </p:nvSpPr>
        <p:spPr>
          <a:xfrm>
            <a:off x="-5885" y="1937792"/>
            <a:ext cx="10501808" cy="5435600"/>
          </a:xfrm>
        </p:spPr>
        <p:txBody>
          <a:bodyPr/>
          <a:lstStyle/>
          <a:p>
            <a:pPr>
              <a:buSzPct val="125000"/>
            </a:pPr>
            <a:r>
              <a:rPr lang="en-US" dirty="0"/>
              <a:t>Two main aspects of OOP:</a:t>
            </a:r>
          </a:p>
          <a:p>
            <a:pPr lvl="2">
              <a:buSzPct val="75000"/>
              <a:buFont typeface="Wingdings" panose="05000000000000000000" pitchFamily="2" charset="2"/>
              <a:buChar char="v"/>
            </a:pPr>
            <a:r>
              <a:rPr lang="en-US" dirty="0"/>
              <a:t>Classes and objects</a:t>
            </a:r>
          </a:p>
          <a:p>
            <a:pPr>
              <a:buSzPct val="125000"/>
            </a:pPr>
            <a:r>
              <a:rPr lang="en-US" dirty="0"/>
              <a:t>Class: creates a new type (blueprint for objects)</a:t>
            </a:r>
          </a:p>
          <a:p>
            <a:pPr>
              <a:buSzPct val="125000"/>
            </a:pPr>
            <a:r>
              <a:rPr lang="en-US" dirty="0"/>
              <a:t>Objects are instances of the class. </a:t>
            </a:r>
          </a:p>
          <a:p>
            <a:pPr>
              <a:buSzPct val="125000"/>
            </a:pPr>
            <a:r>
              <a:rPr lang="en-US" dirty="0"/>
              <a:t>All family cars </a:t>
            </a:r>
            <a:r>
              <a:rPr lang="en-US" b="1" dirty="0">
                <a:solidFill>
                  <a:srgbClr val="FF0000"/>
                </a:solidFill>
              </a:rPr>
              <a:t>[a class] </a:t>
            </a:r>
            <a:r>
              <a:rPr lang="en-US" dirty="0"/>
              <a:t>have 4 wheels and an engine.</a:t>
            </a:r>
          </a:p>
          <a:p>
            <a:pPr lvl="2">
              <a:buSzPct val="75000"/>
              <a:buFont typeface="Wingdings" panose="05000000000000000000" pitchFamily="2" charset="2"/>
              <a:buChar char="v"/>
            </a:pPr>
            <a:r>
              <a:rPr lang="en-US" dirty="0"/>
              <a:t>My Corolla </a:t>
            </a:r>
            <a:r>
              <a:rPr lang="en-US" b="1" dirty="0">
                <a:solidFill>
                  <a:srgbClr val="FF0000"/>
                </a:solidFill>
              </a:rPr>
              <a:t>[an instance/object]</a:t>
            </a:r>
            <a:r>
              <a:rPr lang="en-US" dirty="0"/>
              <a:t> is broken yesterday.</a:t>
            </a:r>
          </a:p>
          <a:p>
            <a:pPr lvl="2">
              <a:buSzPct val="75000"/>
              <a:buFont typeface="Wingdings" panose="05000000000000000000" pitchFamily="2" charset="2"/>
              <a:buChar char="v"/>
            </a:pPr>
            <a:r>
              <a:rPr lang="en-US" dirty="0"/>
              <a:t>There is a taxi </a:t>
            </a:r>
            <a:r>
              <a:rPr lang="en-US" b="1" dirty="0">
                <a:solidFill>
                  <a:srgbClr val="FF0000"/>
                </a:solidFill>
              </a:rPr>
              <a:t>[an instance/object]</a:t>
            </a:r>
            <a:r>
              <a:rPr lang="en-US" dirty="0"/>
              <a:t> parked outside. </a:t>
            </a:r>
          </a:p>
        </p:txBody>
      </p:sp>
    </p:spTree>
    <p:extLst>
      <p:ext uri="{BB962C8B-B14F-4D97-AF65-F5344CB8AC3E}">
        <p14:creationId xmlns:p14="http://schemas.microsoft.com/office/powerpoint/2010/main" val="15652961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800" y="50800"/>
            <a:ext cx="10083800" cy="1310928"/>
          </a:xfrm>
        </p:spPr>
        <p:txBody>
          <a:bodyPr/>
          <a:lstStyle/>
          <a:p>
            <a:pPr eaLnBrk="1" hangingPunct="1">
              <a:defRPr/>
            </a:pPr>
            <a:r>
              <a:rPr lang="en-US" altLang="tr-TR" sz="4800" dirty="0">
                <a:solidFill>
                  <a:schemeClr val="accent2"/>
                </a:solidFill>
              </a:rPr>
              <a:t>Object-oriented features</a:t>
            </a:r>
          </a:p>
        </p:txBody>
      </p:sp>
      <p:sp>
        <p:nvSpPr>
          <p:cNvPr id="17411" name="Rectangle 2"/>
          <p:cNvSpPr>
            <a:spLocks noGrp="1" noChangeArrowheads="1"/>
          </p:cNvSpPr>
          <p:nvPr>
            <p:ph type="body" idx="1"/>
          </p:nvPr>
        </p:nvSpPr>
        <p:spPr>
          <a:xfrm>
            <a:off x="0" y="2133600"/>
            <a:ext cx="10083800" cy="5435600"/>
          </a:xfrm>
        </p:spPr>
        <p:txBody>
          <a:bodyPr/>
          <a:lstStyle/>
          <a:p>
            <a:pPr marL="698500" eaLnBrk="1" hangingPunct="1">
              <a:buSzPct val="125000"/>
              <a:defRPr/>
            </a:pPr>
            <a:r>
              <a:rPr lang="en-US" altLang="tr-TR" dirty="0"/>
              <a:t>Programs are made up of </a:t>
            </a:r>
          </a:p>
          <a:p>
            <a:pPr marL="1397000" lvl="2" indent="-457200" eaLnBrk="1" hangingPunct="1">
              <a:buSzPct val="100000"/>
              <a:buFont typeface="Wingdings" panose="05000000000000000000" pitchFamily="2" charset="2"/>
              <a:buChar char="v"/>
              <a:defRPr/>
            </a:pPr>
            <a:r>
              <a:rPr lang="en-US" altLang="tr-TR" dirty="0"/>
              <a:t>object definitions,</a:t>
            </a:r>
          </a:p>
          <a:p>
            <a:pPr marL="1397000" lvl="2" indent="-457200" eaLnBrk="1" hangingPunct="1">
              <a:buSzPct val="100000"/>
              <a:buFont typeface="Wingdings" panose="05000000000000000000" pitchFamily="2" charset="2"/>
              <a:buChar char="v"/>
              <a:defRPr/>
            </a:pPr>
            <a:r>
              <a:rPr lang="en-US" altLang="tr-TR" dirty="0"/>
              <a:t>function definitions</a:t>
            </a:r>
          </a:p>
          <a:p>
            <a:pPr marL="698500" eaLnBrk="1" hangingPunct="1">
              <a:buSzPct val="125000"/>
              <a:defRPr/>
            </a:pPr>
            <a:r>
              <a:rPr lang="en-US" altLang="tr-TR" dirty="0"/>
              <a:t>Most of the computation is expressed in terms of operations on objects.</a:t>
            </a:r>
          </a:p>
          <a:p>
            <a:pPr marL="698500" eaLnBrk="1" hangingPunct="1">
              <a:buSzPct val="125000"/>
              <a:defRPr/>
            </a:pPr>
            <a:r>
              <a:rPr lang="en-US" altLang="tr-TR" dirty="0"/>
              <a:t>Object definition </a:t>
            </a:r>
            <a:r>
              <a:rPr lang="en-US" altLang="tr-TR" dirty="0">
                <a:sym typeface="Wingdings" panose="05000000000000000000" pitchFamily="2" charset="2"/>
              </a:rPr>
              <a:t></a:t>
            </a:r>
            <a:r>
              <a:rPr lang="en-US" altLang="tr-TR" dirty="0"/>
              <a:t> an object/concept in real world</a:t>
            </a:r>
          </a:p>
          <a:p>
            <a:pPr marL="698500" eaLnBrk="1" hangingPunct="1">
              <a:buSzPct val="125000"/>
              <a:defRPr/>
            </a:pPr>
            <a:r>
              <a:rPr lang="en-US" altLang="tr-TR" dirty="0"/>
              <a:t>Functions that operate on that object </a:t>
            </a:r>
            <a:r>
              <a:rPr lang="en-US" altLang="tr-TR" dirty="0">
                <a:sym typeface="Wingdings" panose="05000000000000000000" pitchFamily="2" charset="2"/>
              </a:rPr>
              <a:t></a:t>
            </a:r>
            <a:r>
              <a:rPr lang="en-US" altLang="tr-TR" dirty="0"/>
              <a:t> the ways real-world objects interact.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022896"/>
          </a:xfrm>
        </p:spPr>
        <p:txBody>
          <a:bodyPr/>
          <a:lstStyle/>
          <a:p>
            <a:pPr>
              <a:defRPr/>
            </a:pPr>
            <a:r>
              <a:rPr lang="en-US" sz="4800" dirty="0">
                <a:solidFill>
                  <a:schemeClr val="accent2"/>
                </a:solidFill>
              </a:rPr>
              <a:t>Classes</a:t>
            </a:r>
          </a:p>
        </p:txBody>
      </p:sp>
      <p:sp>
        <p:nvSpPr>
          <p:cNvPr id="3" name="Content Placeholder 2"/>
          <p:cNvSpPr>
            <a:spLocks noGrp="1"/>
          </p:cNvSpPr>
          <p:nvPr>
            <p:ph idx="1"/>
          </p:nvPr>
        </p:nvSpPr>
        <p:spPr>
          <a:xfrm>
            <a:off x="50800" y="2009775"/>
            <a:ext cx="10083800" cy="5435600"/>
          </a:xfrm>
        </p:spPr>
        <p:txBody>
          <a:bodyPr/>
          <a:lstStyle/>
          <a:p>
            <a:pPr marL="215900" indent="0">
              <a:buNone/>
              <a:defRPr/>
            </a:pPr>
            <a:r>
              <a:rPr lang="en-US" dirty="0"/>
              <a:t>Contains two essential pieces:</a:t>
            </a:r>
          </a:p>
          <a:p>
            <a:pPr lvl="1">
              <a:buSzPct val="100000"/>
              <a:defRPr/>
            </a:pPr>
            <a:r>
              <a:rPr lang="en-US" b="1" dirty="0"/>
              <a:t>Attributes</a:t>
            </a:r>
            <a:r>
              <a:rPr lang="en-US" dirty="0"/>
              <a:t>: properties of objects</a:t>
            </a:r>
          </a:p>
          <a:p>
            <a:pPr lvl="3">
              <a:buSzPct val="75000"/>
              <a:buFont typeface="Wingdings" panose="05000000000000000000" pitchFamily="2" charset="2"/>
              <a:buChar char="v"/>
              <a:defRPr/>
            </a:pPr>
            <a:r>
              <a:rPr lang="en-US" sz="2800" dirty="0"/>
              <a:t>color of a car, engine type, wheel size, etc.</a:t>
            </a:r>
            <a:endParaRPr lang="en-US" dirty="0"/>
          </a:p>
          <a:p>
            <a:pPr lvl="1">
              <a:buSzPct val="125000"/>
              <a:buFont typeface="Arial" panose="020B0604020202020204" pitchFamily="34" charset="0"/>
              <a:buChar char="•"/>
              <a:defRPr/>
            </a:pPr>
            <a:r>
              <a:rPr lang="en-US" b="1" dirty="0"/>
              <a:t>Methods</a:t>
            </a:r>
            <a:r>
              <a:rPr lang="en-US" dirty="0"/>
              <a:t> (i.e., functions on objects)</a:t>
            </a:r>
          </a:p>
          <a:p>
            <a:pPr marL="1397000" lvl="2" indent="-457200" eaLnBrk="1" hangingPunct="1">
              <a:lnSpc>
                <a:spcPts val="1500"/>
              </a:lnSpc>
              <a:buSzPct val="100000"/>
              <a:buFont typeface="Wingdings" panose="05000000000000000000" pitchFamily="2" charset="2"/>
              <a:buChar char="v"/>
              <a:defRPr/>
            </a:pPr>
            <a:r>
              <a:rPr lang="en-US" sz="2000" b="1" dirty="0" err="1">
                <a:latin typeface="Courier New" panose="02070309020205020404" pitchFamily="49" charset="0"/>
                <a:cs typeface="Courier New" panose="02070309020205020404" pitchFamily="49" charset="0"/>
              </a:rPr>
              <a:t>start_engine</a:t>
            </a:r>
            <a:r>
              <a:rPr lang="en-US" sz="2000" b="1" dirty="0">
                <a:latin typeface="Courier New" panose="02070309020205020404" pitchFamily="49" charset="0"/>
                <a:cs typeface="Courier New" panose="02070309020205020404" pitchFamily="49" charset="0"/>
              </a:rPr>
              <a:t>(…)</a:t>
            </a:r>
          </a:p>
          <a:p>
            <a:pPr marL="1397000" lvl="2" indent="-457200" eaLnBrk="1" hangingPunct="1">
              <a:lnSpc>
                <a:spcPts val="1500"/>
              </a:lnSpc>
              <a:buSzPct val="100000"/>
              <a:buFont typeface="Wingdings" panose="05000000000000000000" pitchFamily="2" charset="2"/>
              <a:buChar char="v"/>
              <a:defRPr/>
            </a:pPr>
            <a:r>
              <a:rPr lang="en-US" sz="2000" b="1" dirty="0" err="1">
                <a:latin typeface="Courier New" panose="02070309020205020404" pitchFamily="49" charset="0"/>
                <a:cs typeface="Courier New" panose="02070309020205020404" pitchFamily="49" charset="0"/>
              </a:rPr>
              <a:t>run_wipers</a:t>
            </a:r>
            <a:r>
              <a:rPr lang="en-US" sz="2000" b="1" dirty="0">
                <a:latin typeface="Courier New" panose="02070309020205020404" pitchFamily="49" charset="0"/>
                <a:cs typeface="Courier New" panose="02070309020205020404" pitchFamily="49" charset="0"/>
              </a:rPr>
              <a:t>(…)</a:t>
            </a:r>
          </a:p>
          <a:p>
            <a:pPr marL="1397000" lvl="2" indent="-457200" eaLnBrk="1" hangingPunct="1">
              <a:lnSpc>
                <a:spcPts val="1500"/>
              </a:lnSpc>
              <a:buSzPct val="100000"/>
              <a:buFont typeface="Wingdings" panose="05000000000000000000" pitchFamily="2" charset="2"/>
              <a:buChar char="v"/>
              <a:defRPr/>
            </a:pPr>
            <a:r>
              <a:rPr lang="en-US" sz="2000" b="1" dirty="0" err="1">
                <a:latin typeface="Courier New" panose="02070309020205020404" pitchFamily="49" charset="0"/>
                <a:cs typeface="Courier New" panose="02070309020205020404" pitchFamily="49" charset="0"/>
              </a:rPr>
              <a:t>turn_on_headlights</a:t>
            </a:r>
            <a:r>
              <a:rPr lang="en-US" sz="2000" b="1" dirty="0">
                <a:latin typeface="Courier New" panose="02070309020205020404" pitchFamily="49" charset="0"/>
                <a:cs typeface="Courier New" panose="02070309020205020404" pitchFamily="49" charset="0"/>
              </a:rPr>
              <a:t>(…)</a:t>
            </a:r>
          </a:p>
        </p:txBody>
      </p:sp>
      <p:sp>
        <p:nvSpPr>
          <p:cNvPr id="8196" name="Rectangle 3"/>
          <p:cNvSpPr>
            <a:spLocks noChangeArrowheads="1"/>
          </p:cNvSpPr>
          <p:nvPr/>
        </p:nvSpPr>
        <p:spPr bwMode="auto">
          <a:xfrm>
            <a:off x="615950" y="3305944"/>
            <a:ext cx="8496300" cy="1368425"/>
          </a:xfrm>
          <a:prstGeom prst="rect">
            <a:avLst/>
          </a:prstGeom>
          <a:noFill/>
          <a:ln w="254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algn="ctr" eaLnBrk="1" hangingPunct="1"/>
            <a:endParaRPr lang="tr-TR" altLang="tr-TR"/>
          </a:p>
        </p:txBody>
      </p:sp>
      <p:sp>
        <p:nvSpPr>
          <p:cNvPr id="8197" name="Rectangle 4"/>
          <p:cNvSpPr>
            <a:spLocks noChangeArrowheads="1"/>
          </p:cNvSpPr>
          <p:nvPr/>
        </p:nvSpPr>
        <p:spPr bwMode="auto">
          <a:xfrm>
            <a:off x="615950" y="4745807"/>
            <a:ext cx="8496300" cy="2035175"/>
          </a:xfrm>
          <a:prstGeom prst="rect">
            <a:avLst/>
          </a:prstGeom>
          <a:noFill/>
          <a:ln w="254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algn="ctr" eaLnBrk="1" hangingPunct="1"/>
            <a:endParaRPr lang="tr-TR" altLang="tr-T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022896"/>
          </a:xfrm>
        </p:spPr>
        <p:txBody>
          <a:bodyPr/>
          <a:lstStyle/>
          <a:p>
            <a:pPr>
              <a:defRPr/>
            </a:pPr>
            <a:r>
              <a:rPr lang="en-US" sz="4800" dirty="0">
                <a:solidFill>
                  <a:schemeClr val="accent2"/>
                </a:solidFill>
              </a:rPr>
              <a:t>Classes: Syntax</a:t>
            </a:r>
          </a:p>
        </p:txBody>
      </p:sp>
      <p:sp>
        <p:nvSpPr>
          <p:cNvPr id="3" name="Content Placeholder 2"/>
          <p:cNvSpPr>
            <a:spLocks noGrp="1"/>
          </p:cNvSpPr>
          <p:nvPr>
            <p:ph idx="1"/>
          </p:nvPr>
        </p:nvSpPr>
        <p:spPr/>
        <p:txBody>
          <a:bodyPr/>
          <a:lstStyle/>
          <a:p>
            <a:pPr marL="215900" indent="0">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class</a:t>
            </a:r>
            <a:r>
              <a:rPr lang="en-US" dirty="0">
                <a:solidFill>
                  <a:srgbClr val="00B050"/>
                </a:solidFill>
                <a:latin typeface="Courier New" panose="02070309020205020404" pitchFamily="49" charset="0"/>
                <a:cs typeface="Courier New" panose="02070309020205020404" pitchFamily="49" charset="0"/>
              </a:rPr>
              <a:t> </a:t>
            </a:r>
            <a:r>
              <a:rPr lang="en-US" i="1" dirty="0" err="1">
                <a:solidFill>
                  <a:srgbClr val="00B050"/>
                </a:solidFill>
                <a:latin typeface="Courier New" panose="02070309020205020404" pitchFamily="49" charset="0"/>
                <a:cs typeface="Courier New" panose="02070309020205020404" pitchFamily="49" charset="0"/>
              </a:rPr>
              <a:t>ClassName</a:t>
            </a:r>
            <a:r>
              <a:rPr lang="en-US" dirty="0">
                <a:solidFill>
                  <a:srgbClr val="00B050"/>
                </a:solidFill>
                <a:latin typeface="Courier New" panose="02070309020205020404" pitchFamily="49" charset="0"/>
                <a:cs typeface="Courier New" panose="02070309020205020404" pitchFamily="49" charset="0"/>
              </a:rPr>
              <a:t>:</a:t>
            </a:r>
          </a:p>
          <a:p>
            <a:pPr marL="215900" indent="0">
              <a:buFont typeface="Gill Sans" charset="0"/>
              <a:buNone/>
              <a:defRPr/>
            </a:pPr>
            <a:r>
              <a:rPr lang="en-US"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def</a:t>
            </a:r>
            <a:r>
              <a:rPr lang="en-US" b="1" dirty="0">
                <a:solidFill>
                  <a:srgbClr val="00B050"/>
                </a:solidFill>
                <a:latin typeface="Courier New" panose="02070309020205020404" pitchFamily="49" charset="0"/>
                <a:cs typeface="Courier New" panose="02070309020205020404" pitchFamily="49" charset="0"/>
              </a:rPr>
              <a:t> __</a:t>
            </a:r>
            <a:r>
              <a:rPr lang="en-US" b="1" dirty="0" err="1">
                <a:solidFill>
                  <a:srgbClr val="00B050"/>
                </a:solidFill>
                <a:latin typeface="Courier New" panose="02070309020205020404" pitchFamily="49" charset="0"/>
                <a:cs typeface="Courier New" panose="02070309020205020404" pitchFamily="49" charset="0"/>
              </a:rPr>
              <a:t>init</a:t>
            </a:r>
            <a:r>
              <a:rPr lang="en-US" b="1" dirty="0">
                <a:solidFill>
                  <a:srgbClr val="00B050"/>
                </a:solidFill>
                <a:latin typeface="Courier New" panose="02070309020205020404" pitchFamily="49" charset="0"/>
                <a:cs typeface="Courier New" panose="02070309020205020404" pitchFamily="49" charset="0"/>
              </a:rPr>
              <a:t>__</a:t>
            </a:r>
            <a:r>
              <a:rPr lang="en-US" dirty="0">
                <a:solidFill>
                  <a:srgbClr val="00B050"/>
                </a:solidFill>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self</a:t>
            </a:r>
            <a:r>
              <a:rPr lang="en-US" dirty="0">
                <a:solidFill>
                  <a:srgbClr val="00B050"/>
                </a:solidFill>
                <a:latin typeface="Courier New" panose="02070309020205020404" pitchFamily="49" charset="0"/>
                <a:cs typeface="Courier New" panose="02070309020205020404" pitchFamily="49" charset="0"/>
              </a:rPr>
              <a:t>, …): </a:t>
            </a:r>
          </a:p>
          <a:p>
            <a:pPr marL="215900" indent="0">
              <a:buFont typeface="Gill Sans" charset="0"/>
              <a:buNone/>
              <a:defRPr/>
            </a:pPr>
            <a:r>
              <a:rPr lang="en-US"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Attribute initializations</a:t>
            </a:r>
          </a:p>
          <a:p>
            <a:pPr marL="215900" indent="0">
              <a:buFont typeface="Gill Sans" charset="0"/>
              <a:buNone/>
              <a:defRPr/>
            </a:pPr>
            <a:endParaRPr lang="en-US" i="1" dirty="0">
              <a:solidFill>
                <a:srgbClr val="00B050"/>
              </a:solidFill>
              <a:latin typeface="Courier New" panose="02070309020205020404" pitchFamily="49" charset="0"/>
              <a:cs typeface="Courier New" panose="02070309020205020404" pitchFamily="49" charset="0"/>
            </a:endParaRPr>
          </a:p>
          <a:p>
            <a:pPr marL="215900" indent="0">
              <a:buNone/>
              <a:defRPr/>
            </a:pPr>
            <a:r>
              <a:rPr lang="en-US"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def</a:t>
            </a:r>
            <a:r>
              <a:rPr lang="en-US" b="1"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method1_name(</a:t>
            </a:r>
            <a:r>
              <a:rPr lang="en-US" b="1" dirty="0">
                <a:solidFill>
                  <a:srgbClr val="00B050"/>
                </a:solidFill>
                <a:latin typeface="Courier New" panose="02070309020205020404" pitchFamily="49" charset="0"/>
                <a:cs typeface="Courier New" panose="02070309020205020404" pitchFamily="49" charset="0"/>
              </a:rPr>
              <a:t>self</a:t>
            </a:r>
            <a:r>
              <a:rPr lang="en-US"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 </a:t>
            </a:r>
          </a:p>
          <a:p>
            <a:pPr marL="215900" indent="0">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		…</a:t>
            </a:r>
          </a:p>
          <a:p>
            <a:pPr marL="215900" indent="0">
              <a:buNone/>
              <a:defRPr/>
            </a:pP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def</a:t>
            </a:r>
            <a:r>
              <a:rPr lang="en-US" b="1"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method2_name(</a:t>
            </a:r>
            <a:r>
              <a:rPr lang="en-US" b="1" dirty="0">
                <a:solidFill>
                  <a:srgbClr val="00B050"/>
                </a:solidFill>
                <a:latin typeface="Courier New" panose="02070309020205020404" pitchFamily="49" charset="0"/>
                <a:cs typeface="Courier New" panose="02070309020205020404" pitchFamily="49" charset="0"/>
              </a:rPr>
              <a:t>self</a:t>
            </a:r>
            <a:r>
              <a:rPr lang="en-US"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 </a:t>
            </a:r>
          </a:p>
          <a:p>
            <a:pPr marL="215900" indent="0">
              <a:buFont typeface="Gill Sans" charset="0"/>
              <a:buNone/>
              <a:defRPr/>
            </a:pPr>
            <a:r>
              <a:rPr lang="en-US" i="1" dirty="0">
                <a:latin typeface="Courier New" panose="02070309020205020404" pitchFamily="49" charset="0"/>
                <a:cs typeface="Courier New" panose="02070309020205020404" pitchFamily="49" charset="0"/>
              </a:rPr>
              <a:t>		…</a:t>
            </a:r>
          </a:p>
          <a:p>
            <a:pPr marL="215900" indent="0">
              <a:buFont typeface="Gill Sans" charset="0"/>
              <a:buNone/>
              <a:defRPr/>
            </a:pPr>
            <a:endParaRPr lang="en-US" i="1"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800" y="50800"/>
            <a:ext cx="10083800" cy="950888"/>
          </a:xfrm>
        </p:spPr>
        <p:txBody>
          <a:bodyPr/>
          <a:lstStyle/>
          <a:p>
            <a:pPr eaLnBrk="1" hangingPunct="1">
              <a:defRPr/>
            </a:pPr>
            <a:r>
              <a:rPr lang="en-US" altLang="tr-TR" sz="4800" dirty="0">
                <a:solidFill>
                  <a:schemeClr val="accent2"/>
                </a:solidFill>
              </a:rPr>
              <a:t>Classes: User-defined types</a:t>
            </a:r>
          </a:p>
        </p:txBody>
      </p:sp>
      <p:sp>
        <p:nvSpPr>
          <p:cNvPr id="7171" name="Rectangle 2"/>
          <p:cNvSpPr>
            <a:spLocks noGrp="1" noChangeArrowheads="1"/>
          </p:cNvSpPr>
          <p:nvPr>
            <p:ph type="body" idx="1"/>
          </p:nvPr>
        </p:nvSpPr>
        <p:spPr>
          <a:xfrm>
            <a:off x="56172" y="1865784"/>
            <a:ext cx="10083800" cy="5435600"/>
          </a:xfrm>
        </p:spPr>
        <p:txBody>
          <a:bodyPr/>
          <a:lstStyle/>
          <a:p>
            <a:pPr marL="698500" eaLnBrk="1" hangingPunct="1">
              <a:buSzPct val="125000"/>
              <a:defRPr/>
            </a:pPr>
            <a:r>
              <a:rPr lang="en-US" altLang="tr-TR" dirty="0"/>
              <a:t>Create a class called Point that represents a point in two-dimensional space.</a:t>
            </a:r>
          </a:p>
          <a:p>
            <a:pPr marL="698500" eaLnBrk="1" hangingPunct="1">
              <a:buSzPct val="125000"/>
              <a:defRPr/>
            </a:pPr>
            <a:r>
              <a:rPr lang="en-US" altLang="tr-TR" dirty="0"/>
              <a:t>Points are often written in parentheses with a comma separating the coordinates. </a:t>
            </a:r>
          </a:p>
          <a:p>
            <a:pPr marL="1397000" lvl="2" indent="-457200" eaLnBrk="1" hangingPunct="1">
              <a:buSzPct val="100000"/>
              <a:buFont typeface="Wingdings" panose="05000000000000000000" pitchFamily="2" charset="2"/>
              <a:buChar char="v"/>
              <a:defRPr/>
            </a:pPr>
            <a:r>
              <a:rPr lang="en-US" altLang="tr-TR" dirty="0"/>
              <a:t>(0, 0) represents the origin</a:t>
            </a:r>
          </a:p>
          <a:p>
            <a:pPr marL="1397000" lvl="2" indent="-457200" eaLnBrk="1" hangingPunct="1">
              <a:buSzPct val="100000"/>
              <a:buFont typeface="Wingdings" panose="05000000000000000000" pitchFamily="2" charset="2"/>
              <a:buChar char="v"/>
              <a:defRPr/>
            </a:pPr>
            <a:r>
              <a:rPr lang="en-US" altLang="tr-TR" dirty="0"/>
              <a:t>(x, y) represents the point x units to the right and y units up from the origin.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defRPr/>
            </a:pPr>
            <a:r>
              <a:rPr lang="en-US" altLang="tr-TR" sz="4800" dirty="0">
                <a:solidFill>
                  <a:schemeClr val="accent2"/>
                </a:solidFill>
              </a:rPr>
              <a:t>Classes: User-defined types</a:t>
            </a:r>
          </a:p>
        </p:txBody>
      </p:sp>
      <p:sp>
        <p:nvSpPr>
          <p:cNvPr id="8195" name="Rectangle 2"/>
          <p:cNvSpPr>
            <a:spLocks noGrp="1" noChangeArrowheads="1"/>
          </p:cNvSpPr>
          <p:nvPr>
            <p:ph type="body" idx="1"/>
          </p:nvPr>
        </p:nvSpPr>
        <p:spPr>
          <a:xfrm>
            <a:off x="50800" y="2009800"/>
            <a:ext cx="10083800" cy="5435600"/>
          </a:xfrm>
        </p:spPr>
        <p:txBody>
          <a:bodyPr/>
          <a:lstStyle/>
          <a:p>
            <a:pPr marL="698500" eaLnBrk="1" hangingPunct="1">
              <a:buSzPct val="125000"/>
              <a:defRPr/>
            </a:pPr>
            <a:r>
              <a:rPr lang="en-US" altLang="tr-TR" dirty="0"/>
              <a:t>Several ways to represent points in Python:</a:t>
            </a:r>
          </a:p>
          <a:p>
            <a:pPr marL="1054100" lvl="1" indent="-457200" eaLnBrk="1" hangingPunct="1">
              <a:buSzPct val="80000"/>
              <a:buFont typeface="Wingdings" panose="05000000000000000000" pitchFamily="2" charset="2"/>
              <a:buChar char="v"/>
              <a:defRPr/>
            </a:pPr>
            <a:r>
              <a:rPr lang="en-US" altLang="tr-TR" i="1" dirty="0"/>
              <a:t>Store the coordinates separately in two variables, x and y.</a:t>
            </a:r>
          </a:p>
          <a:p>
            <a:pPr marL="1054100" lvl="1" indent="-457200" eaLnBrk="1" hangingPunct="1">
              <a:buSzPct val="80000"/>
              <a:buFont typeface="Wingdings" panose="05000000000000000000" pitchFamily="2" charset="2"/>
              <a:buChar char="v"/>
              <a:defRPr/>
            </a:pPr>
            <a:r>
              <a:rPr lang="en-US" altLang="tr-TR" i="1" dirty="0"/>
              <a:t>Store the coordinates as elements in a list or tuple.</a:t>
            </a:r>
          </a:p>
          <a:p>
            <a:pPr marL="1054100" lvl="1" indent="-457200" eaLnBrk="1" hangingPunct="1">
              <a:buSzPct val="80000"/>
              <a:buFont typeface="Wingdings" panose="05000000000000000000" pitchFamily="2" charset="2"/>
              <a:buChar char="v"/>
              <a:defRPr/>
            </a:pPr>
            <a:r>
              <a:rPr lang="en-US" altLang="tr-TR" i="1" dirty="0"/>
              <a:t>Create a new type, i.e., a class, to represent points as </a:t>
            </a:r>
            <a:r>
              <a:rPr lang="en-US" altLang="tr-TR" b="1" i="1" dirty="0"/>
              <a:t>objects</a:t>
            </a:r>
            <a:r>
              <a:rPr lang="en-US" altLang="tr-TR" i="1" dirty="0"/>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800" y="50800"/>
            <a:ext cx="10083800" cy="1238920"/>
          </a:xfrm>
        </p:spPr>
        <p:txBody>
          <a:bodyPr/>
          <a:lstStyle/>
          <a:p>
            <a:pPr eaLnBrk="1" hangingPunct="1">
              <a:defRPr/>
            </a:pPr>
            <a:r>
              <a:rPr lang="en-US" altLang="tr-TR" sz="4800" dirty="0">
                <a:solidFill>
                  <a:schemeClr val="accent2"/>
                </a:solidFill>
              </a:rPr>
              <a:t>Classes: A first example</a:t>
            </a:r>
          </a:p>
        </p:txBody>
      </p:sp>
      <p:sp>
        <p:nvSpPr>
          <p:cNvPr id="9219" name="Rectangle 2"/>
          <p:cNvSpPr>
            <a:spLocks noGrp="1" noChangeArrowheads="1"/>
          </p:cNvSpPr>
          <p:nvPr>
            <p:ph type="body" idx="1"/>
          </p:nvPr>
        </p:nvSpPr>
        <p:spPr>
          <a:xfrm>
            <a:off x="53591" y="1937792"/>
            <a:ext cx="10083800" cy="5435600"/>
          </a:xfrm>
        </p:spPr>
        <p:txBody>
          <a:bodyPr/>
          <a:lstStyle/>
          <a:p>
            <a:pPr marL="254000" indent="0" eaLnBrk="1" hangingPunct="1">
              <a:buNone/>
              <a:defRPr/>
            </a:pPr>
            <a:r>
              <a:rPr lang="en-US" altLang="tr-TR" sz="2800" b="1" dirty="0">
                <a:solidFill>
                  <a:srgbClr val="00B050"/>
                </a:solidFill>
                <a:latin typeface="Courier New" panose="02070309020205020404" pitchFamily="49" charset="0"/>
                <a:cs typeface="Courier New" panose="02070309020205020404" pitchFamily="49" charset="0"/>
              </a:rPr>
              <a:t>class Point:</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"""represents a point in 2-D space"""</a:t>
            </a:r>
          </a:p>
          <a:p>
            <a:pPr marL="254000" indent="0" eaLnBrk="1" hangingPunct="1">
              <a:buFont typeface="Gill Sans" charset="0"/>
              <a:buNone/>
              <a:defRPr/>
            </a:pPr>
            <a:r>
              <a:rPr lang="en-US" altLang="tr-TR" sz="2800" b="1" dirty="0">
                <a:solidFill>
                  <a:srgbClr val="00B050"/>
                </a:solidFill>
                <a:latin typeface="Courier New" panose="02070309020205020404" pitchFamily="49" charset="0"/>
                <a:cs typeface="Courier New" panose="02070309020205020404" pitchFamily="49" charset="0"/>
              </a:rPr>
              <a:t>    </a:t>
            </a:r>
            <a:r>
              <a:rPr lang="en-US" altLang="tr-TR" sz="2800" b="1" dirty="0" err="1">
                <a:solidFill>
                  <a:srgbClr val="00B050"/>
                </a:solidFill>
                <a:latin typeface="Courier New" panose="02070309020205020404" pitchFamily="49" charset="0"/>
                <a:cs typeface="Courier New" panose="02070309020205020404" pitchFamily="49" charset="0"/>
              </a:rPr>
              <a:t>def</a:t>
            </a:r>
            <a:r>
              <a:rPr lang="en-US" altLang="tr-TR" sz="2800" b="1" dirty="0">
                <a:solidFill>
                  <a:srgbClr val="00B050"/>
                </a:solidFill>
                <a:latin typeface="Courier New" panose="02070309020205020404" pitchFamily="49" charset="0"/>
                <a:cs typeface="Courier New" panose="02070309020205020404" pitchFamily="49" charset="0"/>
              </a:rPr>
              <a:t> __</a:t>
            </a:r>
            <a:r>
              <a:rPr lang="en-US" altLang="tr-TR" sz="2800" b="1" dirty="0" err="1">
                <a:solidFill>
                  <a:srgbClr val="00B050"/>
                </a:solidFill>
                <a:latin typeface="Courier New" panose="02070309020205020404" pitchFamily="49" charset="0"/>
                <a:cs typeface="Courier New" panose="02070309020205020404" pitchFamily="49" charset="0"/>
              </a:rPr>
              <a:t>init</a:t>
            </a:r>
            <a:r>
              <a:rPr lang="en-US" altLang="tr-TR" sz="2800" b="1" dirty="0">
                <a:solidFill>
                  <a:srgbClr val="00B050"/>
                </a:solidFill>
                <a:latin typeface="Courier New" panose="02070309020205020404" pitchFamily="49" charset="0"/>
                <a:cs typeface="Courier New" panose="02070309020205020404" pitchFamily="49" charset="0"/>
              </a:rPr>
              <a:t>__(self, x, y):</a:t>
            </a:r>
          </a:p>
          <a:p>
            <a:pPr marL="254000" indent="0" eaLnBrk="1" hangingPunct="1">
              <a:buFont typeface="Gill Sans" charset="0"/>
              <a:buNone/>
              <a:defRPr/>
            </a:pPr>
            <a:r>
              <a:rPr lang="en-US" altLang="tr-TR" sz="2800" b="1" dirty="0">
                <a:solidFill>
                  <a:srgbClr val="00B050"/>
                </a:solidFill>
                <a:latin typeface="Courier New" panose="02070309020205020404" pitchFamily="49" charset="0"/>
                <a:cs typeface="Courier New" panose="02070309020205020404" pitchFamily="49" charset="0"/>
              </a:rPr>
              <a:t>        </a:t>
            </a:r>
            <a:r>
              <a:rPr lang="en-US" altLang="tr-TR" sz="2800" b="1" dirty="0" err="1">
                <a:solidFill>
                  <a:srgbClr val="00B050"/>
                </a:solidFill>
                <a:latin typeface="Courier New" panose="02070309020205020404" pitchFamily="49" charset="0"/>
                <a:cs typeface="Courier New" panose="02070309020205020404" pitchFamily="49" charset="0"/>
              </a:rPr>
              <a:t>self.x</a:t>
            </a:r>
            <a:r>
              <a:rPr lang="en-US" altLang="tr-TR" sz="2800" b="1" dirty="0">
                <a:solidFill>
                  <a:srgbClr val="00B050"/>
                </a:solidFill>
                <a:latin typeface="Courier New" panose="02070309020205020404" pitchFamily="49" charset="0"/>
                <a:cs typeface="Courier New" panose="02070309020205020404" pitchFamily="49" charset="0"/>
              </a:rPr>
              <a:t> = x</a:t>
            </a:r>
          </a:p>
          <a:p>
            <a:pPr marL="254000" indent="0" eaLnBrk="1" hangingPunct="1">
              <a:buFont typeface="Gill Sans" charset="0"/>
              <a:buNone/>
              <a:defRPr/>
            </a:pPr>
            <a:r>
              <a:rPr lang="en-US" altLang="tr-TR" sz="2800" b="1" dirty="0">
                <a:solidFill>
                  <a:srgbClr val="00B050"/>
                </a:solidFill>
                <a:latin typeface="Courier New" panose="02070309020205020404" pitchFamily="49" charset="0"/>
                <a:cs typeface="Courier New" panose="02070309020205020404" pitchFamily="49" charset="0"/>
              </a:rPr>
              <a:t>	     </a:t>
            </a:r>
            <a:r>
              <a:rPr lang="en-US" altLang="tr-TR" sz="2800" b="1" dirty="0" err="1">
                <a:solidFill>
                  <a:srgbClr val="00B050"/>
                </a:solidFill>
                <a:latin typeface="Courier New" panose="02070309020205020404" pitchFamily="49" charset="0"/>
                <a:cs typeface="Courier New" panose="02070309020205020404" pitchFamily="49" charset="0"/>
              </a:rPr>
              <a:t>self.y</a:t>
            </a:r>
            <a:r>
              <a:rPr lang="en-US" altLang="tr-TR" sz="2800" b="1" dirty="0">
                <a:solidFill>
                  <a:srgbClr val="00B050"/>
                </a:solidFill>
                <a:latin typeface="Courier New" panose="02070309020205020404" pitchFamily="49" charset="0"/>
                <a:cs typeface="Courier New" panose="02070309020205020404" pitchFamily="49" charset="0"/>
              </a:rPr>
              <a:t> = y</a:t>
            </a:r>
          </a:p>
          <a:p>
            <a:pPr marL="698500" eaLnBrk="1" hangingPunct="1">
              <a:buSzPct val="125000"/>
              <a:defRPr/>
            </a:pPr>
            <a:r>
              <a:rPr lang="en-US" altLang="tr-TR" dirty="0"/>
              <a:t>A class is like a factory for creating objects. To create a Point object, you call Point as if it were a function.</a:t>
            </a:r>
            <a:br>
              <a:rPr lang="en-US" altLang="tr-TR" dirty="0"/>
            </a:br>
            <a:br>
              <a:rPr lang="en-US" altLang="tr-TR" dirty="0"/>
            </a:br>
            <a:r>
              <a:rPr lang="en-US" altLang="tr-TR" b="1" dirty="0">
                <a:solidFill>
                  <a:srgbClr val="00B050"/>
                </a:solidFill>
                <a:latin typeface="Courier New" panose="02070309020205020404" pitchFamily="49" charset="0"/>
                <a:cs typeface="Courier New" panose="02070309020205020404" pitchFamily="49" charset="0"/>
              </a:rPr>
              <a:t>blank = Point(0, 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50800" y="50800"/>
            <a:ext cx="10083800" cy="662856"/>
          </a:xfrm>
        </p:spPr>
        <p:txBody>
          <a:bodyPr/>
          <a:lstStyle/>
          <a:p>
            <a:pPr eaLnBrk="1" hangingPunct="1">
              <a:defRPr/>
            </a:pPr>
            <a:r>
              <a:rPr lang="en-US" altLang="tr-TR" sz="4800" dirty="0">
                <a:solidFill>
                  <a:schemeClr val="accent2"/>
                </a:solidFill>
              </a:rPr>
              <a:t>Instances</a:t>
            </a:r>
          </a:p>
        </p:txBody>
      </p:sp>
      <p:sp>
        <p:nvSpPr>
          <p:cNvPr id="2" name="Rectangle 2"/>
          <p:cNvSpPr>
            <a:spLocks noGrp="1" noChangeArrowheads="1"/>
          </p:cNvSpPr>
          <p:nvPr>
            <p:ph type="body" idx="1"/>
          </p:nvPr>
        </p:nvSpPr>
        <p:spPr>
          <a:xfrm>
            <a:off x="50800" y="2159000"/>
            <a:ext cx="10285784" cy="5435600"/>
          </a:xfrm>
        </p:spPr>
        <p:txBody>
          <a:bodyPr/>
          <a:lstStyle/>
          <a:p>
            <a:pPr marL="698500" eaLnBrk="1" hangingPunct="1">
              <a:buSzPct val="125000"/>
              <a:defRPr/>
            </a:pPr>
            <a:r>
              <a:rPr lang="en-US" altLang="en-US" dirty="0"/>
              <a:t>Creating a new object is called </a:t>
            </a:r>
            <a:r>
              <a:rPr lang="en-US" altLang="en-US" b="1" dirty="0"/>
              <a:t>instantiation</a:t>
            </a:r>
            <a:r>
              <a:rPr lang="en-US" altLang="en-US" dirty="0"/>
              <a:t>, and the object is an </a:t>
            </a:r>
            <a:r>
              <a:rPr lang="en-US" altLang="en-US" b="1" dirty="0"/>
              <a:t>instance</a:t>
            </a:r>
            <a:r>
              <a:rPr lang="en-US" altLang="en-US" dirty="0"/>
              <a:t> of the class.</a:t>
            </a:r>
          </a:p>
          <a:p>
            <a:pPr marL="698500" eaLnBrk="1" hangingPunct="1">
              <a:buSzPct val="125000"/>
              <a:defRPr/>
            </a:pPr>
            <a:r>
              <a:rPr lang="en-US" altLang="en-US" dirty="0"/>
              <a:t>When you print an instance, Python tells you what class it belongs to and where it is stored in memory (the prefix 0x means that the following number is in hexadecimal).</a:t>
            </a:r>
          </a:p>
          <a:p>
            <a:pPr marL="254000" indent="0" eaLnBrk="1" hangingPunct="1">
              <a:buNone/>
              <a:defRPr/>
            </a:pPr>
            <a:r>
              <a:rPr lang="en-US" altLang="en-US" dirty="0"/>
              <a:t>	</a:t>
            </a:r>
            <a:r>
              <a:rPr lang="en-US" altLang="en-US" sz="2800" b="1" dirty="0">
                <a:solidFill>
                  <a:srgbClr val="00B050"/>
                </a:solidFill>
                <a:latin typeface="Courier New" panose="02070309020205020404" pitchFamily="49" charset="0"/>
                <a:cs typeface="Courier New" panose="02070309020205020404" pitchFamily="49" charset="0"/>
              </a:rPr>
              <a:t>blank = Point(0, 0)</a:t>
            </a:r>
          </a:p>
          <a:p>
            <a:pPr marL="254000" indent="0" eaLnBrk="1" hangingPunct="1">
              <a:buNone/>
              <a:defRPr/>
            </a:pPr>
            <a:r>
              <a:rPr lang="en-US" altLang="en-US" sz="2800" b="1" dirty="0">
                <a:solidFill>
                  <a:srgbClr val="00B050"/>
                </a:solidFill>
                <a:latin typeface="Courier New" panose="02070309020205020404" pitchFamily="49" charset="0"/>
                <a:cs typeface="Courier New" panose="02070309020205020404" pitchFamily="49" charset="0"/>
              </a:rPr>
              <a:t>	print blank</a:t>
            </a:r>
          </a:p>
          <a:p>
            <a:pPr marL="254000" indent="0" eaLnBrk="1" hangingPunct="1">
              <a:buNone/>
              <a:defRPr/>
            </a:pPr>
            <a:r>
              <a:rPr lang="en-US" altLang="en-US" sz="2800" b="1" dirty="0">
                <a:solidFill>
                  <a:srgbClr val="00B050"/>
                </a:solidFill>
                <a:latin typeface="Courier New" panose="02070309020205020404" pitchFamily="49" charset="0"/>
                <a:cs typeface="Courier New" panose="02070309020205020404" pitchFamily="49" charset="0"/>
              </a:rPr>
              <a:t>  &lt;__</a:t>
            </a:r>
            <a:r>
              <a:rPr lang="en-US" altLang="en-US" sz="2800" b="1" dirty="0" err="1">
                <a:solidFill>
                  <a:srgbClr val="00B050"/>
                </a:solidFill>
                <a:latin typeface="Courier New" panose="02070309020205020404" pitchFamily="49" charset="0"/>
                <a:cs typeface="Courier New" panose="02070309020205020404" pitchFamily="49" charset="0"/>
              </a:rPr>
              <a:t>main__.Point</a:t>
            </a:r>
            <a:r>
              <a:rPr lang="en-US" altLang="en-US" sz="2800" b="1" dirty="0">
                <a:solidFill>
                  <a:srgbClr val="00B050"/>
                </a:solidFill>
                <a:latin typeface="Courier New" panose="02070309020205020404" pitchFamily="49" charset="0"/>
                <a:cs typeface="Courier New" panose="02070309020205020404" pitchFamily="49" charset="0"/>
              </a:rPr>
              <a:t> instance at 0xb79d3ac&gt;</a:t>
            </a:r>
          </a:p>
          <a:p>
            <a:pPr marL="698500" eaLnBrk="1" hangingPunct="1">
              <a:buFont typeface="Gill Sans" charset="0"/>
              <a:buNone/>
              <a:defRPr/>
            </a:pPr>
            <a:endParaRPr lang="en-US"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r>
              <a:rPr lang="en-US" altLang="en-US" sz="4800" b="1" dirty="0">
                <a:solidFill>
                  <a:schemeClr val="tx2"/>
                </a:solidFill>
              </a:rPr>
              <a:t>Reminder</a:t>
            </a:r>
            <a:br>
              <a:rPr lang="en-US" altLang="en-US" sz="4800" b="1" dirty="0">
                <a:solidFill>
                  <a:schemeClr val="tx2"/>
                </a:solidFill>
              </a:rPr>
            </a:br>
            <a:r>
              <a:rPr lang="en-US" altLang="en-US" sz="4800" b="1" dirty="0">
                <a:solidFill>
                  <a:schemeClr val="tx2"/>
                </a:solidFill>
              </a:rPr>
              <a:t>Last Week (Week 11)</a:t>
            </a:r>
            <a:br>
              <a:rPr lang="en-US" altLang="en-US" sz="4800" b="1" dirty="0">
                <a:solidFill>
                  <a:schemeClr val="tx2"/>
                </a:solidFill>
              </a:rPr>
            </a:br>
            <a:r>
              <a:rPr lang="en-US" altLang="en-US" sz="4400" b="1" dirty="0">
                <a:solidFill>
                  <a:schemeClr val="accent2"/>
                </a:solidFill>
              </a:rPr>
              <a:t>Dictionaries</a:t>
            </a:r>
            <a:endParaRPr lang="en-US" sz="4800" b="1" dirty="0">
              <a:solidFill>
                <a:schemeClr val="accent2"/>
              </a:solidFill>
            </a:endParaRPr>
          </a:p>
        </p:txBody>
      </p:sp>
    </p:spTree>
    <p:extLst>
      <p:ext uri="{BB962C8B-B14F-4D97-AF65-F5344CB8AC3E}">
        <p14:creationId xmlns:p14="http://schemas.microsoft.com/office/powerpoint/2010/main" val="24876454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800" y="50800"/>
            <a:ext cx="10083800" cy="1094904"/>
          </a:xfrm>
        </p:spPr>
        <p:txBody>
          <a:bodyPr/>
          <a:lstStyle/>
          <a:p>
            <a:pPr eaLnBrk="1" hangingPunct="1">
              <a:defRPr/>
            </a:pPr>
            <a:r>
              <a:rPr lang="en-US" altLang="tr-TR" sz="4800" dirty="0">
                <a:solidFill>
                  <a:schemeClr val="accent2"/>
                </a:solidFill>
              </a:rPr>
              <a:t>Attributes</a:t>
            </a:r>
          </a:p>
        </p:txBody>
      </p:sp>
      <p:sp>
        <p:nvSpPr>
          <p:cNvPr id="11267" name="Rectangle 2"/>
          <p:cNvSpPr>
            <a:spLocks noGrp="1" noChangeArrowheads="1"/>
          </p:cNvSpPr>
          <p:nvPr>
            <p:ph type="body" idx="1"/>
          </p:nvPr>
        </p:nvSpPr>
        <p:spPr>
          <a:xfrm>
            <a:off x="50800" y="2695575"/>
            <a:ext cx="10083800" cy="5435600"/>
          </a:xfrm>
        </p:spPr>
        <p:txBody>
          <a:bodyPr/>
          <a:lstStyle/>
          <a:p>
            <a:pPr marL="698500" eaLnBrk="1" hangingPunct="1">
              <a:buSzPct val="125000"/>
              <a:defRPr/>
            </a:pPr>
            <a:r>
              <a:rPr lang="en-US" altLang="tr-TR" dirty="0"/>
              <a:t>Access attributes of an instance using dot notation:</a:t>
            </a:r>
          </a:p>
          <a:p>
            <a:pPr marL="939800" lvl="2" indent="0" eaLnBrk="1" hangingPunct="1">
              <a:buFont typeface="Gill Sans" charset="0"/>
              <a:buNone/>
              <a:defRPr/>
            </a:pPr>
            <a:r>
              <a:rPr lang="en-US" altLang="tr-TR" b="1" dirty="0">
                <a:solidFill>
                  <a:srgbClr val="00B050"/>
                </a:solidFill>
                <a:latin typeface="Courier New" panose="02070309020205020404" pitchFamily="49" charset="0"/>
                <a:cs typeface="Courier New" panose="02070309020205020404" pitchFamily="49" charset="0"/>
              </a:rPr>
              <a:t>print </a:t>
            </a:r>
            <a:r>
              <a:rPr lang="en-US" altLang="tr-TR" b="1" dirty="0" err="1">
                <a:solidFill>
                  <a:srgbClr val="00B050"/>
                </a:solidFill>
                <a:latin typeface="Courier New" panose="02070309020205020404" pitchFamily="49" charset="0"/>
                <a:cs typeface="Courier New" panose="02070309020205020404" pitchFamily="49" charset="0"/>
              </a:rPr>
              <a:t>blank.x</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blank.y</a:t>
            </a:r>
            <a:endParaRPr lang="en-US" altLang="tr-TR" b="1" dirty="0">
              <a:solidFill>
                <a:srgbClr val="00B050"/>
              </a:solidFill>
              <a:latin typeface="Courier New" panose="02070309020205020404" pitchFamily="49" charset="0"/>
              <a:cs typeface="Courier New" panose="02070309020205020404" pitchFamily="49" charset="0"/>
            </a:endParaRPr>
          </a:p>
          <a:p>
            <a:pPr marL="939800" lvl="2" indent="0" eaLnBrk="1" hangingPunct="1">
              <a:buFont typeface="Gill Sans" charset="0"/>
              <a:buNone/>
              <a:defRPr/>
            </a:pPr>
            <a:r>
              <a:rPr lang="en-US" altLang="tr-TR" i="1" dirty="0">
                <a:latin typeface="Courier New" panose="02070309020205020404" pitchFamily="49" charset="0"/>
                <a:cs typeface="Courier New" panose="02070309020205020404" pitchFamily="49" charset="0"/>
              </a:rPr>
              <a:t>0  0</a:t>
            </a:r>
          </a:p>
          <a:p>
            <a:pPr marL="939800" lvl="2" indent="0" eaLnBrk="1" hangingPunct="1">
              <a:buFont typeface="Gill Sans" charset="0"/>
              <a:buNone/>
              <a:defRPr/>
            </a:pPr>
            <a:r>
              <a:rPr lang="en-US" altLang="tr-TR" b="1" dirty="0" err="1">
                <a:solidFill>
                  <a:srgbClr val="00B050"/>
                </a:solidFill>
                <a:latin typeface="Courier New" panose="02070309020205020404" pitchFamily="49" charset="0"/>
                <a:cs typeface="Courier New" panose="02070309020205020404" pitchFamily="49" charset="0"/>
              </a:rPr>
              <a:t>blank.x</a:t>
            </a:r>
            <a:r>
              <a:rPr lang="en-US" altLang="tr-TR" b="1" dirty="0">
                <a:solidFill>
                  <a:srgbClr val="00B050"/>
                </a:solidFill>
                <a:latin typeface="Courier New" panose="02070309020205020404" pitchFamily="49" charset="0"/>
                <a:cs typeface="Courier New" panose="02070309020205020404" pitchFamily="49" charset="0"/>
              </a:rPr>
              <a:t> = 3.0</a:t>
            </a:r>
          </a:p>
          <a:p>
            <a:pPr marL="939800" lvl="2" indent="0" eaLnBrk="1" hangingPunct="1">
              <a:buFont typeface="Gill Sans" charset="0"/>
              <a:buNone/>
              <a:defRPr/>
            </a:pPr>
            <a:r>
              <a:rPr lang="en-US" altLang="tr-TR" b="1" dirty="0" err="1">
                <a:solidFill>
                  <a:srgbClr val="00B050"/>
                </a:solidFill>
                <a:latin typeface="Courier New" panose="02070309020205020404" pitchFamily="49" charset="0"/>
                <a:cs typeface="Courier New" panose="02070309020205020404" pitchFamily="49" charset="0"/>
              </a:rPr>
              <a:t>blank.y</a:t>
            </a:r>
            <a:r>
              <a:rPr lang="en-US" altLang="tr-TR" b="1" dirty="0">
                <a:solidFill>
                  <a:srgbClr val="00B050"/>
                </a:solidFill>
                <a:latin typeface="Courier New" panose="02070309020205020404" pitchFamily="49" charset="0"/>
                <a:cs typeface="Courier New" panose="02070309020205020404" pitchFamily="49" charset="0"/>
              </a:rPr>
              <a:t> = 4.0</a:t>
            </a:r>
            <a:br>
              <a:rPr lang="en-US" altLang="tr-TR" b="1" dirty="0">
                <a:latin typeface="Courier New" panose="02070309020205020404" pitchFamily="49" charset="0"/>
                <a:cs typeface="Courier New" panose="02070309020205020404" pitchFamily="49" charset="0"/>
              </a:rPr>
            </a:br>
            <a:br>
              <a:rPr lang="en-US" altLang="tr-TR" dirty="0"/>
            </a:br>
            <a:br>
              <a:rPr lang="en-US" altLang="tr-TR" dirty="0"/>
            </a:br>
            <a:br>
              <a:rPr lang="en-US" altLang="tr-TR" dirty="0"/>
            </a:br>
            <a:br>
              <a:rPr lang="en-US" altLang="tr-TR" dirty="0"/>
            </a:br>
            <a:br>
              <a:rPr lang="en-US" altLang="tr-TR" dirty="0"/>
            </a:br>
            <a:br>
              <a:rPr lang="en-US" altLang="tr-TR" dirty="0"/>
            </a:br>
            <a:endParaRPr lang="en-US" altLang="tr-TR" dirty="0"/>
          </a:p>
        </p:txBody>
      </p:sp>
      <p:pic>
        <p:nvPicPr>
          <p:cNvPr id="143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38" y="5797550"/>
            <a:ext cx="39624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0800" y="50800"/>
            <a:ext cx="10083800" cy="1166912"/>
          </a:xfrm>
        </p:spPr>
        <p:txBody>
          <a:bodyPr/>
          <a:lstStyle/>
          <a:p>
            <a:pPr eaLnBrk="1" hangingPunct="1">
              <a:defRPr/>
            </a:pPr>
            <a:r>
              <a:rPr lang="en-US" altLang="tr-TR" sz="4800" dirty="0">
                <a:solidFill>
                  <a:schemeClr val="accent2"/>
                </a:solidFill>
              </a:rPr>
              <a:t>Instances &amp; Attributes</a:t>
            </a:r>
          </a:p>
        </p:txBody>
      </p:sp>
      <p:sp>
        <p:nvSpPr>
          <p:cNvPr id="12291" name="Rectangle 2"/>
          <p:cNvSpPr>
            <a:spLocks noGrp="1" noChangeArrowheads="1"/>
          </p:cNvSpPr>
          <p:nvPr>
            <p:ph type="body" idx="1"/>
          </p:nvPr>
        </p:nvSpPr>
        <p:spPr>
          <a:xfrm>
            <a:off x="0" y="1721768"/>
            <a:ext cx="10789840" cy="5435600"/>
          </a:xfrm>
        </p:spPr>
        <p:txBody>
          <a:bodyPr/>
          <a:lstStyle/>
          <a:p>
            <a:pPr marL="596900" lvl="1" indent="0" eaLnBrk="1" hangingPunct="1">
              <a:buNone/>
              <a:defRPr/>
            </a:pPr>
            <a:r>
              <a:rPr lang="en-US" altLang="tr-TR" sz="2400" b="1" dirty="0">
                <a:solidFill>
                  <a:srgbClr val="00B050"/>
                </a:solidFill>
                <a:latin typeface="Courier New" panose="02070309020205020404" pitchFamily="49" charset="0"/>
                <a:cs typeface="Courier New" panose="02070309020205020404" pitchFamily="49" charset="0"/>
              </a:rPr>
              <a:t>print </a:t>
            </a:r>
            <a:r>
              <a:rPr lang="en-US" altLang="tr-TR" sz="2400" b="1" dirty="0" err="1">
                <a:solidFill>
                  <a:srgbClr val="00B050"/>
                </a:solidFill>
                <a:latin typeface="Courier New" panose="02070309020205020404" pitchFamily="49" charset="0"/>
                <a:cs typeface="Courier New" panose="02070309020205020404" pitchFamily="49" charset="0"/>
              </a:rPr>
              <a:t>blank.x</a:t>
            </a:r>
            <a:r>
              <a:rPr lang="en-US" altLang="tr-TR" sz="2400" b="1" dirty="0">
                <a:solidFill>
                  <a:srgbClr val="00B050"/>
                </a:solidFill>
                <a:latin typeface="Courier New" panose="02070309020205020404" pitchFamily="49" charset="0"/>
                <a:cs typeface="Courier New" panose="02070309020205020404" pitchFamily="49" charset="0"/>
              </a:rPr>
              <a:t>, </a:t>
            </a:r>
            <a:r>
              <a:rPr lang="en-US" altLang="tr-TR" sz="2400" b="1" dirty="0" err="1">
                <a:solidFill>
                  <a:srgbClr val="00B050"/>
                </a:solidFill>
                <a:latin typeface="Courier New" panose="02070309020205020404" pitchFamily="49" charset="0"/>
                <a:cs typeface="Courier New" panose="02070309020205020404" pitchFamily="49" charset="0"/>
              </a:rPr>
              <a:t>blank.y</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i="1" dirty="0">
                <a:solidFill>
                  <a:srgbClr val="00B050"/>
                </a:solidFill>
                <a:latin typeface="Courier New" panose="02070309020205020404" pitchFamily="49" charset="0"/>
                <a:cs typeface="Courier New" panose="02070309020205020404" pitchFamily="49" charset="0"/>
              </a:rPr>
              <a:t>3.0  4.0</a:t>
            </a:r>
          </a:p>
          <a:p>
            <a:pPr marL="596900" lvl="1" indent="0" eaLnBrk="1" hangingPunct="1">
              <a:buNone/>
              <a:defRPr/>
            </a:pPr>
            <a:r>
              <a:rPr lang="en-US" altLang="tr-TR" sz="2400" b="1" dirty="0">
                <a:solidFill>
                  <a:srgbClr val="00B050"/>
                </a:solidFill>
                <a:latin typeface="Courier New" panose="02070309020205020404" pitchFamily="49" charset="0"/>
                <a:cs typeface="Courier New" panose="02070309020205020404" pitchFamily="49" charset="0"/>
              </a:rPr>
              <a:t>distance = </a:t>
            </a:r>
            <a:r>
              <a:rPr lang="en-US" altLang="tr-TR" sz="2400" b="1" dirty="0" err="1">
                <a:solidFill>
                  <a:srgbClr val="00B050"/>
                </a:solidFill>
                <a:latin typeface="Courier New" panose="02070309020205020404" pitchFamily="49" charset="0"/>
                <a:cs typeface="Courier New" panose="02070309020205020404" pitchFamily="49" charset="0"/>
              </a:rPr>
              <a:t>math.sqrt</a:t>
            </a:r>
            <a:r>
              <a:rPr lang="en-US" altLang="tr-TR" sz="2400" b="1" dirty="0">
                <a:solidFill>
                  <a:srgbClr val="00B050"/>
                </a:solidFill>
                <a:latin typeface="Courier New" panose="02070309020205020404" pitchFamily="49" charset="0"/>
                <a:cs typeface="Courier New" panose="02070309020205020404" pitchFamily="49" charset="0"/>
              </a:rPr>
              <a:t>(</a:t>
            </a:r>
            <a:r>
              <a:rPr lang="en-US" altLang="tr-TR" sz="2400" b="1" dirty="0" err="1">
                <a:solidFill>
                  <a:srgbClr val="00B050"/>
                </a:solidFill>
                <a:latin typeface="Courier New" panose="02070309020205020404" pitchFamily="49" charset="0"/>
                <a:cs typeface="Courier New" panose="02070309020205020404" pitchFamily="49" charset="0"/>
              </a:rPr>
              <a:t>blank.x</a:t>
            </a:r>
            <a:r>
              <a:rPr lang="en-US" altLang="tr-TR" sz="2400" b="1" dirty="0">
                <a:solidFill>
                  <a:srgbClr val="00B050"/>
                </a:solidFill>
                <a:latin typeface="Courier New" panose="02070309020205020404" pitchFamily="49" charset="0"/>
                <a:cs typeface="Courier New" panose="02070309020205020404" pitchFamily="49" charset="0"/>
              </a:rPr>
              <a:t>**2 + </a:t>
            </a:r>
            <a:r>
              <a:rPr lang="en-US" altLang="tr-TR" sz="2400" b="1" dirty="0" err="1">
                <a:solidFill>
                  <a:srgbClr val="00B050"/>
                </a:solidFill>
                <a:latin typeface="Courier New" panose="02070309020205020404" pitchFamily="49" charset="0"/>
                <a:cs typeface="Courier New" panose="02070309020205020404" pitchFamily="49" charset="0"/>
              </a:rPr>
              <a:t>blank.y</a:t>
            </a:r>
            <a:r>
              <a:rPr lang="en-US" altLang="tr-TR" sz="2400" b="1" dirty="0">
                <a:solidFill>
                  <a:srgbClr val="00B050"/>
                </a:solidFill>
                <a:latin typeface="Courier New" panose="02070309020205020404" pitchFamily="49" charset="0"/>
                <a:cs typeface="Courier New" panose="02070309020205020404" pitchFamily="49" charset="0"/>
              </a:rPr>
              <a:t>**2)</a:t>
            </a:r>
          </a:p>
          <a:p>
            <a:pPr marL="596900" lvl="1" indent="0" eaLnBrk="1" hangingPunct="1">
              <a:buNone/>
              <a:defRPr/>
            </a:pPr>
            <a:r>
              <a:rPr lang="en-US" altLang="tr-TR" sz="2400" b="1" dirty="0">
                <a:solidFill>
                  <a:srgbClr val="00B050"/>
                </a:solidFill>
                <a:latin typeface="Courier New" panose="02070309020205020404" pitchFamily="49" charset="0"/>
                <a:cs typeface="Courier New" panose="02070309020205020404" pitchFamily="49" charset="0"/>
              </a:rPr>
              <a:t>print distance</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i="1" dirty="0">
                <a:solidFill>
                  <a:srgbClr val="00B050"/>
                </a:solidFill>
                <a:latin typeface="Courier New" panose="02070309020205020404" pitchFamily="49" charset="0"/>
                <a:cs typeface="Courier New" panose="02070309020205020404" pitchFamily="49" charset="0"/>
              </a:rPr>
              <a:t>5.0</a:t>
            </a:r>
          </a:p>
          <a:p>
            <a:pPr marL="698500" eaLnBrk="1" hangingPunct="1">
              <a:buSzPct val="125000"/>
              <a:defRPr/>
            </a:pPr>
            <a:r>
              <a:rPr lang="en-US" altLang="tr-TR" dirty="0"/>
              <a:t>You can also pass an instance as an argument:</a:t>
            </a:r>
            <a:br>
              <a:rPr lang="en-US" altLang="tr-TR" dirty="0"/>
            </a:br>
            <a:br>
              <a:rPr lang="en-US" altLang="tr-TR" dirty="0"/>
            </a:br>
            <a:r>
              <a:rPr lang="en-US" altLang="tr-TR" sz="2400" b="1" dirty="0">
                <a:solidFill>
                  <a:srgbClr val="00B050"/>
                </a:solidFill>
                <a:latin typeface="Courier New" panose="02070309020205020404" pitchFamily="49" charset="0"/>
                <a:cs typeface="Courier New" panose="02070309020205020404" pitchFamily="49" charset="0"/>
              </a:rPr>
              <a:t>def </a:t>
            </a:r>
            <a:r>
              <a:rPr lang="en-US" altLang="tr-TR" sz="2400" b="1" dirty="0" err="1">
                <a:solidFill>
                  <a:srgbClr val="00B050"/>
                </a:solidFill>
                <a:latin typeface="Courier New" panose="02070309020205020404" pitchFamily="49" charset="0"/>
                <a:cs typeface="Courier New" panose="02070309020205020404" pitchFamily="49" charset="0"/>
              </a:rPr>
              <a:t>print_point</a:t>
            </a:r>
            <a:r>
              <a:rPr lang="en-US" altLang="tr-TR" sz="2400" b="1" dirty="0">
                <a:solidFill>
                  <a:srgbClr val="00B050"/>
                </a:solidFill>
                <a:latin typeface="Courier New" panose="02070309020205020404" pitchFamily="49" charset="0"/>
                <a:cs typeface="Courier New" panose="02070309020205020404" pitchFamily="49" charset="0"/>
              </a:rPr>
              <a:t>(p):</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print ‘(’ + str(</a:t>
            </a:r>
            <a:r>
              <a:rPr lang="en-US" altLang="tr-TR" sz="2400" b="1" dirty="0" err="1">
                <a:solidFill>
                  <a:srgbClr val="00B050"/>
                </a:solidFill>
                <a:latin typeface="Courier New" panose="02070309020205020404" pitchFamily="49" charset="0"/>
                <a:cs typeface="Courier New" panose="02070309020205020404" pitchFamily="49" charset="0"/>
              </a:rPr>
              <a:t>p.x</a:t>
            </a:r>
            <a:r>
              <a:rPr lang="en-US" altLang="tr-TR" sz="2400" b="1" dirty="0">
                <a:solidFill>
                  <a:srgbClr val="00B050"/>
                </a:solidFill>
                <a:latin typeface="Courier New" panose="02070309020205020404" pitchFamily="49" charset="0"/>
                <a:cs typeface="Courier New" panose="02070309020205020404" pitchFamily="49" charset="0"/>
              </a:rPr>
              <a:t>) + ‘,’ + str(</a:t>
            </a:r>
            <a:r>
              <a:rPr lang="en-US" altLang="tr-TR" sz="2400" b="1" dirty="0" err="1">
                <a:solidFill>
                  <a:srgbClr val="00B050"/>
                </a:solidFill>
                <a:latin typeface="Courier New" panose="02070309020205020404" pitchFamily="49" charset="0"/>
                <a:cs typeface="Courier New" panose="02070309020205020404" pitchFamily="49" charset="0"/>
              </a:rPr>
              <a:t>p.y</a:t>
            </a:r>
            <a:r>
              <a:rPr lang="en-US" altLang="tr-TR" sz="2400" b="1" dirty="0">
                <a:solidFill>
                  <a:srgbClr val="00B050"/>
                </a:solidFill>
                <a:latin typeface="Courier New" panose="02070309020205020404" pitchFamily="49" charset="0"/>
                <a:cs typeface="Courier New" panose="02070309020205020404" pitchFamily="49" charset="0"/>
              </a:rPr>
              <a:t>) + ‘)’</a:t>
            </a:r>
            <a:endParaRPr lang="en-US" altLang="tr-TR" b="1" dirty="0">
              <a:solidFill>
                <a:srgbClr val="00B050"/>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800" y="50800"/>
            <a:ext cx="10083800" cy="950888"/>
          </a:xfrm>
        </p:spPr>
        <p:txBody>
          <a:bodyPr/>
          <a:lstStyle/>
          <a:p>
            <a:pPr eaLnBrk="1" hangingPunct="1">
              <a:defRPr/>
            </a:pPr>
            <a:r>
              <a:rPr lang="en-US" altLang="tr-TR" sz="4800" dirty="0">
                <a:solidFill>
                  <a:schemeClr val="accent2"/>
                </a:solidFill>
              </a:rPr>
              <a:t>The </a:t>
            </a:r>
            <a:r>
              <a:rPr lang="en-US" altLang="tr-TR" sz="4800" dirty="0" err="1">
                <a:solidFill>
                  <a:schemeClr val="accent2"/>
                </a:solidFill>
                <a:latin typeface="Gill Sans Light" charset="0"/>
                <a:ea typeface="Gill Sans Light" charset="0"/>
                <a:cs typeface="Gill Sans Light" charset="0"/>
                <a:sym typeface="Gill Sans Light" charset="0"/>
              </a:rPr>
              <a:t>init</a:t>
            </a:r>
            <a:r>
              <a:rPr lang="en-US" altLang="tr-TR" sz="4800" dirty="0">
                <a:solidFill>
                  <a:schemeClr val="accent2"/>
                </a:solidFill>
              </a:rPr>
              <a:t> method</a:t>
            </a:r>
          </a:p>
        </p:txBody>
      </p:sp>
      <p:sp>
        <p:nvSpPr>
          <p:cNvPr id="27651" name="Rectangle 2"/>
          <p:cNvSpPr>
            <a:spLocks noGrp="1" noChangeArrowheads="1"/>
          </p:cNvSpPr>
          <p:nvPr>
            <p:ph type="body" idx="1"/>
          </p:nvPr>
        </p:nvSpPr>
        <p:spPr>
          <a:xfrm>
            <a:off x="-104576" y="1505744"/>
            <a:ext cx="10789840" cy="5435600"/>
          </a:xfrm>
        </p:spPr>
        <p:txBody>
          <a:bodyPr/>
          <a:lstStyle/>
          <a:p>
            <a:pPr marL="768350" indent="-514350" eaLnBrk="1" hangingPunct="1">
              <a:buSzPct val="125000"/>
              <a:defRPr/>
            </a:pPr>
            <a:r>
              <a:rPr lang="en-US" altLang="tr-TR" dirty="0"/>
              <a:t>The </a:t>
            </a:r>
            <a:r>
              <a:rPr lang="en-US" altLang="tr-TR" dirty="0" err="1"/>
              <a:t>init</a:t>
            </a:r>
            <a:r>
              <a:rPr lang="en-US" altLang="tr-TR" dirty="0"/>
              <a:t> method (short for “initialization”) is a special method that gets invoked when an object is created. </a:t>
            </a:r>
          </a:p>
          <a:p>
            <a:pPr marL="768350" indent="-514350" eaLnBrk="1" hangingPunct="1">
              <a:buSzPct val="125000"/>
              <a:defRPr/>
            </a:pPr>
            <a:r>
              <a:rPr lang="en-US" altLang="tr-TR" dirty="0"/>
              <a:t>Its full name is __</a:t>
            </a:r>
            <a:r>
              <a:rPr lang="en-US" altLang="tr-TR" dirty="0" err="1"/>
              <a:t>init</a:t>
            </a:r>
            <a:r>
              <a:rPr lang="en-US" altLang="tr-TR" dirty="0"/>
              <a:t>__ (two underscore characters, followed by </a:t>
            </a:r>
            <a:r>
              <a:rPr lang="en-US" altLang="tr-TR" dirty="0" err="1"/>
              <a:t>init</a:t>
            </a:r>
            <a:r>
              <a:rPr lang="en-US" altLang="tr-TR" dirty="0"/>
              <a:t>, and then two more underscores).</a:t>
            </a:r>
          </a:p>
          <a:p>
            <a:pPr marL="254000" indent="0" eaLnBrk="1" hangingPunct="1">
              <a:buNone/>
              <a:defRPr/>
            </a:pPr>
            <a:r>
              <a:rPr lang="en-US" altLang="tr-TR" sz="2600" b="1" dirty="0">
                <a:solidFill>
                  <a:srgbClr val="00B050"/>
                </a:solidFill>
                <a:latin typeface="Courier New" panose="02070309020205020404" pitchFamily="49" charset="0"/>
                <a:cs typeface="Courier New" panose="02070309020205020404" pitchFamily="49" charset="0"/>
              </a:rPr>
              <a:t>class Time:</a:t>
            </a:r>
            <a:br>
              <a:rPr lang="en-US" altLang="tr-TR" sz="2600" b="1" dirty="0">
                <a:solidFill>
                  <a:srgbClr val="00B050"/>
                </a:solidFill>
                <a:latin typeface="Courier New" panose="02070309020205020404" pitchFamily="49" charset="0"/>
                <a:cs typeface="Courier New" panose="02070309020205020404" pitchFamily="49" charset="0"/>
              </a:rPr>
            </a:br>
            <a:r>
              <a:rPr lang="en-US" altLang="tr-TR" sz="2600" b="1" dirty="0">
                <a:solidFill>
                  <a:srgbClr val="00B050"/>
                </a:solidFill>
                <a:latin typeface="Courier New" panose="02070309020205020404" pitchFamily="49" charset="0"/>
                <a:cs typeface="Courier New" panose="02070309020205020404" pitchFamily="49" charset="0"/>
              </a:rPr>
              <a:t>  </a:t>
            </a:r>
            <a:r>
              <a:rPr lang="en-US" altLang="tr-TR" sz="2600" b="1" dirty="0" err="1">
                <a:solidFill>
                  <a:srgbClr val="00B050"/>
                </a:solidFill>
                <a:latin typeface="Courier New" panose="02070309020205020404" pitchFamily="49" charset="0"/>
                <a:cs typeface="Courier New" panose="02070309020205020404" pitchFamily="49" charset="0"/>
              </a:rPr>
              <a:t>def</a:t>
            </a:r>
            <a:r>
              <a:rPr lang="en-US" altLang="tr-TR" sz="2600" b="1" dirty="0">
                <a:solidFill>
                  <a:srgbClr val="00B050"/>
                </a:solidFill>
                <a:latin typeface="Courier New" panose="02070309020205020404" pitchFamily="49" charset="0"/>
                <a:cs typeface="Courier New" panose="02070309020205020404" pitchFamily="49" charset="0"/>
              </a:rPr>
              <a:t> __</a:t>
            </a:r>
            <a:r>
              <a:rPr lang="en-US" altLang="tr-TR" sz="2600" b="1" dirty="0" err="1">
                <a:solidFill>
                  <a:srgbClr val="00B050"/>
                </a:solidFill>
                <a:latin typeface="Courier New" panose="02070309020205020404" pitchFamily="49" charset="0"/>
                <a:cs typeface="Courier New" panose="02070309020205020404" pitchFamily="49" charset="0"/>
              </a:rPr>
              <a:t>init</a:t>
            </a:r>
            <a:r>
              <a:rPr lang="en-US" altLang="tr-TR" sz="2600" b="1" dirty="0">
                <a:solidFill>
                  <a:srgbClr val="00B050"/>
                </a:solidFill>
                <a:latin typeface="Courier New" panose="02070309020205020404" pitchFamily="49" charset="0"/>
                <a:cs typeface="Courier New" panose="02070309020205020404" pitchFamily="49" charset="0"/>
              </a:rPr>
              <a:t>__(self, hour=0, minute=0, second=0):</a:t>
            </a:r>
            <a:br>
              <a:rPr lang="en-US" altLang="tr-TR" sz="2600" b="1" dirty="0">
                <a:solidFill>
                  <a:srgbClr val="00B050"/>
                </a:solidFill>
                <a:latin typeface="Courier New" panose="02070309020205020404" pitchFamily="49" charset="0"/>
                <a:cs typeface="Courier New" panose="02070309020205020404" pitchFamily="49" charset="0"/>
              </a:rPr>
            </a:br>
            <a:r>
              <a:rPr lang="en-US" altLang="tr-TR" sz="2600" b="1" dirty="0">
                <a:solidFill>
                  <a:srgbClr val="00B050"/>
                </a:solidFill>
                <a:latin typeface="Courier New" panose="02070309020205020404" pitchFamily="49" charset="0"/>
                <a:cs typeface="Courier New" panose="02070309020205020404" pitchFamily="49" charset="0"/>
              </a:rPr>
              <a:t>      </a:t>
            </a:r>
            <a:r>
              <a:rPr lang="en-US" altLang="tr-TR" sz="2600" b="1" dirty="0" err="1">
                <a:solidFill>
                  <a:srgbClr val="00B050"/>
                </a:solidFill>
                <a:latin typeface="Courier New" panose="02070309020205020404" pitchFamily="49" charset="0"/>
                <a:cs typeface="Courier New" panose="02070309020205020404" pitchFamily="49" charset="0"/>
              </a:rPr>
              <a:t>self.hour</a:t>
            </a:r>
            <a:r>
              <a:rPr lang="en-US" altLang="tr-TR" sz="2600" b="1" dirty="0">
                <a:solidFill>
                  <a:srgbClr val="00B050"/>
                </a:solidFill>
                <a:latin typeface="Courier New" panose="02070309020205020404" pitchFamily="49" charset="0"/>
                <a:cs typeface="Courier New" panose="02070309020205020404" pitchFamily="49" charset="0"/>
              </a:rPr>
              <a:t> = hour</a:t>
            </a:r>
            <a:br>
              <a:rPr lang="en-US" altLang="tr-TR" sz="2600" b="1" dirty="0">
                <a:solidFill>
                  <a:srgbClr val="00B050"/>
                </a:solidFill>
                <a:latin typeface="Courier New" panose="02070309020205020404" pitchFamily="49" charset="0"/>
                <a:cs typeface="Courier New" panose="02070309020205020404" pitchFamily="49" charset="0"/>
              </a:rPr>
            </a:br>
            <a:r>
              <a:rPr lang="en-US" altLang="tr-TR" sz="2600" b="1" dirty="0">
                <a:solidFill>
                  <a:srgbClr val="00B050"/>
                </a:solidFill>
                <a:latin typeface="Courier New" panose="02070309020205020404" pitchFamily="49" charset="0"/>
                <a:cs typeface="Courier New" panose="02070309020205020404" pitchFamily="49" charset="0"/>
              </a:rPr>
              <a:t>      </a:t>
            </a:r>
            <a:r>
              <a:rPr lang="en-US" altLang="tr-TR" sz="2600" b="1" dirty="0" err="1">
                <a:solidFill>
                  <a:srgbClr val="00B050"/>
                </a:solidFill>
                <a:latin typeface="Courier New" panose="02070309020205020404" pitchFamily="49" charset="0"/>
                <a:cs typeface="Courier New" panose="02070309020205020404" pitchFamily="49" charset="0"/>
              </a:rPr>
              <a:t>self.minute</a:t>
            </a:r>
            <a:r>
              <a:rPr lang="en-US" altLang="tr-TR" sz="2600" b="1" dirty="0">
                <a:solidFill>
                  <a:srgbClr val="00B050"/>
                </a:solidFill>
                <a:latin typeface="Courier New" panose="02070309020205020404" pitchFamily="49" charset="0"/>
                <a:cs typeface="Courier New" panose="02070309020205020404" pitchFamily="49" charset="0"/>
              </a:rPr>
              <a:t> = minute</a:t>
            </a:r>
            <a:br>
              <a:rPr lang="en-US" altLang="tr-TR" sz="2600" b="1" dirty="0">
                <a:solidFill>
                  <a:srgbClr val="00B050"/>
                </a:solidFill>
                <a:latin typeface="Courier New" panose="02070309020205020404" pitchFamily="49" charset="0"/>
                <a:cs typeface="Courier New" panose="02070309020205020404" pitchFamily="49" charset="0"/>
              </a:rPr>
            </a:br>
            <a:r>
              <a:rPr lang="en-US" altLang="tr-TR" sz="2600" b="1" dirty="0">
                <a:solidFill>
                  <a:srgbClr val="00B050"/>
                </a:solidFill>
                <a:latin typeface="Courier New" panose="02070309020205020404" pitchFamily="49" charset="0"/>
                <a:cs typeface="Courier New" panose="02070309020205020404" pitchFamily="49" charset="0"/>
              </a:rPr>
              <a:t>      </a:t>
            </a:r>
            <a:r>
              <a:rPr lang="en-US" altLang="tr-TR" sz="2600" b="1" dirty="0" err="1">
                <a:solidFill>
                  <a:srgbClr val="00B050"/>
                </a:solidFill>
                <a:latin typeface="Courier New" panose="02070309020205020404" pitchFamily="49" charset="0"/>
                <a:cs typeface="Courier New" panose="02070309020205020404" pitchFamily="49" charset="0"/>
              </a:rPr>
              <a:t>self.second</a:t>
            </a:r>
            <a:r>
              <a:rPr lang="en-US" altLang="tr-TR" sz="2600" b="1" dirty="0">
                <a:solidFill>
                  <a:srgbClr val="00B050"/>
                </a:solidFill>
                <a:latin typeface="Courier New" panose="02070309020205020404" pitchFamily="49" charset="0"/>
                <a:cs typeface="Courier New" panose="02070309020205020404" pitchFamily="49" charset="0"/>
              </a:rPr>
              <a:t> = second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094904"/>
          </a:xfrm>
        </p:spPr>
        <p:txBody>
          <a:bodyPr/>
          <a:lstStyle/>
          <a:p>
            <a:r>
              <a:rPr lang="en-US" sz="4800" dirty="0">
                <a:solidFill>
                  <a:schemeClr val="accent2"/>
                </a:solidFill>
              </a:rPr>
              <a:t>Printing Time objects</a:t>
            </a:r>
          </a:p>
        </p:txBody>
      </p:sp>
      <p:sp>
        <p:nvSpPr>
          <p:cNvPr id="3" name="Content Placeholder 2"/>
          <p:cNvSpPr>
            <a:spLocks noGrp="1"/>
          </p:cNvSpPr>
          <p:nvPr>
            <p:ph idx="1"/>
          </p:nvPr>
        </p:nvSpPr>
        <p:spPr/>
        <p:txBody>
          <a:bodyPr/>
          <a:lstStyle/>
          <a:p>
            <a:pPr marL="230188" lvl="2" indent="0" eaLnBrk="1" hangingPunct="1">
              <a:lnSpc>
                <a:spcPts val="4100"/>
              </a:lnSpc>
              <a:spcBef>
                <a:spcPts val="0"/>
              </a:spcBef>
              <a:buNone/>
              <a:defRPr/>
            </a:pP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print_time</a:t>
            </a:r>
            <a:r>
              <a:rPr lang="en-US" altLang="tr-TR" b="1" dirty="0">
                <a:solidFill>
                  <a:srgbClr val="00B050"/>
                </a:solidFill>
                <a:latin typeface="Courier New" panose="02070309020205020404" pitchFamily="49" charset="0"/>
                <a:cs typeface="Courier New" panose="02070309020205020404" pitchFamily="49" charset="0"/>
              </a:rPr>
              <a:t>(t):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print </a:t>
            </a:r>
            <a:r>
              <a:rPr lang="en-US" altLang="tr-TR" b="1" dirty="0" err="1">
                <a:solidFill>
                  <a:srgbClr val="00B050"/>
                </a:solidFill>
                <a:latin typeface="Courier New" panose="02070309020205020404" pitchFamily="49" charset="0"/>
                <a:cs typeface="Courier New" panose="02070309020205020404" pitchFamily="49" charset="0"/>
              </a:rPr>
              <a:t>str</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t.hour</a:t>
            </a:r>
            <a:r>
              <a:rPr lang="en-US" altLang="tr-TR" b="1" dirty="0">
                <a:solidFill>
                  <a:srgbClr val="00B050"/>
                </a:solidFill>
                <a:latin typeface="Courier New" panose="02070309020205020404" pitchFamily="49" charset="0"/>
                <a:cs typeface="Courier New" panose="02070309020205020404" pitchFamily="49" charset="0"/>
              </a:rPr>
              <a:t>) + ‘:’ + \    </a:t>
            </a:r>
          </a:p>
          <a:p>
            <a:pPr marL="230188" lvl="2" indent="0" eaLnBrk="1" hangingPunct="1">
              <a:lnSpc>
                <a:spcPts val="4100"/>
              </a:lnSpc>
              <a:spcBef>
                <a:spcPts val="0"/>
              </a:spcBef>
              <a:buNone/>
              <a:defRPr/>
            </a:pP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str</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t.minute</a:t>
            </a:r>
            <a:r>
              <a:rPr lang="en-US" altLang="tr-TR" b="1" dirty="0">
                <a:solidFill>
                  <a:srgbClr val="00B050"/>
                </a:solidFill>
                <a:latin typeface="Courier New" panose="02070309020205020404" pitchFamily="49" charset="0"/>
                <a:cs typeface="Courier New" panose="02070309020205020404" pitchFamily="49" charset="0"/>
              </a:rPr>
              <a:t>) + ‘:’ + \</a:t>
            </a:r>
          </a:p>
          <a:p>
            <a:pPr marL="939800" lvl="2" indent="0" eaLnBrk="1" hangingPunct="1">
              <a:lnSpc>
                <a:spcPts val="4100"/>
              </a:lnSpc>
              <a:spcBef>
                <a:spcPts val="0"/>
              </a:spcBef>
              <a:buNone/>
              <a:defRPr/>
            </a:pP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str</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t.second</a:t>
            </a:r>
            <a:r>
              <a:rPr lang="en-US" altLang="tr-TR" b="1" dirty="0">
                <a:solidFill>
                  <a:srgbClr val="00B050"/>
                </a:solidFill>
                <a:latin typeface="Courier New" panose="02070309020205020404" pitchFamily="49" charset="0"/>
                <a:cs typeface="Courier New" panose="02070309020205020404" pitchFamily="49" charset="0"/>
              </a:rPr>
              <a:t>) </a:t>
            </a:r>
          </a:p>
          <a:p>
            <a:pPr marL="215900" indent="0">
              <a:buNone/>
            </a:pPr>
            <a:endParaRPr lang="en-US" dirty="0"/>
          </a:p>
        </p:txBody>
      </p:sp>
    </p:spTree>
    <p:extLst>
      <p:ext uri="{BB962C8B-B14F-4D97-AF65-F5344CB8AC3E}">
        <p14:creationId xmlns:p14="http://schemas.microsoft.com/office/powerpoint/2010/main" val="4180557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0800" y="50800"/>
            <a:ext cx="10083800" cy="1094904"/>
          </a:xfrm>
        </p:spPr>
        <p:txBody>
          <a:bodyPr/>
          <a:lstStyle/>
          <a:p>
            <a:pPr eaLnBrk="1" hangingPunct="1">
              <a:defRPr/>
            </a:pPr>
            <a:r>
              <a:rPr lang="en-US" altLang="tr-TR" sz="4800" dirty="0">
                <a:solidFill>
                  <a:schemeClr val="accent2"/>
                </a:solidFill>
              </a:rPr>
              <a:t>The </a:t>
            </a:r>
            <a:r>
              <a:rPr lang="en-US" altLang="tr-TR" sz="4800" dirty="0" err="1">
                <a:solidFill>
                  <a:schemeClr val="accent2"/>
                </a:solidFill>
                <a:latin typeface="Gill Sans Light" charset="0"/>
                <a:ea typeface="Gill Sans Light" charset="0"/>
                <a:cs typeface="Gill Sans Light" charset="0"/>
                <a:sym typeface="Gill Sans Light" charset="0"/>
              </a:rPr>
              <a:t>init</a:t>
            </a:r>
            <a:r>
              <a:rPr lang="en-US" altLang="tr-TR" sz="4800" dirty="0">
                <a:solidFill>
                  <a:schemeClr val="accent2"/>
                </a:solidFill>
              </a:rPr>
              <a:t> method</a:t>
            </a:r>
          </a:p>
        </p:txBody>
      </p:sp>
      <p:sp>
        <p:nvSpPr>
          <p:cNvPr id="3" name="Content Placeholder 2"/>
          <p:cNvSpPr>
            <a:spLocks noGrp="1"/>
          </p:cNvSpPr>
          <p:nvPr>
            <p:ph idx="1"/>
          </p:nvPr>
        </p:nvSpPr>
        <p:spPr>
          <a:xfrm>
            <a:off x="0" y="1865784"/>
            <a:ext cx="10083800" cy="5435600"/>
          </a:xfrm>
        </p:spPr>
        <p:txBody>
          <a:bodyPr/>
          <a:lstStyle/>
          <a:p>
            <a:pPr eaLnBrk="1" hangingPunct="1">
              <a:spcBef>
                <a:spcPts val="600"/>
              </a:spcBef>
              <a:buSzPct val="125000"/>
              <a:defRPr/>
            </a:pPr>
            <a:r>
              <a:rPr lang="en-US" altLang="tr-TR" dirty="0"/>
              <a:t>The parameters are optional, so if you call Time with no arguments, you get the default values.</a:t>
            </a:r>
          </a:p>
          <a:p>
            <a:pPr marL="939800" lvl="2" indent="0"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time = Time()</a:t>
            </a:r>
          </a:p>
          <a:p>
            <a:pPr marL="939800" lvl="2" indent="0" eaLnBrk="1" hangingPunct="1">
              <a:buNone/>
              <a:defRPr/>
            </a:pPr>
            <a:r>
              <a:rPr lang="en-US" altLang="tr-TR" b="1" dirty="0" err="1">
                <a:solidFill>
                  <a:srgbClr val="00B050"/>
                </a:solidFill>
                <a:latin typeface="Courier New" panose="02070309020205020404" pitchFamily="49" charset="0"/>
                <a:cs typeface="Courier New" panose="02070309020205020404" pitchFamily="49" charset="0"/>
              </a:rPr>
              <a:t>print_time</a:t>
            </a:r>
            <a:r>
              <a:rPr lang="en-US" altLang="tr-TR" b="1" dirty="0">
                <a:solidFill>
                  <a:srgbClr val="00B050"/>
                </a:solidFill>
                <a:latin typeface="Courier New" panose="02070309020205020404" pitchFamily="49" charset="0"/>
                <a:cs typeface="Courier New" panose="02070309020205020404" pitchFamily="49" charset="0"/>
              </a:rPr>
              <a:t>(time)</a:t>
            </a:r>
          </a:p>
          <a:p>
            <a:pPr marL="939800" lvl="2" indent="0"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0:0:0</a:t>
            </a:r>
          </a:p>
          <a:p>
            <a:pPr marL="660400" lvl="2" eaLnBrk="1" hangingPunct="1">
              <a:spcBef>
                <a:spcPts val="600"/>
              </a:spcBef>
              <a:buSzPct val="125000"/>
              <a:defRPr/>
            </a:pPr>
            <a:r>
              <a:rPr lang="en-US" altLang="tr-TR" dirty="0"/>
              <a:t>If you provide one argument, it overrides hour:</a:t>
            </a:r>
          </a:p>
          <a:p>
            <a:pPr marL="939800" lvl="2" indent="0"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time = Time(9)</a:t>
            </a:r>
          </a:p>
          <a:p>
            <a:pPr marL="939800" lvl="2" indent="0" eaLnBrk="1" hangingPunct="1">
              <a:buNone/>
              <a:defRPr/>
            </a:pPr>
            <a:r>
              <a:rPr lang="en-US" altLang="tr-TR" b="1" dirty="0" err="1">
                <a:solidFill>
                  <a:srgbClr val="00B050"/>
                </a:solidFill>
                <a:latin typeface="Courier New" panose="02070309020205020404" pitchFamily="49" charset="0"/>
                <a:cs typeface="Courier New" panose="02070309020205020404" pitchFamily="49" charset="0"/>
              </a:rPr>
              <a:t>print_time</a:t>
            </a:r>
            <a:r>
              <a:rPr lang="en-US" altLang="tr-TR" b="1" dirty="0">
                <a:solidFill>
                  <a:srgbClr val="00B050"/>
                </a:solidFill>
                <a:latin typeface="Courier New" panose="02070309020205020404" pitchFamily="49" charset="0"/>
                <a:cs typeface="Courier New" panose="02070309020205020404" pitchFamily="49" charset="0"/>
              </a:rPr>
              <a:t>(time)</a:t>
            </a:r>
          </a:p>
          <a:p>
            <a:pPr marL="939800" lvl="2" indent="0"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9:0:0</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800" y="50800"/>
            <a:ext cx="10083800" cy="1310928"/>
          </a:xfrm>
        </p:spPr>
        <p:txBody>
          <a:bodyPr/>
          <a:lstStyle/>
          <a:p>
            <a:pPr eaLnBrk="1" hangingPunct="1">
              <a:defRPr/>
            </a:pPr>
            <a:r>
              <a:rPr lang="en-US" altLang="tr-TR" sz="4800" dirty="0">
                <a:solidFill>
                  <a:schemeClr val="accent2"/>
                </a:solidFill>
              </a:rPr>
              <a:t>The </a:t>
            </a:r>
            <a:r>
              <a:rPr lang="en-US" altLang="tr-TR" sz="4800" dirty="0" err="1">
                <a:solidFill>
                  <a:schemeClr val="accent2"/>
                </a:solidFill>
                <a:latin typeface="Gill Sans Light" charset="0"/>
                <a:ea typeface="Gill Sans Light" charset="0"/>
                <a:cs typeface="Gill Sans Light" charset="0"/>
                <a:sym typeface="Gill Sans Light" charset="0"/>
              </a:rPr>
              <a:t>init</a:t>
            </a:r>
            <a:r>
              <a:rPr lang="en-US" altLang="tr-TR" sz="4800" dirty="0">
                <a:solidFill>
                  <a:schemeClr val="accent2"/>
                </a:solidFill>
              </a:rPr>
              <a:t> method</a:t>
            </a:r>
          </a:p>
        </p:txBody>
      </p:sp>
      <p:sp>
        <p:nvSpPr>
          <p:cNvPr id="3" name="Content Placeholder 2"/>
          <p:cNvSpPr>
            <a:spLocks noGrp="1"/>
          </p:cNvSpPr>
          <p:nvPr>
            <p:ph idx="1"/>
          </p:nvPr>
        </p:nvSpPr>
        <p:spPr/>
        <p:txBody>
          <a:bodyPr/>
          <a:lstStyle/>
          <a:p>
            <a:pPr eaLnBrk="1" hangingPunct="1">
              <a:spcBef>
                <a:spcPts val="600"/>
              </a:spcBef>
              <a:buSzPct val="125000"/>
              <a:defRPr/>
            </a:pPr>
            <a:r>
              <a:rPr lang="en-US" altLang="tr-TR" dirty="0"/>
              <a:t>If you provide two arguments, they override hour and minute.</a:t>
            </a:r>
          </a:p>
          <a:p>
            <a:pPr marL="939800" lvl="2" indent="0"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time = Time(9, 45)</a:t>
            </a:r>
          </a:p>
          <a:p>
            <a:pPr marL="939800" lvl="2" indent="0" eaLnBrk="1" hangingPunct="1">
              <a:buNone/>
              <a:defRPr/>
            </a:pPr>
            <a:r>
              <a:rPr lang="en-US" altLang="tr-TR" b="1" dirty="0" err="1">
                <a:solidFill>
                  <a:srgbClr val="00B050"/>
                </a:solidFill>
                <a:latin typeface="Courier New" panose="02070309020205020404" pitchFamily="49" charset="0"/>
                <a:cs typeface="Courier New" panose="02070309020205020404" pitchFamily="49" charset="0"/>
              </a:rPr>
              <a:t>print_time</a:t>
            </a:r>
            <a:r>
              <a:rPr lang="en-US" altLang="tr-TR" b="1" dirty="0">
                <a:solidFill>
                  <a:srgbClr val="00B050"/>
                </a:solidFill>
                <a:latin typeface="Courier New" panose="02070309020205020404" pitchFamily="49" charset="0"/>
                <a:cs typeface="Courier New" panose="02070309020205020404" pitchFamily="49" charset="0"/>
              </a:rPr>
              <a:t>(time)</a:t>
            </a:r>
          </a:p>
          <a:p>
            <a:pPr marL="939800" lvl="2" indent="0"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9:45:0</a:t>
            </a:r>
          </a:p>
          <a:p>
            <a:pPr eaLnBrk="1" hangingPunct="1">
              <a:spcBef>
                <a:spcPts val="600"/>
              </a:spcBef>
              <a:buFont typeface="Gill Sans" charset="0"/>
              <a:buNone/>
              <a:defRPr/>
            </a:pPr>
            <a:endParaRPr lang="en-US" altLang="tr-TR" dirty="0"/>
          </a:p>
          <a:p>
            <a:pPr eaLnBrk="1" hangingPunct="1">
              <a:spcBef>
                <a:spcPts val="600"/>
              </a:spcBef>
              <a:buSzPct val="125000"/>
              <a:defRPr/>
            </a:pPr>
            <a:r>
              <a:rPr lang="en-US" altLang="tr-TR" dirty="0"/>
              <a:t>And if you provide three arguments, they override all three default values.</a:t>
            </a:r>
          </a:p>
          <a:p>
            <a:pPr eaLnBrk="1" hangingPunct="1">
              <a:defRPr/>
            </a:pPr>
            <a:endParaRPr lang="en-US" altLang="tr-TR"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ctrTitle"/>
          </p:nvPr>
        </p:nvSpPr>
        <p:spPr/>
        <p:txBody>
          <a:bodyPr/>
          <a:lstStyle/>
          <a:p>
            <a:pPr eaLnBrk="1" hangingPunct="1">
              <a:defRPr/>
            </a:pPr>
            <a:r>
              <a:rPr lang="en-US" altLang="tr-TR" sz="4800" b="1" dirty="0">
                <a:solidFill>
                  <a:schemeClr val="accent2"/>
                </a:solidFill>
              </a:rPr>
              <a:t>Methods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50800" y="50800"/>
            <a:ext cx="10083800" cy="1238920"/>
          </a:xfrm>
        </p:spPr>
        <p:txBody>
          <a:bodyPr/>
          <a:lstStyle/>
          <a:p>
            <a:pPr eaLnBrk="1" hangingPunct="1">
              <a:defRPr/>
            </a:pPr>
            <a:r>
              <a:rPr lang="en-US" altLang="tr-TR" sz="4800" dirty="0">
                <a:solidFill>
                  <a:schemeClr val="accent2"/>
                </a:solidFill>
              </a:rPr>
              <a:t>Methods</a:t>
            </a:r>
          </a:p>
        </p:txBody>
      </p:sp>
      <p:sp>
        <p:nvSpPr>
          <p:cNvPr id="18435" name="Rectangle 2"/>
          <p:cNvSpPr>
            <a:spLocks noGrp="1" noChangeArrowheads="1"/>
          </p:cNvSpPr>
          <p:nvPr>
            <p:ph type="body" idx="1"/>
          </p:nvPr>
        </p:nvSpPr>
        <p:spPr>
          <a:xfrm>
            <a:off x="0" y="1577752"/>
            <a:ext cx="10083800" cy="5435600"/>
          </a:xfrm>
        </p:spPr>
        <p:txBody>
          <a:bodyPr/>
          <a:lstStyle/>
          <a:p>
            <a:pPr marL="698500" eaLnBrk="1" hangingPunct="1">
              <a:buSzPct val="125000"/>
              <a:defRPr/>
            </a:pPr>
            <a:r>
              <a:rPr lang="en-US" altLang="tr-TR" dirty="0"/>
              <a:t>Methods are semantically the same as functions, but there are three syntactic differences:</a:t>
            </a:r>
          </a:p>
          <a:p>
            <a:pPr marL="1054100" lvl="1" indent="-457200" eaLnBrk="1" hangingPunct="1">
              <a:buSzPct val="90000"/>
              <a:buFont typeface="Wingdings" panose="05000000000000000000" pitchFamily="2" charset="2"/>
              <a:buChar char="v"/>
              <a:defRPr/>
            </a:pPr>
            <a:r>
              <a:rPr lang="en-US" altLang="tr-TR" i="1" dirty="0"/>
              <a:t>Defined </a:t>
            </a:r>
            <a:r>
              <a:rPr lang="en-US" altLang="tr-TR" b="1" i="1" dirty="0"/>
              <a:t>inside a class </a:t>
            </a:r>
            <a:r>
              <a:rPr lang="en-US" altLang="tr-TR" i="1" dirty="0"/>
              <a:t>definition</a:t>
            </a:r>
          </a:p>
          <a:p>
            <a:pPr marL="1054100" lvl="1" indent="-457200" eaLnBrk="1" hangingPunct="1">
              <a:buSzPct val="90000"/>
              <a:buFont typeface="Wingdings" panose="05000000000000000000" pitchFamily="2" charset="2"/>
              <a:buChar char="v"/>
              <a:defRPr/>
            </a:pPr>
            <a:r>
              <a:rPr lang="en-US" altLang="tr-TR" i="1" dirty="0"/>
              <a:t>The syntax for invoking a method is different from the syntax for calling a function.</a:t>
            </a:r>
          </a:p>
          <a:p>
            <a:pPr marL="1054100" lvl="1" indent="-457200" eaLnBrk="1" hangingPunct="1">
              <a:buSzPct val="90000"/>
              <a:buFont typeface="Wingdings" panose="05000000000000000000" pitchFamily="2" charset="2"/>
              <a:buChar char="v"/>
              <a:defRPr/>
            </a:pPr>
            <a:r>
              <a:rPr lang="en-US" altLang="tr-TR" i="1" dirty="0"/>
              <a:t>The</a:t>
            </a:r>
            <a:r>
              <a:rPr lang="en-US" altLang="tr-TR" b="1" i="1" dirty="0"/>
              <a:t> first </a:t>
            </a:r>
            <a:r>
              <a:rPr lang="en-US" altLang="tr-TR" i="1" dirty="0"/>
              <a:t>parameter of a method is always ‘self’ (self is not a reserved word, but commonly used as a convention).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0800" y="50800"/>
            <a:ext cx="10083800" cy="1382936"/>
          </a:xfrm>
        </p:spPr>
        <p:txBody>
          <a:bodyPr/>
          <a:lstStyle/>
          <a:p>
            <a:pPr eaLnBrk="1" hangingPunct="1">
              <a:defRPr/>
            </a:pPr>
            <a:r>
              <a:rPr lang="en-US" altLang="tr-TR" sz="4800" dirty="0">
                <a:solidFill>
                  <a:schemeClr val="accent2"/>
                </a:solidFill>
              </a:rPr>
              <a:t>Methods – Printing time</a:t>
            </a:r>
          </a:p>
        </p:txBody>
      </p:sp>
      <p:sp>
        <p:nvSpPr>
          <p:cNvPr id="19458" name="Rectangle 2"/>
          <p:cNvSpPr>
            <a:spLocks noGrp="1" noChangeArrowheads="1"/>
          </p:cNvSpPr>
          <p:nvPr>
            <p:ph type="body" idx="1"/>
          </p:nvPr>
        </p:nvSpPr>
        <p:spPr/>
        <p:txBody>
          <a:bodyPr/>
          <a:lstStyle/>
          <a:p>
            <a:pPr marL="698500" eaLnBrk="1" hangingPunct="1">
              <a:buSzPct val="125000"/>
              <a:defRPr/>
            </a:pPr>
            <a:r>
              <a:rPr lang="en-US" altLang="tr-TR" dirty="0"/>
              <a:t>Define a method called </a:t>
            </a:r>
            <a:r>
              <a:rPr lang="en-US" altLang="tr-TR" dirty="0" err="1"/>
              <a:t>print_time</a:t>
            </a:r>
            <a:r>
              <a:rPr lang="en-US" altLang="tr-TR" dirty="0"/>
              <a:t>:</a:t>
            </a:r>
          </a:p>
          <a:p>
            <a:pPr marL="254000" indent="0" eaLnBrk="1" hangingPunct="1">
              <a:buNone/>
              <a:defRPr/>
            </a:pPr>
            <a:endParaRPr lang="en-US" altLang="tr-TR" sz="100" dirty="0"/>
          </a:p>
          <a:p>
            <a:pPr marL="230188" lvl="2" indent="0" eaLnBrk="1" hangingPunct="1">
              <a:lnSpc>
                <a:spcPts val="4100"/>
              </a:lnSpc>
              <a:spcBef>
                <a:spcPts val="0"/>
              </a:spcBef>
              <a:buNone/>
              <a:defRPr/>
            </a:pPr>
            <a:r>
              <a:rPr lang="en-US" altLang="tr-TR" b="1" dirty="0">
                <a:solidFill>
                  <a:srgbClr val="00B050"/>
                </a:solidFill>
                <a:latin typeface="Courier New" panose="02070309020205020404" pitchFamily="49" charset="0"/>
                <a:cs typeface="Courier New" panose="02070309020205020404" pitchFamily="49" charset="0"/>
              </a:rPr>
              <a:t># implementation</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class Time:</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print_time</a:t>
            </a:r>
            <a:r>
              <a:rPr lang="en-US" altLang="tr-TR" b="1" dirty="0">
                <a:solidFill>
                  <a:srgbClr val="00B050"/>
                </a:solidFill>
                <a:latin typeface="Courier New" panose="02070309020205020404" pitchFamily="49" charset="0"/>
                <a:cs typeface="Courier New" panose="02070309020205020404" pitchFamily="49" charset="0"/>
              </a:rPr>
              <a:t>(self):</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print </a:t>
            </a:r>
            <a:r>
              <a:rPr lang="en-US" altLang="tr-TR" b="1" dirty="0" err="1">
                <a:solidFill>
                  <a:srgbClr val="00B050"/>
                </a:solidFill>
                <a:latin typeface="Courier New" panose="02070309020205020404" pitchFamily="49" charset="0"/>
                <a:cs typeface="Courier New" panose="02070309020205020404" pitchFamily="49" charset="0"/>
              </a:rPr>
              <a:t>str</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self.hour</a:t>
            </a:r>
            <a:r>
              <a:rPr lang="en-US" altLang="tr-TR" b="1" dirty="0">
                <a:solidFill>
                  <a:srgbClr val="00B050"/>
                </a:solidFill>
                <a:latin typeface="Courier New" panose="02070309020205020404" pitchFamily="49" charset="0"/>
                <a:cs typeface="Courier New" panose="02070309020205020404" pitchFamily="49" charset="0"/>
              </a:rPr>
              <a:t>) + ‘:’ + \    </a:t>
            </a:r>
          </a:p>
          <a:p>
            <a:pPr marL="230188" lvl="2" indent="0" eaLnBrk="1" hangingPunct="1">
              <a:lnSpc>
                <a:spcPts val="4100"/>
              </a:lnSpc>
              <a:spcBef>
                <a:spcPts val="0"/>
              </a:spcBef>
              <a:buNone/>
              <a:defRPr/>
            </a:pP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str</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self.minute</a:t>
            </a:r>
            <a:r>
              <a:rPr lang="en-US" altLang="tr-TR" b="1" dirty="0">
                <a:solidFill>
                  <a:srgbClr val="00B050"/>
                </a:solidFill>
                <a:latin typeface="Courier New" panose="02070309020205020404" pitchFamily="49" charset="0"/>
                <a:cs typeface="Courier New" panose="02070309020205020404" pitchFamily="49" charset="0"/>
              </a:rPr>
              <a:t>) + ‘:’ + \</a:t>
            </a:r>
          </a:p>
          <a:p>
            <a:pPr marL="939800" lvl="2" indent="0" eaLnBrk="1" hangingPunct="1">
              <a:lnSpc>
                <a:spcPts val="4100"/>
              </a:lnSpc>
              <a:spcBef>
                <a:spcPts val="0"/>
              </a:spcBef>
              <a:buNone/>
              <a:defRPr/>
            </a:pP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str</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self.second</a:t>
            </a:r>
            <a:r>
              <a:rPr lang="en-US" altLang="tr-TR" b="1" dirty="0">
                <a:solidFill>
                  <a:srgbClr val="00B050"/>
                </a:solidFill>
                <a:latin typeface="Courier New" panose="02070309020205020404" pitchFamily="49" charset="0"/>
                <a:cs typeface="Courier New" panose="02070309020205020404" pitchFamily="49" charset="0"/>
              </a:rPr>
              <a:t>) </a:t>
            </a:r>
          </a:p>
          <a:p>
            <a:pPr marL="939800" lvl="2" indent="0" eaLnBrk="1" hangingPunct="1">
              <a:lnSpc>
                <a:spcPts val="1700"/>
              </a:lnSpc>
              <a:spcBef>
                <a:spcPts val="0"/>
              </a:spcBef>
              <a:buNone/>
              <a:defRPr/>
            </a:pPr>
            <a:endParaRPr lang="en-US" altLang="tr-TR" sz="100" dirty="0"/>
          </a:p>
          <a:p>
            <a:pPr marL="711200" indent="-457200" eaLnBrk="1" hangingPunct="1">
              <a:spcBef>
                <a:spcPts val="1200"/>
              </a:spcBef>
              <a:buSzPct val="125000"/>
              <a:defRPr/>
            </a:pPr>
            <a:r>
              <a:rPr lang="en-US" altLang="tr-TR" b="1" dirty="0"/>
              <a:t>Self</a:t>
            </a:r>
            <a:r>
              <a:rPr lang="en-US" altLang="tr-TR" dirty="0"/>
              <a:t> refers to the current object that the method is called on, or being created.</a:t>
            </a:r>
            <a:br>
              <a:rPr lang="en-US" altLang="tr-TR" dirty="0"/>
            </a:br>
            <a:endParaRPr lang="en-US" altLang="tr-TR"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0800" y="-293688"/>
            <a:ext cx="10083800" cy="2057401"/>
          </a:xfrm>
        </p:spPr>
        <p:txBody>
          <a:bodyPr/>
          <a:lstStyle/>
          <a:p>
            <a:pPr eaLnBrk="1" hangingPunct="1">
              <a:defRPr/>
            </a:pPr>
            <a:r>
              <a:rPr lang="en-US" altLang="tr-TR"/>
              <a:t>Methods – Printing time</a:t>
            </a:r>
          </a:p>
        </p:txBody>
      </p:sp>
      <p:sp>
        <p:nvSpPr>
          <p:cNvPr id="3" name="Content Placeholder 2"/>
          <p:cNvSpPr>
            <a:spLocks noGrp="1"/>
          </p:cNvSpPr>
          <p:nvPr>
            <p:ph idx="1"/>
          </p:nvPr>
        </p:nvSpPr>
        <p:spPr>
          <a:xfrm>
            <a:off x="50800" y="2478088"/>
            <a:ext cx="10083800" cy="5435600"/>
          </a:xfrm>
        </p:spPr>
        <p:txBody>
          <a:bodyPr/>
          <a:lstStyle/>
          <a:p>
            <a:pPr marL="230188" lvl="2" indent="0" eaLnBrk="1" hangingPunct="1">
              <a:lnSpc>
                <a:spcPts val="2500"/>
              </a:lnSpc>
              <a:spcBef>
                <a:spcPts val="0"/>
              </a:spcBef>
              <a:buNone/>
              <a:defRPr/>
            </a:pPr>
            <a:br>
              <a:rPr lang="en-US" altLang="tr-TR" sz="2400" b="1" dirty="0">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class Time:</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a:t>
            </a:r>
            <a:r>
              <a:rPr lang="en-US" altLang="tr-TR" sz="2400" b="1" dirty="0" err="1">
                <a:solidFill>
                  <a:srgbClr val="00B050"/>
                </a:solidFill>
                <a:latin typeface="Courier New" panose="02070309020205020404" pitchFamily="49" charset="0"/>
                <a:cs typeface="Courier New" panose="02070309020205020404" pitchFamily="49" charset="0"/>
              </a:rPr>
              <a:t>def</a:t>
            </a:r>
            <a:r>
              <a:rPr lang="en-US" altLang="tr-TR" sz="2400" b="1" dirty="0">
                <a:solidFill>
                  <a:srgbClr val="00B050"/>
                </a:solidFill>
                <a:latin typeface="Courier New" panose="02070309020205020404" pitchFamily="49" charset="0"/>
                <a:cs typeface="Courier New" panose="02070309020205020404" pitchFamily="49" charset="0"/>
              </a:rPr>
              <a:t> </a:t>
            </a:r>
            <a:r>
              <a:rPr lang="en-US" altLang="tr-TR" sz="2400" b="1" dirty="0" err="1">
                <a:solidFill>
                  <a:srgbClr val="00B050"/>
                </a:solidFill>
                <a:latin typeface="Courier New" panose="02070309020205020404" pitchFamily="49" charset="0"/>
                <a:cs typeface="Courier New" panose="02070309020205020404" pitchFamily="49" charset="0"/>
              </a:rPr>
              <a:t>print_time</a:t>
            </a:r>
            <a:r>
              <a:rPr lang="en-US" altLang="tr-TR" sz="2400" b="1" dirty="0">
                <a:solidFill>
                  <a:srgbClr val="00B050"/>
                </a:solidFill>
                <a:latin typeface="Courier New" panose="02070309020205020404" pitchFamily="49" charset="0"/>
                <a:cs typeface="Courier New" panose="02070309020205020404" pitchFamily="49" charset="0"/>
              </a:rPr>
              <a:t>(self):</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print </a:t>
            </a:r>
            <a:r>
              <a:rPr lang="en-US" altLang="tr-TR" sz="2400" b="1" dirty="0" err="1">
                <a:solidFill>
                  <a:srgbClr val="00B050"/>
                </a:solidFill>
                <a:latin typeface="Courier New" panose="02070309020205020404" pitchFamily="49" charset="0"/>
                <a:cs typeface="Courier New" panose="02070309020205020404" pitchFamily="49" charset="0"/>
              </a:rPr>
              <a:t>str</a:t>
            </a:r>
            <a:r>
              <a:rPr lang="en-US" altLang="tr-TR" sz="2400" b="1" dirty="0">
                <a:solidFill>
                  <a:srgbClr val="00B050"/>
                </a:solidFill>
                <a:latin typeface="Courier New" panose="02070309020205020404" pitchFamily="49" charset="0"/>
                <a:cs typeface="Courier New" panose="02070309020205020404" pitchFamily="49" charset="0"/>
              </a:rPr>
              <a:t>(</a:t>
            </a:r>
            <a:r>
              <a:rPr lang="en-US" altLang="tr-TR" sz="2400" b="1" dirty="0" err="1">
                <a:solidFill>
                  <a:srgbClr val="00B050"/>
                </a:solidFill>
                <a:latin typeface="Courier New" panose="02070309020205020404" pitchFamily="49" charset="0"/>
                <a:cs typeface="Courier New" panose="02070309020205020404" pitchFamily="49" charset="0"/>
              </a:rPr>
              <a:t>self.hour</a:t>
            </a:r>
            <a:r>
              <a:rPr lang="en-US" altLang="tr-TR" sz="2400" b="1" dirty="0">
                <a:solidFill>
                  <a:srgbClr val="00B050"/>
                </a:solidFill>
                <a:latin typeface="Courier New" panose="02070309020205020404" pitchFamily="49" charset="0"/>
                <a:cs typeface="Courier New" panose="02070309020205020404" pitchFamily="49" charset="0"/>
              </a:rPr>
              <a:t>) + ‘:’ + \    </a:t>
            </a:r>
          </a:p>
          <a:p>
            <a:pPr marL="230188" lvl="2" indent="0" eaLnBrk="1" hangingPunct="1">
              <a:lnSpc>
                <a:spcPts val="2500"/>
              </a:lnSpc>
              <a:spcBef>
                <a:spcPts val="0"/>
              </a:spcBef>
              <a:buNone/>
              <a:defRPr/>
            </a:pPr>
            <a:r>
              <a:rPr lang="en-US" altLang="tr-TR" sz="2400" b="1" dirty="0">
                <a:solidFill>
                  <a:srgbClr val="00B050"/>
                </a:solidFill>
                <a:latin typeface="Courier New" panose="02070309020205020404" pitchFamily="49" charset="0"/>
                <a:cs typeface="Courier New" panose="02070309020205020404" pitchFamily="49" charset="0"/>
              </a:rPr>
              <a:t>             </a:t>
            </a:r>
            <a:r>
              <a:rPr lang="en-US" altLang="tr-TR" sz="2400" b="1" dirty="0" err="1">
                <a:solidFill>
                  <a:srgbClr val="00B050"/>
                </a:solidFill>
                <a:latin typeface="Courier New" panose="02070309020205020404" pitchFamily="49" charset="0"/>
                <a:cs typeface="Courier New" panose="02070309020205020404" pitchFamily="49" charset="0"/>
              </a:rPr>
              <a:t>str</a:t>
            </a:r>
            <a:r>
              <a:rPr lang="en-US" altLang="tr-TR" sz="2400" b="1" dirty="0">
                <a:solidFill>
                  <a:srgbClr val="00B050"/>
                </a:solidFill>
                <a:latin typeface="Courier New" panose="02070309020205020404" pitchFamily="49" charset="0"/>
                <a:cs typeface="Courier New" panose="02070309020205020404" pitchFamily="49" charset="0"/>
              </a:rPr>
              <a:t>(</a:t>
            </a:r>
            <a:r>
              <a:rPr lang="en-US" altLang="tr-TR" sz="2400" b="1" dirty="0" err="1">
                <a:solidFill>
                  <a:srgbClr val="00B050"/>
                </a:solidFill>
                <a:latin typeface="Courier New" panose="02070309020205020404" pitchFamily="49" charset="0"/>
                <a:cs typeface="Courier New" panose="02070309020205020404" pitchFamily="49" charset="0"/>
              </a:rPr>
              <a:t>self.minute</a:t>
            </a:r>
            <a:r>
              <a:rPr lang="en-US" altLang="tr-TR" sz="2400" b="1" dirty="0">
                <a:solidFill>
                  <a:srgbClr val="00B050"/>
                </a:solidFill>
                <a:latin typeface="Courier New" panose="02070309020205020404" pitchFamily="49" charset="0"/>
                <a:cs typeface="Courier New" panose="02070309020205020404" pitchFamily="49" charset="0"/>
              </a:rPr>
              <a:t>) + ‘:’ + \</a:t>
            </a:r>
          </a:p>
          <a:p>
            <a:pPr marL="939800" lvl="2" indent="0" eaLnBrk="1" hangingPunct="1">
              <a:lnSpc>
                <a:spcPts val="2500"/>
              </a:lnSpc>
              <a:spcBef>
                <a:spcPts val="0"/>
              </a:spcBef>
              <a:buNone/>
              <a:defRPr/>
            </a:pPr>
            <a:r>
              <a:rPr lang="en-US" altLang="tr-TR" sz="2400" b="1" dirty="0">
                <a:solidFill>
                  <a:srgbClr val="00B050"/>
                </a:solidFill>
                <a:latin typeface="Courier New" panose="02070309020205020404" pitchFamily="49" charset="0"/>
                <a:cs typeface="Courier New" panose="02070309020205020404" pitchFamily="49" charset="0"/>
              </a:rPr>
              <a:t>         </a:t>
            </a:r>
            <a:r>
              <a:rPr lang="en-US" altLang="tr-TR" sz="2400" b="1" dirty="0" err="1">
                <a:solidFill>
                  <a:srgbClr val="00B050"/>
                </a:solidFill>
                <a:latin typeface="Courier New" panose="02070309020205020404" pitchFamily="49" charset="0"/>
                <a:cs typeface="Courier New" panose="02070309020205020404" pitchFamily="49" charset="0"/>
              </a:rPr>
              <a:t>str</a:t>
            </a:r>
            <a:r>
              <a:rPr lang="en-US" altLang="tr-TR" sz="2400" b="1" dirty="0">
                <a:solidFill>
                  <a:srgbClr val="00B050"/>
                </a:solidFill>
                <a:latin typeface="Courier New" panose="02070309020205020404" pitchFamily="49" charset="0"/>
                <a:cs typeface="Courier New" panose="02070309020205020404" pitchFamily="49" charset="0"/>
              </a:rPr>
              <a:t>(</a:t>
            </a:r>
            <a:r>
              <a:rPr lang="en-US" altLang="tr-TR" sz="2400" b="1" dirty="0" err="1">
                <a:solidFill>
                  <a:srgbClr val="00B050"/>
                </a:solidFill>
                <a:latin typeface="Courier New" panose="02070309020205020404" pitchFamily="49" charset="0"/>
                <a:cs typeface="Courier New" panose="02070309020205020404" pitchFamily="49" charset="0"/>
              </a:rPr>
              <a:t>self.second</a:t>
            </a:r>
            <a:r>
              <a:rPr lang="en-US" altLang="tr-TR" sz="2400" b="1" dirty="0">
                <a:solidFill>
                  <a:srgbClr val="00B050"/>
                </a:solidFill>
                <a:latin typeface="Courier New" panose="02070309020205020404" pitchFamily="49" charset="0"/>
                <a:cs typeface="Courier New" panose="02070309020205020404" pitchFamily="49" charset="0"/>
              </a:rPr>
              <a:t>) </a:t>
            </a:r>
          </a:p>
          <a:p>
            <a:pPr marL="939800" lvl="2" indent="0" eaLnBrk="1" hangingPunct="1">
              <a:lnSpc>
                <a:spcPts val="2500"/>
              </a:lnSpc>
              <a:spcBef>
                <a:spcPts val="0"/>
              </a:spcBef>
              <a:buNone/>
              <a:defRPr/>
            </a:pPr>
            <a:endParaRPr lang="en-US" altLang="tr-TR" sz="2400" b="1" dirty="0">
              <a:latin typeface="Courier New" panose="02070309020205020404" pitchFamily="49" charset="0"/>
              <a:cs typeface="Courier New" panose="02070309020205020404" pitchFamily="49" charset="0"/>
            </a:endParaRPr>
          </a:p>
          <a:p>
            <a:pPr marL="939800" lvl="2" indent="0" eaLnBrk="1" hangingPunct="1">
              <a:lnSpc>
                <a:spcPts val="2500"/>
              </a:lnSpc>
              <a:spcBef>
                <a:spcPts val="0"/>
              </a:spcBef>
              <a:buNone/>
              <a:defRPr/>
            </a:pPr>
            <a:endParaRPr lang="en-US" altLang="tr-TR" sz="2400" b="1" dirty="0">
              <a:latin typeface="Courier New" panose="02070309020205020404" pitchFamily="49" charset="0"/>
              <a:cs typeface="Courier New" panose="02070309020205020404" pitchFamily="49" charset="0"/>
            </a:endParaRPr>
          </a:p>
          <a:p>
            <a:pPr marL="254000" indent="0" eaLnBrk="1" hangingPunct="1">
              <a:buNone/>
              <a:defRPr/>
            </a:pPr>
            <a:r>
              <a:rPr lang="en-US" altLang="tr-TR" sz="2400" b="1" dirty="0">
                <a:solidFill>
                  <a:srgbClr val="00B050"/>
                </a:solidFill>
                <a:latin typeface="Courier New" panose="02070309020205020404" pitchFamily="49" charset="0"/>
                <a:cs typeface="Courier New" panose="02070309020205020404" pitchFamily="49" charset="0"/>
              </a:rPr>
              <a:t>start = Time(9, 45)</a:t>
            </a:r>
          </a:p>
          <a:p>
            <a:pPr marL="254000" indent="0" eaLnBrk="1" hangingPunct="1">
              <a:buNone/>
              <a:defRPr/>
            </a:pPr>
            <a:r>
              <a:rPr lang="en-US" altLang="tr-TR" sz="2400" b="1" dirty="0" err="1">
                <a:solidFill>
                  <a:srgbClr val="00B050"/>
                </a:solidFill>
                <a:latin typeface="Courier New" panose="02070309020205020404" pitchFamily="49" charset="0"/>
                <a:cs typeface="Courier New" panose="02070309020205020404" pitchFamily="49" charset="0"/>
              </a:rPr>
              <a:t>Time.print_time</a:t>
            </a:r>
            <a:r>
              <a:rPr lang="en-US" altLang="tr-TR" sz="2400" b="1" dirty="0">
                <a:solidFill>
                  <a:srgbClr val="00B050"/>
                </a:solidFill>
                <a:latin typeface="Courier New" panose="02070309020205020404" pitchFamily="49" charset="0"/>
                <a:cs typeface="Courier New" panose="02070309020205020404" pitchFamily="49" charset="0"/>
              </a:rPr>
              <a:t>(start) # method call via class name</a:t>
            </a:r>
          </a:p>
          <a:p>
            <a:pPr marL="254000" indent="0" eaLnBrk="1" hangingPunct="1">
              <a:spcBef>
                <a:spcPts val="600"/>
              </a:spcBef>
              <a:buNone/>
              <a:defRPr/>
            </a:pPr>
            <a:r>
              <a:rPr lang="en-US" altLang="tr-TR" sz="2400" i="1" dirty="0">
                <a:solidFill>
                  <a:srgbClr val="00B050"/>
                </a:solidFill>
                <a:latin typeface="Courier New" panose="02070309020205020404" pitchFamily="49" charset="0"/>
                <a:cs typeface="Courier New" panose="02070309020205020404" pitchFamily="49" charset="0"/>
              </a:rPr>
              <a:t>09:45:0</a:t>
            </a:r>
          </a:p>
          <a:p>
            <a:pPr marL="254000" indent="0" eaLnBrk="1" hangingPunct="1">
              <a:buNone/>
              <a:defRPr/>
            </a:pPr>
            <a:r>
              <a:rPr lang="en-US" altLang="tr-TR" sz="2400" b="1" dirty="0" err="1">
                <a:solidFill>
                  <a:srgbClr val="00B050"/>
                </a:solidFill>
                <a:latin typeface="Courier New" panose="02070309020205020404" pitchFamily="49" charset="0"/>
                <a:cs typeface="Courier New" panose="02070309020205020404" pitchFamily="49" charset="0"/>
              </a:rPr>
              <a:t>start.print_time</a:t>
            </a:r>
            <a:r>
              <a:rPr lang="en-US" altLang="tr-TR" sz="2400" b="1" dirty="0">
                <a:solidFill>
                  <a:srgbClr val="00B050"/>
                </a:solidFill>
                <a:latin typeface="Courier New" panose="02070309020205020404" pitchFamily="49" charset="0"/>
                <a:cs typeface="Courier New" panose="02070309020205020404" pitchFamily="49" charset="0"/>
              </a:rPr>
              <a:t>() # method call via a class instance </a:t>
            </a:r>
            <a:r>
              <a:rPr lang="en-US" altLang="tr-TR" sz="2400" i="1" dirty="0">
                <a:solidFill>
                  <a:srgbClr val="00B050"/>
                </a:solidFill>
                <a:latin typeface="Courier New" panose="02070309020205020404" pitchFamily="49" charset="0"/>
                <a:cs typeface="Courier New" panose="02070309020205020404" pitchFamily="49" charset="0"/>
              </a:rPr>
              <a:t>09:45:0</a:t>
            </a:r>
          </a:p>
          <a:p>
            <a:pPr marL="215900" indent="0" eaLnBrk="1" hangingPunct="1">
              <a:defRPr/>
            </a:pPr>
            <a:endParaRPr lang="en-US" altLang="tr-TR" sz="2400" dirty="0"/>
          </a:p>
          <a:p>
            <a:pPr marL="215900" indent="0" eaLnBrk="1" hangingPunct="1">
              <a:defRPr/>
            </a:pPr>
            <a:endParaRPr lang="en-US" altLang="tr-TR"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800" y="50800"/>
            <a:ext cx="10083800" cy="1022896"/>
          </a:xfrm>
        </p:spPr>
        <p:txBody>
          <a:bodyPr/>
          <a:lstStyle/>
          <a:p>
            <a:pPr eaLnBrk="1" hangingPunct="1">
              <a:defRPr/>
            </a:pPr>
            <a:r>
              <a:rPr lang="en-US" altLang="tr-TR" sz="4800" dirty="0">
                <a:solidFill>
                  <a:schemeClr val="accent2"/>
                </a:solidFill>
              </a:rPr>
              <a:t>Dictionary – What is it?</a:t>
            </a:r>
          </a:p>
        </p:txBody>
      </p:sp>
      <p:sp>
        <p:nvSpPr>
          <p:cNvPr id="6147" name="Rectangle 2"/>
          <p:cNvSpPr>
            <a:spLocks noGrp="1" noChangeArrowheads="1"/>
          </p:cNvSpPr>
          <p:nvPr>
            <p:ph type="body" idx="1"/>
          </p:nvPr>
        </p:nvSpPr>
        <p:spPr>
          <a:xfrm>
            <a:off x="-608632" y="2188782"/>
            <a:ext cx="10743232" cy="5435600"/>
          </a:xfrm>
        </p:spPr>
        <p:txBody>
          <a:bodyPr/>
          <a:lstStyle/>
          <a:p>
            <a:pPr marL="1155700" indent="-457200" algn="l" eaLnBrk="1" hangingPunct="1">
              <a:lnSpc>
                <a:spcPct val="150000"/>
              </a:lnSpc>
              <a:buSzPct val="125000"/>
              <a:buFont typeface="Arial" panose="020B0604020202020204" pitchFamily="34" charset="0"/>
              <a:buChar char="•"/>
              <a:defRPr/>
            </a:pPr>
            <a:r>
              <a:rPr lang="en-US" altLang="tr-TR" sz="3200" dirty="0"/>
              <a:t>A dictionary is like a list, but more general. </a:t>
            </a:r>
          </a:p>
          <a:p>
            <a:pPr marL="1397000" lvl="2" indent="-457200" algn="l" eaLnBrk="1" hangingPunct="1">
              <a:lnSpc>
                <a:spcPct val="150000"/>
              </a:lnSpc>
              <a:buSzPct val="100000"/>
              <a:buFont typeface="Wingdings" panose="05000000000000000000" pitchFamily="2" charset="2"/>
              <a:buChar char="v"/>
              <a:defRPr/>
            </a:pPr>
            <a:r>
              <a:rPr lang="en-US" altLang="tr-TR" sz="3200" dirty="0"/>
              <a:t>In a list, the indices have to be integers; in a dictionary they can be (almost) any type.</a:t>
            </a:r>
          </a:p>
          <a:p>
            <a:pPr marL="1155700" indent="-457200" algn="l" eaLnBrk="1" hangingPunct="1">
              <a:lnSpc>
                <a:spcPct val="150000"/>
              </a:lnSpc>
              <a:buSzPct val="125000"/>
              <a:buFont typeface="Arial" panose="020B0604020202020204" pitchFamily="34" charset="0"/>
              <a:buChar char="•"/>
              <a:defRPr/>
            </a:pPr>
            <a:r>
              <a:rPr lang="en-US" altLang="tr-TR" sz="3200" dirty="0"/>
              <a:t>You can think of a dictionary as a mapping between a set of indices (which are called </a:t>
            </a:r>
            <a:r>
              <a:rPr lang="en-US" altLang="tr-TR" sz="3200" b="1" dirty="0"/>
              <a:t>keys</a:t>
            </a:r>
            <a:r>
              <a:rPr lang="en-US" altLang="tr-TR" sz="3200" dirty="0"/>
              <a:t>) and a set of </a:t>
            </a:r>
            <a:r>
              <a:rPr lang="en-US" altLang="tr-TR" sz="3200" b="1" dirty="0"/>
              <a:t>values</a:t>
            </a:r>
            <a:r>
              <a:rPr lang="en-US" altLang="tr-TR" sz="3200" dirty="0"/>
              <a:t>. </a:t>
            </a:r>
          </a:p>
          <a:p>
            <a:pPr marL="1155700" indent="-457200" algn="l" eaLnBrk="1" hangingPunct="1">
              <a:lnSpc>
                <a:spcPct val="150000"/>
              </a:lnSpc>
              <a:buSzPct val="125000"/>
              <a:buFont typeface="Arial" panose="020B0604020202020204" pitchFamily="34" charset="0"/>
              <a:buChar char="•"/>
              <a:defRPr/>
            </a:pPr>
            <a:r>
              <a:rPr lang="en-US" altLang="tr-TR" sz="3200" dirty="0"/>
              <a:t>Each key maps to a value. The association of a key and a value is called a </a:t>
            </a:r>
            <a:r>
              <a:rPr lang="en-US" altLang="tr-TR" sz="3200" u="sng" dirty="0"/>
              <a:t>key-value pai</a:t>
            </a:r>
            <a:r>
              <a:rPr lang="en-US" altLang="tr-TR" sz="3200" dirty="0"/>
              <a:t>r or sometimes an item.</a:t>
            </a:r>
          </a:p>
        </p:txBody>
      </p:sp>
    </p:spTree>
    <p:extLst>
      <p:ext uri="{BB962C8B-B14F-4D97-AF65-F5344CB8AC3E}">
        <p14:creationId xmlns:p14="http://schemas.microsoft.com/office/powerpoint/2010/main" val="83045448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800" y="50800"/>
            <a:ext cx="10083800" cy="1022896"/>
          </a:xfrm>
        </p:spPr>
        <p:txBody>
          <a:bodyPr/>
          <a:lstStyle/>
          <a:p>
            <a:pPr eaLnBrk="1" hangingPunct="1">
              <a:defRPr/>
            </a:pPr>
            <a:r>
              <a:rPr lang="en-US" altLang="tr-TR" sz="4800" dirty="0">
                <a:solidFill>
                  <a:schemeClr val="accent2"/>
                </a:solidFill>
              </a:rPr>
              <a:t>In-Class Exercise</a:t>
            </a:r>
          </a:p>
        </p:txBody>
      </p:sp>
      <p:sp>
        <p:nvSpPr>
          <p:cNvPr id="3" name="Content Placeholder 2"/>
          <p:cNvSpPr>
            <a:spLocks noGrp="1"/>
          </p:cNvSpPr>
          <p:nvPr>
            <p:ph idx="1"/>
          </p:nvPr>
        </p:nvSpPr>
        <p:spPr>
          <a:xfrm>
            <a:off x="50800" y="2159000"/>
            <a:ext cx="10645824" cy="5435600"/>
          </a:xfrm>
        </p:spPr>
        <p:txBody>
          <a:bodyPr/>
          <a:lstStyle/>
          <a:p>
            <a:pPr eaLnBrk="1" hangingPunct="1">
              <a:buSzPct val="125000"/>
              <a:defRPr/>
            </a:pPr>
            <a:r>
              <a:rPr lang="en-US" altLang="tr-TR" dirty="0"/>
              <a:t>Implement </a:t>
            </a:r>
            <a:r>
              <a:rPr lang="en-US" altLang="tr-TR" dirty="0" err="1"/>
              <a:t>time_to_int</a:t>
            </a:r>
            <a:r>
              <a:rPr lang="en-US" altLang="tr-TR" dirty="0"/>
              <a:t>() method.</a:t>
            </a:r>
          </a:p>
          <a:p>
            <a:pPr eaLnBrk="1" hangingPunct="1">
              <a:buFont typeface="Gill Sans" charset="0"/>
              <a:buNone/>
              <a:defRPr/>
            </a:pPr>
            <a:endParaRPr lang="en-US" altLang="tr-TR" dirty="0"/>
          </a:p>
          <a:p>
            <a:pPr marL="285750" lvl="2" indent="0" eaLnBrk="1" hangingPunct="1">
              <a:buNone/>
              <a:defRPr/>
            </a:pPr>
            <a:r>
              <a:rPr lang="en-US" altLang="tr-TR" sz="3100" b="1" dirty="0">
                <a:solidFill>
                  <a:srgbClr val="00B050"/>
                </a:solidFill>
                <a:latin typeface="Courier New" panose="02070309020205020404" pitchFamily="49" charset="0"/>
                <a:cs typeface="Courier New" panose="02070309020205020404" pitchFamily="49" charset="0"/>
              </a:rPr>
              <a:t># inside class Time</a:t>
            </a:r>
          </a:p>
          <a:p>
            <a:pPr marL="285750" lvl="2" indent="0" eaLnBrk="1" hangingPunct="1">
              <a:buNone/>
              <a:defRPr/>
            </a:pPr>
            <a:r>
              <a:rPr lang="en-US" altLang="tr-TR" sz="3100" b="1" dirty="0" err="1">
                <a:solidFill>
                  <a:srgbClr val="00B050"/>
                </a:solidFill>
                <a:latin typeface="Courier New" panose="02070309020205020404" pitchFamily="49" charset="0"/>
                <a:cs typeface="Courier New" panose="02070309020205020404" pitchFamily="49" charset="0"/>
              </a:rPr>
              <a:t>def</a:t>
            </a:r>
            <a:r>
              <a:rPr lang="en-US" altLang="tr-TR" sz="3100" b="1" dirty="0">
                <a:solidFill>
                  <a:srgbClr val="00B050"/>
                </a:solidFill>
                <a:latin typeface="Courier New" panose="02070309020205020404" pitchFamily="49" charset="0"/>
                <a:cs typeface="Courier New" panose="02070309020205020404" pitchFamily="49" charset="0"/>
              </a:rPr>
              <a:t> </a:t>
            </a:r>
            <a:r>
              <a:rPr lang="en-US" altLang="tr-TR" sz="3100" b="1" dirty="0" err="1">
                <a:solidFill>
                  <a:srgbClr val="00B050"/>
                </a:solidFill>
                <a:latin typeface="Courier New" panose="02070309020205020404" pitchFamily="49" charset="0"/>
                <a:cs typeface="Courier New" panose="02070309020205020404" pitchFamily="49" charset="0"/>
              </a:rPr>
              <a:t>time_to_int</a:t>
            </a:r>
            <a:r>
              <a:rPr lang="en-US" altLang="tr-TR" sz="3100" b="1" dirty="0">
                <a:solidFill>
                  <a:srgbClr val="00B050"/>
                </a:solidFill>
                <a:latin typeface="Courier New" panose="02070309020205020404" pitchFamily="49" charset="0"/>
                <a:cs typeface="Courier New" panose="02070309020205020404" pitchFamily="49" charset="0"/>
              </a:rPr>
              <a:t>(self):</a:t>
            </a:r>
            <a:br>
              <a:rPr lang="en-US" altLang="tr-TR" sz="3100" b="1" dirty="0">
                <a:solidFill>
                  <a:srgbClr val="00B050"/>
                </a:solidFill>
                <a:latin typeface="Courier New" panose="02070309020205020404" pitchFamily="49" charset="0"/>
                <a:cs typeface="Courier New" panose="02070309020205020404" pitchFamily="49" charset="0"/>
              </a:rPr>
            </a:br>
            <a:r>
              <a:rPr lang="en-US" altLang="tr-TR" sz="3100" b="1" dirty="0">
                <a:solidFill>
                  <a:srgbClr val="00B050"/>
                </a:solidFill>
                <a:latin typeface="Courier New" panose="02070309020205020404" pitchFamily="49" charset="0"/>
                <a:cs typeface="Courier New" panose="02070309020205020404" pitchFamily="49" charset="0"/>
              </a:rPr>
              <a:t>   minutes = </a:t>
            </a:r>
            <a:r>
              <a:rPr lang="en-US" altLang="tr-TR" sz="3100" b="1" dirty="0" err="1">
                <a:solidFill>
                  <a:srgbClr val="00B050"/>
                </a:solidFill>
                <a:latin typeface="Courier New" panose="02070309020205020404" pitchFamily="49" charset="0"/>
                <a:cs typeface="Courier New" panose="02070309020205020404" pitchFamily="49" charset="0"/>
              </a:rPr>
              <a:t>self.hour</a:t>
            </a:r>
            <a:r>
              <a:rPr lang="en-US" altLang="tr-TR" sz="3100" b="1" dirty="0">
                <a:solidFill>
                  <a:srgbClr val="00B050"/>
                </a:solidFill>
                <a:latin typeface="Courier New" panose="02070309020205020404" pitchFamily="49" charset="0"/>
                <a:cs typeface="Courier New" panose="02070309020205020404" pitchFamily="49" charset="0"/>
              </a:rPr>
              <a:t> * 60 + </a:t>
            </a:r>
            <a:r>
              <a:rPr lang="en-US" altLang="tr-TR" sz="3100" b="1" dirty="0" err="1">
                <a:solidFill>
                  <a:srgbClr val="00B050"/>
                </a:solidFill>
                <a:latin typeface="Courier New" panose="02070309020205020404" pitchFamily="49" charset="0"/>
                <a:cs typeface="Courier New" panose="02070309020205020404" pitchFamily="49" charset="0"/>
              </a:rPr>
              <a:t>self.minute</a:t>
            </a:r>
            <a:br>
              <a:rPr lang="en-US" altLang="tr-TR" sz="3100" b="1" dirty="0">
                <a:solidFill>
                  <a:srgbClr val="00B050"/>
                </a:solidFill>
                <a:latin typeface="Courier New" panose="02070309020205020404" pitchFamily="49" charset="0"/>
                <a:cs typeface="Courier New" panose="02070309020205020404" pitchFamily="49" charset="0"/>
              </a:rPr>
            </a:br>
            <a:r>
              <a:rPr lang="en-US" altLang="tr-TR" sz="3100" b="1" dirty="0">
                <a:solidFill>
                  <a:srgbClr val="00B050"/>
                </a:solidFill>
                <a:latin typeface="Courier New" panose="02070309020205020404" pitchFamily="49" charset="0"/>
                <a:cs typeface="Courier New" panose="02070309020205020404" pitchFamily="49" charset="0"/>
              </a:rPr>
              <a:t>   seconds = minutes * 60 + </a:t>
            </a:r>
            <a:r>
              <a:rPr lang="en-US" altLang="tr-TR" sz="3100" b="1" dirty="0" err="1">
                <a:solidFill>
                  <a:srgbClr val="00B050"/>
                </a:solidFill>
                <a:latin typeface="Courier New" panose="02070309020205020404" pitchFamily="49" charset="0"/>
                <a:cs typeface="Courier New" panose="02070309020205020404" pitchFamily="49" charset="0"/>
              </a:rPr>
              <a:t>self.second</a:t>
            </a:r>
            <a:br>
              <a:rPr lang="en-US" altLang="tr-TR" sz="3100" b="1" dirty="0">
                <a:solidFill>
                  <a:srgbClr val="00B050"/>
                </a:solidFill>
                <a:latin typeface="Courier New" panose="02070309020205020404" pitchFamily="49" charset="0"/>
                <a:cs typeface="Courier New" panose="02070309020205020404" pitchFamily="49" charset="0"/>
              </a:rPr>
            </a:br>
            <a:r>
              <a:rPr lang="en-US" altLang="tr-TR" sz="3100" b="1" dirty="0">
                <a:solidFill>
                  <a:srgbClr val="00B050"/>
                </a:solidFill>
                <a:latin typeface="Courier New" panose="02070309020205020404" pitchFamily="49" charset="0"/>
                <a:cs typeface="Courier New" panose="02070309020205020404" pitchFamily="49" charset="0"/>
              </a:rPr>
              <a:t>   return seconds</a:t>
            </a:r>
          </a:p>
          <a:p>
            <a:pPr eaLnBrk="1" hangingPunct="1">
              <a:buFont typeface="Gill Sans" charset="0"/>
              <a:buNone/>
              <a:defRPr/>
            </a:pPr>
            <a:endParaRPr lang="en-US" altLang="tr-TR"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800" y="50800"/>
            <a:ext cx="10083800" cy="806872"/>
          </a:xfrm>
        </p:spPr>
        <p:txBody>
          <a:bodyPr/>
          <a:lstStyle/>
          <a:p>
            <a:pPr eaLnBrk="1" hangingPunct="1">
              <a:defRPr/>
            </a:pPr>
            <a:r>
              <a:rPr lang="en-US" altLang="tr-TR" sz="4800" dirty="0">
                <a:solidFill>
                  <a:schemeClr val="accent2"/>
                </a:solidFill>
              </a:rPr>
              <a:t>In-Class Exercise</a:t>
            </a:r>
          </a:p>
        </p:txBody>
      </p:sp>
      <p:sp>
        <p:nvSpPr>
          <p:cNvPr id="3" name="Content Placeholder 2"/>
          <p:cNvSpPr>
            <a:spLocks noGrp="1"/>
          </p:cNvSpPr>
          <p:nvPr>
            <p:ph idx="1"/>
          </p:nvPr>
        </p:nvSpPr>
        <p:spPr>
          <a:xfrm>
            <a:off x="50800" y="2159000"/>
            <a:ext cx="10645824" cy="5435600"/>
          </a:xfrm>
        </p:spPr>
        <p:txBody>
          <a:bodyPr/>
          <a:lstStyle/>
          <a:p>
            <a:pPr eaLnBrk="1" hangingPunct="1">
              <a:buSzPct val="125000"/>
              <a:defRPr/>
            </a:pPr>
            <a:r>
              <a:rPr lang="en-US" altLang="tr-TR" dirty="0"/>
              <a:t>Implement </a:t>
            </a:r>
            <a:r>
              <a:rPr lang="en-US" altLang="tr-TR" dirty="0" err="1"/>
              <a:t>int_to_time</a:t>
            </a:r>
            <a:r>
              <a:rPr lang="en-US" altLang="tr-TR" dirty="0"/>
              <a:t>() method.</a:t>
            </a:r>
          </a:p>
          <a:p>
            <a:pPr eaLnBrk="1" hangingPunct="1">
              <a:buFont typeface="Gill Sans" charset="0"/>
              <a:buNone/>
              <a:defRPr/>
            </a:pPr>
            <a:endParaRPr lang="en-US" altLang="tr-TR" dirty="0"/>
          </a:p>
          <a:p>
            <a:pPr marL="285750" lvl="2" indent="0" eaLnBrk="1" hangingPunct="1">
              <a:buNone/>
              <a:defRPr/>
            </a:pPr>
            <a:r>
              <a:rPr lang="en-US" altLang="tr-TR" sz="3100" b="1" dirty="0">
                <a:solidFill>
                  <a:srgbClr val="00B050"/>
                </a:solidFill>
                <a:latin typeface="Courier New" panose="02070309020205020404" pitchFamily="49" charset="0"/>
                <a:cs typeface="Courier New" panose="02070309020205020404" pitchFamily="49" charset="0"/>
              </a:rPr>
              <a:t># inside class Time</a:t>
            </a:r>
          </a:p>
          <a:p>
            <a:pPr marL="285750" lvl="2" indent="0" eaLnBrk="1" hangingPunct="1">
              <a:spcBef>
                <a:spcPts val="600"/>
              </a:spcBef>
              <a:buNone/>
              <a:defRPr/>
            </a:pPr>
            <a:r>
              <a:rPr lang="en-US" altLang="tr-TR" sz="3100" b="1" dirty="0" err="1">
                <a:solidFill>
                  <a:srgbClr val="00B050"/>
                </a:solidFill>
                <a:latin typeface="Courier New" panose="02070309020205020404" pitchFamily="49" charset="0"/>
                <a:cs typeface="Courier New" panose="02070309020205020404" pitchFamily="49" charset="0"/>
              </a:rPr>
              <a:t>def</a:t>
            </a:r>
            <a:r>
              <a:rPr lang="en-US" altLang="tr-TR" sz="3100" b="1" dirty="0">
                <a:solidFill>
                  <a:srgbClr val="00B050"/>
                </a:solidFill>
                <a:latin typeface="Courier New" panose="02070309020205020404" pitchFamily="49" charset="0"/>
                <a:cs typeface="Courier New" panose="02070309020205020404" pitchFamily="49" charset="0"/>
              </a:rPr>
              <a:t> </a:t>
            </a:r>
            <a:r>
              <a:rPr lang="en-US" altLang="tr-TR" sz="3100" b="1" dirty="0" err="1">
                <a:solidFill>
                  <a:srgbClr val="00B050"/>
                </a:solidFill>
                <a:latin typeface="Courier New" panose="02070309020205020404" pitchFamily="49" charset="0"/>
                <a:cs typeface="Courier New" panose="02070309020205020404" pitchFamily="49" charset="0"/>
              </a:rPr>
              <a:t>int_to_time</a:t>
            </a:r>
            <a:r>
              <a:rPr lang="en-US" altLang="tr-TR" sz="3100" b="1" dirty="0">
                <a:solidFill>
                  <a:srgbClr val="00B050"/>
                </a:solidFill>
                <a:latin typeface="Courier New" panose="02070309020205020404" pitchFamily="49" charset="0"/>
                <a:cs typeface="Courier New" panose="02070309020205020404" pitchFamily="49" charset="0"/>
              </a:rPr>
              <a:t>(self, seconds):</a:t>
            </a:r>
          </a:p>
          <a:p>
            <a:pPr marL="285750" lvl="2" indent="0" eaLnBrk="1" hangingPunct="1">
              <a:spcBef>
                <a:spcPts val="600"/>
              </a:spcBef>
              <a:buNone/>
              <a:defRPr/>
            </a:pPr>
            <a:r>
              <a:rPr lang="en-US" altLang="tr-TR" sz="3100" b="1" dirty="0">
                <a:solidFill>
                  <a:srgbClr val="00B050"/>
                </a:solidFill>
                <a:latin typeface="Courier New" panose="02070309020205020404" pitchFamily="49" charset="0"/>
                <a:cs typeface="Courier New" panose="02070309020205020404" pitchFamily="49" charset="0"/>
              </a:rPr>
              <a:t>   hour = (seconds/3600) % 24</a:t>
            </a:r>
          </a:p>
          <a:p>
            <a:pPr marL="285750" lvl="2" indent="0" eaLnBrk="1" hangingPunct="1">
              <a:spcBef>
                <a:spcPts val="600"/>
              </a:spcBef>
              <a:buNone/>
              <a:defRPr/>
            </a:pPr>
            <a:r>
              <a:rPr lang="en-US" altLang="tr-TR" sz="3100" b="1" dirty="0">
                <a:solidFill>
                  <a:srgbClr val="00B050"/>
                </a:solidFill>
                <a:latin typeface="Courier New" panose="02070309020205020404" pitchFamily="49" charset="0"/>
                <a:cs typeface="Courier New" panose="02070309020205020404" pitchFamily="49" charset="0"/>
              </a:rPr>
              <a:t>   minute = (seconds / 60)%60</a:t>
            </a:r>
            <a:br>
              <a:rPr lang="en-US" altLang="tr-TR" sz="3100" b="1" dirty="0">
                <a:solidFill>
                  <a:srgbClr val="00B050"/>
                </a:solidFill>
                <a:latin typeface="Courier New" panose="02070309020205020404" pitchFamily="49" charset="0"/>
                <a:cs typeface="Courier New" panose="02070309020205020404" pitchFamily="49" charset="0"/>
              </a:rPr>
            </a:br>
            <a:r>
              <a:rPr lang="en-US" altLang="tr-TR" sz="3100" b="1" dirty="0">
                <a:solidFill>
                  <a:srgbClr val="00B050"/>
                </a:solidFill>
                <a:latin typeface="Courier New" panose="02070309020205020404" pitchFamily="49" charset="0"/>
                <a:cs typeface="Courier New" panose="02070309020205020404" pitchFamily="49" charset="0"/>
              </a:rPr>
              <a:t>   second = seconds % 60</a:t>
            </a:r>
            <a:br>
              <a:rPr lang="en-US" altLang="tr-TR" sz="3100" b="1" dirty="0">
                <a:solidFill>
                  <a:srgbClr val="00B050"/>
                </a:solidFill>
                <a:latin typeface="Courier New" panose="02070309020205020404" pitchFamily="49" charset="0"/>
                <a:cs typeface="Courier New" panose="02070309020205020404" pitchFamily="49" charset="0"/>
              </a:rPr>
            </a:br>
            <a:r>
              <a:rPr lang="en-US" altLang="tr-TR" sz="3100" b="1" dirty="0">
                <a:solidFill>
                  <a:srgbClr val="00B050"/>
                </a:solidFill>
                <a:latin typeface="Courier New" panose="02070309020205020404" pitchFamily="49" charset="0"/>
                <a:cs typeface="Courier New" panose="02070309020205020404" pitchFamily="49" charset="0"/>
              </a:rPr>
              <a:t>   return Time(hour, minute, second)</a:t>
            </a:r>
          </a:p>
          <a:p>
            <a:pPr eaLnBrk="1" hangingPunct="1">
              <a:buFont typeface="Gill Sans" charset="0"/>
              <a:buNone/>
              <a:defRPr/>
            </a:pPr>
            <a:endParaRPr lang="en-US" altLang="tr-TR" dirty="0"/>
          </a:p>
        </p:txBody>
      </p:sp>
    </p:spTree>
    <p:extLst>
      <p:ext uri="{BB962C8B-B14F-4D97-AF65-F5344CB8AC3E}">
        <p14:creationId xmlns:p14="http://schemas.microsoft.com/office/powerpoint/2010/main" val="37562528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238920"/>
          </a:xfrm>
        </p:spPr>
        <p:txBody>
          <a:bodyPr/>
          <a:lstStyle/>
          <a:p>
            <a:pPr eaLnBrk="1" hangingPunct="1">
              <a:defRPr/>
            </a:pPr>
            <a:r>
              <a:rPr lang="en-US" altLang="tr-TR" sz="4800" dirty="0">
                <a:solidFill>
                  <a:schemeClr val="accent2"/>
                </a:solidFill>
              </a:rPr>
              <a:t>Methods – Another exercise</a:t>
            </a:r>
          </a:p>
        </p:txBody>
      </p:sp>
      <p:sp>
        <p:nvSpPr>
          <p:cNvPr id="24579" name="Rectangle 2"/>
          <p:cNvSpPr>
            <a:spLocks noGrp="1" noChangeArrowheads="1"/>
          </p:cNvSpPr>
          <p:nvPr>
            <p:ph type="body" idx="1"/>
          </p:nvPr>
        </p:nvSpPr>
        <p:spPr>
          <a:xfrm>
            <a:off x="50800" y="2159000"/>
            <a:ext cx="10429800" cy="3811240"/>
          </a:xfrm>
        </p:spPr>
        <p:txBody>
          <a:bodyPr/>
          <a:lstStyle/>
          <a:p>
            <a:pPr marL="55563" lvl="2" indent="0" eaLnBrk="1" hangingPunct="1">
              <a:spcBef>
                <a:spcPts val="600"/>
              </a:spcBef>
              <a:buNone/>
              <a:defRPr/>
            </a:pPr>
            <a:r>
              <a:rPr lang="en-US" altLang="tr-TR" b="1" dirty="0">
                <a:solidFill>
                  <a:srgbClr val="00B050"/>
                </a:solidFill>
                <a:latin typeface="Courier New" panose="02070309020205020404" pitchFamily="49" charset="0"/>
                <a:cs typeface="Courier New" panose="02070309020205020404" pitchFamily="49" charset="0"/>
              </a:rPr>
              <a:t># inside class Time</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increment(self, seconds):</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tot_secs</a:t>
            </a:r>
            <a:r>
              <a:rPr lang="en-US" altLang="tr-TR" b="1" dirty="0">
                <a:solidFill>
                  <a:srgbClr val="00B050"/>
                </a:solidFill>
                <a:latin typeface="Courier New" panose="02070309020205020404" pitchFamily="49" charset="0"/>
                <a:cs typeface="Courier New" panose="02070309020205020404" pitchFamily="49" charset="0"/>
              </a:rPr>
              <a:t> = seconds + </a:t>
            </a:r>
            <a:r>
              <a:rPr lang="en-US" altLang="tr-TR" b="1" dirty="0" err="1">
                <a:solidFill>
                  <a:srgbClr val="00B050"/>
                </a:solidFill>
                <a:latin typeface="Courier New" panose="02070309020205020404" pitchFamily="49" charset="0"/>
                <a:cs typeface="Courier New" panose="02070309020205020404" pitchFamily="49" charset="0"/>
              </a:rPr>
              <a:t>self.time_to_int</a:t>
            </a:r>
            <a:r>
              <a:rPr lang="en-US" altLang="tr-TR" b="1" dirty="0">
                <a:solidFill>
                  <a:srgbClr val="00B050"/>
                </a:solidFill>
                <a:latin typeface="Courier New" panose="02070309020205020404" pitchFamily="49" charset="0"/>
                <a:cs typeface="Courier New" panose="02070309020205020404" pitchFamily="49" charset="0"/>
              </a:rPr>
              <a: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a:t>
            </a:r>
            <a:r>
              <a:rPr lang="en-US" altLang="tr-TR" b="1" dirty="0" err="1">
                <a:solidFill>
                  <a:srgbClr val="00B050"/>
                </a:solidFill>
                <a:latin typeface="Courier New" panose="02070309020205020404" pitchFamily="49" charset="0"/>
                <a:cs typeface="Courier New" panose="02070309020205020404" pitchFamily="49" charset="0"/>
              </a:rPr>
              <a:t>self.int_to_time</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tot_secs</a:t>
            </a:r>
            <a:r>
              <a:rPr lang="en-US" altLang="tr-TR" b="1" dirty="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50800"/>
            <a:ext cx="10083800" cy="1094904"/>
          </a:xfrm>
        </p:spPr>
        <p:txBody>
          <a:bodyPr/>
          <a:lstStyle/>
          <a:p>
            <a:pPr eaLnBrk="1" hangingPunct="1">
              <a:defRPr/>
            </a:pPr>
            <a:r>
              <a:rPr lang="en-US" altLang="tr-TR" sz="4800" dirty="0">
                <a:solidFill>
                  <a:schemeClr val="accent2"/>
                </a:solidFill>
              </a:rPr>
              <a:t>Methods</a:t>
            </a:r>
          </a:p>
        </p:txBody>
      </p:sp>
      <p:sp>
        <p:nvSpPr>
          <p:cNvPr id="21506" name="Rectangle 2"/>
          <p:cNvSpPr>
            <a:spLocks noGrp="1" noChangeArrowheads="1"/>
          </p:cNvSpPr>
          <p:nvPr>
            <p:ph type="body" idx="1"/>
          </p:nvPr>
        </p:nvSpPr>
        <p:spPr>
          <a:xfrm>
            <a:off x="50800" y="1865313"/>
            <a:ext cx="10083800" cy="5435600"/>
          </a:xfrm>
        </p:spPr>
        <p:txBody>
          <a:bodyPr/>
          <a:lstStyle/>
          <a:p>
            <a:pPr marL="254000" indent="0" eaLnBrk="1" hangingPunct="1">
              <a:spcBef>
                <a:spcPts val="1000"/>
              </a:spcBef>
              <a:buNone/>
              <a:defRPr/>
            </a:pPr>
            <a:r>
              <a:rPr lang="en-US" sz="2800" b="1" dirty="0">
                <a:solidFill>
                  <a:srgbClr val="00B050"/>
                </a:solidFill>
                <a:latin typeface="Courier New" panose="02070309020205020404" pitchFamily="49" charset="0"/>
                <a:cs typeface="Courier New" panose="02070309020205020404" pitchFamily="49" charset="0"/>
              </a:rPr>
              <a:t>Start = Time(9, 45)</a:t>
            </a:r>
          </a:p>
          <a:p>
            <a:pPr marL="254000" indent="0" eaLnBrk="1" hangingPunct="1">
              <a:spcBef>
                <a:spcPts val="1000"/>
              </a:spcBef>
              <a:buNone/>
              <a:defRPr/>
            </a:pPr>
            <a:r>
              <a:rPr lang="en-US" sz="2800" b="1" dirty="0" err="1">
                <a:solidFill>
                  <a:srgbClr val="00B050"/>
                </a:solidFill>
                <a:latin typeface="Courier New" panose="02070309020205020404" pitchFamily="49" charset="0"/>
                <a:cs typeface="Courier New" panose="02070309020205020404" pitchFamily="49" charset="0"/>
              </a:rPr>
              <a:t>start.print_time</a:t>
            </a:r>
            <a:r>
              <a:rPr lang="en-US" sz="2800" b="1" dirty="0">
                <a:solidFill>
                  <a:srgbClr val="00B050"/>
                </a:solidFill>
                <a:latin typeface="Courier New" panose="02070309020205020404" pitchFamily="49" charset="0"/>
                <a:cs typeface="Courier New" panose="02070309020205020404" pitchFamily="49" charset="0"/>
              </a:rPr>
              <a:t>()</a:t>
            </a:r>
            <a:br>
              <a:rPr lang="en-US" sz="2800" b="1" dirty="0">
                <a:solidFill>
                  <a:srgbClr val="00B050"/>
                </a:solidFill>
                <a:latin typeface="Courier New" panose="02070309020205020404" pitchFamily="49" charset="0"/>
                <a:cs typeface="Courier New" panose="02070309020205020404" pitchFamily="49" charset="0"/>
              </a:rPr>
            </a:br>
            <a:r>
              <a:rPr lang="en-US" sz="2800" i="1" dirty="0">
                <a:solidFill>
                  <a:srgbClr val="00B050"/>
                </a:solidFill>
                <a:latin typeface="Courier New" panose="02070309020205020404" pitchFamily="49" charset="0"/>
                <a:cs typeface="Courier New" panose="02070309020205020404" pitchFamily="49" charset="0"/>
              </a:rPr>
              <a:t>09:45:0</a:t>
            </a:r>
          </a:p>
          <a:p>
            <a:pPr marL="254000" indent="0" eaLnBrk="1" hangingPunct="1">
              <a:spcBef>
                <a:spcPts val="1000"/>
              </a:spcBef>
              <a:buNone/>
              <a:defRPr/>
            </a:pPr>
            <a:r>
              <a:rPr lang="en-US" sz="2800" b="1" dirty="0">
                <a:solidFill>
                  <a:srgbClr val="00B050"/>
                </a:solidFill>
                <a:latin typeface="Courier New" panose="02070309020205020404" pitchFamily="49" charset="0"/>
                <a:cs typeface="Courier New" panose="02070309020205020404" pitchFamily="49" charset="0"/>
              </a:rPr>
              <a:t>end = </a:t>
            </a:r>
            <a:r>
              <a:rPr lang="en-US" sz="2800" b="1" dirty="0" err="1">
                <a:solidFill>
                  <a:srgbClr val="00B050"/>
                </a:solidFill>
                <a:latin typeface="Courier New" panose="02070309020205020404" pitchFamily="49" charset="0"/>
                <a:cs typeface="Courier New" panose="02070309020205020404" pitchFamily="49" charset="0"/>
              </a:rPr>
              <a:t>start.increment</a:t>
            </a:r>
            <a:r>
              <a:rPr lang="en-US" sz="2800" b="1" dirty="0">
                <a:solidFill>
                  <a:srgbClr val="00B050"/>
                </a:solidFill>
                <a:latin typeface="Courier New" panose="02070309020205020404" pitchFamily="49" charset="0"/>
                <a:cs typeface="Courier New" panose="02070309020205020404" pitchFamily="49" charset="0"/>
              </a:rPr>
              <a:t>(1337)</a:t>
            </a:r>
          </a:p>
          <a:p>
            <a:pPr marL="254000" indent="0" eaLnBrk="1" hangingPunct="1">
              <a:spcBef>
                <a:spcPts val="1000"/>
              </a:spcBef>
              <a:buNone/>
              <a:defRPr/>
            </a:pPr>
            <a:r>
              <a:rPr lang="en-US" sz="2800" b="1" dirty="0" err="1">
                <a:solidFill>
                  <a:srgbClr val="00B050"/>
                </a:solidFill>
                <a:latin typeface="Courier New" panose="02070309020205020404" pitchFamily="49" charset="0"/>
                <a:cs typeface="Courier New" panose="02070309020205020404" pitchFamily="49" charset="0"/>
              </a:rPr>
              <a:t>end.print_time</a:t>
            </a:r>
            <a:r>
              <a:rPr lang="en-US" sz="2800" b="1" dirty="0">
                <a:solidFill>
                  <a:srgbClr val="00B050"/>
                </a:solidFill>
                <a:latin typeface="Courier New" panose="02070309020205020404" pitchFamily="49" charset="0"/>
                <a:cs typeface="Courier New" panose="02070309020205020404" pitchFamily="49" charset="0"/>
              </a:rPr>
              <a:t>()</a:t>
            </a:r>
            <a:br>
              <a:rPr lang="en-US" sz="2800" b="1" dirty="0">
                <a:solidFill>
                  <a:srgbClr val="00B050"/>
                </a:solidFill>
                <a:latin typeface="Courier New" panose="02070309020205020404" pitchFamily="49" charset="0"/>
                <a:cs typeface="Courier New" panose="02070309020205020404" pitchFamily="49" charset="0"/>
              </a:rPr>
            </a:br>
            <a:r>
              <a:rPr lang="en-US" sz="2800" i="1" dirty="0">
                <a:solidFill>
                  <a:srgbClr val="00B050"/>
                </a:solidFill>
                <a:latin typeface="Courier New" panose="02070309020205020404" pitchFamily="49" charset="0"/>
                <a:cs typeface="Courier New" panose="02070309020205020404" pitchFamily="49" charset="0"/>
              </a:rPr>
              <a:t>10:7:17</a:t>
            </a:r>
          </a:p>
          <a:p>
            <a:pPr marL="254000" indent="0" eaLnBrk="1" hangingPunct="1">
              <a:spcBef>
                <a:spcPts val="1000"/>
              </a:spcBef>
              <a:buNone/>
              <a:defRPr/>
            </a:pPr>
            <a:endParaRPr lang="en-US" sz="100" i="1" dirty="0">
              <a:latin typeface="Courier New" panose="02070309020205020404" pitchFamily="49" charset="0"/>
              <a:cs typeface="Courier New" panose="02070309020205020404" pitchFamily="49" charset="0"/>
            </a:endParaRPr>
          </a:p>
          <a:p>
            <a:pPr marL="698500" eaLnBrk="1" hangingPunct="1">
              <a:spcBef>
                <a:spcPts val="1000"/>
              </a:spcBef>
              <a:buSzPct val="125000"/>
              <a:defRPr/>
            </a:pPr>
            <a:r>
              <a:rPr lang="en-US" dirty="0"/>
              <a:t>Sometimes it may be confusing due to </a:t>
            </a:r>
            <a:r>
              <a:rPr lang="en-US" b="1" dirty="0"/>
              <a:t>self</a:t>
            </a:r>
            <a:r>
              <a:rPr lang="en-US" dirty="0"/>
              <a:t> </a:t>
            </a:r>
            <a:r>
              <a:rPr lang="en-US" dirty="0" err="1"/>
              <a:t>param</a:t>
            </a:r>
            <a:r>
              <a:rPr lang="en-US" dirty="0"/>
              <a:t>.</a:t>
            </a:r>
          </a:p>
          <a:p>
            <a:pPr marL="254000" indent="0" eaLnBrk="1" hangingPunct="1">
              <a:spcBef>
                <a:spcPts val="1000"/>
              </a:spcBef>
              <a:buNone/>
              <a:defRPr/>
            </a:pPr>
            <a:endParaRPr lang="en-US" sz="100" dirty="0"/>
          </a:p>
          <a:p>
            <a:pPr marL="254000" indent="0" eaLnBrk="1" hangingPunct="1">
              <a:spcBef>
                <a:spcPts val="1000"/>
              </a:spcBef>
              <a:buNone/>
              <a:defRPr/>
            </a:pPr>
            <a:r>
              <a:rPr lang="en-US" sz="2800" b="1" dirty="0">
                <a:solidFill>
                  <a:srgbClr val="00B050"/>
                </a:solidFill>
                <a:latin typeface="Courier New" panose="02070309020205020404" pitchFamily="49" charset="0"/>
                <a:cs typeface="Courier New" panose="02070309020205020404" pitchFamily="49" charset="0"/>
              </a:rPr>
              <a:t>end = </a:t>
            </a:r>
            <a:r>
              <a:rPr lang="en-US" sz="2800" b="1" dirty="0" err="1">
                <a:solidFill>
                  <a:srgbClr val="00B050"/>
                </a:solidFill>
                <a:latin typeface="Courier New" panose="02070309020205020404" pitchFamily="49" charset="0"/>
                <a:cs typeface="Courier New" panose="02070309020205020404" pitchFamily="49" charset="0"/>
              </a:rPr>
              <a:t>start.increment</a:t>
            </a:r>
            <a:r>
              <a:rPr lang="en-US" sz="2800" b="1" dirty="0">
                <a:solidFill>
                  <a:srgbClr val="00B050"/>
                </a:solidFill>
                <a:latin typeface="Courier New" panose="02070309020205020404" pitchFamily="49" charset="0"/>
                <a:cs typeface="Courier New" panose="02070309020205020404" pitchFamily="49" charset="0"/>
              </a:rPr>
              <a:t>(1337, 460)</a:t>
            </a:r>
          </a:p>
          <a:p>
            <a:pPr marL="254000" indent="0" eaLnBrk="1" hangingPunct="1">
              <a:spcBef>
                <a:spcPts val="1000"/>
              </a:spcBef>
              <a:buNone/>
              <a:defRPr/>
            </a:pPr>
            <a:r>
              <a:rPr lang="en-US" sz="2800" i="1" dirty="0" err="1">
                <a:solidFill>
                  <a:srgbClr val="00B050"/>
                </a:solidFill>
                <a:latin typeface="Courier New" panose="02070309020205020404" pitchFamily="49" charset="0"/>
                <a:cs typeface="Courier New" panose="02070309020205020404" pitchFamily="49" charset="0"/>
              </a:rPr>
              <a:t>TypeError</a:t>
            </a:r>
            <a:r>
              <a:rPr lang="en-US" sz="2800" i="1" dirty="0">
                <a:solidFill>
                  <a:srgbClr val="00B050"/>
                </a:solidFill>
                <a:latin typeface="Courier New" panose="02070309020205020404" pitchFamily="49" charset="0"/>
                <a:cs typeface="Courier New" panose="02070309020205020404" pitchFamily="49" charset="0"/>
              </a:rPr>
              <a:t>: increment() takes exactly 2 arguments (3 given)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950888"/>
          </a:xfrm>
        </p:spPr>
        <p:txBody>
          <a:bodyPr/>
          <a:lstStyle/>
          <a:p>
            <a:pPr eaLnBrk="1" hangingPunct="1">
              <a:defRPr/>
            </a:pPr>
            <a:r>
              <a:rPr lang="en-US" altLang="tr-TR" sz="4800" dirty="0">
                <a:solidFill>
                  <a:schemeClr val="accent2"/>
                </a:solidFill>
              </a:rPr>
              <a:t>Methods</a:t>
            </a:r>
          </a:p>
        </p:txBody>
      </p:sp>
      <p:sp>
        <p:nvSpPr>
          <p:cNvPr id="26627" name="Rectangle 2"/>
          <p:cNvSpPr>
            <a:spLocks noGrp="1" noChangeArrowheads="1"/>
          </p:cNvSpPr>
          <p:nvPr>
            <p:ph type="body" idx="1"/>
          </p:nvPr>
        </p:nvSpPr>
        <p:spPr>
          <a:xfrm>
            <a:off x="38100" y="1793776"/>
            <a:ext cx="10083800" cy="5435600"/>
          </a:xfrm>
        </p:spPr>
        <p:txBody>
          <a:bodyPr/>
          <a:lstStyle/>
          <a:p>
            <a:pPr marL="698500" eaLnBrk="1" hangingPunct="1">
              <a:buSzPct val="125000"/>
              <a:defRPr/>
            </a:pPr>
            <a:r>
              <a:rPr lang="en-US" altLang="tr-TR" dirty="0" err="1">
                <a:latin typeface="Gill Sans Light" charset="0"/>
                <a:ea typeface="Gill Sans Light" charset="0"/>
                <a:cs typeface="Gill Sans Light" charset="0"/>
                <a:sym typeface="Gill Sans Light" charset="0"/>
              </a:rPr>
              <a:t>is_after</a:t>
            </a:r>
            <a:r>
              <a:rPr lang="en-US" altLang="tr-TR" dirty="0"/>
              <a:t> takes two Time objects as parameters. </a:t>
            </a:r>
          </a:p>
          <a:p>
            <a:pPr marL="596900" lvl="1" indent="0" eaLnBrk="1" hangingPunct="1">
              <a:buNone/>
              <a:defRPr/>
            </a:pPr>
            <a:r>
              <a:rPr lang="en-US" altLang="tr-TR" sz="2800" b="1" dirty="0">
                <a:solidFill>
                  <a:srgbClr val="00B050"/>
                </a:solidFill>
                <a:latin typeface="Courier New" panose="02070309020205020404" pitchFamily="49" charset="0"/>
                <a:cs typeface="Courier New" panose="02070309020205020404" pitchFamily="49" charset="0"/>
              </a:rPr>
              <a:t># inside class Time: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err="1">
                <a:solidFill>
                  <a:srgbClr val="00B050"/>
                </a:solidFill>
                <a:latin typeface="Courier New" panose="02070309020205020404" pitchFamily="49" charset="0"/>
                <a:cs typeface="Courier New" panose="02070309020205020404" pitchFamily="49" charset="0"/>
              </a:rPr>
              <a:t>def</a:t>
            </a:r>
            <a:r>
              <a:rPr lang="en-US" altLang="tr-TR" sz="2800" b="1" dirty="0">
                <a:solidFill>
                  <a:srgbClr val="00B050"/>
                </a:solidFill>
                <a:latin typeface="Courier New" panose="02070309020205020404" pitchFamily="49" charset="0"/>
                <a:cs typeface="Courier New" panose="02070309020205020404" pitchFamily="49" charset="0"/>
              </a:rPr>
              <a:t> </a:t>
            </a:r>
            <a:r>
              <a:rPr lang="en-US" altLang="tr-TR" sz="2800" b="1" dirty="0" err="1">
                <a:solidFill>
                  <a:srgbClr val="00B050"/>
                </a:solidFill>
                <a:latin typeface="Courier New" panose="02070309020205020404" pitchFamily="49" charset="0"/>
                <a:cs typeface="Courier New" panose="02070309020205020404" pitchFamily="49" charset="0"/>
              </a:rPr>
              <a:t>is_after</a:t>
            </a:r>
            <a:r>
              <a:rPr lang="en-US" altLang="tr-TR" sz="2800" b="1" dirty="0">
                <a:solidFill>
                  <a:srgbClr val="00B050"/>
                </a:solidFill>
                <a:latin typeface="Courier New" panose="02070309020205020404" pitchFamily="49" charset="0"/>
                <a:cs typeface="Courier New" panose="02070309020205020404" pitchFamily="49" charset="0"/>
              </a:rPr>
              <a:t>(self, other):</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return </a:t>
            </a:r>
            <a:r>
              <a:rPr lang="en-US" altLang="tr-TR" sz="2800" b="1" dirty="0" err="1">
                <a:solidFill>
                  <a:srgbClr val="00B050"/>
                </a:solidFill>
                <a:latin typeface="Courier New" panose="02070309020205020404" pitchFamily="49" charset="0"/>
                <a:cs typeface="Courier New" panose="02070309020205020404" pitchFamily="49" charset="0"/>
              </a:rPr>
              <a:t>self.time_to_int</a:t>
            </a:r>
            <a:r>
              <a:rPr lang="en-US" altLang="tr-TR" sz="2800" b="1" dirty="0">
                <a:solidFill>
                  <a:srgbClr val="00B050"/>
                </a:solidFill>
                <a:latin typeface="Courier New" panose="02070309020205020404" pitchFamily="49" charset="0"/>
                <a:cs typeface="Courier New" panose="02070309020205020404" pitchFamily="49" charset="0"/>
              </a:rPr>
              <a:t>() &gt;  </a:t>
            </a:r>
          </a:p>
          <a:p>
            <a:pPr marL="596900" lvl="1" indent="0" eaLnBrk="1" hangingPunct="1">
              <a:spcBef>
                <a:spcPts val="600"/>
              </a:spcBef>
              <a:buNone/>
              <a:defRPr/>
            </a:pPr>
            <a:r>
              <a:rPr lang="en-US" altLang="tr-TR" sz="2800" b="1" dirty="0">
                <a:solidFill>
                  <a:srgbClr val="00B050"/>
                </a:solidFill>
                <a:latin typeface="Courier New" panose="02070309020205020404" pitchFamily="49" charset="0"/>
                <a:cs typeface="Courier New" panose="02070309020205020404" pitchFamily="49" charset="0"/>
              </a:rPr>
              <a:t>          </a:t>
            </a:r>
            <a:r>
              <a:rPr lang="en-US" altLang="tr-TR" sz="2800" b="1" dirty="0" err="1">
                <a:solidFill>
                  <a:srgbClr val="00B050"/>
                </a:solidFill>
                <a:latin typeface="Courier New" panose="02070309020205020404" pitchFamily="49" charset="0"/>
                <a:cs typeface="Courier New" panose="02070309020205020404" pitchFamily="49" charset="0"/>
              </a:rPr>
              <a:t>other.time_to_int</a:t>
            </a:r>
            <a:r>
              <a:rPr lang="en-US" altLang="tr-TR" sz="2800" b="1" dirty="0">
                <a:solidFill>
                  <a:srgbClr val="00B050"/>
                </a:solidFill>
                <a:latin typeface="Courier New" panose="02070309020205020404" pitchFamily="49" charset="0"/>
                <a:cs typeface="Courier New" panose="02070309020205020404" pitchFamily="49" charset="0"/>
              </a:rPr>
              <a:t>()</a:t>
            </a:r>
          </a:p>
          <a:p>
            <a:pPr marL="698500" eaLnBrk="1" hangingPunct="1">
              <a:buSzPct val="125000"/>
              <a:defRPr/>
            </a:pPr>
            <a:r>
              <a:rPr lang="en-US" altLang="tr-TR" dirty="0"/>
              <a:t>To use this method, you have to invoke it on one object and pass the other as an argument: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9440" y="60068"/>
            <a:ext cx="9289032" cy="784830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init</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hour=</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min=</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hour</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min</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sec</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print_time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str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total_seconds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.hour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3600</a:t>
            </a:r>
            <a:b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total_seconds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.minute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b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total_seconds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.second</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total_seconds</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int_to_time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tot_secs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hour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tot_secs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3600) % 24</a:t>
            </a:r>
            <a:b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minute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tot_secs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3600</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b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second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tot_secs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b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 = Time(hour, minute, second)</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increment(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total_secs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.time_to_int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x</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.int_to_time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total_secs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606801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5464" y="79127"/>
            <a:ext cx="4458272" cy="50270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time1 = Time(</a:t>
            </a:r>
            <a:r>
              <a:rPr kumimoji="0" lang="en-US" altLang="en-US" sz="18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time1.print_time()</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time1.time_to_int()</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time2 = time1.int_to_time(</a:t>
            </a:r>
            <a:r>
              <a:rPr kumimoji="0" lang="en-US" altLang="en-US" sz="18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3700</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time1.print_time()</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time2.print_time()</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time3 = time2.increment(</a:t>
            </a:r>
            <a:r>
              <a:rPr kumimoji="0" lang="en-US" altLang="en-US" sz="18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20</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time3.print_time()</a:t>
            </a: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time2.print_time()</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72559" y="4456325"/>
            <a:ext cx="5080000" cy="3170099"/>
          </a:xfrm>
          <a:prstGeom prst="rect">
            <a:avLst/>
          </a:prstGeom>
        </p:spPr>
        <p:txBody>
          <a:bodyPr>
            <a:spAutoFit/>
          </a:bodyPr>
          <a:lstStyle/>
          <a:p>
            <a:r>
              <a:rPr lang="en-US" sz="2800" b="1" i="1" u="sng" dirty="0">
                <a:latin typeface="Courier New" panose="02070309020205020404" pitchFamily="49" charset="0"/>
                <a:cs typeface="Courier New" panose="02070309020205020404" pitchFamily="49" charset="0"/>
              </a:rPr>
              <a:t>Output</a:t>
            </a:r>
            <a:r>
              <a:rPr lang="en-US" sz="2800" i="1" dirty="0">
                <a:latin typeface="Courier New" panose="02070309020205020404" pitchFamily="49" charset="0"/>
                <a:cs typeface="Courier New" panose="02070309020205020404" pitchFamily="49" charset="0"/>
              </a:rPr>
              <a:t>: </a:t>
            </a:r>
          </a:p>
          <a:p>
            <a:r>
              <a:rPr lang="en-US" sz="2800" i="1" dirty="0">
                <a:latin typeface="Courier New" panose="02070309020205020404" pitchFamily="49" charset="0"/>
                <a:cs typeface="Courier New" panose="02070309020205020404" pitchFamily="49" charset="0"/>
              </a:rPr>
              <a:t>10:30:0</a:t>
            </a:r>
          </a:p>
          <a:p>
            <a:r>
              <a:rPr lang="en-US" sz="2800" i="1" dirty="0">
                <a:latin typeface="Courier New" panose="02070309020205020404" pitchFamily="49" charset="0"/>
                <a:cs typeface="Courier New" panose="02070309020205020404" pitchFamily="49" charset="0"/>
              </a:rPr>
              <a:t>37800</a:t>
            </a:r>
          </a:p>
          <a:p>
            <a:r>
              <a:rPr lang="en-US" sz="2800" i="1" dirty="0">
                <a:latin typeface="Courier New" panose="02070309020205020404" pitchFamily="49" charset="0"/>
                <a:cs typeface="Courier New" panose="02070309020205020404" pitchFamily="49" charset="0"/>
              </a:rPr>
              <a:t>10:30:0</a:t>
            </a:r>
          </a:p>
          <a:p>
            <a:r>
              <a:rPr lang="en-US" sz="2800" i="1" dirty="0">
                <a:latin typeface="Courier New" panose="02070309020205020404" pitchFamily="49" charset="0"/>
                <a:cs typeface="Courier New" panose="02070309020205020404" pitchFamily="49" charset="0"/>
              </a:rPr>
              <a:t>1:1:40</a:t>
            </a:r>
          </a:p>
          <a:p>
            <a:r>
              <a:rPr lang="en-US" sz="2800" i="1" dirty="0">
                <a:latin typeface="Courier New" panose="02070309020205020404" pitchFamily="49" charset="0"/>
                <a:cs typeface="Courier New" panose="02070309020205020404" pitchFamily="49" charset="0"/>
              </a:rPr>
              <a:t>1:2:0</a:t>
            </a:r>
          </a:p>
          <a:p>
            <a:r>
              <a:rPr lang="en-US" sz="2800" i="1" dirty="0">
                <a:latin typeface="Courier New" panose="02070309020205020404" pitchFamily="49" charset="0"/>
                <a:cs typeface="Courier New" panose="02070309020205020404" pitchFamily="49" charset="0"/>
              </a:rPr>
              <a:t>1:1:40</a:t>
            </a:r>
          </a:p>
        </p:txBody>
      </p:sp>
    </p:spTree>
    <p:extLst>
      <p:ext uri="{BB962C8B-B14F-4D97-AF65-F5344CB8AC3E}">
        <p14:creationId xmlns:p14="http://schemas.microsoft.com/office/powerpoint/2010/main" val="25357760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3456" y="2081808"/>
            <a:ext cx="10160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math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Point: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init</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 ,y):</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x</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y</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get_dist_from_origin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math.sqrt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get_dist_from_another_point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math.sqrt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p.x</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p.y</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point1 = Point(</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point2 = Point(</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17931" y="5898232"/>
            <a:ext cx="5080000" cy="1384995"/>
          </a:xfrm>
          <a:prstGeom prst="rect">
            <a:avLst/>
          </a:prstGeom>
        </p:spPr>
        <p:txBody>
          <a:bodyPr>
            <a:spAutoFit/>
          </a:bodyPr>
          <a:lstStyle/>
          <a:p>
            <a:r>
              <a:rPr lang="en-US" sz="2800" b="1" i="1" u="sng" dirty="0">
                <a:latin typeface="Courier New" panose="02070309020205020404" pitchFamily="49" charset="0"/>
                <a:cs typeface="Courier New" panose="02070309020205020404" pitchFamily="49" charset="0"/>
              </a:rPr>
              <a:t>Output</a:t>
            </a:r>
            <a:r>
              <a:rPr lang="en-US" sz="2800" i="1" dirty="0">
                <a:latin typeface="Courier New" panose="02070309020205020404" pitchFamily="49" charset="0"/>
                <a:cs typeface="Courier New" panose="02070309020205020404" pitchFamily="49" charset="0"/>
              </a:rPr>
              <a:t>: </a:t>
            </a:r>
          </a:p>
          <a:p>
            <a:r>
              <a:rPr lang="en-US" sz="2800" i="1" dirty="0">
                <a:latin typeface="Courier New" panose="02070309020205020404" pitchFamily="49" charset="0"/>
                <a:cs typeface="Courier New" panose="02070309020205020404" pitchFamily="49" charset="0"/>
              </a:rPr>
              <a:t>5.83095189485</a:t>
            </a:r>
          </a:p>
          <a:p>
            <a:r>
              <a:rPr lang="en-US" sz="2800" i="1" dirty="0">
                <a:latin typeface="Courier New" panose="02070309020205020404" pitchFamily="49" charset="0"/>
                <a:cs typeface="Courier New" panose="02070309020205020404" pitchFamily="49" charset="0"/>
              </a:rPr>
              <a:t>5.83095189485</a:t>
            </a:r>
          </a:p>
        </p:txBody>
      </p:sp>
      <p:sp>
        <p:nvSpPr>
          <p:cNvPr id="2" name="Rectangle 1"/>
          <p:cNvSpPr>
            <a:spLocks noChangeArrowheads="1"/>
          </p:cNvSpPr>
          <p:nvPr/>
        </p:nvSpPr>
        <p:spPr bwMode="auto">
          <a:xfrm>
            <a:off x="183456" y="4530080"/>
            <a:ext cx="10160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point1.get_dist_from_origin()</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point1.get_dist_from_another_point(point2)</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668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0800" y="50800"/>
            <a:ext cx="10083800" cy="950888"/>
          </a:xfrm>
        </p:spPr>
        <p:txBody>
          <a:bodyPr/>
          <a:lstStyle/>
          <a:p>
            <a:pPr eaLnBrk="1" hangingPunct="1">
              <a:defRPr/>
            </a:pPr>
            <a:r>
              <a:rPr lang="en-US" altLang="tr-TR" sz="4800" dirty="0">
                <a:solidFill>
                  <a:schemeClr val="accent2"/>
                </a:solidFill>
              </a:rPr>
              <a:t>Rectangles</a:t>
            </a:r>
          </a:p>
        </p:txBody>
      </p:sp>
      <p:sp>
        <p:nvSpPr>
          <p:cNvPr id="14339" name="Rectangle 2"/>
          <p:cNvSpPr>
            <a:spLocks noGrp="1" noChangeArrowheads="1"/>
          </p:cNvSpPr>
          <p:nvPr>
            <p:ph type="body" idx="1"/>
          </p:nvPr>
        </p:nvSpPr>
        <p:spPr/>
        <p:txBody>
          <a:bodyPr/>
          <a:lstStyle/>
          <a:p>
            <a:pPr marL="698500" eaLnBrk="1" hangingPunct="1">
              <a:buSzPct val="125000"/>
              <a:defRPr/>
            </a:pPr>
            <a:r>
              <a:rPr lang="en-US" altLang="tr-TR" dirty="0"/>
              <a:t>For example, imagine you are designing a class to represent rectangles. </a:t>
            </a:r>
            <a:br>
              <a:rPr lang="en-US" altLang="tr-TR" dirty="0"/>
            </a:br>
            <a:br>
              <a:rPr lang="en-US" altLang="tr-TR" dirty="0"/>
            </a:br>
            <a:r>
              <a:rPr lang="en-US" altLang="tr-TR" i="1" dirty="0"/>
              <a:t>What attributes would you use to specify the location and size of a rectangle?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0800" y="50800"/>
            <a:ext cx="10083800" cy="1310928"/>
          </a:xfrm>
        </p:spPr>
        <p:txBody>
          <a:bodyPr/>
          <a:lstStyle/>
          <a:p>
            <a:pPr eaLnBrk="1" hangingPunct="1">
              <a:defRPr/>
            </a:pPr>
            <a:r>
              <a:rPr lang="en-US" altLang="tr-TR" sz="4800" dirty="0">
                <a:solidFill>
                  <a:schemeClr val="accent2"/>
                </a:solidFill>
              </a:rPr>
              <a:t>Rectangles</a:t>
            </a:r>
          </a:p>
        </p:txBody>
      </p:sp>
      <p:sp>
        <p:nvSpPr>
          <p:cNvPr id="15363" name="Rectangle 2"/>
          <p:cNvSpPr>
            <a:spLocks noGrp="1" noChangeArrowheads="1"/>
          </p:cNvSpPr>
          <p:nvPr>
            <p:ph type="body" idx="1"/>
          </p:nvPr>
        </p:nvSpPr>
        <p:spPr>
          <a:xfrm>
            <a:off x="76200" y="1361728"/>
            <a:ext cx="10083800" cy="5435600"/>
          </a:xfrm>
        </p:spPr>
        <p:txBody>
          <a:bodyPr/>
          <a:lstStyle/>
          <a:p>
            <a:pPr marL="698500" eaLnBrk="1" hangingPunct="1">
              <a:buSzPct val="125000"/>
              <a:defRPr/>
            </a:pPr>
            <a:r>
              <a:rPr lang="en-US" altLang="tr-TR" dirty="0"/>
              <a:t>There are at least two possibilities:</a:t>
            </a:r>
          </a:p>
          <a:p>
            <a:pPr marL="1054100" lvl="1" indent="-457200" eaLnBrk="1" hangingPunct="1">
              <a:buSzPct val="90000"/>
              <a:buFont typeface="Wingdings" panose="05000000000000000000" pitchFamily="2" charset="2"/>
              <a:buChar char="v"/>
              <a:defRPr/>
            </a:pPr>
            <a:r>
              <a:rPr lang="en-US" altLang="tr-TR" i="1" dirty="0"/>
              <a:t>You could specify one corner of the rectangle, the width, and the height.</a:t>
            </a:r>
          </a:p>
          <a:p>
            <a:pPr marL="1054100" lvl="1" indent="-457200" eaLnBrk="1" hangingPunct="1">
              <a:buSzPct val="90000"/>
              <a:buFont typeface="Wingdings" panose="05000000000000000000" pitchFamily="2" charset="2"/>
              <a:buChar char="v"/>
              <a:defRPr/>
            </a:pPr>
            <a:r>
              <a:rPr lang="en-US" altLang="tr-TR" i="1" dirty="0"/>
              <a:t>You could specify two opposing corners.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238920"/>
          </a:xfrm>
        </p:spPr>
        <p:txBody>
          <a:bodyPr/>
          <a:lstStyle/>
          <a:p>
            <a:r>
              <a:rPr lang="en-US" sz="4800" dirty="0">
                <a:solidFill>
                  <a:schemeClr val="accent2"/>
                </a:solidFill>
              </a:rPr>
              <a:t>Getting all keys or values</a:t>
            </a:r>
          </a:p>
        </p:txBody>
      </p:sp>
      <p:sp>
        <p:nvSpPr>
          <p:cNvPr id="3" name="Content Placeholder 2"/>
          <p:cNvSpPr>
            <a:spLocks noGrp="1"/>
          </p:cNvSpPr>
          <p:nvPr>
            <p:ph idx="1"/>
          </p:nvPr>
        </p:nvSpPr>
        <p:spPr>
          <a:xfrm>
            <a:off x="327472" y="2369840"/>
            <a:ext cx="8913936" cy="3744416"/>
          </a:xfrm>
        </p:spPr>
        <p:txBody>
          <a:bodyPr/>
          <a:lstStyle/>
          <a:p>
            <a:pPr marL="215900" indent="0" algn="l">
              <a:lnSpc>
                <a:spcPct val="150000"/>
              </a:lnSpc>
              <a:buNone/>
            </a:pPr>
            <a:r>
              <a:rPr lang="en-US" b="1" dirty="0" err="1">
                <a:solidFill>
                  <a:srgbClr val="00B050"/>
                </a:solidFill>
                <a:latin typeface="Courier New" panose="02070309020205020404" pitchFamily="49" charset="0"/>
                <a:cs typeface="Courier New" panose="02070309020205020404" pitchFamily="49" charset="0"/>
              </a:rPr>
              <a:t>hist</a:t>
            </a:r>
            <a:r>
              <a:rPr lang="en-US" b="1" dirty="0">
                <a:solidFill>
                  <a:srgbClr val="00B050"/>
                </a:solidFill>
                <a:latin typeface="Courier New" panose="02070309020205020404" pitchFamily="49" charset="0"/>
                <a:cs typeface="Courier New" panose="02070309020205020404" pitchFamily="49" charset="0"/>
              </a:rPr>
              <a:t> = </a:t>
            </a:r>
            <a:r>
              <a:rPr lang="en-US" altLang="tr-TR" b="1" dirty="0">
                <a:solidFill>
                  <a:srgbClr val="00B050"/>
                </a:solidFill>
                <a:latin typeface="Courier New" charset="0"/>
                <a:ea typeface="Courier New" charset="0"/>
                <a:cs typeface="Courier New" charset="0"/>
              </a:rPr>
              <a:t>{'a': 1, 'p': 1, 'r': 2, 't': 1}</a:t>
            </a:r>
          </a:p>
          <a:p>
            <a:pPr marL="215900" indent="0" algn="l">
              <a:lnSpc>
                <a:spcPct val="150000"/>
              </a:lnSpc>
              <a:buNone/>
            </a:pPr>
            <a:r>
              <a:rPr lang="en-US" altLang="tr-TR" b="1" dirty="0">
                <a:solidFill>
                  <a:srgbClr val="00B050"/>
                </a:solidFill>
                <a:latin typeface="Courier New" charset="0"/>
                <a:ea typeface="Courier New" charset="0"/>
                <a:cs typeface="Courier New" charset="0"/>
              </a:rPr>
              <a:t>print </a:t>
            </a:r>
            <a:r>
              <a:rPr lang="en-US" altLang="tr-TR" b="1" dirty="0" err="1">
                <a:solidFill>
                  <a:srgbClr val="00B050"/>
                </a:solidFill>
                <a:latin typeface="Courier New" charset="0"/>
                <a:ea typeface="Courier New" charset="0"/>
                <a:cs typeface="Courier New" charset="0"/>
              </a:rPr>
              <a:t>hist.keys</a:t>
            </a:r>
            <a:r>
              <a:rPr lang="en-US" altLang="tr-TR" b="1" dirty="0">
                <a:solidFill>
                  <a:srgbClr val="00B050"/>
                </a:solidFill>
                <a:latin typeface="Courier New" charset="0"/>
                <a:ea typeface="Courier New" charset="0"/>
                <a:cs typeface="Courier New" charset="0"/>
              </a:rPr>
              <a:t>()</a:t>
            </a:r>
          </a:p>
          <a:p>
            <a:pPr marL="215900" indent="0" algn="l">
              <a:lnSpc>
                <a:spcPct val="150000"/>
              </a:lnSpc>
              <a:buNone/>
            </a:pPr>
            <a:r>
              <a:rPr lang="en-US" altLang="tr-TR" i="1" dirty="0">
                <a:latin typeface="Courier New" charset="0"/>
                <a:ea typeface="Courier New" charset="0"/>
                <a:cs typeface="Courier New" charset="0"/>
              </a:rPr>
              <a:t>[‘a’, ‘p’, ‘r’, ‘t’]</a:t>
            </a:r>
          </a:p>
          <a:p>
            <a:pPr marL="215900" indent="0" algn="l">
              <a:lnSpc>
                <a:spcPct val="150000"/>
              </a:lnSpc>
              <a:buNone/>
            </a:pPr>
            <a:r>
              <a:rPr lang="en-US" altLang="tr-TR" b="1" dirty="0">
                <a:solidFill>
                  <a:srgbClr val="00B050"/>
                </a:solidFill>
                <a:latin typeface="Courier New" charset="0"/>
                <a:ea typeface="Courier New" charset="0"/>
                <a:cs typeface="Courier New" charset="0"/>
              </a:rPr>
              <a:t>print </a:t>
            </a:r>
            <a:r>
              <a:rPr lang="en-US" altLang="tr-TR" b="1" dirty="0" err="1">
                <a:solidFill>
                  <a:srgbClr val="00B050"/>
                </a:solidFill>
                <a:latin typeface="Courier New" charset="0"/>
                <a:ea typeface="Courier New" charset="0"/>
                <a:cs typeface="Courier New" charset="0"/>
              </a:rPr>
              <a:t>hist.values</a:t>
            </a:r>
            <a:r>
              <a:rPr lang="en-US" altLang="tr-TR" b="1" dirty="0">
                <a:solidFill>
                  <a:srgbClr val="00B050"/>
                </a:solidFill>
                <a:latin typeface="Courier New" charset="0"/>
                <a:ea typeface="Courier New" charset="0"/>
                <a:cs typeface="Courier New" charset="0"/>
              </a:rPr>
              <a:t>()</a:t>
            </a:r>
          </a:p>
          <a:p>
            <a:pPr marL="215900" indent="0" algn="l">
              <a:lnSpc>
                <a:spcPct val="150000"/>
              </a:lnSpc>
              <a:buNone/>
            </a:pPr>
            <a:r>
              <a:rPr lang="en-US" altLang="tr-TR" i="1" dirty="0">
                <a:latin typeface="Courier New" charset="0"/>
                <a:ea typeface="Courier New" charset="0"/>
                <a:cs typeface="Courier New" charset="0"/>
              </a:rPr>
              <a:t>[1, 1, 2, 1]</a:t>
            </a:r>
          </a:p>
          <a:p>
            <a:pPr marL="673100" indent="-457200" algn="l">
              <a:lnSpc>
                <a:spcPct val="150000"/>
              </a:lnSpc>
              <a:buFont typeface="Arial" panose="020B0604020202020204" pitchFamily="34" charset="0"/>
              <a:buChar char="•"/>
            </a:pPr>
            <a:endParaRPr lang="en-US" altLang="tr-TR" dirty="0"/>
          </a:p>
          <a:p>
            <a:pPr marL="673100" indent="-457200" algn="l">
              <a:lnSpc>
                <a:spcPct val="150000"/>
              </a:lnSpc>
              <a:buFont typeface="Arial" panose="020B0604020202020204" pitchFamily="34" charset="0"/>
              <a:buChar char="•"/>
            </a:pPr>
            <a:r>
              <a:rPr lang="en-US" altLang="tr-TR" dirty="0"/>
              <a:t>Note: Keys have to be immutable!</a:t>
            </a:r>
            <a:endParaRPr lang="en-US" altLang="tr-TR" dirty="0">
              <a:latin typeface="Courier New" charset="0"/>
              <a:ea typeface="Courier New" charset="0"/>
              <a:cs typeface="Courier New" charset="0"/>
            </a:endParaRPr>
          </a:p>
          <a:p>
            <a:pPr marL="21590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767897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0800" y="50800"/>
            <a:ext cx="10083800" cy="1166912"/>
          </a:xfrm>
        </p:spPr>
        <p:txBody>
          <a:bodyPr/>
          <a:lstStyle/>
          <a:p>
            <a:pPr eaLnBrk="1" hangingPunct="1">
              <a:defRPr/>
            </a:pPr>
            <a:r>
              <a:rPr lang="en-US" altLang="tr-TR" sz="4800" dirty="0">
                <a:solidFill>
                  <a:schemeClr val="accent2"/>
                </a:solidFill>
              </a:rPr>
              <a:t>Rectangles</a:t>
            </a:r>
          </a:p>
        </p:txBody>
      </p:sp>
      <p:sp>
        <p:nvSpPr>
          <p:cNvPr id="16387" name="Rectangle 2"/>
          <p:cNvSpPr>
            <a:spLocks noGrp="1" noChangeArrowheads="1"/>
          </p:cNvSpPr>
          <p:nvPr>
            <p:ph type="body" idx="1"/>
          </p:nvPr>
        </p:nvSpPr>
        <p:spPr>
          <a:xfrm>
            <a:off x="85215" y="1233970"/>
            <a:ext cx="10083800" cy="5435600"/>
          </a:xfrm>
        </p:spPr>
        <p:txBody>
          <a:bodyPr/>
          <a:lstStyle/>
          <a:p>
            <a:pPr marL="596900" lvl="1" indent="0" eaLnBrk="1" hangingPunct="1">
              <a:buFont typeface="Gill Sans" charset="0"/>
              <a:buNone/>
              <a:defRPr/>
            </a:pPr>
            <a:endParaRPr lang="en-US" altLang="tr-TR" dirty="0"/>
          </a:p>
          <a:p>
            <a:pPr marL="174625" lvl="1" indent="0" eaLnBrk="1" hangingPunct="1">
              <a:spcBef>
                <a:spcPts val="600"/>
              </a:spcBef>
              <a:buNone/>
              <a:defRPr/>
            </a:pPr>
            <a:r>
              <a:rPr lang="en-US" altLang="tr-TR" sz="2400" b="1" dirty="0">
                <a:solidFill>
                  <a:srgbClr val="00B050"/>
                </a:solidFill>
                <a:latin typeface="Courier New" panose="02070309020205020404" pitchFamily="49" charset="0"/>
                <a:cs typeface="Courier New" panose="02070309020205020404" pitchFamily="49" charset="0"/>
              </a:rPr>
              <a:t>class Rectangle:</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"""represent a rectangle. </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attributes: width, height, corner.</a:t>
            </a:r>
            <a:br>
              <a:rPr lang="en-US" altLang="tr-TR" sz="2400" b="1" dirty="0">
                <a:solidFill>
                  <a:srgbClr val="00B050"/>
                </a:solidFill>
                <a:latin typeface="Courier New" panose="02070309020205020404" pitchFamily="49" charset="0"/>
                <a:cs typeface="Courier New" panose="02070309020205020404" pitchFamily="49" charset="0"/>
              </a:rPr>
            </a:br>
            <a:r>
              <a:rPr lang="en-US" altLang="tr-TR" sz="2400" b="1" dirty="0">
                <a:solidFill>
                  <a:srgbClr val="00B050"/>
                </a:solidFill>
                <a:latin typeface="Courier New" panose="02070309020205020404" pitchFamily="49" charset="0"/>
                <a:cs typeface="Courier New" panose="02070309020205020404" pitchFamily="49" charset="0"/>
              </a:rPr>
              <a:t>    """</a:t>
            </a:r>
          </a:p>
          <a:p>
            <a:pPr marL="174625" lvl="1" indent="0" eaLnBrk="1" hangingPunct="1">
              <a:spcBef>
                <a:spcPts val="600"/>
              </a:spcBef>
              <a:buFont typeface="Gill Sans" charset="0"/>
              <a:buNone/>
              <a:defRPr/>
            </a:pPr>
            <a:r>
              <a:rPr lang="en-US" altLang="tr-TR" sz="2400" b="1" dirty="0">
                <a:solidFill>
                  <a:srgbClr val="00B050"/>
                </a:solidFill>
                <a:latin typeface="Courier New" panose="02070309020205020404" pitchFamily="49" charset="0"/>
                <a:cs typeface="Courier New" panose="02070309020205020404" pitchFamily="49" charset="0"/>
              </a:rPr>
              <a:t>    def __</a:t>
            </a:r>
            <a:r>
              <a:rPr lang="en-US" altLang="tr-TR" sz="2400" b="1" dirty="0" err="1">
                <a:solidFill>
                  <a:srgbClr val="00B050"/>
                </a:solidFill>
                <a:latin typeface="Courier New" panose="02070309020205020404" pitchFamily="49" charset="0"/>
                <a:cs typeface="Courier New" panose="02070309020205020404" pitchFamily="49" charset="0"/>
              </a:rPr>
              <a:t>init</a:t>
            </a:r>
            <a:r>
              <a:rPr lang="en-US" altLang="tr-TR" sz="2400" b="1" dirty="0">
                <a:solidFill>
                  <a:srgbClr val="00B050"/>
                </a:solidFill>
                <a:latin typeface="Courier New" panose="02070309020205020404" pitchFamily="49" charset="0"/>
                <a:cs typeface="Courier New" panose="02070309020205020404" pitchFamily="49" charset="0"/>
              </a:rPr>
              <a:t>__(self, width, height, x, y):</a:t>
            </a:r>
          </a:p>
          <a:p>
            <a:pPr marL="174625" indent="0" eaLnBrk="1" hangingPunct="1">
              <a:spcBef>
                <a:spcPts val="600"/>
              </a:spcBef>
              <a:buFont typeface="Gill Sans" charset="0"/>
              <a:buNone/>
              <a:defRPr/>
            </a:pPr>
            <a:r>
              <a:rPr lang="en-US" altLang="tr-TR" sz="2400" b="1" dirty="0">
                <a:solidFill>
                  <a:srgbClr val="00B050"/>
                </a:solidFill>
                <a:latin typeface="Courier New" panose="02070309020205020404" pitchFamily="49" charset="0"/>
                <a:cs typeface="Courier New" panose="02070309020205020404" pitchFamily="49" charset="0"/>
              </a:rPr>
              <a:t>	   </a:t>
            </a:r>
            <a:r>
              <a:rPr lang="en-US" altLang="tr-TR" sz="2400" b="1" dirty="0" err="1">
                <a:solidFill>
                  <a:srgbClr val="00B050"/>
                </a:solidFill>
                <a:latin typeface="Courier New" panose="02070309020205020404" pitchFamily="49" charset="0"/>
                <a:cs typeface="Courier New" panose="02070309020205020404" pitchFamily="49" charset="0"/>
              </a:rPr>
              <a:t>self</a:t>
            </a:r>
            <a:r>
              <a:rPr lang="en-US" sz="2400" b="1" dirty="0" err="1">
                <a:solidFill>
                  <a:srgbClr val="00B050"/>
                </a:solidFill>
                <a:latin typeface="Courier New" panose="02070309020205020404" pitchFamily="49" charset="0"/>
                <a:cs typeface="Courier New" panose="02070309020205020404" pitchFamily="49" charset="0"/>
              </a:rPr>
              <a:t>.width</a:t>
            </a:r>
            <a:r>
              <a:rPr lang="en-US" sz="2400" b="1" dirty="0">
                <a:solidFill>
                  <a:srgbClr val="00B050"/>
                </a:solidFill>
                <a:latin typeface="Courier New" panose="02070309020205020404" pitchFamily="49" charset="0"/>
                <a:cs typeface="Courier New" panose="02070309020205020404" pitchFamily="49" charset="0"/>
              </a:rPr>
              <a:t> = width</a:t>
            </a:r>
          </a:p>
          <a:p>
            <a:pPr marL="174625" lvl="4" indent="0" eaLnBrk="1" hangingPunct="1">
              <a:spcBef>
                <a:spcPts val="1200"/>
              </a:spcBef>
              <a:buFont typeface="Gill Sans" charset="0"/>
              <a:buNone/>
              <a:defRPr/>
            </a:pPr>
            <a:r>
              <a:rPr lang="en-US" sz="2400" b="1" dirty="0">
                <a:solidFill>
                  <a:srgbClr val="00B05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self.height</a:t>
            </a:r>
            <a:r>
              <a:rPr lang="en-US" sz="2400" b="1" dirty="0">
                <a:solidFill>
                  <a:srgbClr val="00B050"/>
                </a:solidFill>
                <a:latin typeface="Courier New" panose="02070309020205020404" pitchFamily="49" charset="0"/>
                <a:cs typeface="Courier New" panose="02070309020205020404" pitchFamily="49" charset="0"/>
              </a:rPr>
              <a:t> = height</a:t>
            </a:r>
          </a:p>
          <a:p>
            <a:pPr marL="174625" lvl="4" indent="0" eaLnBrk="1" hangingPunct="1">
              <a:spcBef>
                <a:spcPts val="1200"/>
              </a:spcBef>
              <a:buFont typeface="Gill Sans" charset="0"/>
              <a:buNone/>
              <a:defRPr/>
            </a:pPr>
            <a:r>
              <a:rPr lang="en-US" sz="2400" b="1" dirty="0">
                <a:solidFill>
                  <a:srgbClr val="00B05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self.corner</a:t>
            </a:r>
            <a:r>
              <a:rPr lang="en-US" sz="2400" b="1" dirty="0">
                <a:solidFill>
                  <a:srgbClr val="00B050"/>
                </a:solidFill>
                <a:latin typeface="Courier New" panose="02070309020205020404" pitchFamily="49" charset="0"/>
                <a:cs typeface="Courier New" panose="02070309020205020404" pitchFamily="49" charset="0"/>
              </a:rPr>
              <a:t> = Point(x, y)</a:t>
            </a:r>
            <a:endParaRPr lang="en-US" altLang="tr-TR" dirty="0">
              <a:solidFill>
                <a:srgbClr val="00B05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800" y="50800"/>
            <a:ext cx="10083800" cy="1238920"/>
          </a:xfrm>
        </p:spPr>
        <p:txBody>
          <a:bodyPr/>
          <a:lstStyle/>
          <a:p>
            <a:pPr eaLnBrk="1" hangingPunct="1">
              <a:defRPr/>
            </a:pPr>
            <a:r>
              <a:rPr lang="en-US" altLang="tr-TR" sz="4800" dirty="0">
                <a:solidFill>
                  <a:schemeClr val="accent2"/>
                </a:solidFill>
              </a:rPr>
              <a:t>Rectangles</a:t>
            </a:r>
          </a:p>
        </p:txBody>
      </p:sp>
      <p:sp>
        <p:nvSpPr>
          <p:cNvPr id="2" name="Rectangle 2"/>
          <p:cNvSpPr>
            <a:spLocks noGrp="1" noChangeArrowheads="1"/>
          </p:cNvSpPr>
          <p:nvPr>
            <p:ph type="body" idx="1"/>
          </p:nvPr>
        </p:nvSpPr>
        <p:spPr>
          <a:xfrm>
            <a:off x="0" y="785664"/>
            <a:ext cx="10083800" cy="5435600"/>
          </a:xfrm>
        </p:spPr>
        <p:txBody>
          <a:bodyPr/>
          <a:lstStyle/>
          <a:p>
            <a:pPr marL="698500" eaLnBrk="1" hangingPunct="1">
              <a:buSzPct val="125000"/>
              <a:defRPr/>
            </a:pPr>
            <a:r>
              <a:rPr lang="en-US" dirty="0"/>
              <a:t>Instantiate a Rectangle object and assign values to the attributes:</a:t>
            </a:r>
          </a:p>
          <a:p>
            <a:pPr marL="254000" indent="0" eaLnBrk="1" hangingPunct="1">
              <a:buFont typeface="Gill Sans" charset="0"/>
              <a:buNone/>
              <a:defRPr/>
            </a:pPr>
            <a:r>
              <a:rPr lang="en-US" dirty="0">
                <a:solidFill>
                  <a:srgbClr val="00B050"/>
                </a:solidFill>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box = Rectangle(100, 200, 0, 0)</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50800" y="50800"/>
            <a:ext cx="10083800" cy="1094904"/>
          </a:xfrm>
        </p:spPr>
        <p:txBody>
          <a:bodyPr/>
          <a:lstStyle/>
          <a:p>
            <a:pPr eaLnBrk="1" hangingPunct="1">
              <a:defRPr/>
            </a:pPr>
            <a:r>
              <a:rPr lang="en-US" altLang="tr-TR" sz="4800" dirty="0">
                <a:solidFill>
                  <a:schemeClr val="accent2"/>
                </a:solidFill>
              </a:rPr>
              <a:t>Rectangles</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438400"/>
            <a:ext cx="75311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0800" y="50800"/>
            <a:ext cx="10083800" cy="1022896"/>
          </a:xfrm>
        </p:spPr>
        <p:txBody>
          <a:bodyPr/>
          <a:lstStyle/>
          <a:p>
            <a:pPr eaLnBrk="1" hangingPunct="1">
              <a:defRPr/>
            </a:pPr>
            <a:r>
              <a:rPr lang="en-US" altLang="tr-TR" sz="4800" dirty="0">
                <a:solidFill>
                  <a:schemeClr val="accent2"/>
                </a:solidFill>
              </a:rPr>
              <a:t>Objects are mutable</a:t>
            </a:r>
          </a:p>
        </p:txBody>
      </p:sp>
      <p:sp>
        <p:nvSpPr>
          <p:cNvPr id="30722" name="Rectangle 2"/>
          <p:cNvSpPr>
            <a:spLocks noGrp="1" noChangeArrowheads="1"/>
          </p:cNvSpPr>
          <p:nvPr>
            <p:ph type="body" idx="1"/>
          </p:nvPr>
        </p:nvSpPr>
        <p:spPr>
          <a:xfrm>
            <a:off x="22089" y="1937792"/>
            <a:ext cx="10083800" cy="5435600"/>
          </a:xfrm>
        </p:spPr>
        <p:txBody>
          <a:bodyPr/>
          <a:lstStyle/>
          <a:p>
            <a:pPr marL="698500" eaLnBrk="1" hangingPunct="1">
              <a:buSzPct val="125000"/>
              <a:defRPr/>
            </a:pPr>
            <a:r>
              <a:rPr lang="en-US" dirty="0"/>
              <a:t>You can change the state of an object by making an assignment to one of its attributes.</a:t>
            </a:r>
          </a:p>
          <a:p>
            <a:pPr marL="1397000" lvl="2" indent="-457200" eaLnBrk="1" hangingPunct="1">
              <a:buSzPct val="100000"/>
              <a:buFont typeface="Wingdings" panose="05000000000000000000" pitchFamily="2" charset="2"/>
              <a:buChar char="v"/>
              <a:defRPr/>
            </a:pPr>
            <a:r>
              <a:rPr lang="en-US" dirty="0"/>
              <a:t> For example, to change the size of a rectangle without changing its position, you can modify the values of width and height:</a:t>
            </a:r>
          </a:p>
          <a:p>
            <a:pPr marL="939800" lvl="2" indent="0" eaLnBrk="1" hangingPunct="1">
              <a:buNone/>
              <a:defRPr/>
            </a:pPr>
            <a:r>
              <a:rPr lang="en-US" b="1" dirty="0" err="1">
                <a:solidFill>
                  <a:srgbClr val="00B050"/>
                </a:solidFill>
                <a:latin typeface="Courier New" panose="02070309020205020404" pitchFamily="49" charset="0"/>
                <a:cs typeface="Courier New" panose="02070309020205020404" pitchFamily="49" charset="0"/>
              </a:rPr>
              <a:t>box.width</a:t>
            </a:r>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box.width</a:t>
            </a:r>
            <a:r>
              <a:rPr lang="en-US" b="1" dirty="0">
                <a:solidFill>
                  <a:srgbClr val="00B050"/>
                </a:solidFill>
                <a:latin typeface="Courier New" panose="02070309020205020404" pitchFamily="49" charset="0"/>
                <a:cs typeface="Courier New" panose="02070309020205020404" pitchFamily="49" charset="0"/>
              </a:rPr>
              <a:t> + 50</a:t>
            </a:r>
          </a:p>
          <a:p>
            <a:pPr marL="939800" lvl="2" indent="0" eaLnBrk="1" hangingPunct="1">
              <a:buNone/>
              <a:defRPr/>
            </a:pPr>
            <a:r>
              <a:rPr lang="en-US" b="1" dirty="0" err="1">
                <a:solidFill>
                  <a:srgbClr val="00B050"/>
                </a:solidFill>
                <a:latin typeface="Courier New" panose="02070309020205020404" pitchFamily="49" charset="0"/>
                <a:cs typeface="Courier New" panose="02070309020205020404" pitchFamily="49" charset="0"/>
              </a:rPr>
              <a:t>box.height</a:t>
            </a:r>
            <a:r>
              <a:rPr lang="en-US" b="1" dirty="0">
                <a:solidFill>
                  <a:srgbClr val="00B050"/>
                </a:solidFill>
                <a:latin typeface="Courier New" panose="02070309020205020404" pitchFamily="49" charset="0"/>
                <a:cs typeface="Courier New" panose="02070309020205020404" pitchFamily="49" charset="0"/>
              </a:rPr>
              <a:t> = </a:t>
            </a:r>
            <a:r>
              <a:rPr lang="en-US" b="1" dirty="0" err="1">
                <a:solidFill>
                  <a:srgbClr val="00B050"/>
                </a:solidFill>
                <a:latin typeface="Courier New" panose="02070309020205020404" pitchFamily="49" charset="0"/>
                <a:cs typeface="Courier New" panose="02070309020205020404" pitchFamily="49" charset="0"/>
              </a:rPr>
              <a:t>box.height</a:t>
            </a:r>
            <a:r>
              <a:rPr lang="en-US" b="1" dirty="0">
                <a:solidFill>
                  <a:srgbClr val="00B050"/>
                </a:solidFill>
                <a:latin typeface="Courier New" panose="02070309020205020404" pitchFamily="49" charset="0"/>
                <a:cs typeface="Courier New" panose="02070309020205020404" pitchFamily="49" charset="0"/>
              </a:rPr>
              <a:t> + 100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0800" y="50800"/>
            <a:ext cx="10083800" cy="1166912"/>
          </a:xfrm>
        </p:spPr>
        <p:txBody>
          <a:bodyPr/>
          <a:lstStyle/>
          <a:p>
            <a:pPr eaLnBrk="1" hangingPunct="1">
              <a:defRPr/>
            </a:pPr>
            <a:r>
              <a:rPr lang="en-US" altLang="tr-TR" sz="4800" dirty="0">
                <a:solidFill>
                  <a:schemeClr val="accent2"/>
                </a:solidFill>
              </a:rPr>
              <a:t>Instances as return values</a:t>
            </a:r>
          </a:p>
        </p:txBody>
      </p:sp>
      <p:sp>
        <p:nvSpPr>
          <p:cNvPr id="20483" name="Rectangle 2"/>
          <p:cNvSpPr>
            <a:spLocks noGrp="1" noChangeArrowheads="1"/>
          </p:cNvSpPr>
          <p:nvPr>
            <p:ph type="body" idx="1"/>
          </p:nvPr>
        </p:nvSpPr>
        <p:spPr>
          <a:xfrm>
            <a:off x="50800" y="1649760"/>
            <a:ext cx="10083800" cy="5435600"/>
          </a:xfrm>
        </p:spPr>
        <p:txBody>
          <a:bodyPr/>
          <a:lstStyle/>
          <a:p>
            <a:pPr marL="230188" lvl="2" indent="0" eaLnBrk="1" hangingPunct="1">
              <a:buNone/>
              <a:defRPr/>
            </a:pPr>
            <a:r>
              <a:rPr lang="en-US" altLang="tr-TR" dirty="0"/>
              <a:t>Functions can return instances. For example, </a:t>
            </a:r>
            <a:r>
              <a:rPr lang="en-US" altLang="tr-TR" dirty="0" err="1"/>
              <a:t>find_center</a:t>
            </a:r>
            <a:r>
              <a:rPr lang="en-US" altLang="tr-TR" dirty="0"/>
              <a:t> takes a Rectangle as an argument and returns a Point that contains the coordinates of the center of the Rectangle:</a:t>
            </a:r>
            <a:br>
              <a:rPr lang="en-US" altLang="tr-TR" dirty="0"/>
            </a:br>
            <a:br>
              <a:rPr lang="en-US" altLang="tr-TR" dirty="0"/>
            </a:br>
            <a:r>
              <a:rPr lang="en-US" altLang="tr-TR" b="1" dirty="0">
                <a:solidFill>
                  <a:srgbClr val="00B050"/>
                </a:solidFill>
                <a:latin typeface="Courier New" panose="02070309020205020404" pitchFamily="49" charset="0"/>
                <a:cs typeface="Courier New" panose="02070309020205020404" pitchFamily="49" charset="0"/>
              </a:rPr>
              <a:t># implementation</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find_center</a:t>
            </a:r>
            <a:r>
              <a:rPr lang="en-US" altLang="tr-TR" b="1" dirty="0">
                <a:solidFill>
                  <a:srgbClr val="00B050"/>
                </a:solidFill>
                <a:latin typeface="Courier New" panose="02070309020205020404" pitchFamily="49" charset="0"/>
                <a:cs typeface="Courier New" panose="02070309020205020404" pitchFamily="49" charset="0"/>
              </a:rPr>
              <a:t>(box):</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p = Point()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p.x</a:t>
            </a:r>
            <a:r>
              <a:rPr lang="en-US" altLang="tr-TR" b="1" dirty="0">
                <a:solidFill>
                  <a:srgbClr val="00B050"/>
                </a:solidFill>
                <a:latin typeface="Courier New" panose="02070309020205020404" pitchFamily="49" charset="0"/>
                <a:cs typeface="Courier New" panose="02070309020205020404" pitchFamily="49" charset="0"/>
              </a:rPr>
              <a:t> = </a:t>
            </a:r>
            <a:r>
              <a:rPr lang="en-US" altLang="tr-TR" b="1" dirty="0" err="1">
                <a:solidFill>
                  <a:srgbClr val="00B050"/>
                </a:solidFill>
                <a:latin typeface="Courier New" panose="02070309020205020404" pitchFamily="49" charset="0"/>
                <a:cs typeface="Courier New" panose="02070309020205020404" pitchFamily="49" charset="0"/>
              </a:rPr>
              <a:t>box.corner.x</a:t>
            </a:r>
            <a:r>
              <a:rPr lang="en-US" altLang="tr-TR" b="1" dirty="0">
                <a:solidFill>
                  <a:srgbClr val="00B050"/>
                </a:solidFill>
                <a:latin typeface="Courier New" panose="02070309020205020404" pitchFamily="49" charset="0"/>
                <a:cs typeface="Courier New" panose="02070309020205020404" pitchFamily="49" charset="0"/>
              </a:rPr>
              <a:t> + </a:t>
            </a:r>
            <a:r>
              <a:rPr lang="en-US" altLang="tr-TR" b="1" dirty="0" err="1">
                <a:solidFill>
                  <a:srgbClr val="00B050"/>
                </a:solidFill>
                <a:latin typeface="Courier New" panose="02070309020205020404" pitchFamily="49" charset="0"/>
                <a:cs typeface="Courier New" panose="02070309020205020404" pitchFamily="49" charset="0"/>
              </a:rPr>
              <a:t>box.width</a:t>
            </a:r>
            <a:r>
              <a:rPr lang="en-US" altLang="tr-TR" b="1" dirty="0">
                <a:solidFill>
                  <a:srgbClr val="00B050"/>
                </a:solidFill>
                <a:latin typeface="Courier New" panose="02070309020205020404" pitchFamily="49" charset="0"/>
                <a:cs typeface="Courier New" panose="02070309020205020404" pitchFamily="49" charset="0"/>
              </a:rPr>
              <a:t>/2.0</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p.y</a:t>
            </a:r>
            <a:r>
              <a:rPr lang="en-US" altLang="tr-TR" b="1" dirty="0">
                <a:solidFill>
                  <a:srgbClr val="00B050"/>
                </a:solidFill>
                <a:latin typeface="Courier New" panose="02070309020205020404" pitchFamily="49" charset="0"/>
                <a:cs typeface="Courier New" panose="02070309020205020404" pitchFamily="49" charset="0"/>
              </a:rPr>
              <a:t> = </a:t>
            </a:r>
            <a:r>
              <a:rPr lang="en-US" altLang="tr-TR" b="1" dirty="0" err="1">
                <a:solidFill>
                  <a:srgbClr val="00B050"/>
                </a:solidFill>
                <a:latin typeface="Courier New" panose="02070309020205020404" pitchFamily="49" charset="0"/>
                <a:cs typeface="Courier New" panose="02070309020205020404" pitchFamily="49" charset="0"/>
              </a:rPr>
              <a:t>box.corner.y</a:t>
            </a:r>
            <a:r>
              <a:rPr lang="en-US" altLang="tr-TR" b="1" dirty="0">
                <a:solidFill>
                  <a:srgbClr val="00B050"/>
                </a:solidFill>
                <a:latin typeface="Courier New" panose="02070309020205020404" pitchFamily="49" charset="0"/>
                <a:cs typeface="Courier New" panose="02070309020205020404" pitchFamily="49" charset="0"/>
              </a:rPr>
              <a:t> + </a:t>
            </a:r>
            <a:r>
              <a:rPr lang="en-US" altLang="tr-TR" b="1" dirty="0" err="1">
                <a:solidFill>
                  <a:srgbClr val="00B050"/>
                </a:solidFill>
                <a:latin typeface="Courier New" panose="02070309020205020404" pitchFamily="49" charset="0"/>
                <a:cs typeface="Courier New" panose="02070309020205020404" pitchFamily="49" charset="0"/>
              </a:rPr>
              <a:t>box.height</a:t>
            </a:r>
            <a:r>
              <a:rPr lang="en-US" altLang="tr-TR" b="1" dirty="0">
                <a:solidFill>
                  <a:srgbClr val="00B050"/>
                </a:solidFill>
                <a:latin typeface="Courier New" panose="02070309020205020404" pitchFamily="49" charset="0"/>
                <a:cs typeface="Courier New" panose="02070309020205020404" pitchFamily="49" charset="0"/>
              </a:rPr>
              <a:t>/2.0</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p</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0800" y="50800"/>
            <a:ext cx="10083800" cy="950888"/>
          </a:xfrm>
        </p:spPr>
        <p:txBody>
          <a:bodyPr/>
          <a:lstStyle/>
          <a:p>
            <a:pPr eaLnBrk="1" hangingPunct="1">
              <a:defRPr/>
            </a:pPr>
            <a:r>
              <a:rPr lang="en-US" altLang="tr-TR" sz="4800" dirty="0">
                <a:solidFill>
                  <a:schemeClr val="accent2"/>
                </a:solidFill>
              </a:rPr>
              <a:t>Copying</a:t>
            </a:r>
          </a:p>
        </p:txBody>
      </p:sp>
      <p:sp>
        <p:nvSpPr>
          <p:cNvPr id="21507" name="Rectangle 2"/>
          <p:cNvSpPr>
            <a:spLocks noGrp="1" noChangeArrowheads="1"/>
          </p:cNvSpPr>
          <p:nvPr>
            <p:ph type="body" idx="1"/>
          </p:nvPr>
        </p:nvSpPr>
        <p:spPr>
          <a:xfrm>
            <a:off x="50800" y="1937792"/>
            <a:ext cx="10083800" cy="5435600"/>
          </a:xfrm>
        </p:spPr>
        <p:txBody>
          <a:bodyPr/>
          <a:lstStyle/>
          <a:p>
            <a:pPr marL="698500" eaLnBrk="1" hangingPunct="1">
              <a:buSzPct val="125000"/>
              <a:defRPr/>
            </a:pPr>
            <a:r>
              <a:rPr lang="en-US" altLang="tr-TR" dirty="0"/>
              <a:t>Aliasing can make a program difficult to read</a:t>
            </a:r>
          </a:p>
          <a:p>
            <a:pPr marL="1397000" lvl="2" indent="-457200" eaLnBrk="1" hangingPunct="1">
              <a:buSzPct val="90000"/>
              <a:buFont typeface="Wingdings" panose="05000000000000000000" pitchFamily="2" charset="2"/>
              <a:buChar char="v"/>
              <a:defRPr/>
            </a:pPr>
            <a:r>
              <a:rPr lang="en-US" altLang="tr-TR" dirty="0"/>
              <a:t>changes in one place might have unexpected effects in another place. </a:t>
            </a:r>
          </a:p>
          <a:p>
            <a:pPr marL="1397000" lvl="2" indent="-457200" eaLnBrk="1" hangingPunct="1">
              <a:buSzPct val="90000"/>
              <a:buFont typeface="Wingdings" panose="05000000000000000000" pitchFamily="2" charset="2"/>
              <a:buChar char="v"/>
              <a:defRPr/>
            </a:pPr>
            <a:r>
              <a:rPr lang="en-US" altLang="tr-TR" dirty="0"/>
              <a:t>hard to keep track of all the variables that might refer to a given object.</a:t>
            </a:r>
          </a:p>
          <a:p>
            <a:pPr marL="698500" eaLnBrk="1" hangingPunct="1">
              <a:buSzPct val="125000"/>
              <a:defRPr/>
            </a:pPr>
            <a:r>
              <a:rPr lang="en-US" altLang="tr-TR" dirty="0"/>
              <a:t>Copying an object is often an alternative to aliasing.</a:t>
            </a:r>
          </a:p>
          <a:p>
            <a:pPr marL="1397000" lvl="2" indent="-457200" eaLnBrk="1" hangingPunct="1">
              <a:buSzPct val="90000"/>
              <a:buFont typeface="Wingdings" panose="05000000000000000000" pitchFamily="2" charset="2"/>
              <a:buChar char="v"/>
              <a:defRPr/>
            </a:pPr>
            <a:r>
              <a:rPr lang="en-US" altLang="tr-TR" dirty="0"/>
              <a:t>“copy” module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0800" y="50800"/>
            <a:ext cx="10083800" cy="1094904"/>
          </a:xfrm>
        </p:spPr>
        <p:txBody>
          <a:bodyPr/>
          <a:lstStyle/>
          <a:p>
            <a:pPr eaLnBrk="1" hangingPunct="1">
              <a:defRPr/>
            </a:pPr>
            <a:r>
              <a:rPr lang="en-US" altLang="tr-TR" sz="4800" dirty="0">
                <a:solidFill>
                  <a:schemeClr val="accent2"/>
                </a:solidFill>
              </a:rPr>
              <a:t>Copying</a:t>
            </a:r>
          </a:p>
        </p:txBody>
      </p:sp>
      <p:sp>
        <p:nvSpPr>
          <p:cNvPr id="2" name="Rectangle 2"/>
          <p:cNvSpPr>
            <a:spLocks noGrp="1" noChangeArrowheads="1"/>
          </p:cNvSpPr>
          <p:nvPr>
            <p:ph type="body" idx="1"/>
          </p:nvPr>
        </p:nvSpPr>
        <p:spPr>
          <a:xfrm>
            <a:off x="-5129" y="1721768"/>
            <a:ext cx="10083800" cy="5435600"/>
          </a:xfrm>
        </p:spPr>
        <p:txBody>
          <a:bodyPr/>
          <a:lstStyle/>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p1 = Point()</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p1.x = 3.0</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p1.y = 4.0</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import copy</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p2 = </a:t>
            </a:r>
            <a:r>
              <a:rPr lang="en-US" b="1" dirty="0" err="1">
                <a:solidFill>
                  <a:srgbClr val="00B050"/>
                </a:solidFill>
                <a:latin typeface="Courier New" panose="02070309020205020404" pitchFamily="49" charset="0"/>
                <a:cs typeface="Courier New" panose="02070309020205020404" pitchFamily="49" charset="0"/>
              </a:rPr>
              <a:t>copy.copy</a:t>
            </a:r>
            <a:r>
              <a:rPr lang="en-US" b="1" dirty="0">
                <a:solidFill>
                  <a:srgbClr val="00B050"/>
                </a:solidFill>
                <a:latin typeface="Courier New" panose="02070309020205020404" pitchFamily="49" charset="0"/>
                <a:cs typeface="Courier New" panose="02070309020205020404" pitchFamily="49" charset="0"/>
              </a:rPr>
              <a:t>(p1)</a:t>
            </a:r>
          </a:p>
          <a:p>
            <a:pPr marL="698500" eaLnBrk="1" hangingPunct="1">
              <a:buSzPct val="125000"/>
              <a:defRPr/>
            </a:pPr>
            <a:r>
              <a:rPr lang="en-US" dirty="0"/>
              <a:t>p1 and p2 contain the same data, </a:t>
            </a:r>
            <a:r>
              <a:rPr lang="en-US" b="1" u="sng" dirty="0"/>
              <a:t>but they are not the same Point.</a:t>
            </a:r>
            <a:endParaRPr lang="en-US" b="1" u="sng" dirty="0">
              <a:ea typeface="ヒラギノ角ゴ ProN W6" charset="0"/>
              <a:cs typeface="ヒラギノ角ゴ ProN W6"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50800" y="3126928"/>
            <a:ext cx="10083800" cy="5435600"/>
          </a:xfrm>
        </p:spPr>
        <p:txBody>
          <a:bodyPr/>
          <a:lstStyle/>
          <a:p>
            <a:pPr marL="698500" eaLnBrk="1" hangingPunct="1">
              <a:buSzPct val="125000"/>
              <a:defRPr/>
            </a:pPr>
            <a:r>
              <a:rPr lang="en-US" altLang="en-US" sz="2800" dirty="0"/>
              <a:t>If you use </a:t>
            </a:r>
            <a:r>
              <a:rPr lang="en-US" altLang="en-US" sz="2800" dirty="0" err="1"/>
              <a:t>copy.copy</a:t>
            </a:r>
            <a:r>
              <a:rPr lang="en-US" altLang="en-US" sz="2800" dirty="0"/>
              <a:t> to duplicate a Rectangle, note that it copies the Rectangle object but not the embedded Point.</a:t>
            </a:r>
          </a:p>
          <a:p>
            <a:pPr marL="698500" eaLnBrk="1" hangingPunct="1">
              <a:buFont typeface="Gill Sans" charset="0"/>
              <a:buNone/>
              <a:defRPr/>
            </a:pPr>
            <a:endParaRPr lang="en-US" altLang="en-US" sz="100" dirty="0"/>
          </a:p>
          <a:p>
            <a:pPr marL="939800" lvl="2" indent="0" eaLnBrk="1" hangingPunct="1">
              <a:spcBef>
                <a:spcPts val="600"/>
              </a:spcBef>
              <a:buNone/>
              <a:defRPr/>
            </a:pPr>
            <a:r>
              <a:rPr lang="en-US" sz="2800" b="1" dirty="0">
                <a:solidFill>
                  <a:srgbClr val="00B050"/>
                </a:solidFill>
                <a:latin typeface="Courier New" panose="02070309020205020404" pitchFamily="49" charset="0"/>
                <a:cs typeface="Courier New" panose="02070309020205020404" pitchFamily="49" charset="0"/>
              </a:rPr>
              <a:t>box = Rectangle(100, 200, 0, 0)</a:t>
            </a:r>
            <a:endParaRPr lang="en-US" altLang="en-US" sz="2800" b="1" dirty="0">
              <a:solidFill>
                <a:srgbClr val="00B050"/>
              </a:solidFill>
              <a:latin typeface="Courier New" panose="02070309020205020404" pitchFamily="49" charset="0"/>
              <a:cs typeface="Courier New" panose="02070309020205020404" pitchFamily="49" charset="0"/>
            </a:endParaRPr>
          </a:p>
          <a:p>
            <a:pPr marL="939800" lvl="2" indent="0" eaLnBrk="1" hangingPunct="1">
              <a:spcBef>
                <a:spcPts val="600"/>
              </a:spcBef>
              <a:buNone/>
              <a:defRPr/>
            </a:pPr>
            <a:r>
              <a:rPr lang="en-US" altLang="en-US" sz="2800" b="1" dirty="0">
                <a:solidFill>
                  <a:srgbClr val="00B050"/>
                </a:solidFill>
                <a:latin typeface="Courier New" panose="02070309020205020404" pitchFamily="49" charset="0"/>
                <a:cs typeface="Courier New" panose="02070309020205020404" pitchFamily="49" charset="0"/>
              </a:rPr>
              <a:t>box2 = </a:t>
            </a:r>
            <a:r>
              <a:rPr lang="en-US" altLang="en-US" sz="2800" b="1" dirty="0" err="1">
                <a:solidFill>
                  <a:srgbClr val="00B050"/>
                </a:solidFill>
                <a:latin typeface="Courier New" panose="02070309020205020404" pitchFamily="49" charset="0"/>
                <a:cs typeface="Courier New" panose="02070309020205020404" pitchFamily="49" charset="0"/>
              </a:rPr>
              <a:t>copy.copy</a:t>
            </a:r>
            <a:r>
              <a:rPr lang="en-US" altLang="en-US" sz="2800" b="1" dirty="0">
                <a:solidFill>
                  <a:srgbClr val="00B050"/>
                </a:solidFill>
                <a:latin typeface="Courier New" panose="02070309020205020404" pitchFamily="49" charset="0"/>
                <a:cs typeface="Courier New" panose="02070309020205020404" pitchFamily="49" charset="0"/>
              </a:rPr>
              <a:t>(box)</a:t>
            </a:r>
          </a:p>
          <a:p>
            <a:pPr marL="939800" lvl="2" indent="0" eaLnBrk="1" hangingPunct="1">
              <a:spcBef>
                <a:spcPts val="600"/>
              </a:spcBef>
              <a:buNone/>
              <a:defRPr/>
            </a:pPr>
            <a:r>
              <a:rPr lang="en-US" altLang="en-US" sz="2800" b="1" dirty="0">
                <a:solidFill>
                  <a:srgbClr val="00B050"/>
                </a:solidFill>
                <a:latin typeface="Courier New" panose="02070309020205020404" pitchFamily="49" charset="0"/>
                <a:cs typeface="Courier New" panose="02070309020205020404" pitchFamily="49" charset="0"/>
              </a:rPr>
              <a:t>print box2 is box</a:t>
            </a:r>
          </a:p>
          <a:p>
            <a:pPr marL="939800" lvl="2" indent="0" eaLnBrk="1" hangingPunct="1">
              <a:spcBef>
                <a:spcPts val="600"/>
              </a:spcBef>
              <a:buNone/>
              <a:defRPr/>
            </a:pPr>
            <a:r>
              <a:rPr lang="en-US" altLang="en-US" sz="2800" i="1" dirty="0">
                <a:solidFill>
                  <a:srgbClr val="00B050"/>
                </a:solidFill>
                <a:latin typeface="Courier New" panose="02070309020205020404" pitchFamily="49" charset="0"/>
                <a:cs typeface="Courier New" panose="02070309020205020404" pitchFamily="49" charset="0"/>
              </a:rPr>
              <a:t>False</a:t>
            </a:r>
          </a:p>
          <a:p>
            <a:pPr marL="939800" lvl="2" indent="0" eaLnBrk="1" hangingPunct="1">
              <a:spcBef>
                <a:spcPts val="600"/>
              </a:spcBef>
              <a:buNone/>
              <a:defRPr/>
            </a:pPr>
            <a:r>
              <a:rPr lang="en-US" altLang="en-US" sz="2800" b="1" dirty="0">
                <a:solidFill>
                  <a:srgbClr val="00B050"/>
                </a:solidFill>
                <a:latin typeface="Courier New" panose="02070309020205020404" pitchFamily="49" charset="0"/>
                <a:cs typeface="Courier New" panose="02070309020205020404" pitchFamily="49" charset="0"/>
              </a:rPr>
              <a:t>print box2.corner is </a:t>
            </a:r>
            <a:r>
              <a:rPr lang="en-US" altLang="en-US" sz="2800" b="1" dirty="0" err="1">
                <a:solidFill>
                  <a:srgbClr val="00B050"/>
                </a:solidFill>
                <a:latin typeface="Courier New" panose="02070309020205020404" pitchFamily="49" charset="0"/>
                <a:cs typeface="Courier New" panose="02070309020205020404" pitchFamily="49" charset="0"/>
              </a:rPr>
              <a:t>box.corner</a:t>
            </a:r>
            <a:endParaRPr lang="en-US" altLang="en-US" sz="2800" b="1" dirty="0">
              <a:solidFill>
                <a:srgbClr val="00B050"/>
              </a:solidFill>
              <a:latin typeface="Courier New" panose="02070309020205020404" pitchFamily="49" charset="0"/>
              <a:cs typeface="Courier New" panose="02070309020205020404" pitchFamily="49" charset="0"/>
            </a:endParaRPr>
          </a:p>
          <a:p>
            <a:pPr marL="939800" lvl="2" indent="0" eaLnBrk="1" hangingPunct="1">
              <a:spcBef>
                <a:spcPts val="600"/>
              </a:spcBef>
              <a:buNone/>
              <a:defRPr/>
            </a:pPr>
            <a:r>
              <a:rPr lang="en-US" altLang="en-US" sz="2800" i="1" dirty="0">
                <a:solidFill>
                  <a:srgbClr val="00B050"/>
                </a:solidFill>
                <a:latin typeface="Courier New" panose="02070309020205020404" pitchFamily="49" charset="0"/>
                <a:cs typeface="Courier New" panose="02070309020205020404" pitchFamily="49" charset="0"/>
              </a:rPr>
              <a:t>True</a:t>
            </a:r>
            <a:br>
              <a:rPr lang="en-US" altLang="en-US" b="1" dirty="0">
                <a:latin typeface="Courier New" panose="02070309020205020404" pitchFamily="49" charset="0"/>
                <a:cs typeface="Courier New" panose="02070309020205020404" pitchFamily="49" charset="0"/>
              </a:rPr>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p:txBody>
      </p:sp>
      <p:sp>
        <p:nvSpPr>
          <p:cNvPr id="23554" name="Rectangle 1"/>
          <p:cNvSpPr>
            <a:spLocks noGrp="1" noChangeArrowheads="1"/>
          </p:cNvSpPr>
          <p:nvPr>
            <p:ph type="title"/>
          </p:nvPr>
        </p:nvSpPr>
        <p:spPr>
          <a:xfrm>
            <a:off x="50800" y="50800"/>
            <a:ext cx="10083800" cy="1166912"/>
          </a:xfrm>
        </p:spPr>
        <p:txBody>
          <a:bodyPr/>
          <a:lstStyle/>
          <a:p>
            <a:pPr eaLnBrk="1" hangingPunct="1">
              <a:defRPr/>
            </a:pPr>
            <a:r>
              <a:rPr lang="en-US" altLang="tr-TR" sz="4800" dirty="0">
                <a:solidFill>
                  <a:schemeClr val="accent2"/>
                </a:solidFill>
              </a:rPr>
              <a:t>Copying</a:t>
            </a:r>
          </a:p>
        </p:txBody>
      </p:sp>
      <p:pic>
        <p:nvPicPr>
          <p:cNvPr id="3993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8636" b="11229"/>
          <a:stretch/>
        </p:blipFill>
        <p:spPr bwMode="auto">
          <a:xfrm>
            <a:off x="287338" y="6042248"/>
            <a:ext cx="9610725"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166912"/>
          </a:xfrm>
        </p:spPr>
        <p:txBody>
          <a:bodyPr/>
          <a:lstStyle/>
          <a:p>
            <a:pPr eaLnBrk="1" hangingPunct="1">
              <a:defRPr/>
            </a:pPr>
            <a:r>
              <a:rPr lang="en-US" altLang="tr-TR" sz="4800" dirty="0">
                <a:solidFill>
                  <a:schemeClr val="accent2"/>
                </a:solidFill>
              </a:rPr>
              <a:t>Copying</a:t>
            </a:r>
          </a:p>
        </p:txBody>
      </p:sp>
      <p:sp>
        <p:nvSpPr>
          <p:cNvPr id="2" name="Rectangle 2"/>
          <p:cNvSpPr>
            <a:spLocks noGrp="1" noChangeArrowheads="1"/>
          </p:cNvSpPr>
          <p:nvPr>
            <p:ph type="body" idx="1"/>
          </p:nvPr>
        </p:nvSpPr>
        <p:spPr>
          <a:xfrm>
            <a:off x="-248592" y="1903413"/>
            <a:ext cx="10383192" cy="5435600"/>
          </a:xfrm>
        </p:spPr>
        <p:txBody>
          <a:bodyPr/>
          <a:lstStyle/>
          <a:p>
            <a:pPr marL="698500" eaLnBrk="1" hangingPunct="1">
              <a:buSzPct val="125000"/>
              <a:defRPr/>
            </a:pPr>
            <a:r>
              <a:rPr lang="en-US" altLang="en-US" sz="2800" dirty="0"/>
              <a:t>This operation (</a:t>
            </a:r>
            <a:r>
              <a:rPr lang="en-US" altLang="en-US" sz="2800" dirty="0" err="1"/>
              <a:t>copy.copy</a:t>
            </a:r>
            <a:r>
              <a:rPr lang="en-US" altLang="en-US" sz="2800" dirty="0"/>
              <a:t>) is called a </a:t>
            </a:r>
            <a:r>
              <a:rPr lang="en-US" altLang="en-US" sz="2800" b="1" dirty="0"/>
              <a:t>shallow</a:t>
            </a:r>
            <a:r>
              <a:rPr lang="en-US" altLang="en-US" sz="2800" dirty="0"/>
              <a:t> copy because it copies the object, but not the embedded objects.</a:t>
            </a:r>
          </a:p>
          <a:p>
            <a:pPr marL="698500" eaLnBrk="1" hangingPunct="1">
              <a:buSzPct val="125000"/>
              <a:defRPr/>
            </a:pPr>
            <a:r>
              <a:rPr lang="en-US" altLang="en-US" sz="2800" dirty="0"/>
              <a:t>The </a:t>
            </a:r>
            <a:r>
              <a:rPr lang="en-US" altLang="en-US" sz="2800" dirty="0">
                <a:latin typeface="Gill Sans Light" charset="0"/>
                <a:ea typeface="Gill Sans Light" charset="0"/>
                <a:cs typeface="Gill Sans Light" charset="0"/>
                <a:sym typeface="Gill Sans Light" charset="0"/>
              </a:rPr>
              <a:t>copy</a:t>
            </a:r>
            <a:r>
              <a:rPr lang="en-US" altLang="en-US" sz="2800" dirty="0"/>
              <a:t> module contains a method named </a:t>
            </a:r>
            <a:r>
              <a:rPr lang="en-US" altLang="en-US" sz="2800" b="1" dirty="0" err="1">
                <a:latin typeface="Gill Sans Light" charset="0"/>
                <a:ea typeface="Gill Sans Light" charset="0"/>
                <a:cs typeface="Gill Sans Light" charset="0"/>
                <a:sym typeface="Gill Sans Light" charset="0"/>
              </a:rPr>
              <a:t>deepcopy</a:t>
            </a:r>
            <a:r>
              <a:rPr lang="en-US" altLang="en-US" sz="2800" dirty="0"/>
              <a:t> that copies not only the object but also the objects it refers to, and the objects they refer to, and so on. This operation is called a </a:t>
            </a:r>
            <a:r>
              <a:rPr lang="en-US" altLang="en-US" sz="2800" b="1" dirty="0"/>
              <a:t>deep</a:t>
            </a:r>
            <a:r>
              <a:rPr lang="en-US" altLang="en-US" sz="2800" dirty="0"/>
              <a:t> copy.</a:t>
            </a:r>
          </a:p>
          <a:p>
            <a:pPr marL="698500" eaLnBrk="1" hangingPunct="1">
              <a:buFont typeface="Gill Sans" charset="0"/>
              <a:buNone/>
              <a:defRPr/>
            </a:pPr>
            <a:endParaRPr lang="en-US" altLang="en-US" sz="1200" dirty="0"/>
          </a:p>
          <a:p>
            <a:pPr marL="939800" lvl="2" indent="0" eaLnBrk="1" hangingPunct="1">
              <a:spcBef>
                <a:spcPts val="600"/>
              </a:spcBef>
              <a:buNone/>
              <a:defRPr/>
            </a:pPr>
            <a:r>
              <a:rPr lang="en-US" altLang="en-US" sz="2800" b="1" dirty="0">
                <a:solidFill>
                  <a:srgbClr val="00B050"/>
                </a:solidFill>
                <a:latin typeface="Courier New" panose="02070309020205020404" pitchFamily="49" charset="0"/>
                <a:cs typeface="Courier New" panose="02070309020205020404" pitchFamily="49" charset="0"/>
              </a:rPr>
              <a:t>box3 = </a:t>
            </a:r>
            <a:r>
              <a:rPr lang="en-US" altLang="en-US" sz="2800" b="1" dirty="0" err="1">
                <a:solidFill>
                  <a:srgbClr val="00B050"/>
                </a:solidFill>
                <a:latin typeface="Courier New" panose="02070309020205020404" pitchFamily="49" charset="0"/>
                <a:cs typeface="Courier New" panose="02070309020205020404" pitchFamily="49" charset="0"/>
              </a:rPr>
              <a:t>copy.deepcopy</a:t>
            </a:r>
            <a:r>
              <a:rPr lang="en-US" altLang="en-US" sz="2800" b="1" dirty="0">
                <a:solidFill>
                  <a:srgbClr val="00B050"/>
                </a:solidFill>
                <a:latin typeface="Courier New" panose="02070309020205020404" pitchFamily="49" charset="0"/>
                <a:cs typeface="Courier New" panose="02070309020205020404" pitchFamily="49" charset="0"/>
              </a:rPr>
              <a:t>(box)</a:t>
            </a:r>
          </a:p>
          <a:p>
            <a:pPr marL="939800" lvl="2" indent="0" eaLnBrk="1" hangingPunct="1">
              <a:spcBef>
                <a:spcPts val="600"/>
              </a:spcBef>
              <a:buNone/>
              <a:defRPr/>
            </a:pPr>
            <a:r>
              <a:rPr lang="en-US" altLang="en-US" sz="2800" b="1" dirty="0">
                <a:solidFill>
                  <a:srgbClr val="00B050"/>
                </a:solidFill>
                <a:latin typeface="Courier New" panose="02070309020205020404" pitchFamily="49" charset="0"/>
                <a:cs typeface="Courier New" panose="02070309020205020404" pitchFamily="49" charset="0"/>
              </a:rPr>
              <a:t>print box3 is box</a:t>
            </a:r>
          </a:p>
          <a:p>
            <a:pPr marL="939800" lvl="2" indent="0" eaLnBrk="1" hangingPunct="1">
              <a:spcBef>
                <a:spcPts val="600"/>
              </a:spcBef>
              <a:buNone/>
              <a:defRPr/>
            </a:pPr>
            <a:r>
              <a:rPr lang="en-US" altLang="en-US" sz="2800" i="1" dirty="0">
                <a:solidFill>
                  <a:srgbClr val="00B050"/>
                </a:solidFill>
                <a:latin typeface="Courier New" panose="02070309020205020404" pitchFamily="49" charset="0"/>
                <a:cs typeface="Courier New" panose="02070309020205020404" pitchFamily="49" charset="0"/>
              </a:rPr>
              <a:t>False</a:t>
            </a:r>
          </a:p>
          <a:p>
            <a:pPr marL="939800" lvl="2" indent="0" eaLnBrk="1" hangingPunct="1">
              <a:spcBef>
                <a:spcPts val="600"/>
              </a:spcBef>
              <a:buNone/>
              <a:defRPr/>
            </a:pPr>
            <a:r>
              <a:rPr lang="en-US" altLang="en-US" sz="2800" b="1" dirty="0">
                <a:solidFill>
                  <a:srgbClr val="00B050"/>
                </a:solidFill>
                <a:latin typeface="Courier New" panose="02070309020205020404" pitchFamily="49" charset="0"/>
                <a:cs typeface="Courier New" panose="02070309020205020404" pitchFamily="49" charset="0"/>
              </a:rPr>
              <a:t>print box3.corner is </a:t>
            </a:r>
            <a:r>
              <a:rPr lang="en-US" altLang="en-US" sz="2800" b="1" dirty="0" err="1">
                <a:solidFill>
                  <a:srgbClr val="00B050"/>
                </a:solidFill>
                <a:latin typeface="Courier New" panose="02070309020205020404" pitchFamily="49" charset="0"/>
                <a:cs typeface="Courier New" panose="02070309020205020404" pitchFamily="49" charset="0"/>
              </a:rPr>
              <a:t>box.corner</a:t>
            </a:r>
            <a:endParaRPr lang="en-US" altLang="en-US" sz="2800" b="1" dirty="0">
              <a:solidFill>
                <a:srgbClr val="00B050"/>
              </a:solidFill>
              <a:latin typeface="Courier New" panose="02070309020205020404" pitchFamily="49" charset="0"/>
              <a:cs typeface="Courier New" panose="02070309020205020404" pitchFamily="49" charset="0"/>
            </a:endParaRPr>
          </a:p>
          <a:p>
            <a:pPr marL="939800" lvl="2" indent="0" eaLnBrk="1" hangingPunct="1">
              <a:spcBef>
                <a:spcPts val="600"/>
              </a:spcBef>
              <a:buNone/>
              <a:defRPr/>
            </a:pPr>
            <a:r>
              <a:rPr lang="en-US" altLang="en-US" sz="2800" i="1" dirty="0">
                <a:solidFill>
                  <a:srgbClr val="00B050"/>
                </a:solidFill>
                <a:latin typeface="Courier New" panose="02070309020205020404" pitchFamily="49" charset="0"/>
                <a:cs typeface="Courier New" panose="02070309020205020404" pitchFamily="49" charset="0"/>
              </a:rPr>
              <a:t>False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294456"/>
            <a:ext cx="10083800" cy="2057400"/>
          </a:xfrm>
        </p:spPr>
        <p:txBody>
          <a:bodyPr/>
          <a:lstStyle/>
          <a:p>
            <a:pPr eaLnBrk="1" hangingPunct="1">
              <a:defRPr/>
            </a:pPr>
            <a:r>
              <a:rPr lang="en-US" altLang="tr-TR" sz="4800" dirty="0">
                <a:solidFill>
                  <a:schemeClr val="accent2"/>
                </a:solidFill>
              </a:rPr>
              <a:t>Debugging</a:t>
            </a:r>
          </a:p>
        </p:txBody>
      </p:sp>
      <p:sp>
        <p:nvSpPr>
          <p:cNvPr id="25603" name="Rectangle 2"/>
          <p:cNvSpPr>
            <a:spLocks noGrp="1" noChangeArrowheads="1"/>
          </p:cNvSpPr>
          <p:nvPr>
            <p:ph type="body" idx="1"/>
          </p:nvPr>
        </p:nvSpPr>
        <p:spPr>
          <a:xfrm>
            <a:off x="25400" y="1685213"/>
            <a:ext cx="10083800" cy="5435600"/>
          </a:xfrm>
        </p:spPr>
        <p:txBody>
          <a:bodyPr/>
          <a:lstStyle/>
          <a:p>
            <a:pPr marL="800100" lvl="2" indent="-457200" eaLnBrk="1" hangingPunct="1">
              <a:buSzPct val="125000"/>
              <a:defRPr/>
            </a:pPr>
            <a:r>
              <a:rPr lang="en-US" altLang="tr-TR" sz="2800" dirty="0"/>
              <a:t>If you try to access an attribute that doesn’t exist:</a:t>
            </a:r>
          </a:p>
          <a:p>
            <a:pPr marL="342900" lvl="2" indent="0" eaLnBrk="1" hangingPunct="1">
              <a:buNone/>
              <a:defRPr/>
            </a:pPr>
            <a:br>
              <a:rPr lang="en-US" altLang="tr-TR" sz="100" dirty="0"/>
            </a:br>
            <a:r>
              <a:rPr lang="en-US" altLang="tr-TR" sz="100" dirty="0"/>
              <a:t>	</a:t>
            </a:r>
            <a:r>
              <a:rPr lang="en-US" altLang="tr-TR" sz="2800" b="1" dirty="0">
                <a:solidFill>
                  <a:srgbClr val="00B050"/>
                </a:solidFill>
                <a:latin typeface="Courier New" panose="02070309020205020404" pitchFamily="49" charset="0"/>
                <a:cs typeface="Courier New" panose="02070309020205020404" pitchFamily="49" charset="0"/>
              </a:rPr>
              <a:t>p = Point(0, 0)</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print </a:t>
            </a:r>
            <a:r>
              <a:rPr lang="en-US" altLang="tr-TR" sz="2800" b="1" dirty="0" err="1">
                <a:solidFill>
                  <a:srgbClr val="00B050"/>
                </a:solidFill>
                <a:latin typeface="Courier New" panose="02070309020205020404" pitchFamily="49" charset="0"/>
                <a:cs typeface="Courier New" panose="02070309020205020404" pitchFamily="49" charset="0"/>
              </a:rPr>
              <a:t>p.z</a:t>
            </a:r>
            <a:endParaRPr lang="en-US" altLang="tr-TR" sz="2800" b="1" dirty="0">
              <a:solidFill>
                <a:srgbClr val="00B050"/>
              </a:solidFill>
              <a:latin typeface="Courier New" panose="02070309020205020404" pitchFamily="49" charset="0"/>
              <a:cs typeface="Courier New" panose="02070309020205020404" pitchFamily="49" charset="0"/>
            </a:endParaRPr>
          </a:p>
          <a:p>
            <a:pPr marL="342900" lvl="2" indent="0" eaLnBrk="1" hangingPunct="1">
              <a:buNone/>
              <a:defRPr/>
            </a:pPr>
            <a:br>
              <a:rPr lang="en-US" altLang="tr-TR" sz="200" b="1" dirty="0">
                <a:solidFill>
                  <a:srgbClr val="00B050"/>
                </a:solidFill>
                <a:latin typeface="Courier New" panose="02070309020205020404" pitchFamily="49" charset="0"/>
                <a:cs typeface="Courier New" panose="02070309020205020404" pitchFamily="49" charset="0"/>
              </a:rPr>
            </a:br>
            <a:r>
              <a:rPr lang="en-US" altLang="tr-TR" sz="200" b="1" dirty="0">
                <a:solidFill>
                  <a:srgbClr val="00B050"/>
                </a:solidFill>
                <a:latin typeface="Courier New" panose="02070309020205020404" pitchFamily="49" charset="0"/>
                <a:cs typeface="Courier New" panose="02070309020205020404" pitchFamily="49" charset="0"/>
              </a:rPr>
              <a:t>	</a:t>
            </a:r>
            <a:r>
              <a:rPr lang="en-US" altLang="tr-TR" sz="2800" i="1" dirty="0" err="1">
                <a:solidFill>
                  <a:srgbClr val="00B050"/>
                </a:solidFill>
                <a:latin typeface="Courier New" panose="02070309020205020404" pitchFamily="49" charset="0"/>
                <a:cs typeface="Courier New" panose="02070309020205020404" pitchFamily="49" charset="0"/>
              </a:rPr>
              <a:t>AttributeError</a:t>
            </a:r>
            <a:r>
              <a:rPr lang="en-US" altLang="tr-TR" sz="2800" i="1" dirty="0">
                <a:solidFill>
                  <a:srgbClr val="00B050"/>
                </a:solidFill>
                <a:latin typeface="Courier New" panose="02070309020205020404" pitchFamily="49" charset="0"/>
                <a:cs typeface="Courier New" panose="02070309020205020404" pitchFamily="49" charset="0"/>
              </a:rPr>
              <a:t>: Point instance has no 	attribute 'z'</a:t>
            </a:r>
          </a:p>
          <a:p>
            <a:pPr marL="800100" lvl="2" indent="-457200" eaLnBrk="1" hangingPunct="1">
              <a:buSzPct val="125000"/>
              <a:defRPr/>
            </a:pPr>
            <a:r>
              <a:rPr lang="en-US" altLang="tr-TR" sz="2800" dirty="0"/>
              <a:t>To check whether an object has a particular attribute:</a:t>
            </a:r>
            <a:br>
              <a:rPr lang="en-US" altLang="tr-TR" sz="2800" dirty="0"/>
            </a:br>
            <a:r>
              <a:rPr lang="en-US" altLang="tr-TR" sz="2800" b="1" dirty="0">
                <a:solidFill>
                  <a:srgbClr val="00B050"/>
                </a:solidFill>
                <a:latin typeface="Courier New" panose="02070309020205020404" pitchFamily="49" charset="0"/>
                <a:cs typeface="Courier New" panose="02070309020205020404" pitchFamily="49" charset="0"/>
              </a:rPr>
              <a:t>print </a:t>
            </a:r>
            <a:r>
              <a:rPr lang="en-US" altLang="tr-TR" sz="2800" b="1" dirty="0" err="1">
                <a:solidFill>
                  <a:srgbClr val="00B050"/>
                </a:solidFill>
                <a:latin typeface="Courier New" panose="02070309020205020404" pitchFamily="49" charset="0"/>
                <a:cs typeface="Courier New" panose="02070309020205020404" pitchFamily="49" charset="0"/>
              </a:rPr>
              <a:t>hasattr</a:t>
            </a:r>
            <a:r>
              <a:rPr lang="en-US" altLang="tr-TR" sz="2800" b="1" dirty="0">
                <a:solidFill>
                  <a:srgbClr val="00B050"/>
                </a:solidFill>
                <a:latin typeface="Courier New" panose="02070309020205020404" pitchFamily="49" charset="0"/>
                <a:cs typeface="Courier New" panose="02070309020205020404" pitchFamily="49" charset="0"/>
              </a:rPr>
              <a:t>(p, ‘z')</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i="1" dirty="0">
                <a:solidFill>
                  <a:srgbClr val="00B050"/>
                </a:solidFill>
                <a:latin typeface="Courier New" panose="02070309020205020404" pitchFamily="49" charset="0"/>
                <a:cs typeface="Courier New" panose="02070309020205020404" pitchFamily="49" charset="0"/>
              </a:rPr>
              <a:t>False</a:t>
            </a:r>
          </a:p>
          <a:p>
            <a:pPr marL="800100" lvl="2" indent="-457200" eaLnBrk="1" hangingPunct="1">
              <a:buSzPct val="125000"/>
              <a:defRPr/>
            </a:pPr>
            <a:r>
              <a:rPr lang="en-US" altLang="tr-TR" sz="2800" dirty="0"/>
              <a:t>If you are not sure what type an object is, you can ask:</a:t>
            </a:r>
            <a:br>
              <a:rPr lang="en-US" altLang="tr-TR" sz="2800" dirty="0"/>
            </a:br>
            <a:r>
              <a:rPr lang="en-US" altLang="tr-TR" sz="2800" b="1" dirty="0">
                <a:solidFill>
                  <a:srgbClr val="00B050"/>
                </a:solidFill>
                <a:latin typeface="Courier New" panose="02070309020205020404" pitchFamily="49" charset="0"/>
                <a:cs typeface="Courier New" panose="02070309020205020404" pitchFamily="49" charset="0"/>
              </a:rPr>
              <a:t>print type(p)</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i="1" dirty="0">
                <a:solidFill>
                  <a:srgbClr val="00B050"/>
                </a:solidFill>
                <a:latin typeface="Courier New" panose="02070309020205020404" pitchFamily="49" charset="0"/>
                <a:cs typeface="Courier New" panose="02070309020205020404" pitchFamily="49" charset="0"/>
              </a:rPr>
              <a:t>&lt;type '__</a:t>
            </a:r>
            <a:r>
              <a:rPr lang="en-US" altLang="tr-TR" sz="2800" i="1" dirty="0" err="1">
                <a:solidFill>
                  <a:srgbClr val="00B050"/>
                </a:solidFill>
                <a:latin typeface="Courier New" panose="02070309020205020404" pitchFamily="49" charset="0"/>
                <a:cs typeface="Courier New" panose="02070309020205020404" pitchFamily="49" charset="0"/>
              </a:rPr>
              <a:t>main__.Point</a:t>
            </a:r>
            <a:r>
              <a:rPr lang="en-US" altLang="tr-TR" sz="2800" i="1" dirty="0">
                <a:solidFill>
                  <a:srgbClr val="00B050"/>
                </a:solidFill>
                <a:latin typeface="Courier New" panose="02070309020205020404" pitchFamily="49" charset="0"/>
                <a:cs typeface="Courier New" panose="02070309020205020404" pitchFamily="49" charset="0"/>
              </a:rPr>
              <a:t>’&gt;</a:t>
            </a:r>
            <a:endParaRPr lang="en-US" altLang="tr-TR" i="1" dirty="0">
              <a:solidFill>
                <a:srgbClr val="00B050"/>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800" y="50800"/>
            <a:ext cx="10083800" cy="1166912"/>
          </a:xfrm>
        </p:spPr>
        <p:txBody>
          <a:bodyPr/>
          <a:lstStyle/>
          <a:p>
            <a:pPr algn="l" eaLnBrk="1" hangingPunct="1">
              <a:defRPr/>
            </a:pPr>
            <a:r>
              <a:rPr lang="en-US" altLang="tr-TR" sz="4800" dirty="0">
                <a:solidFill>
                  <a:schemeClr val="accent2"/>
                </a:solidFill>
              </a:rPr>
              <a:t>Dictionary as a set of counters</a:t>
            </a:r>
          </a:p>
        </p:txBody>
      </p:sp>
      <p:sp>
        <p:nvSpPr>
          <p:cNvPr id="2" name="Rectangle 2"/>
          <p:cNvSpPr>
            <a:spLocks noGrp="1" noChangeArrowheads="1"/>
          </p:cNvSpPr>
          <p:nvPr>
            <p:ph type="body" idx="1"/>
          </p:nvPr>
        </p:nvSpPr>
        <p:spPr>
          <a:xfrm>
            <a:off x="183456" y="2297832"/>
            <a:ext cx="8178800" cy="889000"/>
          </a:xfrm>
        </p:spPr>
        <p:txBody>
          <a:bodyPr/>
          <a:lstStyle/>
          <a:p>
            <a:pPr marL="254000" indent="0" algn="l"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 counters implementation</a:t>
            </a:r>
            <a:br>
              <a:rPr lang="en-US" sz="2800" b="1" dirty="0">
                <a:solidFill>
                  <a:srgbClr val="00B050"/>
                </a:solidFill>
                <a:latin typeface="Courier New" panose="02070309020205020404" pitchFamily="49" charset="0"/>
                <a:cs typeface="Courier New" panose="02070309020205020404" pitchFamily="49" charset="0"/>
              </a:rPr>
            </a:br>
            <a:r>
              <a:rPr lang="en-US" sz="2800" b="1" dirty="0" err="1">
                <a:solidFill>
                  <a:srgbClr val="00B050"/>
                </a:solidFill>
                <a:latin typeface="Courier New" panose="02070309020205020404" pitchFamily="49" charset="0"/>
                <a:cs typeface="Courier New" panose="02070309020205020404" pitchFamily="49" charset="0"/>
              </a:rPr>
              <a:t>def</a:t>
            </a:r>
            <a:r>
              <a:rPr lang="en-US" sz="2800" b="1" dirty="0">
                <a:solidFill>
                  <a:srgbClr val="00B050"/>
                </a:solidFill>
                <a:latin typeface="Courier New" panose="02070309020205020404" pitchFamily="49" charset="0"/>
                <a:cs typeface="Courier New" panose="02070309020205020404" pitchFamily="49" charset="0"/>
              </a:rPr>
              <a:t> histogram(s):</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d = </a:t>
            </a:r>
            <a:r>
              <a:rPr lang="en-US" sz="2800" b="1" dirty="0" err="1">
                <a:solidFill>
                  <a:srgbClr val="00B050"/>
                </a:solidFill>
                <a:latin typeface="Courier New" panose="02070309020205020404" pitchFamily="49" charset="0"/>
                <a:cs typeface="Courier New" panose="02070309020205020404" pitchFamily="49" charset="0"/>
              </a:rPr>
              <a:t>dict</a:t>
            </a:r>
            <a:r>
              <a:rPr lang="en-US" sz="2800" b="1" dirty="0">
                <a:solidFill>
                  <a:srgbClr val="00B050"/>
                </a:solidFill>
                <a:latin typeface="Courier New" panose="02070309020205020404" pitchFamily="49" charset="0"/>
                <a:cs typeface="Courier New" panose="02070309020205020404" pitchFamily="49" charset="0"/>
              </a:rPr>
              <a:t>()</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for c in s:</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if c not in d:</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d[c] = 1</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else:</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d[c] += 1</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return d</a:t>
            </a:r>
          </a:p>
          <a:p>
            <a:pPr marL="254000" indent="0" algn="l" eaLnBrk="1" hangingPunct="1">
              <a:buNone/>
              <a:defRPr/>
            </a:pPr>
            <a:r>
              <a:rPr lang="en-US" sz="2800" dirty="0"/>
              <a:t>The name of the function is </a:t>
            </a:r>
            <a:r>
              <a:rPr lang="en-US" sz="2800" b="1" dirty="0"/>
              <a:t>histogram</a:t>
            </a:r>
            <a:r>
              <a:rPr lang="en-US" sz="2800" dirty="0"/>
              <a:t>, which is a statistical term for a set of counters (or frequencies).</a:t>
            </a:r>
          </a:p>
        </p:txBody>
      </p:sp>
    </p:spTree>
    <p:extLst>
      <p:ext uri="{BB962C8B-B14F-4D97-AF65-F5344CB8AC3E}">
        <p14:creationId xmlns:p14="http://schemas.microsoft.com/office/powerpoint/2010/main" val="398134677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ctrTitle"/>
          </p:nvPr>
        </p:nvSpPr>
        <p:spPr/>
        <p:txBody>
          <a:bodyPr/>
          <a:lstStyle/>
          <a:p>
            <a:pPr eaLnBrk="1" hangingPunct="1">
              <a:defRPr/>
            </a:pPr>
            <a:r>
              <a:rPr lang="en-US" altLang="tr-TR" sz="4800" b="1" dirty="0">
                <a:solidFill>
                  <a:schemeClr val="accent2"/>
                </a:solidFill>
              </a:rPr>
              <a:t>Exercises</a:t>
            </a:r>
          </a:p>
        </p:txBody>
      </p:sp>
    </p:spTree>
    <p:extLst>
      <p:ext uri="{BB962C8B-B14F-4D97-AF65-F5344CB8AC3E}">
        <p14:creationId xmlns:p14="http://schemas.microsoft.com/office/powerpoint/2010/main" val="7512218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294456"/>
            <a:ext cx="10083800" cy="2057400"/>
          </a:xfrm>
        </p:spPr>
        <p:txBody>
          <a:bodyPr/>
          <a:lstStyle/>
          <a:p>
            <a:pPr eaLnBrk="1" hangingPunct="1">
              <a:defRPr/>
            </a:pPr>
            <a:r>
              <a:rPr lang="en-US" altLang="tr-TR" sz="4800" dirty="0">
                <a:solidFill>
                  <a:schemeClr val="accent2"/>
                </a:solidFill>
              </a:rPr>
              <a:t>Exercise 1</a:t>
            </a:r>
          </a:p>
        </p:txBody>
      </p:sp>
      <p:sp>
        <p:nvSpPr>
          <p:cNvPr id="2" name="Rectangle 1">
            <a:extLst>
              <a:ext uri="{FF2B5EF4-FFF2-40B4-BE49-F238E27FC236}">
                <a16:creationId xmlns:a16="http://schemas.microsoft.com/office/drawing/2014/main" id="{3390E7DD-67E6-4F43-82ED-D53063245918}"/>
              </a:ext>
            </a:extLst>
          </p:cNvPr>
          <p:cNvSpPr>
            <a:spLocks noChangeArrowheads="1"/>
          </p:cNvSpPr>
          <p:nvPr/>
        </p:nvSpPr>
        <p:spPr bwMode="auto">
          <a:xfrm>
            <a:off x="183456" y="2009800"/>
            <a:ext cx="946729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Define a class Employee that will have as attributes name and salary.</a:t>
            </a:r>
          </a:p>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Whenever you create </a:t>
            </a:r>
            <a:br>
              <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r>
              <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a new employee instance it should print out “You added a new employee, their name is: &lt;given name&gt;”. </a:t>
            </a:r>
          </a:p>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Add a method to change to be able to update the salary.</a:t>
            </a:r>
            <a:endParaRPr kumimoji="0" lang="en-US" altLang="en-US" sz="4000"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307695887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294456"/>
            <a:ext cx="10083800" cy="2057400"/>
          </a:xfrm>
        </p:spPr>
        <p:txBody>
          <a:bodyPr/>
          <a:lstStyle/>
          <a:p>
            <a:pPr eaLnBrk="1" hangingPunct="1">
              <a:defRPr/>
            </a:pPr>
            <a:r>
              <a:rPr lang="en-US" altLang="tr-TR" sz="4800" dirty="0">
                <a:solidFill>
                  <a:schemeClr val="accent2"/>
                </a:solidFill>
              </a:rPr>
              <a:t>Exercise 2</a:t>
            </a:r>
          </a:p>
        </p:txBody>
      </p:sp>
      <p:sp>
        <p:nvSpPr>
          <p:cNvPr id="2" name="Rectangle 1">
            <a:extLst>
              <a:ext uri="{FF2B5EF4-FFF2-40B4-BE49-F238E27FC236}">
                <a16:creationId xmlns:a16="http://schemas.microsoft.com/office/drawing/2014/main" id="{2272954B-FBD3-412F-90B1-D02A9B3A470B}"/>
              </a:ext>
            </a:extLst>
          </p:cNvPr>
          <p:cNvSpPr>
            <a:spLocks noChangeArrowheads="1"/>
          </p:cNvSpPr>
          <p:nvPr/>
        </p:nvSpPr>
        <p:spPr bwMode="auto">
          <a:xfrm>
            <a:off x="327472" y="1649760"/>
            <a:ext cx="8928991"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Define a class </a:t>
            </a:r>
            <a:r>
              <a:rPr kumimoji="0" lang="en-US" altLang="en-US" sz="2000" b="1"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Student</a:t>
            </a: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 that has two attributes: name and a dictionary of courses by semester </a:t>
            </a:r>
            <a:b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(e.g. {‘Semester4’:{‘PHYS101’:3, ‘CS 100’:1}} </a:t>
            </a:r>
          </a:p>
          <a:p>
            <a:pPr marR="0" lvl="0" algn="l" defTabSz="914400" rtl="0" eaLnBrk="0" fontAlgn="base" latinLnBrk="0" hangingPunct="0">
              <a:lnSpc>
                <a:spcPct val="100000"/>
              </a:lnSpc>
              <a:spcBef>
                <a:spcPct val="0"/>
              </a:spcBef>
              <a:spcAft>
                <a:spcPct val="0"/>
              </a:spcAft>
              <a:buClrTx/>
              <a:buSzTx/>
              <a:tabLst/>
            </a:pPr>
            <a:b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Note: the values for course codes are credits.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chemeClr val="tx2"/>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Add a method that takes an argument like ‘</a:t>
            </a:r>
            <a:r>
              <a:rPr kumimoji="0" lang="en-US" altLang="en-US" sz="2000" i="0" u="none" strike="noStrike" cap="none" normalizeH="0" baseline="0" dirty="0" err="1">
                <a:ln>
                  <a:noFill/>
                </a:ln>
                <a:solidFill>
                  <a:schemeClr val="tx2"/>
                </a:solidFill>
                <a:effectLst/>
                <a:latin typeface="Courier New" panose="02070309020205020404" pitchFamily="49" charset="0"/>
                <a:cs typeface="Courier New" panose="02070309020205020404" pitchFamily="49" charset="0"/>
              </a:rPr>
              <a:t>SemesterX</a:t>
            </a: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 as input (X can be 1-8) and </a:t>
            </a:r>
            <a:b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prints all the courses student took in that semester along with total number of credits that semester.</a:t>
            </a:r>
            <a:b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b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&gt;&gt; student1 = Student("</a:t>
            </a:r>
            <a:r>
              <a:rPr kumimoji="0" lang="en-US" altLang="en-US" sz="2000" i="0" u="none" strike="noStrike" cap="none" normalizeH="0" baseline="0" dirty="0" err="1">
                <a:ln>
                  <a:noFill/>
                </a:ln>
                <a:solidFill>
                  <a:srgbClr val="00B050"/>
                </a:solidFill>
                <a:effectLst/>
                <a:latin typeface="Courier New" panose="02070309020205020404" pitchFamily="49" charset="0"/>
                <a:cs typeface="Courier New" panose="02070309020205020404" pitchFamily="49" charset="0"/>
              </a:rPr>
              <a:t>Alper</a:t>
            </a:r>
            <a: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 {"Semester1":{"PHYS 101":3, "MATH 101":3}})</a:t>
            </a:r>
            <a:b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&gt;&gt; student1.semester_history("Semester1")</a:t>
            </a:r>
            <a:b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   PHYS 101</a:t>
            </a:r>
            <a:b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   MATH101</a:t>
            </a:r>
            <a:b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   Total credits in Semester1: 6</a:t>
            </a:r>
            <a:br>
              <a:rPr kumimoji="0" lang="en-US" altLang="en-US" sz="2000"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br>
            <a:endParaRPr kumimoji="0" lang="en-US" altLang="en-US"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8900206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0800" y="50800"/>
            <a:ext cx="10083800" cy="1094904"/>
          </a:xfrm>
        </p:spPr>
        <p:txBody>
          <a:bodyPr/>
          <a:lstStyle/>
          <a:p>
            <a:pPr algn="l" eaLnBrk="1" hangingPunct="1">
              <a:defRPr/>
            </a:pPr>
            <a:r>
              <a:rPr lang="en-US" altLang="tr-TR" sz="4800" dirty="0">
                <a:solidFill>
                  <a:schemeClr val="accent2"/>
                </a:solidFill>
              </a:rPr>
              <a:t>Looping and dictionaries</a:t>
            </a:r>
          </a:p>
        </p:txBody>
      </p:sp>
      <p:sp>
        <p:nvSpPr>
          <p:cNvPr id="2" name="Rectangle 2"/>
          <p:cNvSpPr>
            <a:spLocks noGrp="1" noChangeArrowheads="1"/>
          </p:cNvSpPr>
          <p:nvPr>
            <p:ph type="body" idx="1"/>
          </p:nvPr>
        </p:nvSpPr>
        <p:spPr>
          <a:xfrm>
            <a:off x="255464" y="2081808"/>
            <a:ext cx="8178800" cy="889000"/>
          </a:xfrm>
        </p:spPr>
        <p:txBody>
          <a:bodyPr/>
          <a:lstStyle/>
          <a:p>
            <a:pPr marL="254000" indent="0" algn="l"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#implementation</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def </a:t>
            </a:r>
            <a:r>
              <a:rPr lang="en-US" altLang="tr-TR" b="1" dirty="0" err="1">
                <a:solidFill>
                  <a:srgbClr val="00B050"/>
                </a:solidFill>
                <a:latin typeface="Courier New" panose="02070309020205020404" pitchFamily="49" charset="0"/>
                <a:cs typeface="Courier New" panose="02070309020205020404" pitchFamily="49" charset="0"/>
              </a:rPr>
              <a:t>print_hist</a:t>
            </a:r>
            <a:r>
              <a:rPr lang="en-US" altLang="tr-TR" b="1" dirty="0">
                <a:solidFill>
                  <a:srgbClr val="00B050"/>
                </a:solidFill>
                <a:latin typeface="Courier New" panose="02070309020205020404" pitchFamily="49" charset="0"/>
                <a:cs typeface="Courier New" panose="02070309020205020404" pitchFamily="49" charset="0"/>
              </a:rPr>
              <a:t>(h):</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for c in h:</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print c, h[c]</a:t>
            </a:r>
          </a:p>
          <a:p>
            <a:pPr marL="254000" indent="0" algn="l" eaLnBrk="1" hangingPunct="1">
              <a:buNone/>
              <a:defRPr/>
            </a:pPr>
            <a:endParaRPr lang="en-US" altLang="tr-TR" b="1" dirty="0">
              <a:solidFill>
                <a:srgbClr val="00B050"/>
              </a:solidFill>
              <a:latin typeface="Courier New" panose="02070309020205020404" pitchFamily="49" charset="0"/>
              <a:cs typeface="Courier New" panose="02070309020205020404" pitchFamily="49" charset="0"/>
            </a:endParaRPr>
          </a:p>
          <a:p>
            <a:pPr marL="254000" indent="0" algn="l" eaLnBrk="1" hangingPunct="1">
              <a:buNone/>
              <a:defRPr/>
            </a:pPr>
            <a:r>
              <a:rPr lang="en-US" altLang="tr-TR" b="1" dirty="0">
                <a:solidFill>
                  <a:srgbClr val="00B050"/>
                </a:solidFill>
                <a:latin typeface="Courier New" panose="02070309020205020404" pitchFamily="49" charset="0"/>
                <a:cs typeface="Courier New" panose="02070309020205020404" pitchFamily="49" charset="0"/>
              </a:rPr>
              <a:t>h = histogram('parrot')</a:t>
            </a:r>
          </a:p>
          <a:p>
            <a:pPr marL="254000" indent="0" algn="l" eaLnBrk="1" hangingPunct="1">
              <a:buNone/>
              <a:defRPr/>
            </a:pPr>
            <a:r>
              <a:rPr lang="en-US" altLang="tr-TR" b="1" dirty="0" err="1">
                <a:solidFill>
                  <a:srgbClr val="00B050"/>
                </a:solidFill>
                <a:latin typeface="Courier New" panose="02070309020205020404" pitchFamily="49" charset="0"/>
                <a:cs typeface="Courier New" panose="02070309020205020404" pitchFamily="49" charset="0"/>
              </a:rPr>
              <a:t>print_hist</a:t>
            </a:r>
            <a:r>
              <a:rPr lang="en-US" altLang="tr-TR" b="1" dirty="0">
                <a:solidFill>
                  <a:srgbClr val="00B050"/>
                </a:solidFill>
                <a:latin typeface="Courier New" panose="02070309020205020404" pitchFamily="49" charset="0"/>
                <a:cs typeface="Courier New" panose="02070309020205020404" pitchFamily="49" charset="0"/>
              </a:rPr>
              <a:t>(h)</a:t>
            </a:r>
            <a:br>
              <a:rPr lang="en-US" altLang="tr-TR" b="1" dirty="0">
                <a:latin typeface="Courier New" panose="02070309020205020404" pitchFamily="49" charset="0"/>
                <a:cs typeface="Courier New" panose="02070309020205020404" pitchFamily="49" charset="0"/>
              </a:rPr>
            </a:br>
            <a:r>
              <a:rPr lang="en-US" altLang="tr-TR" i="1" dirty="0">
                <a:latin typeface="Courier New" panose="02070309020205020404" pitchFamily="49" charset="0"/>
                <a:cs typeface="Courier New" panose="02070309020205020404" pitchFamily="49" charset="0"/>
              </a:rPr>
              <a:t>a 1</a:t>
            </a:r>
            <a:br>
              <a:rPr lang="en-US" altLang="tr-TR" i="1" dirty="0">
                <a:latin typeface="Courier New" panose="02070309020205020404" pitchFamily="49" charset="0"/>
                <a:cs typeface="Courier New" panose="02070309020205020404" pitchFamily="49" charset="0"/>
              </a:rPr>
            </a:br>
            <a:r>
              <a:rPr lang="en-US" altLang="tr-TR" i="1" dirty="0">
                <a:latin typeface="Courier New" panose="02070309020205020404" pitchFamily="49" charset="0"/>
                <a:cs typeface="Courier New" panose="02070309020205020404" pitchFamily="49" charset="0"/>
              </a:rPr>
              <a:t>p 1</a:t>
            </a:r>
            <a:br>
              <a:rPr lang="en-US" altLang="tr-TR" i="1" dirty="0">
                <a:latin typeface="Courier New" panose="02070309020205020404" pitchFamily="49" charset="0"/>
                <a:cs typeface="Courier New" panose="02070309020205020404" pitchFamily="49" charset="0"/>
              </a:rPr>
            </a:br>
            <a:r>
              <a:rPr lang="en-US" altLang="tr-TR" i="1" dirty="0"/>
              <a:t>...</a:t>
            </a:r>
            <a:br>
              <a:rPr lang="en-US" altLang="tr-TR" i="1" dirty="0"/>
            </a:br>
            <a:endParaRPr lang="en-US" altLang="tr-TR" i="1" dirty="0"/>
          </a:p>
        </p:txBody>
      </p:sp>
    </p:spTree>
    <p:extLst>
      <p:ext uri="{BB962C8B-B14F-4D97-AF65-F5344CB8AC3E}">
        <p14:creationId xmlns:p14="http://schemas.microsoft.com/office/powerpoint/2010/main" val="3181569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0800" y="50800"/>
            <a:ext cx="10083800" cy="950888"/>
          </a:xfrm>
        </p:spPr>
        <p:txBody>
          <a:bodyPr/>
          <a:lstStyle/>
          <a:p>
            <a:pPr algn="l" eaLnBrk="1" hangingPunct="1">
              <a:defRPr/>
            </a:pPr>
            <a:r>
              <a:rPr lang="en-US" altLang="tr-TR" sz="4800" dirty="0">
                <a:solidFill>
                  <a:schemeClr val="accent2"/>
                </a:solidFill>
              </a:rPr>
              <a:t>Reverse lookup</a:t>
            </a:r>
          </a:p>
        </p:txBody>
      </p:sp>
      <p:sp>
        <p:nvSpPr>
          <p:cNvPr id="2" name="Rectangle 2"/>
          <p:cNvSpPr>
            <a:spLocks noGrp="1" noChangeArrowheads="1"/>
          </p:cNvSpPr>
          <p:nvPr>
            <p:ph type="body" idx="1"/>
          </p:nvPr>
        </p:nvSpPr>
        <p:spPr>
          <a:xfrm>
            <a:off x="-320600" y="2009800"/>
            <a:ext cx="9649072" cy="5400600"/>
          </a:xfrm>
        </p:spPr>
        <p:txBody>
          <a:bodyPr/>
          <a:lstStyle/>
          <a:p>
            <a:pPr marL="1155700" indent="-457200" algn="l" eaLnBrk="1" hangingPunct="1">
              <a:buSzPct val="125000"/>
              <a:buFont typeface="Arial" panose="020B0604020202020204" pitchFamily="34" charset="0"/>
              <a:buChar char="•"/>
              <a:defRPr/>
            </a:pPr>
            <a:r>
              <a:rPr lang="en-US" altLang="tr-TR" dirty="0"/>
              <a:t>Given a dictionary d and a key k, it is easy to find the corresponding value v which is d[k]. This operation is called a </a:t>
            </a:r>
            <a:r>
              <a:rPr lang="en-US" altLang="tr-TR" b="1" dirty="0"/>
              <a:t>lookup</a:t>
            </a:r>
            <a:r>
              <a:rPr lang="en-US" altLang="tr-TR" dirty="0"/>
              <a:t>.</a:t>
            </a:r>
          </a:p>
          <a:p>
            <a:pPr marL="1155700" indent="-457200" algn="l" eaLnBrk="1" hangingPunct="1">
              <a:buSzPct val="125000"/>
              <a:buFont typeface="Arial" panose="020B0604020202020204" pitchFamily="34" charset="0"/>
              <a:buChar char="•"/>
              <a:defRPr/>
            </a:pPr>
            <a:r>
              <a:rPr lang="en-US" altLang="tr-TR" dirty="0"/>
              <a:t>But, what if you have v and you want to find k?</a:t>
            </a:r>
            <a:endParaRPr lang="en-US" altLang="tr-TR" b="1" dirty="0">
              <a:ea typeface="ヒラギノ角ゴ ProN W6" charset="0"/>
              <a:cs typeface="ヒラギノ角ゴ ProN W6" charset="0"/>
            </a:endParaRPr>
          </a:p>
          <a:p>
            <a:pPr marL="698500" algn="l" eaLnBrk="1" hangingPunct="1">
              <a:buFont typeface="Gill Sans" charset="0"/>
              <a:buNone/>
              <a:defRPr/>
            </a:pPr>
            <a:endParaRPr lang="en-US" altLang="tr-TR" b="1" dirty="0">
              <a:solidFill>
                <a:srgbClr val="00B050"/>
              </a:solidFill>
              <a:latin typeface="Courier New" panose="02070309020205020404" pitchFamily="49" charset="0"/>
              <a:cs typeface="Courier New" panose="02070309020205020404" pitchFamily="49" charset="0"/>
            </a:endParaRPr>
          </a:p>
          <a:p>
            <a:pPr marL="698500" algn="l" eaLnBrk="1" hangingPunct="1">
              <a:buFont typeface="Gill Sans" charset="0"/>
              <a:buNone/>
              <a:defRPr/>
            </a:pPr>
            <a:r>
              <a:rPr lang="en-US" altLang="tr-TR" b="1" dirty="0">
                <a:solidFill>
                  <a:srgbClr val="00B050"/>
                </a:solidFill>
                <a:latin typeface="Courier New" panose="02070309020205020404" pitchFamily="49" charset="0"/>
                <a:cs typeface="Courier New" panose="02070309020205020404" pitchFamily="49" charset="0"/>
              </a:rPr>
              <a:t># implementation</a:t>
            </a:r>
            <a:br>
              <a:rPr lang="en-US" altLang="tr-TR" b="1" dirty="0">
                <a:solidFill>
                  <a:srgbClr val="00B050"/>
                </a:solidFill>
                <a:latin typeface="Courier New" panose="02070309020205020404" pitchFamily="49" charset="0"/>
                <a:ea typeface="ヒラギノ角ゴ ProN W6"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def </a:t>
            </a:r>
            <a:r>
              <a:rPr lang="en-US" altLang="tr-TR" b="1" dirty="0" err="1">
                <a:solidFill>
                  <a:srgbClr val="00B050"/>
                </a:solidFill>
                <a:latin typeface="Courier New" panose="02070309020205020404" pitchFamily="49" charset="0"/>
                <a:cs typeface="Courier New" panose="02070309020205020404" pitchFamily="49" charset="0"/>
              </a:rPr>
              <a:t>reverse_lookup</a:t>
            </a:r>
            <a:r>
              <a:rPr lang="en-US" altLang="tr-TR" b="1" dirty="0">
                <a:solidFill>
                  <a:srgbClr val="00B050"/>
                </a:solidFill>
                <a:latin typeface="Courier New" panose="02070309020205020404" pitchFamily="49" charset="0"/>
                <a:cs typeface="Courier New" panose="02070309020205020404" pitchFamily="49" charset="0"/>
              </a:rPr>
              <a:t>(d, v):</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for k in d:</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if d[k] == v:</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k</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-1</a:t>
            </a:r>
          </a:p>
        </p:txBody>
      </p:sp>
    </p:spTree>
    <p:extLst>
      <p:ext uri="{BB962C8B-B14F-4D97-AF65-F5344CB8AC3E}">
        <p14:creationId xmlns:p14="http://schemas.microsoft.com/office/powerpoint/2010/main" val="9382418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50800" y="50800"/>
            <a:ext cx="10083800" cy="878880"/>
          </a:xfrm>
        </p:spPr>
        <p:txBody>
          <a:bodyPr/>
          <a:lstStyle/>
          <a:p>
            <a:pPr algn="l" eaLnBrk="1" hangingPunct="1">
              <a:defRPr/>
            </a:pPr>
            <a:r>
              <a:rPr lang="en-US" altLang="tr-TR" sz="4800" dirty="0">
                <a:solidFill>
                  <a:schemeClr val="accent2"/>
                </a:solidFill>
              </a:rPr>
              <a:t>Dictionaries and lists</a:t>
            </a:r>
          </a:p>
        </p:txBody>
      </p:sp>
      <p:sp>
        <p:nvSpPr>
          <p:cNvPr id="18435" name="Rectangle 2"/>
          <p:cNvSpPr>
            <a:spLocks noGrp="1" noChangeArrowheads="1"/>
          </p:cNvSpPr>
          <p:nvPr>
            <p:ph type="body" idx="1"/>
          </p:nvPr>
        </p:nvSpPr>
        <p:spPr>
          <a:xfrm>
            <a:off x="327472" y="2009800"/>
            <a:ext cx="9649072" cy="4824536"/>
          </a:xfrm>
        </p:spPr>
        <p:txBody>
          <a:bodyPr/>
          <a:lstStyle/>
          <a:p>
            <a:pPr marL="254000" indent="0" algn="l" eaLnBrk="1" hangingPunct="1">
              <a:buFont typeface="Gill Sans" charset="0"/>
              <a:buNone/>
              <a:defRPr/>
            </a:pPr>
            <a:r>
              <a:rPr lang="en-US" altLang="tr-TR" b="1" dirty="0">
                <a:latin typeface="Courier New" charset="0"/>
                <a:ea typeface="Courier New" charset="0"/>
                <a:cs typeface="Courier New" charset="0"/>
              </a:rPr>
              <a:t># inversion implementation</a:t>
            </a:r>
            <a:br>
              <a:rPr lang="en-US" altLang="tr-TR" b="1" dirty="0">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def </a:t>
            </a:r>
            <a:r>
              <a:rPr lang="en-US" altLang="tr-TR" b="1" dirty="0" err="1">
                <a:solidFill>
                  <a:srgbClr val="00B050"/>
                </a:solidFill>
                <a:latin typeface="Courier New" charset="0"/>
                <a:ea typeface="Courier New" charset="0"/>
                <a:cs typeface="Courier New" charset="0"/>
              </a:rPr>
              <a:t>invert_dict</a:t>
            </a:r>
            <a:r>
              <a:rPr lang="en-US" altLang="tr-TR" b="1" dirty="0">
                <a:solidFill>
                  <a:srgbClr val="00B050"/>
                </a:solidFill>
                <a:latin typeface="Courier New" charset="0"/>
                <a:ea typeface="Courier New" charset="0"/>
                <a:cs typeface="Courier New" charset="0"/>
              </a:rPr>
              <a:t>(d):</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inv = </a:t>
            </a:r>
            <a:r>
              <a:rPr lang="en-US" altLang="tr-TR" b="1" dirty="0" err="1">
                <a:solidFill>
                  <a:srgbClr val="00B050"/>
                </a:solidFill>
                <a:latin typeface="Courier New" charset="0"/>
                <a:ea typeface="Courier New" charset="0"/>
                <a:cs typeface="Courier New" charset="0"/>
              </a:rPr>
              <a:t>dict</a:t>
            </a:r>
            <a:r>
              <a:rPr lang="en-US" altLang="tr-TR" b="1" dirty="0">
                <a:solidFill>
                  <a:srgbClr val="00B050"/>
                </a:solidFill>
                <a:latin typeface="Courier New" charset="0"/>
                <a:ea typeface="Courier New" charset="0"/>
                <a:cs typeface="Courier New" charset="0"/>
              </a:rPr>
              <a:t>()</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for key in d:</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a:t>
            </a:r>
            <a:r>
              <a:rPr lang="en-US" altLang="tr-TR" b="1" dirty="0" err="1">
                <a:solidFill>
                  <a:srgbClr val="00B050"/>
                </a:solidFill>
                <a:latin typeface="Courier New" charset="0"/>
                <a:ea typeface="Courier New" charset="0"/>
                <a:cs typeface="Courier New" charset="0"/>
              </a:rPr>
              <a:t>val</a:t>
            </a:r>
            <a:r>
              <a:rPr lang="en-US" altLang="tr-TR" b="1" dirty="0">
                <a:solidFill>
                  <a:srgbClr val="00B050"/>
                </a:solidFill>
                <a:latin typeface="Courier New" charset="0"/>
                <a:ea typeface="Courier New" charset="0"/>
                <a:cs typeface="Courier New" charset="0"/>
              </a:rPr>
              <a:t> = d[key]</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if </a:t>
            </a:r>
            <a:r>
              <a:rPr lang="en-US" altLang="tr-TR" b="1" dirty="0" err="1">
                <a:solidFill>
                  <a:srgbClr val="00B050"/>
                </a:solidFill>
                <a:latin typeface="Courier New" charset="0"/>
                <a:ea typeface="Courier New" charset="0"/>
                <a:cs typeface="Courier New" charset="0"/>
              </a:rPr>
              <a:t>val</a:t>
            </a:r>
            <a:r>
              <a:rPr lang="en-US" altLang="tr-TR" b="1" dirty="0">
                <a:solidFill>
                  <a:srgbClr val="00B050"/>
                </a:solidFill>
                <a:latin typeface="Courier New" charset="0"/>
                <a:ea typeface="Courier New" charset="0"/>
                <a:cs typeface="Courier New" charset="0"/>
              </a:rPr>
              <a:t> not in inv:</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inv[</a:t>
            </a:r>
            <a:r>
              <a:rPr lang="en-US" altLang="tr-TR" b="1" dirty="0" err="1">
                <a:solidFill>
                  <a:srgbClr val="00B050"/>
                </a:solidFill>
                <a:latin typeface="Courier New" charset="0"/>
                <a:ea typeface="Courier New" charset="0"/>
                <a:cs typeface="Courier New" charset="0"/>
              </a:rPr>
              <a:t>val</a:t>
            </a:r>
            <a:r>
              <a:rPr lang="en-US" altLang="tr-TR" b="1" dirty="0">
                <a:solidFill>
                  <a:srgbClr val="00B050"/>
                </a:solidFill>
                <a:latin typeface="Courier New" charset="0"/>
                <a:ea typeface="Courier New" charset="0"/>
                <a:cs typeface="Courier New" charset="0"/>
              </a:rPr>
              <a:t>] = [key]</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else:</a:t>
            </a:r>
            <a:r>
              <a:rPr lang="en-US" altLang="tr-TR" sz="2000" b="1" dirty="0">
                <a:solidFill>
                  <a:srgbClr val="FF0000"/>
                </a:solidFill>
                <a:latin typeface="Courier New" charset="0"/>
                <a:ea typeface="Courier New" charset="0"/>
                <a:cs typeface="Courier New" charset="0"/>
              </a:rPr>
              <a:t>#keys appended as a list for same value</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inv[</a:t>
            </a:r>
            <a:r>
              <a:rPr lang="en-US" altLang="tr-TR" b="1" dirty="0" err="1">
                <a:solidFill>
                  <a:srgbClr val="00B050"/>
                </a:solidFill>
                <a:latin typeface="Courier New" charset="0"/>
                <a:ea typeface="Courier New" charset="0"/>
                <a:cs typeface="Courier New" charset="0"/>
              </a:rPr>
              <a:t>val</a:t>
            </a:r>
            <a:r>
              <a:rPr lang="en-US" altLang="tr-TR" b="1" dirty="0">
                <a:solidFill>
                  <a:srgbClr val="00B050"/>
                </a:solidFill>
                <a:latin typeface="Courier New" charset="0"/>
                <a:ea typeface="Courier New" charset="0"/>
                <a:cs typeface="Courier New" charset="0"/>
              </a:rPr>
              <a:t>].append(key)</a:t>
            </a:r>
            <a:br>
              <a:rPr lang="en-US" altLang="tr-TR" b="1" dirty="0">
                <a:solidFill>
                  <a:srgbClr val="00B050"/>
                </a:solidFill>
                <a:latin typeface="Courier New" charset="0"/>
                <a:ea typeface="Courier New" charset="0"/>
                <a:cs typeface="Courier New" charset="0"/>
              </a:rPr>
            </a:br>
            <a:r>
              <a:rPr lang="en-US" altLang="tr-TR" b="1" dirty="0">
                <a:solidFill>
                  <a:srgbClr val="00B050"/>
                </a:solidFill>
                <a:latin typeface="Courier New" charset="0"/>
                <a:ea typeface="Courier New" charset="0"/>
                <a:cs typeface="Courier New" charset="0"/>
              </a:rPr>
              <a:t>    return inv</a:t>
            </a:r>
          </a:p>
        </p:txBody>
      </p:sp>
    </p:spTree>
    <p:extLst>
      <p:ext uri="{BB962C8B-B14F-4D97-AF65-F5344CB8AC3E}">
        <p14:creationId xmlns:p14="http://schemas.microsoft.com/office/powerpoint/2010/main" val="8543291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0800" y="50800"/>
            <a:ext cx="10083800" cy="950888"/>
          </a:xfrm>
        </p:spPr>
        <p:txBody>
          <a:bodyPr/>
          <a:lstStyle/>
          <a:p>
            <a:pPr algn="l" eaLnBrk="1" hangingPunct="1">
              <a:defRPr/>
            </a:pPr>
            <a:r>
              <a:rPr lang="en-US" altLang="tr-TR" sz="4800" dirty="0">
                <a:solidFill>
                  <a:schemeClr val="accent2"/>
                </a:solidFill>
              </a:rPr>
              <a:t>Dictionaries and lists</a:t>
            </a:r>
          </a:p>
        </p:txBody>
      </p:sp>
      <p:sp>
        <p:nvSpPr>
          <p:cNvPr id="19459" name="Rectangle 2"/>
          <p:cNvSpPr>
            <a:spLocks noGrp="1" noChangeArrowheads="1"/>
          </p:cNvSpPr>
          <p:nvPr>
            <p:ph type="body" idx="1"/>
          </p:nvPr>
        </p:nvSpPr>
        <p:spPr>
          <a:xfrm>
            <a:off x="615504" y="2153816"/>
            <a:ext cx="8856984" cy="4392488"/>
          </a:xfrm>
        </p:spPr>
        <p:txBody>
          <a:bodyPr/>
          <a:lstStyle/>
          <a:p>
            <a:pPr marL="254000" indent="0" algn="l" eaLnBrk="1" hangingPunct="1">
              <a:buFont typeface="Gill Sans" charset="0"/>
              <a:buNone/>
              <a:defRPr/>
            </a:pPr>
            <a:r>
              <a:rPr lang="en-US" altLang="tr-TR" sz="3100" b="1" dirty="0" err="1">
                <a:solidFill>
                  <a:srgbClr val="00B050"/>
                </a:solidFill>
                <a:latin typeface="Courier New" charset="0"/>
                <a:ea typeface="Courier New" charset="0"/>
                <a:cs typeface="Courier New" charset="0"/>
              </a:rPr>
              <a:t>hist</a:t>
            </a:r>
            <a:r>
              <a:rPr lang="en-US" altLang="tr-TR" sz="3100" b="1" dirty="0">
                <a:solidFill>
                  <a:srgbClr val="00B050"/>
                </a:solidFill>
                <a:latin typeface="Courier New" charset="0"/>
                <a:ea typeface="Courier New" charset="0"/>
                <a:cs typeface="Courier New" charset="0"/>
              </a:rPr>
              <a:t> = histogram('parrot')</a:t>
            </a:r>
          </a:p>
          <a:p>
            <a:pPr marL="254000" indent="0" algn="l" eaLnBrk="1" hangingPunct="1">
              <a:buFont typeface="Gill Sans" charset="0"/>
              <a:buNone/>
              <a:defRPr/>
            </a:pPr>
            <a:r>
              <a:rPr lang="en-US" altLang="tr-TR" sz="3100" b="1" dirty="0">
                <a:solidFill>
                  <a:srgbClr val="00B050"/>
                </a:solidFill>
                <a:latin typeface="Courier New" charset="0"/>
                <a:ea typeface="Courier New" charset="0"/>
                <a:cs typeface="Courier New" charset="0"/>
              </a:rPr>
              <a:t>print </a:t>
            </a:r>
            <a:r>
              <a:rPr lang="en-US" altLang="tr-TR" sz="3100" b="1" dirty="0" err="1">
                <a:solidFill>
                  <a:srgbClr val="00B050"/>
                </a:solidFill>
                <a:latin typeface="Courier New" charset="0"/>
                <a:ea typeface="Courier New" charset="0"/>
                <a:cs typeface="Courier New" charset="0"/>
              </a:rPr>
              <a:t>hist</a:t>
            </a:r>
            <a:br>
              <a:rPr lang="en-US" altLang="tr-TR" sz="3100" b="1" dirty="0">
                <a:latin typeface="Courier New" charset="0"/>
                <a:ea typeface="Courier New" charset="0"/>
                <a:cs typeface="Courier New" charset="0"/>
              </a:rPr>
            </a:br>
            <a:r>
              <a:rPr lang="en-US" altLang="tr-TR" sz="3100" i="1" dirty="0">
                <a:latin typeface="Courier New" charset="0"/>
                <a:ea typeface="Courier New" charset="0"/>
                <a:cs typeface="Courier New" charset="0"/>
              </a:rPr>
              <a:t>{'a': 1, 'p': 1, 'r': 2, 't': 1, 'o': 1}</a:t>
            </a:r>
          </a:p>
          <a:p>
            <a:pPr marL="254000" indent="0" algn="l" eaLnBrk="1" hangingPunct="1">
              <a:buFont typeface="Gill Sans" charset="0"/>
              <a:buNone/>
              <a:defRPr/>
            </a:pPr>
            <a:r>
              <a:rPr lang="en-US" altLang="tr-TR" sz="3100" b="1" dirty="0" err="1">
                <a:solidFill>
                  <a:srgbClr val="00B050"/>
                </a:solidFill>
                <a:latin typeface="Courier New" charset="0"/>
                <a:ea typeface="Courier New" charset="0"/>
                <a:cs typeface="Courier New" charset="0"/>
              </a:rPr>
              <a:t>inv</a:t>
            </a:r>
            <a:r>
              <a:rPr lang="en-US" altLang="tr-TR" sz="3100" b="1" dirty="0">
                <a:solidFill>
                  <a:srgbClr val="00B050"/>
                </a:solidFill>
                <a:latin typeface="Courier New" charset="0"/>
                <a:ea typeface="Courier New" charset="0"/>
                <a:cs typeface="Courier New" charset="0"/>
              </a:rPr>
              <a:t> = </a:t>
            </a:r>
            <a:r>
              <a:rPr lang="en-US" altLang="tr-TR" sz="3100" b="1" dirty="0" err="1">
                <a:solidFill>
                  <a:srgbClr val="00B050"/>
                </a:solidFill>
                <a:latin typeface="Courier New" charset="0"/>
                <a:ea typeface="Courier New" charset="0"/>
                <a:cs typeface="Courier New" charset="0"/>
              </a:rPr>
              <a:t>invert_dict</a:t>
            </a:r>
            <a:r>
              <a:rPr lang="en-US" altLang="tr-TR" sz="3100" b="1" dirty="0">
                <a:solidFill>
                  <a:srgbClr val="00B050"/>
                </a:solidFill>
                <a:latin typeface="Courier New" charset="0"/>
                <a:ea typeface="Courier New" charset="0"/>
                <a:cs typeface="Courier New" charset="0"/>
              </a:rPr>
              <a:t>(</a:t>
            </a:r>
            <a:r>
              <a:rPr lang="en-US" altLang="tr-TR" sz="3100" b="1" dirty="0" err="1">
                <a:solidFill>
                  <a:srgbClr val="00B050"/>
                </a:solidFill>
                <a:latin typeface="Courier New" charset="0"/>
                <a:ea typeface="Courier New" charset="0"/>
                <a:cs typeface="Courier New" charset="0"/>
              </a:rPr>
              <a:t>hist</a:t>
            </a:r>
            <a:r>
              <a:rPr lang="en-US" altLang="tr-TR" sz="3100" b="1" dirty="0">
                <a:solidFill>
                  <a:srgbClr val="00B050"/>
                </a:solidFill>
                <a:latin typeface="Courier New" charset="0"/>
                <a:ea typeface="Courier New" charset="0"/>
                <a:cs typeface="Courier New" charset="0"/>
              </a:rPr>
              <a:t>)</a:t>
            </a:r>
          </a:p>
          <a:p>
            <a:pPr marL="254000" indent="0" algn="l" eaLnBrk="1" hangingPunct="1">
              <a:buFont typeface="Gill Sans" charset="0"/>
              <a:buNone/>
              <a:defRPr/>
            </a:pPr>
            <a:r>
              <a:rPr lang="en-US" altLang="tr-TR" sz="3100" b="1" dirty="0">
                <a:solidFill>
                  <a:srgbClr val="00B050"/>
                </a:solidFill>
                <a:latin typeface="Courier New" charset="0"/>
                <a:ea typeface="Courier New" charset="0"/>
                <a:cs typeface="Courier New" charset="0"/>
              </a:rPr>
              <a:t>print </a:t>
            </a:r>
            <a:r>
              <a:rPr lang="en-US" altLang="tr-TR" sz="3100" b="1" dirty="0" err="1">
                <a:solidFill>
                  <a:srgbClr val="00B050"/>
                </a:solidFill>
                <a:latin typeface="Courier New" charset="0"/>
                <a:ea typeface="Courier New" charset="0"/>
                <a:cs typeface="Courier New" charset="0"/>
              </a:rPr>
              <a:t>inv</a:t>
            </a:r>
            <a:br>
              <a:rPr lang="en-US" altLang="tr-TR" sz="3100" b="1" dirty="0">
                <a:latin typeface="Courier New" charset="0"/>
                <a:ea typeface="Courier New" charset="0"/>
                <a:cs typeface="Courier New" charset="0"/>
              </a:rPr>
            </a:br>
            <a:r>
              <a:rPr lang="en-US" altLang="tr-TR" sz="3100" i="1" dirty="0">
                <a:latin typeface="Courier New" charset="0"/>
                <a:ea typeface="Courier New" charset="0"/>
                <a:cs typeface="Courier New" charset="0"/>
              </a:rPr>
              <a:t>{1: ['a', 'p', 't', 'o'], 2: ['r']}</a:t>
            </a:r>
          </a:p>
        </p:txBody>
      </p:sp>
    </p:spTree>
    <p:extLst>
      <p:ext uri="{BB962C8B-B14F-4D97-AF65-F5344CB8AC3E}">
        <p14:creationId xmlns:p14="http://schemas.microsoft.com/office/powerpoint/2010/main" val="36140193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9246</TotalTime>
  <Pages>0</Pages>
  <Words>1502</Words>
  <Characters>0</Characters>
  <Application>Microsoft Office PowerPoint</Application>
  <PresentationFormat>Custom</PresentationFormat>
  <Lines>0</Lines>
  <Paragraphs>273</Paragraphs>
  <Slides>52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Arial</vt:lpstr>
      <vt:lpstr>Calibri</vt:lpstr>
      <vt:lpstr>Courier New</vt:lpstr>
      <vt:lpstr>Gill Sans</vt:lpstr>
      <vt:lpstr>Gill Sans Light</vt:lpstr>
      <vt:lpstr>Wingdings</vt:lpstr>
      <vt:lpstr>ヒラギノ角ゴ ProN W3</vt:lpstr>
      <vt:lpstr>ヒラギノ角ゴ ProN W6</vt:lpstr>
      <vt:lpstr>Title &amp; Subtitle</vt:lpstr>
      <vt:lpstr>Title &amp; Bullets</vt:lpstr>
      <vt:lpstr> ENGR 101 Introduction to Programming  Week 12</vt:lpstr>
      <vt:lpstr>Reminder Last Week (Week 11) Dictionaries</vt:lpstr>
      <vt:lpstr>Dictionary – What is it?</vt:lpstr>
      <vt:lpstr>Getting all keys or values</vt:lpstr>
      <vt:lpstr>Dictionary as a set of counters</vt:lpstr>
      <vt:lpstr>Looping and dictionaries</vt:lpstr>
      <vt:lpstr>Reverse lookup</vt:lpstr>
      <vt:lpstr>Dictionaries and lists</vt:lpstr>
      <vt:lpstr>Dictionaries and lists</vt:lpstr>
      <vt:lpstr> Week 12 Classes and Objects</vt:lpstr>
      <vt:lpstr>A new programming paradigm</vt:lpstr>
      <vt:lpstr>Object oriented programming</vt:lpstr>
      <vt:lpstr>Object-oriented features</vt:lpstr>
      <vt:lpstr>Classes</vt:lpstr>
      <vt:lpstr>Classes: Syntax</vt:lpstr>
      <vt:lpstr>Classes: User-defined types</vt:lpstr>
      <vt:lpstr>Classes: User-defined types</vt:lpstr>
      <vt:lpstr>Classes: A first example</vt:lpstr>
      <vt:lpstr>Instances</vt:lpstr>
      <vt:lpstr>Attributes</vt:lpstr>
      <vt:lpstr>Instances &amp; Attributes</vt:lpstr>
      <vt:lpstr>The init method</vt:lpstr>
      <vt:lpstr>Printing Time objects</vt:lpstr>
      <vt:lpstr>The init method</vt:lpstr>
      <vt:lpstr>The init method</vt:lpstr>
      <vt:lpstr>Methods</vt:lpstr>
      <vt:lpstr>Methods</vt:lpstr>
      <vt:lpstr>Methods – Printing time</vt:lpstr>
      <vt:lpstr>Methods – Printing time</vt:lpstr>
      <vt:lpstr>In-Class Exercise</vt:lpstr>
      <vt:lpstr>In-Class Exercise</vt:lpstr>
      <vt:lpstr>Methods – Another exercise</vt:lpstr>
      <vt:lpstr>Methods</vt:lpstr>
      <vt:lpstr>Methods</vt:lpstr>
      <vt:lpstr>PowerPoint Presentation</vt:lpstr>
      <vt:lpstr>PowerPoint Presentation</vt:lpstr>
      <vt:lpstr>PowerPoint Presentation</vt:lpstr>
      <vt:lpstr>Rectangles</vt:lpstr>
      <vt:lpstr>Rectangles</vt:lpstr>
      <vt:lpstr>Rectangles</vt:lpstr>
      <vt:lpstr>Rectangles</vt:lpstr>
      <vt:lpstr>Rectangles</vt:lpstr>
      <vt:lpstr>Objects are mutable</vt:lpstr>
      <vt:lpstr>Instances as return values</vt:lpstr>
      <vt:lpstr>Copying</vt:lpstr>
      <vt:lpstr>Copying</vt:lpstr>
      <vt:lpstr>Copying</vt:lpstr>
      <vt:lpstr>Copying</vt:lpstr>
      <vt:lpstr>Debugging</vt:lpstr>
      <vt:lpstr>Exercises</vt:lpstr>
      <vt:lpstr>Exercise 1</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211 Introduction to Programming  Week 11</dc:title>
  <dc:subject/>
  <dc:creator>Ali Cakmak</dc:creator>
  <cp:keywords/>
  <dc:description/>
  <cp:lastModifiedBy>Mujde</cp:lastModifiedBy>
  <cp:revision>72</cp:revision>
  <dcterms:created xsi:type="dcterms:W3CDTF">2015-12-16T08:00:23Z</dcterms:created>
  <dcterms:modified xsi:type="dcterms:W3CDTF">2019-04-20T13:24:34Z</dcterms:modified>
</cp:coreProperties>
</file>