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50" r:id="rId2"/>
    <p:sldMasterId id="2147483684" r:id="rId3"/>
    <p:sldMasterId id="2147483696" r:id="rId4"/>
  </p:sldMasterIdLst>
  <p:notesMasterIdLst>
    <p:notesMasterId r:id="rId37"/>
  </p:notesMasterIdLst>
  <p:sldIdLst>
    <p:sldId id="301" r:id="rId5"/>
    <p:sldId id="478" r:id="rId6"/>
    <p:sldId id="391" r:id="rId7"/>
    <p:sldId id="390" r:id="rId8"/>
    <p:sldId id="362" r:id="rId9"/>
    <p:sldId id="363" r:id="rId10"/>
    <p:sldId id="364" r:id="rId11"/>
    <p:sldId id="365" r:id="rId12"/>
    <p:sldId id="479" r:id="rId13"/>
    <p:sldId id="418" r:id="rId14"/>
    <p:sldId id="421" r:id="rId15"/>
    <p:sldId id="422" r:id="rId16"/>
    <p:sldId id="423" r:id="rId17"/>
    <p:sldId id="424" r:id="rId18"/>
    <p:sldId id="425" r:id="rId19"/>
    <p:sldId id="426" r:id="rId20"/>
    <p:sldId id="427" r:id="rId21"/>
    <p:sldId id="428" r:id="rId22"/>
    <p:sldId id="429" r:id="rId23"/>
    <p:sldId id="430" r:id="rId24"/>
    <p:sldId id="480" r:id="rId25"/>
    <p:sldId id="431" r:id="rId26"/>
    <p:sldId id="432" r:id="rId27"/>
    <p:sldId id="483" r:id="rId28"/>
    <p:sldId id="433" r:id="rId29"/>
    <p:sldId id="434" r:id="rId30"/>
    <p:sldId id="435" r:id="rId31"/>
    <p:sldId id="436" r:id="rId32"/>
    <p:sldId id="437" r:id="rId33"/>
    <p:sldId id="438" r:id="rId34"/>
    <p:sldId id="481" r:id="rId35"/>
    <p:sldId id="482" r:id="rId36"/>
  </p:sldIdLst>
  <p:sldSz cx="10160000" cy="7620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charset="0"/>
        <a:ea typeface="+mn-ea"/>
        <a:cs typeface="ヒラギノ角ゴ ProN W3" charset="0"/>
        <a:sym typeface="Gill Sans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charset="0"/>
        <a:ea typeface="+mn-ea"/>
        <a:cs typeface="ヒラギノ角ゴ ProN W3" charset="0"/>
        <a:sym typeface="Gill Sans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charset="0"/>
        <a:ea typeface="+mn-ea"/>
        <a:cs typeface="ヒラギノ角ゴ ProN W3" charset="0"/>
        <a:sym typeface="Gill Sans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charset="0"/>
        <a:ea typeface="+mn-ea"/>
        <a:cs typeface="ヒラギノ角ゴ ProN W3" charset="0"/>
        <a:sym typeface="Gill Sans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charset="0"/>
        <a:ea typeface="+mn-ea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3200" kern="1200">
        <a:solidFill>
          <a:srgbClr val="000000"/>
        </a:solidFill>
        <a:latin typeface="Gill Sans" charset="0"/>
        <a:ea typeface="+mn-ea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3200" kern="1200">
        <a:solidFill>
          <a:srgbClr val="000000"/>
        </a:solidFill>
        <a:latin typeface="Gill Sans" charset="0"/>
        <a:ea typeface="+mn-ea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3200" kern="1200">
        <a:solidFill>
          <a:srgbClr val="000000"/>
        </a:solidFill>
        <a:latin typeface="Gill Sans" charset="0"/>
        <a:ea typeface="+mn-ea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3200" kern="1200">
        <a:solidFill>
          <a:srgbClr val="000000"/>
        </a:solidFill>
        <a:latin typeface="Gill Sans" charset="0"/>
        <a:ea typeface="+mn-ea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400">
          <p15:clr>
            <a:srgbClr val="A4A3A4"/>
          </p15:clr>
        </p15:guide>
        <p15:guide id="2" pos="32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/>
    <p:restoredTop sz="94619"/>
  </p:normalViewPr>
  <p:slideViewPr>
    <p:cSldViewPr>
      <p:cViewPr varScale="1">
        <p:scale>
          <a:sx n="54" d="100"/>
          <a:sy n="54" d="100"/>
        </p:scale>
        <p:origin x="1396" y="72"/>
      </p:cViewPr>
      <p:guideLst>
        <p:guide orient="horz" pos="2400"/>
        <p:guide pos="32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ヒラギノ角ゴ ProN W3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ヒラギノ角ゴ ProN W3" charset="0"/>
              </a:defRPr>
            </a:lvl1pPr>
          </a:lstStyle>
          <a:p>
            <a:pPr>
              <a:defRPr/>
            </a:pPr>
            <a:fld id="{4A27EC08-2E03-4A5D-86BC-4E44D0C5E475}" type="datetimeFigureOut">
              <a:rPr lang="en-US" altLang="en-US"/>
              <a:pPr>
                <a:defRPr/>
              </a:pPr>
              <a:t>4/29/2019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ヒラギノ角ゴ ProN W3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ヒラギノ角ゴ ProN W3" charset="0"/>
              </a:defRPr>
            </a:lvl1pPr>
          </a:lstStyle>
          <a:p>
            <a:pPr>
              <a:defRPr/>
            </a:pPr>
            <a:fld id="{68E8051A-8764-4124-87F3-882F113CB0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0000" y="1247775"/>
            <a:ext cx="7620000" cy="2652713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0000" y="4002088"/>
            <a:ext cx="7620000" cy="18399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1029410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041309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4700" y="1282700"/>
            <a:ext cx="2044700" cy="353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1282700"/>
            <a:ext cx="5981700" cy="3530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5483188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0000" y="1247775"/>
            <a:ext cx="7620000" cy="265271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0000" y="4002088"/>
            <a:ext cx="7620000" cy="18399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0884103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720553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1900238"/>
            <a:ext cx="8763000" cy="3168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5099050"/>
            <a:ext cx="8763000" cy="166687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4267582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" y="2159000"/>
            <a:ext cx="4965700" cy="5435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8900" y="2159000"/>
            <a:ext cx="4965700" cy="5435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088813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8" y="406400"/>
            <a:ext cx="8763000" cy="14716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0088" y="1868488"/>
            <a:ext cx="4297362" cy="914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0088" y="2782888"/>
            <a:ext cx="4297362" cy="4094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3500" y="1868488"/>
            <a:ext cx="4319588" cy="914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3500" y="2782888"/>
            <a:ext cx="4319588" cy="4094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2229920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45990952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017434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8" y="508000"/>
            <a:ext cx="3276600" cy="1778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9588" y="1096963"/>
            <a:ext cx="5143500" cy="54149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088" y="2286000"/>
            <a:ext cx="3276600" cy="4235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185920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9446226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8" y="508000"/>
            <a:ext cx="3276600" cy="1778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19588" y="1096963"/>
            <a:ext cx="5143500" cy="54149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088" y="2286000"/>
            <a:ext cx="3276600" cy="4235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4395263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8969755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13650" y="50800"/>
            <a:ext cx="2520950" cy="7543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" y="50800"/>
            <a:ext cx="7410450" cy="7543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1281120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0000" y="1247775"/>
            <a:ext cx="7620000" cy="265271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0000" y="4002088"/>
            <a:ext cx="7620000" cy="18399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80101351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72962749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1900238"/>
            <a:ext cx="8763000" cy="3168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5099050"/>
            <a:ext cx="8763000" cy="166687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933983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" y="2159000"/>
            <a:ext cx="4965700" cy="5435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8900" y="2159000"/>
            <a:ext cx="4965700" cy="5435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1036219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8" y="406400"/>
            <a:ext cx="8763000" cy="14716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0088" y="1868488"/>
            <a:ext cx="4297362" cy="914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0088" y="2782888"/>
            <a:ext cx="4297362" cy="4094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3500" y="1868488"/>
            <a:ext cx="4319588" cy="914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3500" y="2782888"/>
            <a:ext cx="4319588" cy="4094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4126460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080680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612782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1900238"/>
            <a:ext cx="8763000" cy="3168650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5099050"/>
            <a:ext cx="8763000" cy="166687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46622254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8" y="508000"/>
            <a:ext cx="3276600" cy="1778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9588" y="1096963"/>
            <a:ext cx="5143500" cy="54149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088" y="2286000"/>
            <a:ext cx="3276600" cy="4235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8531952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8" y="508000"/>
            <a:ext cx="3276600" cy="1778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19588" y="1096963"/>
            <a:ext cx="5143500" cy="54149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088" y="2286000"/>
            <a:ext cx="3276600" cy="4235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2804535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1116032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13650" y="50800"/>
            <a:ext cx="2520950" cy="7543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" y="50800"/>
            <a:ext cx="7410450" cy="7543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7753330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0000" y="1247775"/>
            <a:ext cx="7620000" cy="265271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0000" y="4002088"/>
            <a:ext cx="7620000" cy="18399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99630757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00" y="2028825"/>
            <a:ext cx="8763000" cy="483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4262565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1900238"/>
            <a:ext cx="8763000" cy="3168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5099050"/>
            <a:ext cx="8763000" cy="16668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7631532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2028825"/>
            <a:ext cx="4305300" cy="483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6200" y="2028825"/>
            <a:ext cx="4305300" cy="483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7799710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8" y="406400"/>
            <a:ext cx="8763000" cy="14716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0088" y="1868488"/>
            <a:ext cx="4297362" cy="914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0088" y="2782888"/>
            <a:ext cx="4297362" cy="40941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3500" y="1868488"/>
            <a:ext cx="4319588" cy="914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3500" y="2782888"/>
            <a:ext cx="4319588" cy="40941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828739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700056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3924300"/>
            <a:ext cx="4013200" cy="88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6200" y="3924300"/>
            <a:ext cx="4013200" cy="88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33515767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8256396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8" y="508000"/>
            <a:ext cx="3276600" cy="1778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9588" y="1096963"/>
            <a:ext cx="5143500" cy="54149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088" y="2286000"/>
            <a:ext cx="3276600" cy="4235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8724221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8" y="508000"/>
            <a:ext cx="3276600" cy="1778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19588" y="1096963"/>
            <a:ext cx="5143500" cy="54149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088" y="2286000"/>
            <a:ext cx="3276600" cy="4235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6168539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0" y="2028825"/>
            <a:ext cx="8763000" cy="48339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8384147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70750" y="2028825"/>
            <a:ext cx="2190750" cy="4833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0" y="2028825"/>
            <a:ext cx="6419850" cy="48339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778365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8" y="406400"/>
            <a:ext cx="8763000" cy="14716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0088" y="1868488"/>
            <a:ext cx="4297362" cy="914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0088" y="2782888"/>
            <a:ext cx="4297362" cy="4094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3500" y="1868488"/>
            <a:ext cx="4319588" cy="914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3500" y="2782888"/>
            <a:ext cx="4319588" cy="4094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86594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0292390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105511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8" y="508000"/>
            <a:ext cx="3276600" cy="17780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9588" y="1096963"/>
            <a:ext cx="5143500" cy="54149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088" y="2286000"/>
            <a:ext cx="3276600" cy="4235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269505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8" y="508000"/>
            <a:ext cx="3276600" cy="17780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19588" y="1096963"/>
            <a:ext cx="5143500" cy="54149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088" y="2286000"/>
            <a:ext cx="3276600" cy="4235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023894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3924300"/>
            <a:ext cx="81788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tr-TR">
                <a:sym typeface="Gill Sans" charset="0"/>
              </a:rPr>
              <a:t>Second level</a:t>
            </a:r>
          </a:p>
          <a:p>
            <a:pPr lvl="2"/>
            <a:r>
              <a:rPr lang="en-US" altLang="tr-TR">
                <a:sym typeface="Gill Sans" charset="0"/>
              </a:rPr>
              <a:t>Third level</a:t>
            </a:r>
          </a:p>
          <a:p>
            <a:pPr lvl="3"/>
            <a:r>
              <a:rPr lang="en-US" altLang="tr-TR">
                <a:sym typeface="Gill Sans" charset="0"/>
              </a:rPr>
              <a:t>Fourth level</a:t>
            </a:r>
          </a:p>
          <a:p>
            <a:pPr lvl="4"/>
            <a:r>
              <a:rPr lang="en-US" altLang="tr-TR">
                <a:sym typeface="Gill Sans" charset="0"/>
              </a:rPr>
              <a:t>Fifth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282700"/>
            <a:ext cx="8178800" cy="257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>
                <a:sym typeface="Gill Sans" charset="0"/>
              </a:rPr>
              <a:t>Click to edit Master title style</a:t>
            </a:r>
          </a:p>
        </p:txBody>
      </p:sp>
      <p:pic>
        <p:nvPicPr>
          <p:cNvPr id="1028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25" y="-76200"/>
            <a:ext cx="153035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 kern="1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800" y="50800"/>
            <a:ext cx="100838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>
                <a:sym typeface="Gill Sans" charset="0"/>
              </a:rPr>
              <a:t>Click to edit Master title style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" y="2159000"/>
            <a:ext cx="10083800" cy="543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tr-TR">
                <a:sym typeface="Gill Sans" charset="0"/>
              </a:rPr>
              <a:t>Second level</a:t>
            </a:r>
          </a:p>
          <a:p>
            <a:pPr lvl="2"/>
            <a:r>
              <a:rPr lang="en-US" altLang="tr-TR">
                <a:sym typeface="Gill Sans" charset="0"/>
              </a:rPr>
              <a:t>Third level</a:t>
            </a:r>
          </a:p>
          <a:p>
            <a:pPr lvl="3"/>
            <a:r>
              <a:rPr lang="en-US" altLang="tr-TR">
                <a:sym typeface="Gill Sans" charset="0"/>
              </a:rPr>
              <a:t>Fourth level</a:t>
            </a:r>
          </a:p>
          <a:p>
            <a:pPr lvl="4"/>
            <a:r>
              <a:rPr lang="en-US" altLang="tr-TR">
                <a:sym typeface="Gill Sans" charset="0"/>
              </a:rPr>
              <a:t>Fifth level</a:t>
            </a:r>
          </a:p>
        </p:txBody>
      </p:sp>
      <p:pic>
        <p:nvPicPr>
          <p:cNvPr id="3076" name="Picture 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1613" y="-52388"/>
            <a:ext cx="1160462" cy="178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6400" kern="1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660400" indent="-444500" algn="l" rtl="0" eaLnBrk="0" fontAlgn="base" hangingPunct="0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003300" indent="-444500" algn="l" rtl="0" eaLnBrk="0" fontAlgn="base" hangingPunct="0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346200" indent="-444500" algn="l" rtl="0" eaLnBrk="0" fontAlgn="base" hangingPunct="0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701800" indent="-444500" algn="l" rtl="0" eaLnBrk="0" fontAlgn="base" hangingPunct="0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44700" indent="-444500" algn="l" rtl="0" eaLnBrk="0" fontAlgn="base" hangingPunct="0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800" y="50800"/>
            <a:ext cx="100838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>
                <a:sym typeface="Gill Sans" charset="0"/>
              </a:rPr>
              <a:t>Click to edit Master title style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" y="2159000"/>
            <a:ext cx="10083800" cy="543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tr-TR">
                <a:sym typeface="Gill Sans" charset="0"/>
              </a:rPr>
              <a:t>Second level</a:t>
            </a:r>
          </a:p>
          <a:p>
            <a:pPr lvl="2"/>
            <a:r>
              <a:rPr lang="en-US" altLang="tr-TR">
                <a:sym typeface="Gill Sans" charset="0"/>
              </a:rPr>
              <a:t>Third level</a:t>
            </a:r>
          </a:p>
          <a:p>
            <a:pPr lvl="3"/>
            <a:r>
              <a:rPr lang="en-US" altLang="tr-TR">
                <a:sym typeface="Gill Sans" charset="0"/>
              </a:rPr>
              <a:t>Fourth level</a:t>
            </a:r>
          </a:p>
          <a:p>
            <a:pPr lvl="4"/>
            <a:r>
              <a:rPr lang="en-US" altLang="tr-TR">
                <a:sym typeface="Gill Sans" charset="0"/>
              </a:rPr>
              <a:t>Fifth level</a:t>
            </a:r>
          </a:p>
        </p:txBody>
      </p:sp>
      <p:pic>
        <p:nvPicPr>
          <p:cNvPr id="3076" name="Picture 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1613" y="-52388"/>
            <a:ext cx="1160462" cy="178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1350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6400" kern="1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660400" indent="-444500" algn="l" rtl="0" eaLnBrk="0" fontAlgn="base" hangingPunct="0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003300" indent="-444500" algn="l" rtl="0" eaLnBrk="0" fontAlgn="base" hangingPunct="0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346200" indent="-444500" algn="l" rtl="0" eaLnBrk="0" fontAlgn="base" hangingPunct="0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701800" indent="-444500" algn="l" rtl="0" eaLnBrk="0" fontAlgn="base" hangingPunct="0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44700" indent="-444500" algn="l" rtl="0" eaLnBrk="0" fontAlgn="base" hangingPunct="0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2324100"/>
            <a:ext cx="81788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>
                <a:sym typeface="Gill Sans" charset="0"/>
              </a:rPr>
              <a:t>Click to edit Master title style</a:t>
            </a:r>
          </a:p>
        </p:txBody>
      </p:sp>
      <p:pic>
        <p:nvPicPr>
          <p:cNvPr id="2051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1613" y="-52388"/>
            <a:ext cx="1160462" cy="178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9451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 kern="1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2/reference/datamodel.html" TargetMode="External"/><Relationship Id="rId2" Type="http://schemas.openxmlformats.org/officeDocument/2006/relationships/hyperlink" Target="https://www.programiz.com/python-programming/operator-overloading" TargetMode="Externa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990600" y="711200"/>
            <a:ext cx="8178800" cy="4152900"/>
          </a:xfrm>
        </p:spPr>
        <p:txBody>
          <a:bodyPr/>
          <a:lstStyle/>
          <a:p>
            <a:pPr eaLnBrk="1" hangingPunct="1">
              <a:defRPr/>
            </a:pPr>
            <a:br>
              <a:rPr lang="en-US" altLang="tr-TR" dirty="0"/>
            </a:br>
            <a:r>
              <a:rPr lang="en-US" altLang="tr-TR" sz="5400" b="1" dirty="0"/>
              <a:t>ENGR 101</a:t>
            </a:r>
            <a:br>
              <a:rPr lang="en-US" altLang="tr-TR" sz="5400" b="1" dirty="0"/>
            </a:br>
            <a:r>
              <a:rPr lang="en-US" altLang="tr-TR" sz="5400" b="1" dirty="0"/>
              <a:t>Introduction to Programming</a:t>
            </a:r>
            <a:br>
              <a:rPr lang="en-US" altLang="tr-TR" b="1" dirty="0"/>
            </a:br>
            <a:br>
              <a:rPr lang="en-US" altLang="tr-TR" sz="4400" b="1" i="1" u="sng" dirty="0">
                <a:solidFill>
                  <a:srgbClr val="003C52"/>
                </a:solidFill>
                <a:ea typeface="ヒラギノ角ゴ ProN W6"/>
                <a:cs typeface="ヒラギノ角ゴ ProN W6"/>
              </a:rPr>
            </a:br>
            <a:r>
              <a:rPr lang="en-US" altLang="tr-TR" sz="4400" b="1" dirty="0">
                <a:solidFill>
                  <a:srgbClr val="003C52"/>
                </a:solidFill>
              </a:rPr>
              <a:t>Week 13</a:t>
            </a:r>
            <a:endParaRPr lang="en-US" altLang="tr-TR" sz="4400" b="1" dirty="0">
              <a:solidFill>
                <a:srgbClr val="003C52"/>
              </a:solidFill>
              <a:ea typeface="ヒラギノ角ゴ ProN W6"/>
              <a:cs typeface="ヒラギノ角ゴ ProN W6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 noGrp="1" noChangeArrowheads="1"/>
          </p:cNvSpPr>
          <p:nvPr>
            <p:ph type="title"/>
          </p:nvPr>
        </p:nvSpPr>
        <p:spPr>
          <a:xfrm>
            <a:off x="50800" y="50800"/>
            <a:ext cx="10083800" cy="1022896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sz="4800" dirty="0">
                <a:solidFill>
                  <a:schemeClr val="accent2"/>
                </a:solidFill>
              </a:rPr>
              <a:t>The __str__ method</a:t>
            </a: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2009800"/>
            <a:ext cx="10083800" cy="5435600"/>
          </a:xfrm>
        </p:spPr>
        <p:txBody>
          <a:bodyPr/>
          <a:lstStyle/>
          <a:p>
            <a:pPr marL="698500" eaLnBrk="1" hangingPunct="1">
              <a:buSzPct val="125000"/>
              <a:defRPr/>
            </a:pPr>
            <a:r>
              <a:rPr lang="en-US" altLang="tr-TR" dirty="0">
                <a:latin typeface="Gill Sans Light" charset="0"/>
                <a:ea typeface="Gill Sans Light" charset="0"/>
                <a:cs typeface="Gill Sans Light" charset="0"/>
                <a:sym typeface="Gill Sans Light" charset="0"/>
              </a:rPr>
              <a:t>__</a:t>
            </a:r>
            <a:r>
              <a:rPr lang="en-US" altLang="tr-TR" dirty="0" err="1">
                <a:latin typeface="Gill Sans Light" charset="0"/>
                <a:ea typeface="Gill Sans Light" charset="0"/>
                <a:cs typeface="Gill Sans Light" charset="0"/>
                <a:sym typeface="Gill Sans Light" charset="0"/>
              </a:rPr>
              <a:t>str</a:t>
            </a:r>
            <a:r>
              <a:rPr lang="en-US" altLang="tr-TR" dirty="0">
                <a:latin typeface="Gill Sans Light" charset="0"/>
                <a:ea typeface="Gill Sans Light" charset="0"/>
                <a:cs typeface="Gill Sans Light" charset="0"/>
                <a:sym typeface="Gill Sans Light" charset="0"/>
              </a:rPr>
              <a:t>__</a:t>
            </a:r>
            <a:r>
              <a:rPr lang="en-US" altLang="tr-TR" dirty="0"/>
              <a:t> is a special method, like </a:t>
            </a:r>
            <a:r>
              <a:rPr lang="en-US" altLang="tr-TR" dirty="0">
                <a:latin typeface="Gill Sans Light" charset="0"/>
                <a:ea typeface="Gill Sans Light" charset="0"/>
                <a:cs typeface="Gill Sans Light" charset="0"/>
                <a:sym typeface="Gill Sans Light" charset="0"/>
              </a:rPr>
              <a:t>__</a:t>
            </a:r>
            <a:r>
              <a:rPr lang="en-US" altLang="tr-TR" dirty="0" err="1">
                <a:latin typeface="Gill Sans Light" charset="0"/>
                <a:ea typeface="Gill Sans Light" charset="0"/>
                <a:cs typeface="Gill Sans Light" charset="0"/>
                <a:sym typeface="Gill Sans Light" charset="0"/>
              </a:rPr>
              <a:t>init</a:t>
            </a:r>
            <a:r>
              <a:rPr lang="en-US" altLang="tr-TR" dirty="0">
                <a:latin typeface="Gill Sans Light" charset="0"/>
                <a:ea typeface="Gill Sans Light" charset="0"/>
                <a:cs typeface="Gill Sans Light" charset="0"/>
                <a:sym typeface="Gill Sans Light" charset="0"/>
              </a:rPr>
              <a:t>__</a:t>
            </a:r>
            <a:r>
              <a:rPr lang="en-US" altLang="tr-TR" dirty="0"/>
              <a:t>, that is supposed to return a string representation of an object.</a:t>
            </a:r>
          </a:p>
          <a:p>
            <a:pPr marL="596900" lvl="1" indent="0" eaLnBrk="1" hangingPunct="1">
              <a:buFont typeface="Gill Sans" charset="0"/>
              <a:buNone/>
              <a:defRPr/>
            </a:pPr>
            <a:r>
              <a:rPr lang="en-US" altLang="tr-TR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inside class Time:</a:t>
            </a:r>
            <a:br>
              <a:rPr lang="en-US" altLang="tr-TR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tr-TR" sz="28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tr-TR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altLang="tr-TR" sz="28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tr-TR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__(self):</a:t>
            </a:r>
            <a:br>
              <a:rPr lang="en-US" altLang="tr-TR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altLang="tr-TR" sz="28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tr-TR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tr-TR" sz="28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self.hour</a:t>
            </a:r>
            <a:r>
              <a:rPr lang="en-US" altLang="tr-TR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+ ‘:’ + \  				 </a:t>
            </a:r>
            <a:r>
              <a:rPr lang="en-US" altLang="tr-TR" sz="28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tr-TR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tr-TR" sz="28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self.minute</a:t>
            </a:r>
            <a:r>
              <a:rPr lang="en-US" altLang="tr-TR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+ ‘:’ + \ 	              </a:t>
            </a:r>
            <a:r>
              <a:rPr lang="en-US" altLang="tr-TR" sz="28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tr-TR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tr-TR" sz="28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self.second</a:t>
            </a:r>
            <a:r>
              <a:rPr lang="en-US" altLang="tr-TR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596900" lvl="1" indent="0" eaLnBrk="1" hangingPunct="1">
              <a:buFont typeface="Gill Sans" charset="0"/>
              <a:buNone/>
              <a:defRPr/>
            </a:pPr>
            <a:r>
              <a:rPr lang="en-US" altLang="tr-TR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 = Time(9, 45)</a:t>
            </a:r>
          </a:p>
          <a:p>
            <a:pPr marL="596900" lvl="1" indent="0" eaLnBrk="1" hangingPunct="1">
              <a:buFont typeface="Gill Sans" charset="0"/>
              <a:buNone/>
              <a:defRPr/>
            </a:pPr>
            <a:r>
              <a:rPr lang="en-US" altLang="tr-TR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time</a:t>
            </a:r>
            <a:br>
              <a:rPr lang="en-US" altLang="tr-TR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9:45:0</a:t>
            </a:r>
          </a:p>
        </p:txBody>
      </p:sp>
    </p:spTree>
    <p:extLst>
      <p:ext uri="{BB962C8B-B14F-4D97-AF65-F5344CB8AC3E}">
        <p14:creationId xmlns:p14="http://schemas.microsoft.com/office/powerpoint/2010/main" val="171001332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/>
          <p:cNvSpPr>
            <a:spLocks noGrp="1" noChangeArrowheads="1"/>
          </p:cNvSpPr>
          <p:nvPr>
            <p:ph type="title"/>
          </p:nvPr>
        </p:nvSpPr>
        <p:spPr>
          <a:xfrm>
            <a:off x="50800" y="50800"/>
            <a:ext cx="10083800" cy="1022896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sz="4800" dirty="0">
                <a:solidFill>
                  <a:schemeClr val="accent2"/>
                </a:solidFill>
              </a:rPr>
              <a:t>Operator overloading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98500" eaLnBrk="1" hangingPunct="1">
              <a:buSzPct val="125000"/>
              <a:defRPr/>
            </a:pPr>
            <a:r>
              <a:rPr lang="en-US" dirty="0"/>
              <a:t>By defining other special methods, you can specify the behavior of operators on user-defined types. </a:t>
            </a:r>
          </a:p>
          <a:p>
            <a:pPr marL="1397000" lvl="2" indent="-457200" eaLnBrk="1" hangingPunct="1">
              <a:buSzPct val="100000"/>
              <a:buFont typeface="Wingdings" panose="05000000000000000000" pitchFamily="2" charset="2"/>
              <a:buChar char="v"/>
              <a:defRPr/>
            </a:pPr>
            <a:r>
              <a:rPr lang="en-US" dirty="0"/>
              <a:t>For example, if you define a method named __add__ for the Time class, you can use the + operator on Time objects.</a:t>
            </a:r>
          </a:p>
          <a:p>
            <a:pPr marL="596900" lvl="1" indent="0" eaLnBrk="1" hangingPunct="1">
              <a:buFont typeface="Gill Sans" charset="0"/>
              <a:buNone/>
              <a:defRPr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96900" lvl="1" indent="0" eaLnBrk="1" hangingPunct="1">
              <a:buFont typeface="Gill Sans" charset="0"/>
              <a:buNone/>
              <a:defRPr/>
            </a:pP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inside class Time:</a:t>
            </a:r>
            <a:b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__add__(self, other):</a:t>
            </a:r>
            <a:b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seconds = </a:t>
            </a:r>
            <a:r>
              <a:rPr lang="en-US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self.time_to_int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lang="en-US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other.time_to_int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int_to_time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(seconds)</a:t>
            </a:r>
          </a:p>
        </p:txBody>
      </p:sp>
    </p:spTree>
    <p:extLst>
      <p:ext uri="{BB962C8B-B14F-4D97-AF65-F5344CB8AC3E}">
        <p14:creationId xmlns:p14="http://schemas.microsoft.com/office/powerpoint/2010/main" val="111267734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ChangeArrowheads="1"/>
          </p:cNvSpPr>
          <p:nvPr>
            <p:ph type="title"/>
          </p:nvPr>
        </p:nvSpPr>
        <p:spPr>
          <a:xfrm>
            <a:off x="50800" y="50800"/>
            <a:ext cx="10083800" cy="1094904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sz="4800" dirty="0">
                <a:solidFill>
                  <a:schemeClr val="accent2"/>
                </a:solidFill>
              </a:rPr>
              <a:t>Operator overloading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773" y="1937792"/>
            <a:ext cx="10083800" cy="5435600"/>
          </a:xfrm>
        </p:spPr>
        <p:txBody>
          <a:bodyPr/>
          <a:lstStyle/>
          <a:p>
            <a:pPr marL="596900" lvl="1" indent="0" eaLnBrk="1" hangingPunct="1">
              <a:buFont typeface="Gill Sans" charset="0"/>
              <a:buNone/>
              <a:defRPr/>
            </a:pP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 = Time(9, 45)</a:t>
            </a:r>
          </a:p>
          <a:p>
            <a:pPr marL="596900" lvl="1" indent="0" eaLnBrk="1" hangingPunct="1">
              <a:buFont typeface="Gill Sans" charset="0"/>
              <a:buNone/>
              <a:defRPr/>
            </a:pP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duration = Time(1, 15)</a:t>
            </a:r>
          </a:p>
          <a:p>
            <a:pPr marL="596900" lvl="1" indent="0" eaLnBrk="1" hangingPunct="1">
              <a:buFont typeface="Gill Sans" charset="0"/>
              <a:buNone/>
              <a:defRPr/>
            </a:pP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start + duration</a:t>
            </a:r>
          </a:p>
          <a:p>
            <a:pPr marL="596900" lvl="1" indent="0" eaLnBrk="1" hangingPunct="1">
              <a:buFont typeface="Gill Sans" charset="0"/>
              <a:buNone/>
              <a:defRPr/>
            </a:pPr>
            <a:br>
              <a:rPr lang="en-US" sz="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11:0:0</a:t>
            </a:r>
          </a:p>
          <a:p>
            <a:pPr marL="698500" eaLnBrk="1" hangingPunct="1">
              <a:buSzPct val="125000"/>
              <a:defRPr/>
            </a:pPr>
            <a:r>
              <a:rPr lang="en-US" dirty="0">
                <a:solidFill>
                  <a:srgbClr val="A8184B"/>
                </a:solidFill>
              </a:rPr>
              <a:t>When you apply the + operator to Time objects, Python invokes __add__. </a:t>
            </a:r>
          </a:p>
          <a:p>
            <a:pPr marL="698500" eaLnBrk="1" hangingPunct="1">
              <a:buSzPct val="125000"/>
              <a:defRPr/>
            </a:pPr>
            <a:r>
              <a:rPr lang="en-US" dirty="0">
                <a:solidFill>
                  <a:srgbClr val="A8184B"/>
                </a:solidFill>
              </a:rPr>
              <a:t>When you print the result, Python invokes __</a:t>
            </a:r>
            <a:r>
              <a:rPr lang="en-US" dirty="0" err="1">
                <a:solidFill>
                  <a:srgbClr val="A8184B"/>
                </a:solidFill>
              </a:rPr>
              <a:t>str</a:t>
            </a:r>
            <a:r>
              <a:rPr lang="en-US" dirty="0">
                <a:solidFill>
                  <a:srgbClr val="A8184B"/>
                </a:solidFill>
              </a:rPr>
              <a:t>__. </a:t>
            </a:r>
          </a:p>
          <a:p>
            <a:pPr marL="698500" eaLnBrk="1" hangingPunct="1">
              <a:buSzPct val="125000"/>
              <a:defRPr/>
            </a:pPr>
            <a:r>
              <a:rPr lang="en-US" dirty="0">
                <a:solidFill>
                  <a:srgbClr val="A8184B"/>
                </a:solidFill>
              </a:rPr>
              <a:t>So there is quite a lot happening behind the scenes!</a:t>
            </a:r>
          </a:p>
        </p:txBody>
      </p:sp>
    </p:spTree>
    <p:extLst>
      <p:ext uri="{BB962C8B-B14F-4D97-AF65-F5344CB8AC3E}">
        <p14:creationId xmlns:p14="http://schemas.microsoft.com/office/powerpoint/2010/main" val="278041825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50800" y="50800"/>
            <a:ext cx="10083800" cy="123892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sz="4800" dirty="0">
                <a:solidFill>
                  <a:schemeClr val="accent2"/>
                </a:solidFill>
              </a:rPr>
              <a:t>Take-Home Exercise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SzPct val="125000"/>
              <a:defRPr/>
            </a:pPr>
            <a:r>
              <a:rPr lang="en-US" altLang="tr-TR" i="1" dirty="0"/>
              <a:t>Write an add method for the Point class.</a:t>
            </a:r>
          </a:p>
        </p:txBody>
      </p:sp>
    </p:spTree>
    <p:extLst>
      <p:ext uri="{BB962C8B-B14F-4D97-AF65-F5344CB8AC3E}">
        <p14:creationId xmlns:p14="http://schemas.microsoft.com/office/powerpoint/2010/main" val="192334719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" y="-582488"/>
            <a:ext cx="10083800" cy="2057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sz="4800" dirty="0">
                <a:solidFill>
                  <a:schemeClr val="accent2"/>
                </a:solidFill>
              </a:rPr>
              <a:t>Operator overloading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98500" eaLnBrk="1" hangingPunct="1">
              <a:buSzPct val="125000"/>
              <a:defRPr/>
            </a:pPr>
            <a:r>
              <a:rPr lang="en-US" altLang="tr-TR" dirty="0"/>
              <a:t>Changing the behavior of an operator so that it works with user-defined types is called </a:t>
            </a:r>
            <a:r>
              <a:rPr lang="en-US" altLang="tr-TR" b="1" dirty="0"/>
              <a:t>operator overloading</a:t>
            </a:r>
            <a:r>
              <a:rPr lang="en-US" altLang="tr-TR" dirty="0"/>
              <a:t>. </a:t>
            </a:r>
          </a:p>
          <a:p>
            <a:pPr marL="698500" eaLnBrk="1" hangingPunct="1">
              <a:buSzPct val="125000"/>
              <a:defRPr/>
            </a:pPr>
            <a:r>
              <a:rPr lang="en-US" altLang="tr-TR" dirty="0"/>
              <a:t>For every operator in Python there is a corresponding special method, like __add__. </a:t>
            </a:r>
          </a:p>
          <a:p>
            <a:pPr marL="698500" eaLnBrk="1" hangingPunct="1">
              <a:buSzPct val="125000"/>
              <a:defRPr/>
            </a:pPr>
            <a:r>
              <a:rPr lang="en-US" altLang="tr-TR" dirty="0"/>
              <a:t>For more details, see </a:t>
            </a:r>
          </a:p>
          <a:p>
            <a:pPr marL="1054100" lvl="1" indent="-457200" eaLnBrk="1" hangingPunct="1">
              <a:buSzPct val="100000"/>
              <a:buFont typeface="Wingdings" panose="05000000000000000000" pitchFamily="2" charset="2"/>
              <a:buChar char="v"/>
              <a:defRPr/>
            </a:pPr>
            <a:r>
              <a:rPr lang="en-US" sz="2800" dirty="0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https://www.programiz.com/python-programming/operator-overloading</a:t>
            </a:r>
            <a:endParaRPr lang="en-US" sz="2800" dirty="0">
              <a:solidFill>
                <a:srgbClr val="FFC000"/>
              </a:solidFill>
            </a:endParaRPr>
          </a:p>
          <a:p>
            <a:pPr marL="1054100" lvl="1" indent="-457200" eaLnBrk="1" hangingPunct="1">
              <a:buSzPct val="100000"/>
              <a:buFont typeface="Wingdings" panose="05000000000000000000" pitchFamily="2" charset="2"/>
              <a:buChar char="v"/>
              <a:defRPr/>
            </a:pPr>
            <a:r>
              <a:rPr lang="en-US" altLang="tr-TR" sz="2800" dirty="0">
                <a:solidFill>
                  <a:srgbClr val="FFC000"/>
                </a:solidFill>
                <a:sym typeface="Gill Sans Light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https://docs.python.org/2/reference/datamodel.html</a:t>
            </a:r>
            <a:endParaRPr lang="en-US" altLang="tr-TR" sz="2800" dirty="0">
              <a:solidFill>
                <a:srgbClr val="FFC000"/>
              </a:solidFill>
              <a:sym typeface="Gill Sans Light" charset="0"/>
            </a:endParaRPr>
          </a:p>
          <a:p>
            <a:pPr marL="596900" lvl="1" indent="0" eaLnBrk="1" hangingPunct="1">
              <a:buSzPct val="100000"/>
              <a:buNone/>
              <a:defRPr/>
            </a:pPr>
            <a:endParaRPr lang="en-US" altLang="tr-TR" sz="2800" dirty="0">
              <a:solidFill>
                <a:srgbClr val="C00000"/>
              </a:solidFill>
              <a:sym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75156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50800" y="50800"/>
            <a:ext cx="10083800" cy="123892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sz="4800" dirty="0">
                <a:solidFill>
                  <a:schemeClr val="accent2"/>
                </a:solidFill>
              </a:rPr>
              <a:t>Type-based dispatch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SzPct val="125000"/>
              <a:defRPr/>
            </a:pPr>
            <a:r>
              <a:rPr lang="en-US" dirty="0"/>
              <a:t>Here are examples that use the + operator with different types:</a:t>
            </a:r>
          </a:p>
          <a:p>
            <a:pPr marL="558800" lvl="1" indent="0" eaLnBrk="1" hangingPunct="1">
              <a:buFont typeface="Gill Sans" charset="0"/>
              <a:buNone/>
              <a:defRPr/>
            </a:pP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 = Time(9, 45)</a:t>
            </a:r>
          </a:p>
          <a:p>
            <a:pPr marL="558800" lvl="1" indent="0" eaLnBrk="1" hangingPunct="1">
              <a:buFont typeface="Gill Sans" charset="0"/>
              <a:buNone/>
              <a:defRPr/>
            </a:pP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duration = Time(1, 35)</a:t>
            </a:r>
          </a:p>
          <a:p>
            <a:pPr marL="558800" lvl="1" indent="0" eaLnBrk="1" hangingPunct="1">
              <a:buFont typeface="Gill Sans" charset="0"/>
              <a:buNone/>
              <a:defRPr/>
            </a:pP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start + duration</a:t>
            </a:r>
          </a:p>
          <a:p>
            <a:pPr marL="558800" lvl="1" indent="0" eaLnBrk="1" hangingPunct="1">
              <a:buFont typeface="Gill Sans" charset="0"/>
              <a:buNone/>
              <a:defRPr/>
            </a:pPr>
            <a:r>
              <a:rPr lang="en-US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11:20:0</a:t>
            </a:r>
          </a:p>
          <a:p>
            <a:pPr marL="558800" lvl="1" indent="0" eaLnBrk="1" hangingPunct="1">
              <a:buFont typeface="Gill Sans" charset="0"/>
              <a:buNone/>
              <a:defRPr/>
            </a:pP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start + 5700</a:t>
            </a:r>
            <a:endParaRPr lang="en-US" b="1" i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58800" lvl="1" indent="0" eaLnBrk="1" hangingPunct="1">
              <a:buFont typeface="Gill Sans" charset="0"/>
              <a:buNone/>
              <a:defRPr/>
            </a:pPr>
            <a:r>
              <a:rPr lang="en-US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????</a:t>
            </a:r>
          </a:p>
        </p:txBody>
      </p:sp>
    </p:spTree>
    <p:extLst>
      <p:ext uri="{BB962C8B-B14F-4D97-AF65-F5344CB8AC3E}">
        <p14:creationId xmlns:p14="http://schemas.microsoft.com/office/powerpoint/2010/main" val="304982682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/>
          <p:cNvSpPr>
            <a:spLocks noGrp="1" noChangeArrowheads="1"/>
          </p:cNvSpPr>
          <p:nvPr>
            <p:ph type="title"/>
          </p:nvPr>
        </p:nvSpPr>
        <p:spPr>
          <a:xfrm>
            <a:off x="50800" y="50800"/>
            <a:ext cx="10083800" cy="1094904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sz="4800" dirty="0">
                <a:solidFill>
                  <a:schemeClr val="accent2"/>
                </a:solidFill>
              </a:rPr>
              <a:t>Type-based dispatch</a:t>
            </a: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54000" indent="0" eaLnBrk="1" hangingPunct="1">
              <a:buFont typeface="Gill Sans" charset="0"/>
              <a:buNone/>
              <a:defRPr/>
            </a:pPr>
            <a:r>
              <a:rPr lang="en-US" altLang="tr-T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tr-TR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inside class Time:</a:t>
            </a:r>
            <a:br>
              <a:rPr lang="en-US" altLang="tr-TR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tr-TR" sz="28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tr-TR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__add__(self, other):</a:t>
            </a:r>
            <a:br>
              <a:rPr lang="en-US" altLang="tr-TR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lang="en-US" altLang="tr-TR" sz="28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isinstance</a:t>
            </a:r>
            <a:r>
              <a:rPr lang="en-US" altLang="tr-TR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(other, Time):</a:t>
            </a:r>
            <a:br>
              <a:rPr lang="en-US" altLang="tr-TR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return </a:t>
            </a:r>
            <a:r>
              <a:rPr lang="en-US" altLang="tr-TR" sz="28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self.add_time</a:t>
            </a:r>
            <a:r>
              <a:rPr lang="en-US" altLang="tr-TR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(other)</a:t>
            </a:r>
            <a:br>
              <a:rPr lang="en-US" altLang="tr-TR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else:</a:t>
            </a:r>
            <a:br>
              <a:rPr lang="en-US" altLang="tr-TR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return </a:t>
            </a:r>
            <a:r>
              <a:rPr lang="en-US" altLang="tr-TR" sz="28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self.increment</a:t>
            </a:r>
            <a:r>
              <a:rPr lang="en-US" altLang="tr-TR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(other)</a:t>
            </a:r>
            <a:br>
              <a:rPr lang="en-US" altLang="tr-TR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tr-TR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tr-TR" sz="28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tr-TR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tr-TR" sz="28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add_time</a:t>
            </a:r>
            <a:r>
              <a:rPr lang="en-US" altLang="tr-TR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(self, other):</a:t>
            </a:r>
            <a:br>
              <a:rPr lang="en-US" altLang="tr-TR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...</a:t>
            </a:r>
            <a:br>
              <a:rPr lang="en-US" altLang="tr-TR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tr-TR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tr-TR" sz="28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tr-TR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increment(self, seconds):</a:t>
            </a:r>
            <a:br>
              <a:rPr lang="en-US" altLang="tr-TR" sz="3000" dirty="0">
                <a:solidFill>
                  <a:srgbClr val="00B050"/>
                </a:solidFill>
              </a:rPr>
            </a:br>
            <a:r>
              <a:rPr lang="en-US" altLang="tr-TR" sz="3000" dirty="0">
                <a:solidFill>
                  <a:srgbClr val="00B050"/>
                </a:solidFill>
              </a:rPr>
              <a:t>        ...</a:t>
            </a:r>
          </a:p>
        </p:txBody>
      </p:sp>
    </p:spTree>
    <p:extLst>
      <p:ext uri="{BB962C8B-B14F-4D97-AF65-F5344CB8AC3E}">
        <p14:creationId xmlns:p14="http://schemas.microsoft.com/office/powerpoint/2010/main" val="423199293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50800" y="50800"/>
            <a:ext cx="10083800" cy="1094904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sz="4800" dirty="0">
                <a:solidFill>
                  <a:schemeClr val="accent2"/>
                </a:solidFill>
              </a:rPr>
              <a:t>Type-based dispatch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SzPct val="125000"/>
              <a:defRPr/>
            </a:pPr>
            <a:r>
              <a:rPr lang="en-US" dirty="0"/>
              <a:t>Here are examples that use the + operator with different types:</a:t>
            </a:r>
          </a:p>
          <a:p>
            <a:pPr marL="558800" lvl="1" indent="0" eaLnBrk="1" hangingPunct="1">
              <a:buFont typeface="Gill Sans" charset="0"/>
              <a:buNone/>
              <a:defRPr/>
            </a:pP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 = Time(9, 45)</a:t>
            </a:r>
          </a:p>
          <a:p>
            <a:pPr marL="558800" lvl="1" indent="0" eaLnBrk="1" hangingPunct="1">
              <a:buFont typeface="Gill Sans" charset="0"/>
              <a:buNone/>
              <a:defRPr/>
            </a:pP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duration = Time(1, 35)</a:t>
            </a:r>
          </a:p>
          <a:p>
            <a:pPr marL="558800" lvl="1" indent="0" eaLnBrk="1" hangingPunct="1">
              <a:buFont typeface="Gill Sans" charset="0"/>
              <a:buNone/>
              <a:defRPr/>
            </a:pP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start + duration</a:t>
            </a:r>
          </a:p>
          <a:p>
            <a:pPr marL="558800" lvl="1" indent="0" eaLnBrk="1" hangingPunct="1">
              <a:buFont typeface="Gill Sans" charset="0"/>
              <a:buNone/>
              <a:defRPr/>
            </a:pPr>
            <a:r>
              <a:rPr lang="en-US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11:20:0</a:t>
            </a:r>
          </a:p>
          <a:p>
            <a:pPr marL="558800" lvl="1" indent="0" eaLnBrk="1" hangingPunct="1">
              <a:buFont typeface="Gill Sans" charset="0"/>
              <a:buNone/>
              <a:defRPr/>
            </a:pP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start + 5700</a:t>
            </a:r>
          </a:p>
          <a:p>
            <a:pPr marL="558800" lvl="1" indent="0" eaLnBrk="1" hangingPunct="1">
              <a:buFont typeface="Gill Sans" charset="0"/>
              <a:buNone/>
              <a:defRPr/>
            </a:pPr>
            <a:r>
              <a:rPr lang="en-US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11:20:0</a:t>
            </a:r>
          </a:p>
        </p:txBody>
      </p:sp>
    </p:spTree>
    <p:extLst>
      <p:ext uri="{BB962C8B-B14F-4D97-AF65-F5344CB8AC3E}">
        <p14:creationId xmlns:p14="http://schemas.microsoft.com/office/powerpoint/2010/main" val="326977449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50800" y="-366713"/>
            <a:ext cx="10083800" cy="2057401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sz="4800" dirty="0">
                <a:solidFill>
                  <a:schemeClr val="accent2"/>
                </a:solidFill>
              </a:rPr>
              <a:t>Type-based dispatch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40" y="2550864"/>
            <a:ext cx="10083800" cy="5435600"/>
          </a:xfrm>
        </p:spPr>
        <p:txBody>
          <a:bodyPr/>
          <a:lstStyle/>
          <a:p>
            <a:pPr defTabSz="830263" eaLnBrk="1" hangingPunct="1">
              <a:buSzPct val="125000"/>
              <a:tabLst>
                <a:tab pos="8229600" algn="l"/>
                <a:tab pos="8405813" algn="l"/>
                <a:tab pos="8566150" algn="l"/>
                <a:tab pos="8631238" algn="l"/>
                <a:tab pos="8807450" algn="l"/>
              </a:tabLst>
              <a:defRPr/>
            </a:pPr>
            <a:r>
              <a:rPr lang="en-US" altLang="tr-TR" dirty="0"/>
              <a:t>This implementation of addition is not commutative. </a:t>
            </a:r>
          </a:p>
          <a:p>
            <a:pPr marL="969963" defTabSz="830263" eaLnBrk="1" hangingPunct="1">
              <a:buFont typeface="Gill Sans" charset="0"/>
              <a:buNone/>
              <a:tabLst>
                <a:tab pos="8229600" algn="l"/>
                <a:tab pos="8405813" algn="l"/>
                <a:tab pos="8566150" algn="l"/>
                <a:tab pos="8631238" algn="l"/>
                <a:tab pos="8807450" algn="l"/>
              </a:tabLst>
              <a:defRPr/>
            </a:pP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start + 1337</a:t>
            </a:r>
          </a:p>
          <a:p>
            <a:pPr marL="969963" defTabSz="830263" eaLnBrk="1" hangingPunct="1">
              <a:buFont typeface="Gill Sans" charset="0"/>
              <a:buNone/>
              <a:tabLst>
                <a:tab pos="8229600" algn="l"/>
                <a:tab pos="8405813" algn="l"/>
                <a:tab pos="8566150" algn="l"/>
                <a:tab pos="8631238" algn="l"/>
                <a:tab pos="8807450" algn="l"/>
              </a:tabLst>
              <a:defRPr/>
            </a:pPr>
            <a:r>
              <a:rPr lang="en-US" altLang="tr-TR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10:7:17</a:t>
            </a:r>
          </a:p>
          <a:p>
            <a:pPr marL="969963" defTabSz="830263" eaLnBrk="1" hangingPunct="1">
              <a:buFont typeface="Gill Sans" charset="0"/>
              <a:buNone/>
              <a:tabLst>
                <a:tab pos="8229600" algn="l"/>
                <a:tab pos="8405813" algn="l"/>
                <a:tab pos="8566150" algn="l"/>
                <a:tab pos="8631238" algn="l"/>
                <a:tab pos="8807450" algn="l"/>
              </a:tabLst>
              <a:defRPr/>
            </a:pP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1337 + start</a:t>
            </a:r>
          </a:p>
          <a:p>
            <a:pPr marL="969963" defTabSz="830263" eaLnBrk="1" hangingPunct="1">
              <a:buFont typeface="Gill Sans" charset="0"/>
              <a:buNone/>
              <a:tabLst>
                <a:tab pos="8229600" algn="l"/>
                <a:tab pos="8405813" algn="l"/>
                <a:tab pos="8566150" algn="l"/>
                <a:tab pos="8631238" algn="l"/>
                <a:tab pos="8807450" algn="l"/>
              </a:tabLst>
              <a:defRPr/>
            </a:pPr>
            <a:r>
              <a:rPr lang="en-US" altLang="tr-TR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altLang="tr-TR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unsupported operand type(s) for +: '</a:t>
            </a:r>
            <a:r>
              <a:rPr lang="en-US" altLang="tr-TR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tr-TR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and 'instance‘</a:t>
            </a:r>
          </a:p>
          <a:p>
            <a:pPr defTabSz="830263" eaLnBrk="1" hangingPunct="1">
              <a:buSzPct val="125000"/>
              <a:tabLst>
                <a:tab pos="8229600" algn="l"/>
                <a:tab pos="8405813" algn="l"/>
                <a:tab pos="8566150" algn="l"/>
                <a:tab pos="8631238" algn="l"/>
                <a:tab pos="8807450" algn="l"/>
              </a:tabLst>
              <a:defRPr/>
            </a:pPr>
            <a:r>
              <a:rPr lang="en-US" altLang="tr-TR" dirty="0"/>
              <a:t>The problem is, instead of asking the Time object to add an integer, Python is asking an integer to add a Time object, and it doesn’t know how to do that.</a:t>
            </a:r>
          </a:p>
          <a:p>
            <a:pPr defTabSz="830263" eaLnBrk="1" hangingPunct="1">
              <a:buFont typeface="Gill Sans" charset="0"/>
              <a:buNone/>
              <a:tabLst>
                <a:tab pos="8229600" algn="l"/>
                <a:tab pos="8405813" algn="l"/>
                <a:tab pos="8566150" algn="l"/>
                <a:tab pos="8631238" algn="l"/>
                <a:tab pos="8807450" algn="l"/>
              </a:tabLst>
              <a:defRPr/>
            </a:pPr>
            <a:endParaRPr lang="en-US" altLang="tr-TR" dirty="0"/>
          </a:p>
          <a:p>
            <a:pPr defTabSz="830263" eaLnBrk="1" hangingPunct="1">
              <a:tabLst>
                <a:tab pos="8229600" algn="l"/>
                <a:tab pos="8405813" algn="l"/>
                <a:tab pos="8566150" algn="l"/>
                <a:tab pos="8631238" algn="l"/>
                <a:tab pos="8807450" algn="l"/>
              </a:tabLst>
              <a:defRPr/>
            </a:pPr>
            <a:endParaRPr lang="en-US" altLang="tr-TR" dirty="0"/>
          </a:p>
        </p:txBody>
      </p:sp>
    </p:spTree>
    <p:extLst>
      <p:ext uri="{BB962C8B-B14F-4D97-AF65-F5344CB8AC3E}">
        <p14:creationId xmlns:p14="http://schemas.microsoft.com/office/powerpoint/2010/main" val="82286663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" y="1937792"/>
            <a:ext cx="10083800" cy="5435600"/>
          </a:xfrm>
        </p:spPr>
        <p:txBody>
          <a:bodyPr/>
          <a:lstStyle/>
          <a:p>
            <a:pPr eaLnBrk="1" hangingPunct="1">
              <a:buSzPct val="125000"/>
              <a:defRPr/>
            </a:pPr>
            <a:r>
              <a:rPr lang="en-US" altLang="tr-TR" dirty="0"/>
              <a:t>There is a clever solution for this problem: </a:t>
            </a:r>
          </a:p>
          <a:p>
            <a:pPr lvl="1" eaLnBrk="1" hangingPunct="1">
              <a:buSzPct val="100000"/>
              <a:buFont typeface="Wingdings" panose="05000000000000000000" pitchFamily="2" charset="2"/>
              <a:buChar char="v"/>
              <a:defRPr/>
            </a:pPr>
            <a:r>
              <a:rPr lang="en-US" altLang="tr-TR" dirty="0"/>
              <a:t>Overload a special method __</a:t>
            </a:r>
            <a:r>
              <a:rPr lang="en-US" altLang="tr-TR" dirty="0" err="1"/>
              <a:t>radd</a:t>
            </a:r>
            <a:r>
              <a:rPr lang="en-US" altLang="tr-TR" dirty="0"/>
              <a:t>__, which stands for “right-side add.”</a:t>
            </a:r>
          </a:p>
          <a:p>
            <a:pPr lvl="2" eaLnBrk="1" hangingPunct="1">
              <a:buFont typeface="Gill Sans" charset="0"/>
              <a:buNone/>
              <a:defRPr/>
            </a:pPr>
            <a:r>
              <a:rPr lang="en-US" altLang="tr-TR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inside class Time:</a:t>
            </a:r>
          </a:p>
          <a:p>
            <a:pPr eaLnBrk="1" hangingPunct="1">
              <a:buFont typeface="Gill Sans" charset="0"/>
              <a:buNone/>
              <a:defRPr/>
            </a:pPr>
            <a:r>
              <a:rPr lang="en-US" altLang="tr-TR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tr-TR" sz="28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tr-TR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altLang="tr-TR" sz="28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radd</a:t>
            </a:r>
            <a:r>
              <a:rPr lang="en-US" altLang="tr-TR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__(self, other):</a:t>
            </a:r>
          </a:p>
          <a:p>
            <a:pPr eaLnBrk="1" hangingPunct="1">
              <a:buFont typeface="Gill Sans" charset="0"/>
              <a:buNone/>
              <a:defRPr/>
            </a:pPr>
            <a:r>
              <a:rPr lang="en-US" altLang="tr-TR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altLang="tr-TR" sz="28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self.__add</a:t>
            </a:r>
            <a:r>
              <a:rPr lang="en-US" altLang="tr-TR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__(other)</a:t>
            </a:r>
          </a:p>
          <a:p>
            <a:pPr lvl="1" eaLnBrk="1" hangingPunct="1">
              <a:buFont typeface="Gill Sans" charset="0"/>
              <a:buNone/>
              <a:defRPr/>
            </a:pPr>
            <a:r>
              <a:rPr lang="en-US" altLang="tr-TR" sz="2800" dirty="0">
                <a:latin typeface="+mj-lt"/>
                <a:cs typeface="Courier New" panose="02070309020205020404" pitchFamily="49" charset="0"/>
              </a:rPr>
              <a:t>And here’s how it’s used:</a:t>
            </a:r>
          </a:p>
          <a:p>
            <a:pPr lvl="2" eaLnBrk="1" hangingPunct="1">
              <a:buFont typeface="Gill Sans" charset="0"/>
              <a:buNone/>
              <a:defRPr/>
            </a:pPr>
            <a:r>
              <a:rPr lang="en-US" altLang="tr-TR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1337 + start</a:t>
            </a:r>
          </a:p>
          <a:p>
            <a:pPr lvl="2" eaLnBrk="1" hangingPunct="1">
              <a:buFont typeface="Gill Sans" charset="0"/>
              <a:buNone/>
              <a:defRPr/>
            </a:pPr>
            <a:r>
              <a:rPr lang="en-US" altLang="tr-TR" sz="28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10:7:17</a:t>
            </a:r>
          </a:p>
        </p:txBody>
      </p:sp>
      <p:sp>
        <p:nvSpPr>
          <p:cNvPr id="41987" name="Title 1"/>
          <p:cNvSpPr>
            <a:spLocks noGrp="1"/>
          </p:cNvSpPr>
          <p:nvPr>
            <p:ph type="title"/>
          </p:nvPr>
        </p:nvSpPr>
        <p:spPr>
          <a:xfrm>
            <a:off x="50800" y="50800"/>
            <a:ext cx="10083800" cy="1022896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sz="4800" dirty="0">
                <a:solidFill>
                  <a:schemeClr val="accent2"/>
                </a:solidFill>
              </a:rPr>
              <a:t>Type-based dispatch</a:t>
            </a:r>
          </a:p>
        </p:txBody>
      </p:sp>
    </p:spTree>
    <p:extLst>
      <p:ext uri="{BB962C8B-B14F-4D97-AF65-F5344CB8AC3E}">
        <p14:creationId xmlns:p14="http://schemas.microsoft.com/office/powerpoint/2010/main" val="300758919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73896"/>
            <a:ext cx="10083800" cy="2057400"/>
          </a:xfrm>
        </p:spPr>
        <p:txBody>
          <a:bodyPr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en-US" sz="4800" b="1" dirty="0">
                <a:solidFill>
                  <a:schemeClr val="tx2"/>
                </a:solidFill>
              </a:rPr>
              <a:t>Reminder</a:t>
            </a:r>
            <a:br>
              <a:rPr lang="en-US" altLang="en-US" sz="4800" b="1" dirty="0">
                <a:solidFill>
                  <a:schemeClr val="tx2"/>
                </a:solidFill>
              </a:rPr>
            </a:br>
            <a:r>
              <a:rPr lang="en-US" altLang="en-US" sz="4800" b="1" dirty="0">
                <a:solidFill>
                  <a:schemeClr val="tx2"/>
                </a:solidFill>
              </a:rPr>
              <a:t>Last Week (Week 12)</a:t>
            </a:r>
            <a:br>
              <a:rPr lang="en-US" altLang="en-US" sz="4800" b="1" dirty="0">
                <a:solidFill>
                  <a:schemeClr val="tx2"/>
                </a:solidFill>
              </a:rPr>
            </a:br>
            <a:r>
              <a:rPr lang="en-US" altLang="en-US" sz="4400" b="1" dirty="0">
                <a:solidFill>
                  <a:schemeClr val="accent2"/>
                </a:solidFill>
              </a:rPr>
              <a:t>Classes and Objects</a:t>
            </a:r>
            <a:endParaRPr lang="en-US" sz="4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645459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50800" y="50800"/>
            <a:ext cx="10083800" cy="123892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sz="4800" dirty="0">
                <a:solidFill>
                  <a:schemeClr val="accent2"/>
                </a:solidFill>
              </a:rPr>
              <a:t>Take-home Assignment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0" y="2009800"/>
            <a:ext cx="10083800" cy="5435600"/>
          </a:xfrm>
        </p:spPr>
        <p:txBody>
          <a:bodyPr/>
          <a:lstStyle/>
          <a:p>
            <a:pPr eaLnBrk="1" hangingPunct="1">
              <a:buSzPct val="125000"/>
              <a:defRPr/>
            </a:pPr>
            <a:r>
              <a:rPr lang="en-US" altLang="tr-TR" dirty="0"/>
              <a:t>Write an </a:t>
            </a:r>
            <a:r>
              <a:rPr lang="en-US" altLang="tr-TR" i="1" dirty="0"/>
              <a:t>add method </a:t>
            </a:r>
            <a:r>
              <a:rPr lang="en-US" altLang="tr-TR" dirty="0"/>
              <a:t>for Point that works with either a </a:t>
            </a:r>
            <a:r>
              <a:rPr lang="en-US" altLang="tr-TR" i="1" dirty="0"/>
              <a:t>Point object </a:t>
            </a:r>
            <a:r>
              <a:rPr lang="en-US" altLang="tr-TR" dirty="0"/>
              <a:t>or a </a:t>
            </a:r>
            <a:r>
              <a:rPr lang="en-US" altLang="tr-TR" i="1" dirty="0"/>
              <a:t>tuple</a:t>
            </a:r>
            <a:r>
              <a:rPr lang="en-US" altLang="tr-TR" dirty="0"/>
              <a:t>:</a:t>
            </a:r>
          </a:p>
          <a:p>
            <a:pPr lvl="1" eaLnBrk="1" hangingPunct="1">
              <a:buSzPct val="100000"/>
              <a:buFont typeface="Wingdings" panose="05000000000000000000" pitchFamily="2" charset="2"/>
              <a:buChar char="v"/>
              <a:defRPr/>
            </a:pPr>
            <a:r>
              <a:rPr lang="en-US" altLang="tr-TR" dirty="0"/>
              <a:t>If the second operand is a Point, the method should return a new Point whose x coordinate is the sum of the x coordinates of the operands, and likewise for the y coordinates.</a:t>
            </a:r>
          </a:p>
          <a:p>
            <a:pPr lvl="1" eaLnBrk="1" hangingPunct="1">
              <a:buSzPct val="100000"/>
              <a:buFont typeface="Wingdings" panose="05000000000000000000" pitchFamily="2" charset="2"/>
              <a:buChar char="v"/>
              <a:defRPr/>
            </a:pPr>
            <a:r>
              <a:rPr lang="en-US" altLang="tr-TR" dirty="0"/>
              <a:t>If the second operand is a tuple, the method should add the first element of the tuple to the x coordinate and the second element to the y coordinate, and return a new Point with the result.</a:t>
            </a:r>
          </a:p>
        </p:txBody>
      </p:sp>
    </p:spTree>
    <p:extLst>
      <p:ext uri="{BB962C8B-B14F-4D97-AF65-F5344CB8AC3E}">
        <p14:creationId xmlns:p14="http://schemas.microsoft.com/office/powerpoint/2010/main" val="308122926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>
          <a:xfrm>
            <a:off x="50800" y="-294456"/>
            <a:ext cx="10083800" cy="1656184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sz="4800" dirty="0">
                <a:solidFill>
                  <a:schemeClr val="accent2"/>
                </a:solidFill>
              </a:rPr>
              <a:t>Debugging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-104576" y="1721768"/>
            <a:ext cx="10083800" cy="5435600"/>
          </a:xfrm>
        </p:spPr>
        <p:txBody>
          <a:bodyPr/>
          <a:lstStyle/>
          <a:p>
            <a:pPr marL="800100" lvl="2" indent="-457200" eaLnBrk="1" hangingPunct="1">
              <a:buSzPct val="125000"/>
              <a:defRPr/>
            </a:pPr>
            <a:r>
              <a:rPr lang="en-US" altLang="tr-TR" sz="2800" dirty="0"/>
              <a:t>If you try to access an attribute that doesn’t exist:</a:t>
            </a:r>
          </a:p>
          <a:p>
            <a:pPr marL="795338" lvl="2" indent="-47625" eaLnBrk="1" hangingPunct="1">
              <a:buNone/>
              <a:defRPr/>
            </a:pPr>
            <a:r>
              <a:rPr lang="en-US" altLang="tr-TR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= Point(0, 0)</a:t>
            </a:r>
            <a:br>
              <a:rPr lang="en-US" altLang="tr-TR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ZW" altLang="tr-TR" sz="2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p.z</a:t>
            </a:r>
            <a:endParaRPr lang="en-ZW" altLang="tr-TR" sz="28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95338" lvl="2" indent="-47625" eaLnBrk="1" hangingPunct="1">
              <a:buNone/>
              <a:defRPr/>
            </a:pPr>
            <a:br>
              <a:rPr lang="en-US" altLang="tr-TR" sz="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sz="28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AttributeError</a:t>
            </a:r>
            <a:r>
              <a:rPr lang="en-US" altLang="tr-TR" sz="28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Point instance has no attribute 'z'</a:t>
            </a:r>
          </a:p>
          <a:p>
            <a:pPr marL="800100" lvl="2" indent="-457200" eaLnBrk="1" hangingPunct="1">
              <a:buSzPct val="125000"/>
              <a:defRPr/>
            </a:pPr>
            <a:r>
              <a:rPr lang="en-US" altLang="tr-TR" sz="2800" dirty="0"/>
              <a:t>To check whether an object has a particular attribute:</a:t>
            </a:r>
            <a:br>
              <a:rPr lang="en-US" altLang="tr-TR" sz="2800" dirty="0"/>
            </a:br>
            <a:r>
              <a:rPr lang="en-US" altLang="tr-TR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altLang="tr-TR" sz="2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hasattr</a:t>
            </a:r>
            <a:r>
              <a:rPr lang="en-US" altLang="tr-TR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(p, ‘z')</a:t>
            </a:r>
            <a:br>
              <a:rPr lang="en-US" altLang="tr-TR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sz="28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marL="800100" lvl="2" indent="-457200" eaLnBrk="1" hangingPunct="1">
              <a:buSzPct val="125000"/>
              <a:defRPr/>
            </a:pPr>
            <a:r>
              <a:rPr lang="en-US" altLang="tr-TR" sz="2800" dirty="0"/>
              <a:t>If you are not sure what type an object is, you can ask:</a:t>
            </a:r>
            <a:br>
              <a:rPr lang="en-US" altLang="tr-TR" sz="2800" dirty="0"/>
            </a:br>
            <a:r>
              <a:rPr lang="en-US" altLang="tr-TR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type(p)</a:t>
            </a:r>
            <a:br>
              <a:rPr lang="en-US" altLang="tr-TR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sz="28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&lt;type '__</a:t>
            </a:r>
            <a:r>
              <a:rPr lang="en-US" altLang="tr-TR" sz="28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main__.Point</a:t>
            </a:r>
            <a:r>
              <a:rPr lang="en-US" altLang="tr-TR" sz="28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’&gt;</a:t>
            </a:r>
            <a:endParaRPr lang="en-US" altLang="tr-TR" i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111579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50800" y="50800"/>
            <a:ext cx="10083800" cy="80687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sz="4800" dirty="0">
                <a:solidFill>
                  <a:schemeClr val="accent2"/>
                </a:solidFill>
              </a:rPr>
              <a:t>Debugging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SzPct val="125000"/>
              <a:defRPr/>
            </a:pPr>
            <a:r>
              <a:rPr lang="en-US" altLang="tr-TR" dirty="0"/>
              <a:t>good idea to initialize all attributes in the </a:t>
            </a:r>
            <a:r>
              <a:rPr lang="en-US" altLang="tr-TR" dirty="0" err="1"/>
              <a:t>init</a:t>
            </a:r>
            <a:r>
              <a:rPr lang="en-US" altLang="tr-TR" dirty="0"/>
              <a:t> method.</a:t>
            </a:r>
          </a:p>
          <a:p>
            <a:pPr eaLnBrk="1" hangingPunct="1">
              <a:buSzPct val="125000"/>
              <a:defRPr/>
            </a:pPr>
            <a:r>
              <a:rPr lang="en-US" altLang="tr-TR" dirty="0"/>
              <a:t>not sure whether an object has a particular attribute?</a:t>
            </a:r>
          </a:p>
          <a:p>
            <a:pPr lvl="2" eaLnBrk="1" hangingPunct="1">
              <a:buSzPct val="100000"/>
              <a:buFont typeface="Wingdings" panose="05000000000000000000" pitchFamily="2" charset="2"/>
              <a:buChar char="v"/>
              <a:defRPr/>
            </a:pPr>
            <a:r>
              <a:rPr lang="en-US" altLang="tr-TR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hasattr</a:t>
            </a:r>
            <a:r>
              <a:rPr lang="en-US" altLang="tr-T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tr-TR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altLang="tr-T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tr-TR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altLang="tr-T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2" eaLnBrk="1" hangingPunct="1">
              <a:buSzPct val="100000"/>
              <a:buFont typeface="Wingdings" panose="05000000000000000000" pitchFamily="2" charset="2"/>
              <a:buChar char="v"/>
              <a:defRPr/>
            </a:pPr>
            <a:r>
              <a:rPr lang="en-US" altLang="tr-TR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getattr</a:t>
            </a:r>
            <a:r>
              <a:rPr lang="en-US" altLang="tr-T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tr-TR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altLang="tr-T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tr-TR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altLang="tr-T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2" eaLnBrk="1" hangingPunct="1">
              <a:buSzPct val="100000"/>
              <a:buFont typeface="Wingdings" panose="05000000000000000000" pitchFamily="2" charset="2"/>
              <a:buChar char="v"/>
              <a:defRPr/>
            </a:pPr>
            <a:r>
              <a:rPr lang="en-US" altLang="tr-T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tr-TR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altLang="tr-T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pPr marL="558800" lvl="1" indent="0" eaLnBrk="1" hangingPunct="1">
              <a:buFont typeface="Gill Sans" charset="0"/>
              <a:buNone/>
              <a:defRPr/>
            </a:pPr>
            <a:endParaRPr lang="en-US" altLang="tr-TR" dirty="0"/>
          </a:p>
        </p:txBody>
      </p:sp>
    </p:spTree>
    <p:extLst>
      <p:ext uri="{BB962C8B-B14F-4D97-AF65-F5344CB8AC3E}">
        <p14:creationId xmlns:p14="http://schemas.microsoft.com/office/powerpoint/2010/main" val="355280115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50800" y="50800"/>
            <a:ext cx="10083800" cy="95088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sz="4800" dirty="0">
                <a:solidFill>
                  <a:schemeClr val="accent2"/>
                </a:solidFill>
              </a:rPr>
              <a:t>Debugging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58800" lvl="1" indent="0" eaLnBrk="1" hangingPunct="1">
              <a:buFont typeface="Gill Sans" charset="0"/>
              <a:buNone/>
              <a:defRPr/>
            </a:pP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= Point(3, 4)</a:t>
            </a:r>
          </a:p>
          <a:p>
            <a:pPr marL="558800" lvl="1" indent="0" eaLnBrk="1" hangingPunct="1">
              <a:buFont typeface="Gill Sans" charset="0"/>
              <a:buNone/>
              <a:defRPr/>
            </a:pP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p.__</a:t>
            </a:r>
            <a:r>
              <a:rPr lang="en-US" altLang="tr-TR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pPr marL="558800" lvl="1" indent="0" eaLnBrk="1" hangingPunct="1">
              <a:buFont typeface="Gill Sans" charset="0"/>
              <a:buNone/>
              <a:defRPr/>
            </a:pP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{'y': 4, 'x': 3}</a:t>
            </a:r>
          </a:p>
          <a:p>
            <a:pPr marL="558800" lvl="1" indent="0" eaLnBrk="1" hangingPunct="1">
              <a:buFont typeface="Gill Sans" charset="0"/>
              <a:buNone/>
              <a:defRPr/>
            </a:pPr>
            <a:endParaRPr lang="en-US" altLang="tr-T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58800" lvl="1" indent="0" eaLnBrk="1" hangingPunct="1">
              <a:buFont typeface="Gill Sans" charset="0"/>
              <a:buNone/>
              <a:defRPr/>
            </a:pPr>
            <a:r>
              <a:rPr lang="en-US" altLang="tr-TR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tr-TR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print_attributes</a:t>
            </a: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tr-TR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558800" lvl="1" indent="0" eaLnBrk="1" hangingPunct="1">
              <a:buFont typeface="Gill Sans" charset="0"/>
              <a:buNone/>
              <a:defRPr/>
            </a:pP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altLang="tr-TR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altLang="tr-TR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.__</a:t>
            </a:r>
            <a:r>
              <a:rPr lang="en-US" altLang="tr-TR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__:</a:t>
            </a:r>
          </a:p>
          <a:p>
            <a:pPr marL="558800" lvl="1" indent="0" eaLnBrk="1" hangingPunct="1">
              <a:buFont typeface="Gill Sans" charset="0"/>
              <a:buNone/>
              <a:defRPr/>
            </a:pP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 </a:t>
            </a:r>
            <a:r>
              <a:rPr lang="en-US" altLang="tr-TR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tr-TR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getattr</a:t>
            </a: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tr-TR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tr-TR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15900" indent="0" eaLnBrk="1" hangingPunct="1">
              <a:buFont typeface="Gill Sans" charset="0"/>
              <a:buNone/>
              <a:defRPr/>
            </a:pPr>
            <a:endParaRPr lang="en-US" altLang="tr-TR" dirty="0"/>
          </a:p>
        </p:txBody>
      </p:sp>
    </p:spTree>
    <p:extLst>
      <p:ext uri="{BB962C8B-B14F-4D97-AF65-F5344CB8AC3E}">
        <p14:creationId xmlns:p14="http://schemas.microsoft.com/office/powerpoint/2010/main" val="89752433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2513856"/>
            <a:ext cx="10083800" cy="20574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tr-TR" sz="4800" dirty="0">
                <a:solidFill>
                  <a:schemeClr val="accent2"/>
                </a:solidFill>
              </a:rPr>
              <a:t>Introduction to Inheritance</a:t>
            </a:r>
            <a:br>
              <a:rPr lang="en-US" altLang="tr-TR" sz="4800" dirty="0">
                <a:solidFill>
                  <a:schemeClr val="accent2"/>
                </a:solidFill>
              </a:rPr>
            </a:br>
            <a:r>
              <a:rPr lang="en-US" altLang="tr-TR" sz="4800" dirty="0">
                <a:solidFill>
                  <a:schemeClr val="accent2"/>
                </a:solidFill>
              </a:rPr>
              <a:t>Next Week!</a:t>
            </a:r>
            <a:endParaRPr lang="en-US" altLang="tr-TR" sz="5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17522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" y="50800"/>
            <a:ext cx="10083800" cy="878880"/>
          </a:xfrm>
        </p:spPr>
        <p:txBody>
          <a:bodyPr/>
          <a:lstStyle/>
          <a:p>
            <a:pPr>
              <a:defRPr/>
            </a:pPr>
            <a:r>
              <a:rPr lang="en-US" sz="4800" dirty="0">
                <a:solidFill>
                  <a:schemeClr val="accent2"/>
                </a:solidFill>
              </a:rPr>
              <a:t>Car Dealership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4576" y="1865784"/>
            <a:ext cx="10789840" cy="5435600"/>
          </a:xfrm>
        </p:spPr>
        <p:txBody>
          <a:bodyPr/>
          <a:lstStyle/>
          <a:p>
            <a:pPr>
              <a:buSzPct val="125000"/>
            </a:pPr>
            <a:r>
              <a:rPr lang="en-US" altLang="en-US" sz="3100" dirty="0"/>
              <a:t>Imagine we run a car dealership!</a:t>
            </a:r>
          </a:p>
          <a:p>
            <a:pPr>
              <a:buSzPct val="125000"/>
            </a:pPr>
            <a:r>
              <a:rPr lang="en-US" altLang="en-US" sz="3100" b="1" dirty="0"/>
              <a:t>Selling</a:t>
            </a:r>
            <a:r>
              <a:rPr lang="en-US" altLang="en-US" sz="3100" dirty="0"/>
              <a:t> all types of vehicles from trucks to motorcycles.</a:t>
            </a:r>
          </a:p>
          <a:p>
            <a:pPr lvl="2">
              <a:buSzPct val="100000"/>
              <a:buFont typeface="Wingdings" panose="05000000000000000000" pitchFamily="2" charset="2"/>
              <a:buChar char="v"/>
            </a:pPr>
            <a:r>
              <a:rPr lang="en-US" altLang="en-US" sz="3100" dirty="0"/>
              <a:t>Vehicle price: $5000 x </a:t>
            </a:r>
            <a:r>
              <a:rPr lang="en-US" altLang="en-US" sz="3100" dirty="0" err="1"/>
              <a:t>num_of_wheels</a:t>
            </a:r>
            <a:endParaRPr lang="en-US" altLang="en-US" sz="3100" dirty="0"/>
          </a:p>
          <a:p>
            <a:pPr>
              <a:buSzPct val="125000"/>
            </a:pPr>
            <a:r>
              <a:rPr lang="en-US" altLang="en-US" sz="3100" b="1" dirty="0"/>
              <a:t>Buying</a:t>
            </a:r>
            <a:r>
              <a:rPr lang="en-US" altLang="en-US" sz="3100" dirty="0"/>
              <a:t> back a car: </a:t>
            </a:r>
            <a:r>
              <a:rPr lang="en-US" altLang="en-US" sz="3100" dirty="0" err="1"/>
              <a:t>flat_rate</a:t>
            </a:r>
            <a:r>
              <a:rPr lang="en-US" altLang="en-US" sz="3100" dirty="0"/>
              <a:t> – 10% of kilometers</a:t>
            </a:r>
          </a:p>
          <a:p>
            <a:pPr lvl="2">
              <a:buSzPct val="100000"/>
              <a:buFont typeface="Wingdings" panose="05000000000000000000" pitchFamily="2" charset="2"/>
              <a:buChar char="v"/>
            </a:pPr>
            <a:r>
              <a:rPr lang="en-US" altLang="en-US" sz="3100" dirty="0" err="1"/>
              <a:t>flat_rate</a:t>
            </a:r>
            <a:r>
              <a:rPr lang="en-US" altLang="en-US" sz="3100" dirty="0"/>
              <a:t> = 10,000 for trucks</a:t>
            </a:r>
          </a:p>
          <a:p>
            <a:pPr lvl="2">
              <a:buSzPct val="100000"/>
              <a:buFont typeface="Wingdings" panose="05000000000000000000" pitchFamily="2" charset="2"/>
              <a:buChar char="v"/>
            </a:pPr>
            <a:r>
              <a:rPr lang="en-US" altLang="en-US" sz="3100" dirty="0" err="1"/>
              <a:t>flat_rate</a:t>
            </a:r>
            <a:r>
              <a:rPr lang="en-US" altLang="en-US" sz="3100" dirty="0"/>
              <a:t> = 8,000 for cars</a:t>
            </a:r>
          </a:p>
          <a:p>
            <a:pPr lvl="2">
              <a:buSzPct val="100000"/>
              <a:buFont typeface="Wingdings" panose="05000000000000000000" pitchFamily="2" charset="2"/>
              <a:buChar char="v"/>
            </a:pPr>
            <a:r>
              <a:rPr lang="en-US" altLang="en-US" sz="3100" dirty="0" err="1"/>
              <a:t>flat_rate</a:t>
            </a:r>
            <a:r>
              <a:rPr lang="en-US" altLang="en-US" sz="3100" dirty="0"/>
              <a:t> = 4,000 for motorcycles </a:t>
            </a:r>
          </a:p>
        </p:txBody>
      </p:sp>
    </p:spTree>
    <p:extLst>
      <p:ext uri="{BB962C8B-B14F-4D97-AF65-F5344CB8AC3E}">
        <p14:creationId xmlns:p14="http://schemas.microsoft.com/office/powerpoint/2010/main" val="2916150387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" y="50800"/>
            <a:ext cx="10083800" cy="1310928"/>
          </a:xfrm>
        </p:spPr>
        <p:txBody>
          <a:bodyPr/>
          <a:lstStyle/>
          <a:p>
            <a:pPr>
              <a:defRPr/>
            </a:pPr>
            <a:r>
              <a:rPr lang="en-US" sz="4800" dirty="0">
                <a:solidFill>
                  <a:schemeClr val="accent2"/>
                </a:solidFill>
              </a:rPr>
              <a:t>Car Dealership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77752"/>
            <a:ext cx="10083800" cy="5435600"/>
          </a:xfrm>
        </p:spPr>
        <p:txBody>
          <a:bodyPr/>
          <a:lstStyle/>
          <a:p>
            <a:pPr>
              <a:buSzPct val="125000"/>
            </a:pPr>
            <a:r>
              <a:rPr lang="en-US" altLang="en-US" dirty="0"/>
              <a:t>Design an object oriented sales system for the dealership!</a:t>
            </a:r>
          </a:p>
          <a:p>
            <a:pPr>
              <a:buSzPct val="125000"/>
            </a:pPr>
            <a:r>
              <a:rPr lang="en-US" altLang="en-US" dirty="0"/>
              <a:t>What would be the objects?</a:t>
            </a:r>
          </a:p>
          <a:p>
            <a:pPr lvl="2">
              <a:buSzPct val="100000"/>
              <a:buFont typeface="Wingdings" panose="05000000000000000000" pitchFamily="2" charset="2"/>
              <a:buChar char="v"/>
            </a:pPr>
            <a:r>
              <a:rPr lang="en-US" altLang="en-US" dirty="0"/>
              <a:t>Car, Truck, Motorcycle</a:t>
            </a:r>
          </a:p>
          <a:p>
            <a:pPr lvl="2">
              <a:buSzPct val="100000"/>
              <a:buFont typeface="Wingdings" panose="05000000000000000000" pitchFamily="2" charset="2"/>
              <a:buChar char="v"/>
            </a:pPr>
            <a:r>
              <a:rPr lang="en-US" altLang="en-US" dirty="0"/>
              <a:t>Sale, Customer, Inventory, …</a:t>
            </a:r>
          </a:p>
        </p:txBody>
      </p:sp>
    </p:spTree>
    <p:extLst>
      <p:ext uri="{BB962C8B-B14F-4D97-AF65-F5344CB8AC3E}">
        <p14:creationId xmlns:p14="http://schemas.microsoft.com/office/powerpoint/2010/main" val="965669051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" y="50800"/>
            <a:ext cx="10083800" cy="950888"/>
          </a:xfrm>
        </p:spPr>
        <p:txBody>
          <a:bodyPr/>
          <a:lstStyle/>
          <a:p>
            <a:pPr>
              <a:defRPr/>
            </a:pPr>
            <a:r>
              <a:rPr lang="en-US" sz="4800" dirty="0">
                <a:solidFill>
                  <a:schemeClr val="accent2"/>
                </a:solidFill>
              </a:rPr>
              <a:t>Dealership - Car Class</a:t>
            </a:r>
          </a:p>
        </p:txBody>
      </p:sp>
      <p:sp>
        <p:nvSpPr>
          <p:cNvPr id="6" name="Rectangle 3"/>
          <p:cNvSpPr>
            <a:spLocks noGrp="1"/>
          </p:cNvSpPr>
          <p:nvPr>
            <p:ph idx="1"/>
          </p:nvPr>
        </p:nvSpPr>
        <p:spPr>
          <a:xfrm>
            <a:off x="26236" y="1361728"/>
            <a:ext cx="9912350" cy="6875462"/>
          </a:xfrm>
        </p:spPr>
        <p:txBody>
          <a:bodyPr wrap="none" lIns="91440" tIns="45720" rIns="91440" bIns="45720">
            <a:spAutoFit/>
          </a:bodyPr>
          <a:lstStyle/>
          <a:p>
            <a:pPr marL="0" indent="0">
              <a:lnSpc>
                <a:spcPts val="28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7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Car:</a:t>
            </a:r>
          </a:p>
          <a:p>
            <a:pPr marL="0" indent="0">
              <a:lnSpc>
                <a:spcPts val="2800"/>
              </a:lnSpc>
              <a:spcBef>
                <a:spcPct val="0"/>
              </a:spcBef>
              <a:buSzTx/>
              <a:buFont typeface="Gill Sans" charset="0"/>
              <a:buNone/>
            </a:pPr>
            <a:r>
              <a:rPr lang="en-US" altLang="en-US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wheels = 4</a:t>
            </a:r>
            <a:br>
              <a:rPr lang="en-US" altLang="en-US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7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en-US" sz="1700" b="1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1700" b="1" dirty="0" err="1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z="1700" b="1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700" b="1" dirty="0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kilometers, make, model, year):</a:t>
            </a:r>
            <a:br>
              <a:rPr lang="en-US" altLang="en-US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700" b="1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"""Return a new Car object."""</a:t>
            </a:r>
            <a:br>
              <a:rPr lang="en-US" altLang="en-US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700" b="1" dirty="0" err="1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z="17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.kilometers</a:t>
            </a:r>
            <a:r>
              <a:rPr lang="en-US" altLang="en-US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kilometers</a:t>
            </a:r>
            <a:br>
              <a:rPr lang="en-US" altLang="en-US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700" b="1" dirty="0" err="1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z="17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.make</a:t>
            </a:r>
            <a:r>
              <a:rPr lang="en-US" altLang="en-US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make</a:t>
            </a:r>
            <a:br>
              <a:rPr lang="en-US" altLang="en-US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700" b="1" dirty="0" err="1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z="17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.model</a:t>
            </a:r>
            <a:r>
              <a:rPr lang="en-US" altLang="en-US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model</a:t>
            </a:r>
            <a:br>
              <a:rPr lang="en-US" altLang="en-US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700" b="1" dirty="0" err="1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z="17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.year</a:t>
            </a:r>
            <a:r>
              <a:rPr lang="en-US" altLang="en-US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year</a:t>
            </a:r>
            <a:br>
              <a:rPr lang="en-US" altLang="en-US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7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en-US" sz="17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sale_price</a:t>
            </a:r>
            <a:r>
              <a:rPr lang="en-US" altLang="en-US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700" b="1" dirty="0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lang="en-US" altLang="en-US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700" b="1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"""Return the sale price for this car."""</a:t>
            </a:r>
            <a:br>
              <a:rPr lang="en-US" altLang="en-US" sz="1700" b="1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700" b="1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7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7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5000 </a:t>
            </a:r>
            <a:r>
              <a:rPr lang="en-US" altLang="en-US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altLang="en-US" sz="1700" b="1" dirty="0" err="1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z="17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.wheels</a:t>
            </a:r>
            <a:br>
              <a:rPr lang="en-US" altLang="en-US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7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en-US" sz="17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purchase_price</a:t>
            </a:r>
            <a:r>
              <a:rPr lang="en-US" altLang="en-US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700" b="1" dirty="0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lang="en-US" altLang="en-US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700" b="1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"""Return the price for which we would pay to purchase the car."""</a:t>
            </a:r>
            <a:br>
              <a:rPr lang="en-US" altLang="en-US" sz="1700" b="1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700" b="1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7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7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8000 </a:t>
            </a:r>
            <a:r>
              <a:rPr lang="en-US" altLang="en-US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(0</a:t>
            </a:r>
            <a:r>
              <a:rPr lang="en-US" altLang="en-US" sz="17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.10 </a:t>
            </a:r>
            <a:r>
              <a:rPr lang="en-US" altLang="en-US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altLang="en-US" sz="1700" b="1" dirty="0" err="1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z="17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.kilometers</a:t>
            </a:r>
            <a:r>
              <a:rPr lang="en-US" altLang="en-US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7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475588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" y="50800"/>
            <a:ext cx="10083800" cy="950888"/>
          </a:xfrm>
        </p:spPr>
        <p:txBody>
          <a:bodyPr/>
          <a:lstStyle/>
          <a:p>
            <a:pPr>
              <a:defRPr/>
            </a:pPr>
            <a:r>
              <a:rPr lang="en-US" sz="4800" dirty="0">
                <a:solidFill>
                  <a:schemeClr val="accent2"/>
                </a:solidFill>
              </a:rPr>
              <a:t>Dealership - Truck Class</a:t>
            </a:r>
          </a:p>
        </p:txBody>
      </p:sp>
      <p:sp>
        <p:nvSpPr>
          <p:cNvPr id="6" name="Rectangle 3"/>
          <p:cNvSpPr>
            <a:spLocks noGrp="1"/>
          </p:cNvSpPr>
          <p:nvPr>
            <p:ph idx="1"/>
          </p:nvPr>
        </p:nvSpPr>
        <p:spPr>
          <a:xfrm>
            <a:off x="0" y="1365126"/>
            <a:ext cx="9565439" cy="6879063"/>
          </a:xfrm>
        </p:spPr>
        <p:txBody>
          <a:bodyPr wrap="none" lIns="91440" tIns="45720" rIns="91440" bIns="45720">
            <a:spAutoFit/>
          </a:bodyPr>
          <a:lstStyle/>
          <a:p>
            <a:pPr marL="0" indent="0">
              <a:lnSpc>
                <a:spcPts val="28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Truck:</a:t>
            </a:r>
          </a:p>
          <a:p>
            <a:pPr marL="0" indent="0">
              <a:lnSpc>
                <a:spcPts val="2800"/>
              </a:lnSpc>
              <a:spcBef>
                <a:spcPct val="0"/>
              </a:spcBef>
              <a:buSzTx/>
              <a:buFont typeface="Gill Sans" charset="0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wheels = 10</a:t>
            </a:r>
            <a:b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en-US" sz="1600" b="1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1600" b="1" dirty="0" err="1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z="1600" b="1" dirty="0">
                <a:solidFill>
                  <a:srgbClr val="B200B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kilometers, make, model, year):</a:t>
            </a:r>
            <a:b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b="1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"""Return a new Truck object."""</a:t>
            </a:r>
            <a:b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b="1" dirty="0" err="1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.kilometers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kilometers</a:t>
            </a:r>
            <a:b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b="1" dirty="0" err="1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.make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make</a:t>
            </a:r>
            <a:b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b="1" dirty="0" err="1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.model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model</a:t>
            </a:r>
            <a:b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b="1" dirty="0" err="1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.year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year</a:t>
            </a:r>
            <a:b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sale_price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b="1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"""Return the sale price for this truck"""</a:t>
            </a:r>
            <a:br>
              <a:rPr lang="en-US" altLang="en-US" sz="1600" b="1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5000 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altLang="en-US" sz="1600" b="1" dirty="0" err="1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.wheels</a:t>
            </a:r>
            <a:b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purchase_price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b="1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"""Return the price for which we would pay to purchase the truck."""</a:t>
            </a:r>
            <a:br>
              <a:rPr lang="en-US" altLang="en-US" sz="1600" b="1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10000 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(0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.10 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altLang="en-US" sz="1600" b="1" dirty="0" err="1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.kilometers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6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950895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" y="50800"/>
            <a:ext cx="10083800" cy="1022896"/>
          </a:xfrm>
        </p:spPr>
        <p:txBody>
          <a:bodyPr/>
          <a:lstStyle/>
          <a:p>
            <a:pPr>
              <a:defRPr/>
            </a:pPr>
            <a:r>
              <a:rPr lang="en-US" sz="4800" dirty="0">
                <a:solidFill>
                  <a:schemeClr val="accent2"/>
                </a:solidFill>
              </a:rPr>
              <a:t>Problems?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" y="1649760"/>
            <a:ext cx="10083800" cy="5435600"/>
          </a:xfrm>
        </p:spPr>
        <p:txBody>
          <a:bodyPr/>
          <a:lstStyle/>
          <a:p>
            <a:pPr>
              <a:buSzPct val="125000"/>
            </a:pPr>
            <a:r>
              <a:rPr lang="en-US" altLang="en-US" sz="3000" dirty="0"/>
              <a:t>Any problems so far?</a:t>
            </a:r>
          </a:p>
          <a:p>
            <a:pPr lvl="2">
              <a:buSzPct val="100000"/>
              <a:buFont typeface="Wingdings" panose="05000000000000000000" pitchFamily="2" charset="2"/>
              <a:buChar char="v"/>
            </a:pPr>
            <a:r>
              <a:rPr lang="en-US" altLang="en-US" sz="3000" dirty="0"/>
              <a:t>The two classes are almost identical!</a:t>
            </a:r>
          </a:p>
          <a:p>
            <a:pPr lvl="2">
              <a:buSzPct val="100000"/>
              <a:buFont typeface="Wingdings" panose="05000000000000000000" pitchFamily="2" charset="2"/>
              <a:buChar char="v"/>
            </a:pPr>
            <a:r>
              <a:rPr lang="en-US" altLang="en-US" sz="3000" dirty="0"/>
              <a:t>DRY (Don</a:t>
            </a:r>
            <a:r>
              <a:rPr lang="ja-JP" altLang="en-US" sz="3000" dirty="0"/>
              <a:t>’</a:t>
            </a:r>
            <a:r>
              <a:rPr lang="en-US" altLang="ja-JP" sz="3000" dirty="0"/>
              <a:t>t Repeat Yourself!)</a:t>
            </a:r>
          </a:p>
          <a:p>
            <a:pPr>
              <a:buSzPct val="125000"/>
            </a:pPr>
            <a:r>
              <a:rPr lang="en-US" altLang="en-US" sz="3000" dirty="0"/>
              <a:t>Solution:</a:t>
            </a:r>
          </a:p>
          <a:p>
            <a:pPr lvl="2">
              <a:buSzPct val="100000"/>
              <a:buFont typeface="Wingdings" panose="05000000000000000000" pitchFamily="2" charset="2"/>
              <a:buChar char="v"/>
            </a:pPr>
            <a:r>
              <a:rPr lang="en-US" altLang="en-US" sz="3000" b="1" dirty="0"/>
              <a:t>Inheritance!</a:t>
            </a:r>
            <a:r>
              <a:rPr lang="en-US" altLang="en-US" sz="3000" dirty="0"/>
              <a:t>: Introduce base class that will capture the shared parts of Car and Truck classes</a:t>
            </a:r>
          </a:p>
          <a:p>
            <a:pPr lvl="4">
              <a:buSzPct val="80000"/>
              <a:buFont typeface="Wingdings" panose="05000000000000000000" pitchFamily="2" charset="2"/>
              <a:buChar char="ü"/>
            </a:pPr>
            <a:r>
              <a:rPr lang="en-US" altLang="en-US" sz="3000" dirty="0"/>
              <a:t>Add Vehicle class as our base class</a:t>
            </a:r>
          </a:p>
          <a:p>
            <a:pPr lvl="4">
              <a:buSzPct val="80000"/>
              <a:buFont typeface="Wingdings" panose="05000000000000000000" pitchFamily="2" charset="2"/>
              <a:buChar char="ü"/>
            </a:pPr>
            <a:r>
              <a:rPr lang="en-US" altLang="en-US" sz="3000" dirty="0"/>
              <a:t>Derive Car and Truck classes from Vehicle</a:t>
            </a:r>
          </a:p>
        </p:txBody>
      </p:sp>
    </p:spTree>
    <p:extLst>
      <p:ext uri="{BB962C8B-B14F-4D97-AF65-F5344CB8AC3E}">
        <p14:creationId xmlns:p14="http://schemas.microsoft.com/office/powerpoint/2010/main" val="315637319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9440" y="60068"/>
            <a:ext cx="9289032" cy="784830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hour=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min=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sec=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.hour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hour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.minute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min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.second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sec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print_time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.hour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+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':'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.minute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+ \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':'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.second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time_to_int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total_seconds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.hour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3600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total_seconds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.minute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total_seconds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.second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total_seconds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int_to_time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tot_secs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hour =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tot_secs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3600) % 24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minute =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tot_secs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%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3600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/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second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tot_secs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%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 = Time(hour, minute, second)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increment(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x):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total_secs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.time_to_int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+ x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.int_to_time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total_secs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06801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tr-TR" sz="5400" dirty="0">
                <a:solidFill>
                  <a:schemeClr val="accent2"/>
                </a:solidFill>
              </a:rPr>
              <a:t>Exercises</a:t>
            </a:r>
            <a:endParaRPr lang="en-US" altLang="tr-TR" sz="6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394786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362256" cy="857672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tr-TR" sz="4800" dirty="0">
                <a:solidFill>
                  <a:schemeClr val="accent2"/>
                </a:solidFill>
              </a:rPr>
              <a:t>Exercise 1: </a:t>
            </a:r>
            <a:endParaRPr lang="en-US" altLang="tr-TR" sz="5400" dirty="0">
              <a:solidFill>
                <a:schemeClr val="accent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C222360-BA8B-42E5-BA38-9255F3771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472" y="1609398"/>
            <a:ext cx="9721080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 a class which represents rational numbers, with two attributes: numerator and denominator.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Denominator should not be zero.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 the addition, subtraction, and multiplication operators,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based on how we do these operations in rational numbers. </a:t>
            </a:r>
            <a:endParaRPr kumimoji="0" lang="en-US" altLang="en-US" sz="4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4258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362256" cy="857672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tr-TR" sz="4800" dirty="0">
                <a:solidFill>
                  <a:schemeClr val="accent2"/>
                </a:solidFill>
              </a:rPr>
              <a:t>Exercise 2: </a:t>
            </a:r>
            <a:endParaRPr lang="en-US" altLang="tr-TR" sz="5400" dirty="0">
              <a:solidFill>
                <a:schemeClr val="accent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C765000-3050-4D11-A9EE-71529881C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464" y="1774032"/>
            <a:ext cx="8856984" cy="45858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 a class Point_3D that will have </a:t>
            </a:r>
            <a:b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attributes an x, y and z coordinates , by default they should be zero.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Overload the add operator </a:t>
            </a:r>
            <a:b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 add the coordinates of two points,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e.g., (2,4,5) + (1,3,4) = (3,7,9). </a:t>
            </a:r>
            <a:b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4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45968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5464" y="79127"/>
            <a:ext cx="4458272" cy="50270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time1 = Time(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time1.print_time()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time1.time_to_int()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time2 = time1.int_to_time(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3700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time1.print_time()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time2.print_time()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time3 = time2.increment(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time3.print_time()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time2.print_time()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2559" y="4456325"/>
            <a:ext cx="5080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i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10:30:0</a:t>
            </a:r>
          </a:p>
          <a:p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37800</a:t>
            </a:r>
          </a:p>
          <a:p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10:30:0</a:t>
            </a:r>
          </a:p>
          <a:p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1:1:40</a:t>
            </a:r>
          </a:p>
          <a:p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1:2:0</a:t>
            </a:r>
          </a:p>
          <a:p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1:1:40</a:t>
            </a:r>
          </a:p>
        </p:txBody>
      </p:sp>
    </p:spTree>
    <p:extLst>
      <p:ext uri="{BB962C8B-B14F-4D97-AF65-F5344CB8AC3E}">
        <p14:creationId xmlns:p14="http://schemas.microsoft.com/office/powerpoint/2010/main" val="253577601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ChangeArrowheads="1"/>
          </p:cNvSpPr>
          <p:nvPr>
            <p:ph type="title"/>
          </p:nvPr>
        </p:nvSpPr>
        <p:spPr>
          <a:xfrm>
            <a:off x="50800" y="50800"/>
            <a:ext cx="10083800" cy="950888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tr-TR" sz="4800" dirty="0">
                <a:solidFill>
                  <a:schemeClr val="accent2"/>
                </a:solidFill>
              </a:rPr>
              <a:t>Copying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" y="2441848"/>
            <a:ext cx="10083800" cy="5435600"/>
          </a:xfrm>
        </p:spPr>
        <p:txBody>
          <a:bodyPr/>
          <a:lstStyle/>
          <a:p>
            <a:pPr marL="698500" algn="l" eaLnBrk="1" hangingPunct="1">
              <a:lnSpc>
                <a:spcPct val="150000"/>
              </a:lnSpc>
              <a:buSzPct val="125000"/>
              <a:defRPr/>
            </a:pPr>
            <a:r>
              <a:rPr lang="en-US" altLang="tr-TR" dirty="0"/>
              <a:t>Aliasing can make a program difficult to read</a:t>
            </a:r>
          </a:p>
          <a:p>
            <a:pPr marL="1397000" lvl="2" indent="-457200" algn="l" eaLnBrk="1" hangingPunct="1">
              <a:lnSpc>
                <a:spcPct val="150000"/>
              </a:lnSpc>
              <a:buSzPct val="90000"/>
              <a:buFont typeface="Wingdings" panose="05000000000000000000" pitchFamily="2" charset="2"/>
              <a:buChar char="v"/>
              <a:defRPr/>
            </a:pPr>
            <a:r>
              <a:rPr lang="en-US" altLang="tr-TR" dirty="0"/>
              <a:t>changes in one place might have unexpected effects in another place. </a:t>
            </a:r>
          </a:p>
          <a:p>
            <a:pPr marL="1397000" lvl="2" indent="-457200" algn="l" eaLnBrk="1" hangingPunct="1">
              <a:lnSpc>
                <a:spcPct val="150000"/>
              </a:lnSpc>
              <a:buSzPct val="90000"/>
              <a:buFont typeface="Wingdings" panose="05000000000000000000" pitchFamily="2" charset="2"/>
              <a:buChar char="v"/>
              <a:defRPr/>
            </a:pPr>
            <a:r>
              <a:rPr lang="en-US" altLang="tr-TR" dirty="0"/>
              <a:t>hard to keep track of all the variables that might refer to a given object.</a:t>
            </a:r>
          </a:p>
          <a:p>
            <a:pPr marL="698500" algn="l" eaLnBrk="1" hangingPunct="1">
              <a:lnSpc>
                <a:spcPct val="150000"/>
              </a:lnSpc>
              <a:buSzPct val="125000"/>
              <a:defRPr/>
            </a:pPr>
            <a:r>
              <a:rPr lang="en-US" altLang="tr-TR" dirty="0"/>
              <a:t>Copying an object is often an alternative to aliasing.</a:t>
            </a:r>
          </a:p>
          <a:p>
            <a:pPr marL="1397000" lvl="2" indent="-457200" algn="l" eaLnBrk="1" hangingPunct="1">
              <a:lnSpc>
                <a:spcPct val="150000"/>
              </a:lnSpc>
              <a:buSzPct val="90000"/>
              <a:buFont typeface="Wingdings" panose="05000000000000000000" pitchFamily="2" charset="2"/>
              <a:buChar char="v"/>
              <a:defRPr/>
            </a:pPr>
            <a:r>
              <a:rPr lang="en-US" altLang="tr-TR" dirty="0"/>
              <a:t>“copy” module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50800" y="50800"/>
            <a:ext cx="10083800" cy="1094904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tr-TR" sz="4800" dirty="0">
                <a:solidFill>
                  <a:schemeClr val="accent2"/>
                </a:solidFill>
              </a:rPr>
              <a:t>Copying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-5129" y="1721768"/>
            <a:ext cx="10083800" cy="5435600"/>
          </a:xfrm>
        </p:spPr>
        <p:txBody>
          <a:bodyPr/>
          <a:lstStyle/>
          <a:p>
            <a:pPr marL="254000" indent="0" algn="l" eaLnBrk="1" hangingPunct="1">
              <a:lnSpc>
                <a:spcPct val="150000"/>
              </a:lnSpc>
              <a:buFont typeface="Gill Sans" charset="0"/>
              <a:buNone/>
              <a:defRPr/>
            </a:pP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 = Point()</a:t>
            </a:r>
          </a:p>
          <a:p>
            <a:pPr marL="254000" indent="0" algn="l" eaLnBrk="1" hangingPunct="1">
              <a:lnSpc>
                <a:spcPct val="150000"/>
              </a:lnSpc>
              <a:buFont typeface="Gill Sans" charset="0"/>
              <a:buNone/>
              <a:defRPr/>
            </a:pP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p1.x = 3.0</a:t>
            </a:r>
          </a:p>
          <a:p>
            <a:pPr marL="254000" indent="0" algn="l" eaLnBrk="1" hangingPunct="1">
              <a:lnSpc>
                <a:spcPct val="150000"/>
              </a:lnSpc>
              <a:buFont typeface="Gill Sans" charset="0"/>
              <a:buNone/>
              <a:defRPr/>
            </a:pP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p1.y = 4.0</a:t>
            </a:r>
          </a:p>
          <a:p>
            <a:pPr marL="254000" indent="0" algn="l" eaLnBrk="1" hangingPunct="1">
              <a:lnSpc>
                <a:spcPct val="150000"/>
              </a:lnSpc>
              <a:buFont typeface="Gill Sans" charset="0"/>
              <a:buNone/>
              <a:defRPr/>
            </a:pP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copy</a:t>
            </a:r>
          </a:p>
          <a:p>
            <a:pPr marL="254000" indent="0" algn="l" eaLnBrk="1" hangingPunct="1">
              <a:lnSpc>
                <a:spcPct val="150000"/>
              </a:lnSpc>
              <a:buFont typeface="Gill Sans" charset="0"/>
              <a:buNone/>
              <a:defRPr/>
            </a:pP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p2 = 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copy.copy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(p1)</a:t>
            </a:r>
          </a:p>
          <a:p>
            <a:pPr marL="254000" indent="0" algn="l" eaLnBrk="1" hangingPunct="1">
              <a:lnSpc>
                <a:spcPct val="150000"/>
              </a:lnSpc>
              <a:buFont typeface="Gill Sans" charset="0"/>
              <a:buNone/>
              <a:defRPr/>
            </a:pPr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54000" indent="0" algn="l" eaLnBrk="1" hangingPunct="1">
              <a:lnSpc>
                <a:spcPct val="150000"/>
              </a:lnSpc>
              <a:buFont typeface="Gill Sans" charset="0"/>
              <a:buNone/>
              <a:defRPr/>
            </a:pPr>
            <a:r>
              <a:rPr lang="en-US" dirty="0"/>
              <a:t>p1 and p2 contain the same data, </a:t>
            </a:r>
            <a:r>
              <a:rPr lang="en-US" b="1" u="sng" dirty="0"/>
              <a:t>but they are not the same Point.</a:t>
            </a:r>
            <a:endParaRPr lang="en-US" b="1" u="sng" dirty="0">
              <a:ea typeface="ヒラギノ角ゴ ProN W6" charset="0"/>
              <a:cs typeface="ヒラギノ角ゴ ProN W6" charset="0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-235481" y="1649760"/>
            <a:ext cx="10083800" cy="5435600"/>
          </a:xfrm>
        </p:spPr>
        <p:txBody>
          <a:bodyPr/>
          <a:lstStyle/>
          <a:p>
            <a:pPr marL="698500" algn="l" eaLnBrk="1" hangingPunct="1">
              <a:buSzPct val="125000"/>
              <a:defRPr/>
            </a:pPr>
            <a:r>
              <a:rPr lang="en-US" altLang="en-US" sz="2800" dirty="0"/>
              <a:t>If you use </a:t>
            </a:r>
            <a:r>
              <a:rPr lang="en-US" altLang="en-US" sz="2800" dirty="0" err="1"/>
              <a:t>copy.copy</a:t>
            </a:r>
            <a:r>
              <a:rPr lang="en-US" altLang="en-US" sz="2800" dirty="0"/>
              <a:t> to duplicate a Rectangle, note that it copies the Rectangle object but not the embedded Point.</a:t>
            </a:r>
          </a:p>
          <a:p>
            <a:pPr marL="698500" algn="l" eaLnBrk="1" hangingPunct="1">
              <a:buFont typeface="Gill Sans" charset="0"/>
              <a:buNone/>
              <a:defRPr/>
            </a:pPr>
            <a:endParaRPr lang="en-US" altLang="en-US" sz="100" dirty="0"/>
          </a:p>
          <a:p>
            <a:pPr marL="939800" lvl="2" indent="0" algn="l" eaLnBrk="1" hangingPunct="1">
              <a:spcBef>
                <a:spcPts val="600"/>
              </a:spcBef>
              <a:buNone/>
              <a:defRPr/>
            </a:pP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box = Rectangle(100, 200, 0, 0)</a:t>
            </a:r>
            <a:endParaRPr lang="en-US" altLang="en-US" sz="28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39800" lvl="2" indent="0" algn="l" eaLnBrk="1" hangingPunct="1">
              <a:spcBef>
                <a:spcPts val="600"/>
              </a:spcBef>
              <a:buNone/>
              <a:defRPr/>
            </a:pPr>
            <a:r>
              <a:rPr lang="en-US" alt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box2 = </a:t>
            </a:r>
            <a:r>
              <a:rPr lang="en-US" altLang="en-US" sz="2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copy.copy</a:t>
            </a:r>
            <a:r>
              <a:rPr lang="en-US" alt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(box)</a:t>
            </a:r>
          </a:p>
          <a:p>
            <a:pPr marL="939800" lvl="2" indent="0" algn="l" eaLnBrk="1" hangingPunct="1">
              <a:spcBef>
                <a:spcPts val="600"/>
              </a:spcBef>
              <a:buNone/>
              <a:defRPr/>
            </a:pPr>
            <a:r>
              <a:rPr lang="en-US" alt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box2 is box</a:t>
            </a:r>
          </a:p>
          <a:p>
            <a:pPr marL="939800" lvl="2" indent="0" algn="l" eaLnBrk="1" hangingPunct="1">
              <a:spcBef>
                <a:spcPts val="600"/>
              </a:spcBef>
              <a:buNone/>
              <a:defRPr/>
            </a:pPr>
            <a:r>
              <a:rPr lang="en-US" altLang="en-US" sz="28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marL="939800" lvl="2" indent="0" algn="l" eaLnBrk="1" hangingPunct="1">
              <a:spcBef>
                <a:spcPts val="600"/>
              </a:spcBef>
              <a:buNone/>
              <a:defRPr/>
            </a:pPr>
            <a:r>
              <a:rPr lang="en-US" alt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box2.corner is </a:t>
            </a:r>
            <a:r>
              <a:rPr lang="en-US" altLang="en-US" sz="2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box.corner</a:t>
            </a:r>
            <a:endParaRPr lang="en-US" altLang="en-US" sz="28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39800" lvl="2" indent="0" algn="l" eaLnBrk="1" hangingPunct="1">
              <a:spcBef>
                <a:spcPts val="600"/>
              </a:spcBef>
              <a:buNone/>
              <a:defRPr/>
            </a:pPr>
            <a:r>
              <a:rPr lang="en-US" altLang="en-US" sz="28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endParaRPr lang="en-US" altLang="en-US" dirty="0"/>
          </a:p>
        </p:txBody>
      </p:sp>
      <p:sp>
        <p:nvSpPr>
          <p:cNvPr id="23554" name="Rectangle 1"/>
          <p:cNvSpPr>
            <a:spLocks noGrp="1" noChangeArrowheads="1"/>
          </p:cNvSpPr>
          <p:nvPr>
            <p:ph type="title"/>
          </p:nvPr>
        </p:nvSpPr>
        <p:spPr>
          <a:xfrm>
            <a:off x="50800" y="-222448"/>
            <a:ext cx="10083800" cy="1166912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tr-TR" sz="4800" dirty="0">
                <a:solidFill>
                  <a:schemeClr val="accent2"/>
                </a:solidFill>
              </a:rPr>
              <a:t>Copying</a:t>
            </a:r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36" b="11229"/>
          <a:stretch/>
        </p:blipFill>
        <p:spPr bwMode="auto">
          <a:xfrm>
            <a:off x="287338" y="6042248"/>
            <a:ext cx="9610725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ChangeArrowheads="1"/>
          </p:cNvSpPr>
          <p:nvPr>
            <p:ph type="title"/>
          </p:nvPr>
        </p:nvSpPr>
        <p:spPr>
          <a:xfrm>
            <a:off x="50800" y="50800"/>
            <a:ext cx="10083800" cy="1166912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tr-TR" sz="4800" dirty="0">
                <a:solidFill>
                  <a:schemeClr val="accent2"/>
                </a:solidFill>
              </a:rPr>
              <a:t>Copying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-392608" y="2133600"/>
            <a:ext cx="10383192" cy="5435600"/>
          </a:xfrm>
        </p:spPr>
        <p:txBody>
          <a:bodyPr/>
          <a:lstStyle/>
          <a:p>
            <a:pPr marL="1155700" indent="-457200" algn="l" eaLnBrk="1" hangingPunct="1">
              <a:buSzPct val="125000"/>
              <a:buFont typeface="Arial" panose="020B0604020202020204" pitchFamily="34" charset="0"/>
              <a:buChar char="•"/>
              <a:defRPr/>
            </a:pPr>
            <a:r>
              <a:rPr lang="en-US" altLang="en-US" sz="2800" dirty="0"/>
              <a:t>This operation (</a:t>
            </a:r>
            <a:r>
              <a:rPr lang="en-US" altLang="en-US" sz="2800" dirty="0" err="1"/>
              <a:t>copy.copy</a:t>
            </a:r>
            <a:r>
              <a:rPr lang="en-US" altLang="en-US" sz="2800" dirty="0"/>
              <a:t>) is called a </a:t>
            </a:r>
            <a:r>
              <a:rPr lang="en-US" altLang="en-US" sz="2800" b="1" dirty="0"/>
              <a:t>shallow</a:t>
            </a:r>
            <a:r>
              <a:rPr lang="en-US" altLang="en-US" sz="2800" dirty="0"/>
              <a:t> copy because it copies the object, but not the embedded objects.</a:t>
            </a:r>
          </a:p>
          <a:p>
            <a:pPr marL="1155700" indent="-457200" algn="l" eaLnBrk="1" hangingPunct="1">
              <a:buSzPct val="125000"/>
              <a:buFont typeface="Arial" panose="020B0604020202020204" pitchFamily="34" charset="0"/>
              <a:buChar char="•"/>
              <a:defRPr/>
            </a:pPr>
            <a:r>
              <a:rPr lang="en-US" altLang="en-US" sz="2800" dirty="0"/>
              <a:t>The </a:t>
            </a:r>
            <a:r>
              <a:rPr lang="en-US" altLang="en-US" sz="2800" dirty="0">
                <a:latin typeface="Gill Sans Light" charset="0"/>
                <a:ea typeface="Gill Sans Light" charset="0"/>
                <a:cs typeface="Gill Sans Light" charset="0"/>
                <a:sym typeface="Gill Sans Light" charset="0"/>
              </a:rPr>
              <a:t>copy</a:t>
            </a:r>
            <a:r>
              <a:rPr lang="en-US" altLang="en-US" sz="2800" dirty="0"/>
              <a:t> module contains a method named </a:t>
            </a:r>
            <a:r>
              <a:rPr lang="en-US" altLang="en-US" sz="2800" b="1" dirty="0" err="1">
                <a:latin typeface="Gill Sans Light" charset="0"/>
                <a:ea typeface="Gill Sans Light" charset="0"/>
                <a:cs typeface="Gill Sans Light" charset="0"/>
                <a:sym typeface="Gill Sans Light" charset="0"/>
              </a:rPr>
              <a:t>deepcopy</a:t>
            </a:r>
            <a:r>
              <a:rPr lang="en-US" altLang="en-US" sz="2800" dirty="0"/>
              <a:t> that copies not only the object but also the objects it refers to, and the objects they refer to, and so on. This operation is called a </a:t>
            </a:r>
            <a:r>
              <a:rPr lang="en-US" altLang="en-US" sz="2800" b="1" dirty="0"/>
              <a:t>deep</a:t>
            </a:r>
            <a:r>
              <a:rPr lang="en-US" altLang="en-US" sz="2800" dirty="0"/>
              <a:t> copy.</a:t>
            </a:r>
          </a:p>
          <a:p>
            <a:pPr marL="698500" eaLnBrk="1" hangingPunct="1">
              <a:buFont typeface="Gill Sans" charset="0"/>
              <a:buNone/>
              <a:defRPr/>
            </a:pPr>
            <a:endParaRPr lang="en-US" altLang="en-US" sz="1200" dirty="0"/>
          </a:p>
          <a:p>
            <a:pPr marL="939800" lvl="2" indent="0" algn="l" eaLnBrk="1" hangingPunct="1">
              <a:spcBef>
                <a:spcPts val="600"/>
              </a:spcBef>
              <a:buNone/>
              <a:defRPr/>
            </a:pPr>
            <a:r>
              <a:rPr lang="en-US" alt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box3 = </a:t>
            </a:r>
            <a:r>
              <a:rPr lang="en-US" altLang="en-US" sz="2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copy.deepcopy</a:t>
            </a:r>
            <a:r>
              <a:rPr lang="en-US" alt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(box)</a:t>
            </a:r>
          </a:p>
          <a:p>
            <a:pPr marL="939800" lvl="2" indent="0" algn="l" eaLnBrk="1" hangingPunct="1">
              <a:spcBef>
                <a:spcPts val="600"/>
              </a:spcBef>
              <a:buNone/>
              <a:defRPr/>
            </a:pPr>
            <a:r>
              <a:rPr lang="en-US" alt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box3 is box</a:t>
            </a:r>
          </a:p>
          <a:p>
            <a:pPr marL="939800" lvl="2" indent="0" algn="l" eaLnBrk="1" hangingPunct="1">
              <a:spcBef>
                <a:spcPts val="600"/>
              </a:spcBef>
              <a:buNone/>
              <a:defRPr/>
            </a:pPr>
            <a:r>
              <a:rPr lang="en-US" altLang="en-US" sz="28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marL="939800" lvl="2" indent="0" algn="l" eaLnBrk="1" hangingPunct="1">
              <a:spcBef>
                <a:spcPts val="600"/>
              </a:spcBef>
              <a:buNone/>
              <a:defRPr/>
            </a:pPr>
            <a:r>
              <a:rPr lang="en-US" alt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box3.corner is </a:t>
            </a:r>
            <a:r>
              <a:rPr lang="en-US" altLang="en-US" sz="2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box.corner</a:t>
            </a:r>
            <a:endParaRPr lang="en-US" altLang="en-US" sz="28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39800" lvl="2" indent="0" algn="l" eaLnBrk="1" hangingPunct="1">
              <a:spcBef>
                <a:spcPts val="600"/>
              </a:spcBef>
              <a:buNone/>
              <a:defRPr/>
            </a:pPr>
            <a:r>
              <a:rPr lang="en-US" altLang="en-US" sz="28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2585864"/>
            <a:ext cx="10083800" cy="2057400"/>
          </a:xfrm>
        </p:spPr>
        <p:txBody>
          <a:bodyPr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br>
              <a:rPr lang="en-US" altLang="en-US" sz="4800" b="1" dirty="0">
                <a:solidFill>
                  <a:schemeClr val="tx2"/>
                </a:solidFill>
              </a:rPr>
            </a:br>
            <a:r>
              <a:rPr lang="en-US" altLang="en-US" sz="4800" b="1" dirty="0">
                <a:solidFill>
                  <a:schemeClr val="tx2"/>
                </a:solidFill>
              </a:rPr>
              <a:t>Week 13</a:t>
            </a:r>
            <a:br>
              <a:rPr lang="en-US" altLang="en-US" sz="4800" b="1" dirty="0">
                <a:solidFill>
                  <a:schemeClr val="tx2"/>
                </a:solidFill>
              </a:rPr>
            </a:br>
            <a:r>
              <a:rPr lang="en-US" altLang="en-US" sz="4400" b="1" dirty="0">
                <a:solidFill>
                  <a:schemeClr val="accent2"/>
                </a:solidFill>
              </a:rPr>
              <a:t>Methods Cont’d</a:t>
            </a:r>
            <a:endParaRPr lang="en-US" sz="4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328374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&amp; Subtitle">
  <a:themeElements>
    <a:clrScheme name="Title &amp; Sub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 &amp; Bullets">
  <a:themeElements>
    <a:clrScheme name="Title &amp; 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Title &amp; Bullets">
  <a:themeElements>
    <a:clrScheme name="Title &amp; 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itle - Center">
  <a:themeElements>
    <a:clrScheme name="Title - Cen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10190</TotalTime>
  <Pages>0</Pages>
  <Words>1085</Words>
  <Characters>0</Characters>
  <Application>Microsoft Office PowerPoint</Application>
  <PresentationFormat>Custom</PresentationFormat>
  <Lines>0</Lines>
  <Paragraphs>171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32</vt:i4>
      </vt:variant>
    </vt:vector>
  </HeadingPairs>
  <TitlesOfParts>
    <vt:vector size="44" baseType="lpstr">
      <vt:lpstr>Arial</vt:lpstr>
      <vt:lpstr>Calibri</vt:lpstr>
      <vt:lpstr>Courier New</vt:lpstr>
      <vt:lpstr>Gill Sans</vt:lpstr>
      <vt:lpstr>Gill Sans Light</vt:lpstr>
      <vt:lpstr>Wingdings</vt:lpstr>
      <vt:lpstr>ヒラギノ角ゴ ProN W3</vt:lpstr>
      <vt:lpstr>ヒラギノ角ゴ ProN W6</vt:lpstr>
      <vt:lpstr>Title &amp; Subtitle</vt:lpstr>
      <vt:lpstr>Title &amp; Bullets</vt:lpstr>
      <vt:lpstr>1_Title &amp; Bullets</vt:lpstr>
      <vt:lpstr>Title - Center</vt:lpstr>
      <vt:lpstr> ENGR 101 Introduction to Programming  Week 13</vt:lpstr>
      <vt:lpstr>Reminder Last Week (Week 12) Classes and Objects</vt:lpstr>
      <vt:lpstr>PowerPoint Presentation</vt:lpstr>
      <vt:lpstr>PowerPoint Presentation</vt:lpstr>
      <vt:lpstr>Copying</vt:lpstr>
      <vt:lpstr>Copying</vt:lpstr>
      <vt:lpstr>Copying</vt:lpstr>
      <vt:lpstr>Copying</vt:lpstr>
      <vt:lpstr> Week 13 Methods Cont’d</vt:lpstr>
      <vt:lpstr>The __str__ method</vt:lpstr>
      <vt:lpstr>Operator overloading</vt:lpstr>
      <vt:lpstr>Operator overloading</vt:lpstr>
      <vt:lpstr>Take-Home Exercise</vt:lpstr>
      <vt:lpstr>Operator overloading</vt:lpstr>
      <vt:lpstr>Type-based dispatch</vt:lpstr>
      <vt:lpstr>Type-based dispatch</vt:lpstr>
      <vt:lpstr>Type-based dispatch</vt:lpstr>
      <vt:lpstr>Type-based dispatch</vt:lpstr>
      <vt:lpstr>Type-based dispatch</vt:lpstr>
      <vt:lpstr>Take-home Assignment</vt:lpstr>
      <vt:lpstr>Debugging</vt:lpstr>
      <vt:lpstr>Debugging</vt:lpstr>
      <vt:lpstr>Debugging</vt:lpstr>
      <vt:lpstr>Introduction to Inheritance Next Week!</vt:lpstr>
      <vt:lpstr>Car Dealership</vt:lpstr>
      <vt:lpstr>Car Dealership</vt:lpstr>
      <vt:lpstr>Dealership - Car Class</vt:lpstr>
      <vt:lpstr>Dealership - Truck Class</vt:lpstr>
      <vt:lpstr>Problems?</vt:lpstr>
      <vt:lpstr>Exercises</vt:lpstr>
      <vt:lpstr>Exercise 1: </vt:lpstr>
      <vt:lpstr>Exercise 2: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ENGR 211 Introduction to Programming  Week 11</dc:title>
  <dc:subject/>
  <dc:creator>Ali Cakmak</dc:creator>
  <cp:keywords/>
  <dc:description/>
  <cp:lastModifiedBy>Mujde</cp:lastModifiedBy>
  <cp:revision>68</cp:revision>
  <cp:lastPrinted>2018-12-18T09:49:42Z</cp:lastPrinted>
  <dcterms:created xsi:type="dcterms:W3CDTF">2015-12-16T08:00:23Z</dcterms:created>
  <dcterms:modified xsi:type="dcterms:W3CDTF">2019-04-29T13:52:06Z</dcterms:modified>
</cp:coreProperties>
</file>