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84" r:id="rId2"/>
  </p:sldMasterIdLst>
  <p:notesMasterIdLst>
    <p:notesMasterId r:id="rId51"/>
  </p:notesMasterIdLst>
  <p:sldIdLst>
    <p:sldId id="301" r:id="rId3"/>
    <p:sldId id="491" r:id="rId4"/>
    <p:sldId id="492" r:id="rId5"/>
    <p:sldId id="494" r:id="rId6"/>
    <p:sldId id="495" r:id="rId7"/>
    <p:sldId id="433" r:id="rId8"/>
    <p:sldId id="434" r:id="rId9"/>
    <p:sldId id="435" r:id="rId10"/>
    <p:sldId id="436" r:id="rId11"/>
    <p:sldId id="496" r:id="rId12"/>
    <p:sldId id="437" r:id="rId13"/>
    <p:sldId id="439" r:id="rId14"/>
    <p:sldId id="440" r:id="rId15"/>
    <p:sldId id="441" r:id="rId16"/>
    <p:sldId id="486" r:id="rId17"/>
    <p:sldId id="488" r:id="rId18"/>
    <p:sldId id="444" r:id="rId19"/>
    <p:sldId id="445" r:id="rId20"/>
    <p:sldId id="446" r:id="rId21"/>
    <p:sldId id="447" r:id="rId22"/>
    <p:sldId id="448" r:id="rId23"/>
    <p:sldId id="449" r:id="rId24"/>
    <p:sldId id="450" r:id="rId25"/>
    <p:sldId id="451" r:id="rId26"/>
    <p:sldId id="489" r:id="rId27"/>
    <p:sldId id="479" r:id="rId28"/>
    <p:sldId id="456" r:id="rId29"/>
    <p:sldId id="457" r:id="rId30"/>
    <p:sldId id="458" r:id="rId31"/>
    <p:sldId id="459" r:id="rId32"/>
    <p:sldId id="460" r:id="rId33"/>
    <p:sldId id="461" r:id="rId34"/>
    <p:sldId id="462" r:id="rId35"/>
    <p:sldId id="463" r:id="rId36"/>
    <p:sldId id="464" r:id="rId37"/>
    <p:sldId id="469" r:id="rId38"/>
    <p:sldId id="471" r:id="rId39"/>
    <p:sldId id="472" r:id="rId40"/>
    <p:sldId id="473" r:id="rId41"/>
    <p:sldId id="474" r:id="rId42"/>
    <p:sldId id="475" r:id="rId43"/>
    <p:sldId id="476" r:id="rId44"/>
    <p:sldId id="477" r:id="rId45"/>
    <p:sldId id="478" r:id="rId46"/>
    <p:sldId id="480" r:id="rId47"/>
    <p:sldId id="497" r:id="rId48"/>
    <p:sldId id="498" r:id="rId49"/>
    <p:sldId id="499" r:id="rId50"/>
  </p:sldIdLst>
  <p:sldSz cx="10160000" cy="7620000"/>
  <p:notesSz cx="6858000" cy="9144000"/>
  <p:defaultTextStyle>
    <a:defPPr>
      <a:defRPr lang="en-US"/>
    </a:defPPr>
    <a:lvl1pPr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1pPr>
    <a:lvl2pPr marL="4572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2pPr>
    <a:lvl3pPr marL="9144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3pPr>
    <a:lvl4pPr marL="13716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4pPr>
    <a:lvl5pPr marL="18288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5pPr>
    <a:lvl6pPr marL="2286000" algn="l" defTabSz="914400" rtl="0" eaLnBrk="1" latinLnBrk="0" hangingPunct="1">
      <a:defRPr sz="3200" kern="1200">
        <a:solidFill>
          <a:srgbClr val="000000"/>
        </a:solidFill>
        <a:latin typeface="Gill Sans" charset="0"/>
        <a:ea typeface="+mn-ea"/>
        <a:cs typeface="ヒラギノ角ゴ ProN W3" charset="0"/>
        <a:sym typeface="Gill Sans" charset="0"/>
      </a:defRPr>
    </a:lvl6pPr>
    <a:lvl7pPr marL="2743200" algn="l" defTabSz="914400" rtl="0" eaLnBrk="1" latinLnBrk="0" hangingPunct="1">
      <a:defRPr sz="3200" kern="1200">
        <a:solidFill>
          <a:srgbClr val="000000"/>
        </a:solidFill>
        <a:latin typeface="Gill Sans" charset="0"/>
        <a:ea typeface="+mn-ea"/>
        <a:cs typeface="ヒラギノ角ゴ ProN W3" charset="0"/>
        <a:sym typeface="Gill Sans" charset="0"/>
      </a:defRPr>
    </a:lvl7pPr>
    <a:lvl8pPr marL="3200400" algn="l" defTabSz="914400" rtl="0" eaLnBrk="1" latinLnBrk="0" hangingPunct="1">
      <a:defRPr sz="3200" kern="1200">
        <a:solidFill>
          <a:srgbClr val="000000"/>
        </a:solidFill>
        <a:latin typeface="Gill Sans" charset="0"/>
        <a:ea typeface="+mn-ea"/>
        <a:cs typeface="ヒラギノ角ゴ ProN W3" charset="0"/>
        <a:sym typeface="Gill Sans" charset="0"/>
      </a:defRPr>
    </a:lvl8pPr>
    <a:lvl9pPr marL="3657600" algn="l" defTabSz="914400" rtl="0" eaLnBrk="1" latinLnBrk="0" hangingPunct="1">
      <a:defRPr sz="3200" kern="1200">
        <a:solidFill>
          <a:srgbClr val="000000"/>
        </a:solidFill>
        <a:latin typeface="Gill Sans" charset="0"/>
        <a:ea typeface="+mn-ea"/>
        <a:cs typeface="ヒラギノ角ゴ ProN W3" charset="0"/>
        <a:sym typeface="Gill Sans" charset="0"/>
      </a:defRPr>
    </a:lvl9pPr>
  </p:defaultTextStyle>
  <p:extLst>
    <p:ext uri="{EFAFB233-063F-42B5-8137-9DF3F51BA10A}">
      <p15:sldGuideLst xmlns:p15="http://schemas.microsoft.com/office/powerpoint/2012/main">
        <p15:guide id="1" orient="horz" pos="2400">
          <p15:clr>
            <a:srgbClr val="A4A3A4"/>
          </p15:clr>
        </p15:guide>
        <p15:guide id="2" pos="3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p:restoredTop sz="94623"/>
  </p:normalViewPr>
  <p:slideViewPr>
    <p:cSldViewPr>
      <p:cViewPr varScale="1">
        <p:scale>
          <a:sx n="54" d="100"/>
          <a:sy n="54" d="100"/>
        </p:scale>
        <p:origin x="1400" y="40"/>
      </p:cViewPr>
      <p:guideLst>
        <p:guide orient="horz" pos="2400"/>
        <p:guide pos="32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ea typeface="ヒラギノ角ゴ ProN W3" charset="0"/>
              </a:defRPr>
            </a:lvl1pPr>
          </a:lstStyle>
          <a:p>
            <a:pPr>
              <a:defRPr/>
            </a:pPr>
            <a:endParaRPr lang="en-US" altLang="en-US"/>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N W3" charset="0"/>
              </a:defRPr>
            </a:lvl1pPr>
          </a:lstStyle>
          <a:p>
            <a:pPr>
              <a:defRPr/>
            </a:pPr>
            <a:fld id="{4A27EC08-2E03-4A5D-86BC-4E44D0C5E475}" type="datetimeFigureOut">
              <a:rPr lang="en-US" altLang="en-US"/>
              <a:pPr>
                <a:defRPr/>
              </a:pPr>
              <a:t>5/6/2019</a:t>
            </a:fld>
            <a:endParaRPr lang="en-US"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ea typeface="ヒラギノ角ゴ ProN W3" charset="0"/>
              </a:defRPr>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N W3" charset="0"/>
              </a:defRPr>
            </a:lvl1pPr>
          </a:lstStyle>
          <a:p>
            <a:pPr>
              <a:defRPr/>
            </a:pPr>
            <a:fld id="{68E8051A-8764-4124-87F3-882F113CB0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029410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041309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282700"/>
            <a:ext cx="2044700" cy="353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1282700"/>
            <a:ext cx="5981700" cy="3530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483188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8010135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296274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1193398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689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10362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412646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8068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12782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0853195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44622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32280453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111603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3650" y="50800"/>
            <a:ext cx="2520950" cy="7543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 y="50800"/>
            <a:ext cx="7410450" cy="7543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775333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3466222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3924300"/>
            <a:ext cx="4013200" cy="88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56200" y="3924300"/>
            <a:ext cx="4013200" cy="88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351576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8659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29239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10551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426950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702389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990600" y="3924300"/>
            <a:ext cx="8178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38100" tIns="38100" rIns="38100" bIns="38100" numCol="1" anchor="t" anchorCtr="0" compatLnSpc="1">
            <a:prstTxWarp prst="textNoShape">
              <a:avLst/>
            </a:prstTxWarp>
          </a:bodyPr>
          <a:lstStyle/>
          <a:p>
            <a:pPr lvl="0"/>
            <a:r>
              <a:rPr lang="en-US" altLang="tr-TR">
                <a:sym typeface="Gill Sans" charset="0"/>
              </a:rPr>
              <a:t>Click to edit Master text styles</a:t>
            </a:r>
          </a:p>
          <a:p>
            <a:pPr lvl="1"/>
            <a:r>
              <a:rPr lang="en-US" altLang="tr-TR">
                <a:sym typeface="Gill Sans" charset="0"/>
              </a:rPr>
              <a:t>Second level</a:t>
            </a:r>
          </a:p>
          <a:p>
            <a:pPr lvl="2"/>
            <a:r>
              <a:rPr lang="en-US" altLang="tr-TR">
                <a:sym typeface="Gill Sans" charset="0"/>
              </a:rPr>
              <a:t>Third level</a:t>
            </a:r>
          </a:p>
          <a:p>
            <a:pPr lvl="3"/>
            <a:r>
              <a:rPr lang="en-US" altLang="tr-TR">
                <a:sym typeface="Gill Sans" charset="0"/>
              </a:rPr>
              <a:t>Fourth level</a:t>
            </a:r>
          </a:p>
          <a:p>
            <a:pPr lvl="4"/>
            <a:r>
              <a:rPr lang="en-US" altLang="tr-TR">
                <a:sym typeface="Gill Sans" charset="0"/>
              </a:rPr>
              <a:t>Fifth level</a:t>
            </a:r>
          </a:p>
        </p:txBody>
      </p:sp>
      <p:sp>
        <p:nvSpPr>
          <p:cNvPr id="1027" name="Rectangle 2"/>
          <p:cNvSpPr>
            <a:spLocks noGrp="1" noChangeArrowheads="1"/>
          </p:cNvSpPr>
          <p:nvPr>
            <p:ph type="title"/>
          </p:nvPr>
        </p:nvSpPr>
        <p:spPr bwMode="auto">
          <a:xfrm>
            <a:off x="990600" y="1282700"/>
            <a:ext cx="8178800" cy="257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38100" tIns="38100" rIns="38100" bIns="38100" numCol="1" anchor="b" anchorCtr="0" compatLnSpc="1">
            <a:prstTxWarp prst="textNoShape">
              <a:avLst/>
            </a:prstTxWarp>
          </a:bodyPr>
          <a:lstStyle/>
          <a:p>
            <a:pPr lvl="0"/>
            <a:r>
              <a:rPr lang="en-US" altLang="tr-TR">
                <a:sym typeface="Gill Sans" charset="0"/>
              </a:rPr>
              <a:t>Click to edit Master title style</a:t>
            </a:r>
          </a:p>
        </p:txBody>
      </p:sp>
      <p:pic>
        <p:nvPicPr>
          <p:cNvPr id="1028"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72525" y="-76200"/>
            <a:ext cx="15303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ctr"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algn="ctr" rtl="0" eaLnBrk="0" fontAlgn="base" hangingPunct="0">
        <a:spcBef>
          <a:spcPct val="0"/>
        </a:spcBef>
        <a:spcAft>
          <a:spcPct val="0"/>
        </a:spcAft>
        <a:defRPr sz="2800" kern="1200">
          <a:solidFill>
            <a:schemeClr val="tx1"/>
          </a:solidFill>
          <a:latin typeface="+mn-lt"/>
          <a:ea typeface="+mn-ea"/>
          <a:cs typeface="+mn-cs"/>
          <a:sym typeface="Gill Sans" charset="0"/>
        </a:defRPr>
      </a:lvl1pPr>
      <a:lvl2pPr algn="ctr" rtl="0" eaLnBrk="0" fontAlgn="base" hangingPunct="0">
        <a:spcBef>
          <a:spcPct val="0"/>
        </a:spcBef>
        <a:spcAft>
          <a:spcPct val="0"/>
        </a:spcAft>
        <a:defRPr sz="2800" kern="1200">
          <a:solidFill>
            <a:schemeClr val="tx1"/>
          </a:solidFill>
          <a:latin typeface="+mn-lt"/>
          <a:ea typeface="+mn-ea"/>
          <a:cs typeface="+mn-cs"/>
          <a:sym typeface="Gill Sans" charset="0"/>
        </a:defRPr>
      </a:lvl2pPr>
      <a:lvl3pPr algn="ctr" rtl="0" eaLnBrk="0" fontAlgn="base" hangingPunct="0">
        <a:spcBef>
          <a:spcPct val="0"/>
        </a:spcBef>
        <a:spcAft>
          <a:spcPct val="0"/>
        </a:spcAft>
        <a:defRPr sz="2800" kern="1200">
          <a:solidFill>
            <a:schemeClr val="tx1"/>
          </a:solidFill>
          <a:latin typeface="+mn-lt"/>
          <a:ea typeface="+mn-ea"/>
          <a:cs typeface="+mn-cs"/>
          <a:sym typeface="Gill Sans" charset="0"/>
        </a:defRPr>
      </a:lvl3pPr>
      <a:lvl4pPr algn="ctr" rtl="0" eaLnBrk="0" fontAlgn="base" hangingPunct="0">
        <a:spcBef>
          <a:spcPct val="0"/>
        </a:spcBef>
        <a:spcAft>
          <a:spcPct val="0"/>
        </a:spcAft>
        <a:defRPr sz="2800" kern="1200">
          <a:solidFill>
            <a:schemeClr val="tx1"/>
          </a:solidFill>
          <a:latin typeface="+mn-lt"/>
          <a:ea typeface="+mn-ea"/>
          <a:cs typeface="+mn-cs"/>
          <a:sym typeface="Gill Sans" charset="0"/>
        </a:defRPr>
      </a:lvl4pPr>
      <a:lvl5pPr algn="ctr" rtl="0" eaLnBrk="0" fontAlgn="base" hangingPunct="0">
        <a:spcBef>
          <a:spcPct val="0"/>
        </a:spcBef>
        <a:spcAft>
          <a:spcPct val="0"/>
        </a:spcAft>
        <a:defRPr sz="28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50800" y="50800"/>
            <a:ext cx="10083800" cy="2057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title style</a:t>
            </a:r>
          </a:p>
        </p:txBody>
      </p:sp>
      <p:sp>
        <p:nvSpPr>
          <p:cNvPr id="3075" name="Rectangle 2"/>
          <p:cNvSpPr>
            <a:spLocks noGrp="1" noChangeArrowheads="1"/>
          </p:cNvSpPr>
          <p:nvPr>
            <p:ph type="body" idx="1"/>
          </p:nvPr>
        </p:nvSpPr>
        <p:spPr bwMode="auto">
          <a:xfrm>
            <a:off x="50800" y="2159000"/>
            <a:ext cx="10083800" cy="5435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text styles</a:t>
            </a:r>
          </a:p>
          <a:p>
            <a:pPr lvl="1"/>
            <a:r>
              <a:rPr lang="en-US" altLang="tr-TR">
                <a:sym typeface="Gill Sans" charset="0"/>
              </a:rPr>
              <a:t>Second level</a:t>
            </a:r>
          </a:p>
          <a:p>
            <a:pPr lvl="2"/>
            <a:r>
              <a:rPr lang="en-US" altLang="tr-TR">
                <a:sym typeface="Gill Sans" charset="0"/>
              </a:rPr>
              <a:t>Third level</a:t>
            </a:r>
          </a:p>
          <a:p>
            <a:pPr lvl="3"/>
            <a:r>
              <a:rPr lang="en-US" altLang="tr-TR">
                <a:sym typeface="Gill Sans" charset="0"/>
              </a:rPr>
              <a:t>Fourth level</a:t>
            </a:r>
          </a:p>
          <a:p>
            <a:pPr lvl="4"/>
            <a:r>
              <a:rPr lang="en-US" altLang="tr-TR">
                <a:sym typeface="Gill Sans" charset="0"/>
              </a:rPr>
              <a:t>Fifth level</a:t>
            </a:r>
          </a:p>
        </p:txBody>
      </p:sp>
      <p:pic>
        <p:nvPicPr>
          <p:cNvPr id="307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6613507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l"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990600" y="711200"/>
            <a:ext cx="8178800" cy="4152900"/>
          </a:xfrm>
        </p:spPr>
        <p:txBody>
          <a:bodyPr/>
          <a:lstStyle/>
          <a:p>
            <a:pPr eaLnBrk="1" hangingPunct="1">
              <a:defRPr/>
            </a:pPr>
            <a:br>
              <a:rPr lang="en-US" altLang="tr-TR" dirty="0"/>
            </a:br>
            <a:r>
              <a:rPr lang="en-US" altLang="tr-TR" sz="5400" b="1" dirty="0"/>
              <a:t>ENGR 101</a:t>
            </a:r>
            <a:br>
              <a:rPr lang="en-US" altLang="tr-TR" sz="5400" b="1" dirty="0"/>
            </a:br>
            <a:r>
              <a:rPr lang="en-US" altLang="tr-TR" sz="5400" b="1" dirty="0"/>
              <a:t>Introduction to Programming</a:t>
            </a:r>
            <a:br>
              <a:rPr lang="en-US" altLang="tr-TR" b="1" dirty="0"/>
            </a:br>
            <a:br>
              <a:rPr lang="en-US" altLang="tr-TR" sz="4400" b="1" i="1" u="sng" dirty="0">
                <a:solidFill>
                  <a:srgbClr val="003C52"/>
                </a:solidFill>
                <a:ea typeface="ヒラギノ角ゴ ProN W6"/>
                <a:cs typeface="ヒラギノ角ゴ ProN W6"/>
              </a:rPr>
            </a:br>
            <a:r>
              <a:rPr lang="en-US" altLang="tr-TR" sz="4400" b="1" dirty="0">
                <a:solidFill>
                  <a:srgbClr val="003C52"/>
                </a:solidFill>
              </a:rPr>
              <a:t>Week 14</a:t>
            </a:r>
            <a:endParaRPr lang="en-US" altLang="tr-TR" sz="4400" b="1" dirty="0">
              <a:solidFill>
                <a:srgbClr val="003C52"/>
              </a:solidFill>
              <a:ea typeface="ヒラギノ角ゴ ProN W6"/>
              <a:cs typeface="ヒラギノ角ゴ ProN W6"/>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68" y="9988"/>
            <a:ext cx="8178800" cy="727100"/>
          </a:xfrm>
        </p:spPr>
        <p:txBody>
          <a:bodyPr/>
          <a:lstStyle/>
          <a:p>
            <a:pPr algn="l">
              <a:defRPr/>
            </a:pPr>
            <a:r>
              <a:rPr lang="en-US" sz="4800" dirty="0">
                <a:solidFill>
                  <a:schemeClr val="accent2"/>
                </a:solidFill>
              </a:rPr>
              <a:t>Dealership - Motorcycle Class</a:t>
            </a:r>
          </a:p>
        </p:txBody>
      </p:sp>
      <p:sp>
        <p:nvSpPr>
          <p:cNvPr id="6" name="Rectangle 3"/>
          <p:cNvSpPr>
            <a:spLocks noGrp="1"/>
          </p:cNvSpPr>
          <p:nvPr>
            <p:ph idx="1"/>
          </p:nvPr>
        </p:nvSpPr>
        <p:spPr>
          <a:xfrm>
            <a:off x="0" y="1217712"/>
            <a:ext cx="10174288" cy="6913562"/>
          </a:xfrm>
        </p:spPr>
        <p:txBody>
          <a:bodyPr wrap="none" lIns="91440" tIns="45720" rIns="91440" bIns="45720">
            <a:spAutoFit/>
          </a:bodyPr>
          <a:lstStyle/>
          <a:p>
            <a:pPr marL="0" indent="0" algn="l">
              <a:lnSpc>
                <a:spcPts val="2800"/>
              </a:lnSpc>
              <a:spcBef>
                <a:spcPct val="0"/>
              </a:spcBef>
              <a:buSzTx/>
              <a:buFontTx/>
              <a:buNone/>
            </a:pPr>
            <a:r>
              <a:rPr lang="en-US" altLang="en-US" sz="1700" b="1" dirty="0">
                <a:solidFill>
                  <a:srgbClr val="000080"/>
                </a:solidFill>
                <a:latin typeface="Courier New" panose="02070309020205020404" pitchFamily="49" charset="0"/>
                <a:cs typeface="Courier New" panose="02070309020205020404" pitchFamily="49" charset="0"/>
              </a:rPr>
              <a:t>class </a:t>
            </a:r>
            <a:r>
              <a:rPr lang="en-US" altLang="en-US" sz="1700" b="1" dirty="0">
                <a:solidFill>
                  <a:srgbClr val="000000"/>
                </a:solidFill>
                <a:latin typeface="Courier New" panose="02070309020205020404" pitchFamily="49" charset="0"/>
                <a:cs typeface="Courier New" panose="02070309020205020404" pitchFamily="49" charset="0"/>
              </a:rPr>
              <a:t>Motorcycle:</a:t>
            </a:r>
          </a:p>
          <a:p>
            <a:pPr marL="0" indent="0" algn="l">
              <a:lnSpc>
                <a:spcPts val="2800"/>
              </a:lnSpc>
              <a:spcBef>
                <a:spcPct val="0"/>
              </a:spcBef>
              <a:buSzTx/>
              <a:buFont typeface="Gill Sans" charset="0"/>
              <a:buNone/>
            </a:pPr>
            <a:r>
              <a:rPr lang="en-US" altLang="en-US" sz="1700" b="1" dirty="0">
                <a:solidFill>
                  <a:srgbClr val="000000"/>
                </a:solidFill>
                <a:latin typeface="Courier New" panose="02070309020205020404" pitchFamily="49" charset="0"/>
                <a:cs typeface="Courier New" panose="02070309020205020404" pitchFamily="49" charset="0"/>
              </a:rPr>
              <a:t>    wheels = 10</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def </a:t>
            </a:r>
            <a:r>
              <a:rPr lang="en-US" altLang="en-US" sz="1700" b="1" dirty="0">
                <a:solidFill>
                  <a:srgbClr val="B200B2"/>
                </a:solidFill>
                <a:latin typeface="Courier New" panose="02070309020205020404" pitchFamily="49" charset="0"/>
                <a:cs typeface="Courier New" panose="02070309020205020404" pitchFamily="49" charset="0"/>
              </a:rPr>
              <a:t>__</a:t>
            </a:r>
            <a:r>
              <a:rPr lang="en-US" altLang="en-US" sz="1700" b="1" dirty="0" err="1">
                <a:solidFill>
                  <a:srgbClr val="B200B2"/>
                </a:solidFill>
                <a:latin typeface="Courier New" panose="02070309020205020404" pitchFamily="49" charset="0"/>
                <a:cs typeface="Courier New" panose="02070309020205020404" pitchFamily="49" charset="0"/>
              </a:rPr>
              <a:t>init</a:t>
            </a:r>
            <a:r>
              <a:rPr lang="en-US" altLang="en-US" sz="1700" b="1" dirty="0">
                <a:solidFill>
                  <a:srgbClr val="B200B2"/>
                </a:solidFill>
                <a:latin typeface="Courier New" panose="02070309020205020404" pitchFamily="49" charset="0"/>
                <a:cs typeface="Courier New" panose="02070309020205020404" pitchFamily="49" charset="0"/>
              </a:rPr>
              <a:t>__</a:t>
            </a:r>
            <a:r>
              <a:rPr lang="en-US" altLang="en-US" sz="1700" b="1" dirty="0">
                <a:solidFill>
                  <a:srgbClr val="000000"/>
                </a:solidFill>
                <a:latin typeface="Courier New" panose="02070309020205020404" pitchFamily="49" charset="0"/>
                <a:cs typeface="Courier New" panose="02070309020205020404" pitchFamily="49" charset="0"/>
              </a:rPr>
              <a:t>(</a:t>
            </a:r>
            <a:r>
              <a:rPr lang="en-US" altLang="en-US" sz="1700" b="1" dirty="0">
                <a:solidFill>
                  <a:srgbClr val="94558D"/>
                </a:solidFill>
                <a:latin typeface="Courier New" panose="02070309020205020404" pitchFamily="49" charset="0"/>
                <a:cs typeface="Courier New" panose="02070309020205020404" pitchFamily="49" charset="0"/>
              </a:rPr>
              <a:t>self</a:t>
            </a:r>
            <a:r>
              <a:rPr lang="en-US" altLang="en-US" sz="1700" b="1" dirty="0">
                <a:solidFill>
                  <a:srgbClr val="000000"/>
                </a:solidFill>
                <a:latin typeface="Courier New" panose="02070309020205020404" pitchFamily="49" charset="0"/>
                <a:cs typeface="Courier New" panose="02070309020205020404" pitchFamily="49" charset="0"/>
              </a:rPr>
              <a:t>, kilometers, make, model, year):</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i="1" dirty="0">
                <a:solidFill>
                  <a:srgbClr val="808080"/>
                </a:solidFill>
                <a:latin typeface="Courier New" panose="02070309020205020404" pitchFamily="49" charset="0"/>
                <a:cs typeface="Courier New" panose="02070309020205020404" pitchFamily="49" charset="0"/>
              </a:rPr>
              <a:t>"""Return a new Truck object."""</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.kilometers</a:t>
            </a:r>
            <a:r>
              <a:rPr lang="en-US" altLang="en-US" sz="1700" b="1" dirty="0">
                <a:solidFill>
                  <a:srgbClr val="000000"/>
                </a:solidFill>
                <a:latin typeface="Courier New" panose="02070309020205020404" pitchFamily="49" charset="0"/>
                <a:cs typeface="Courier New" panose="02070309020205020404" pitchFamily="49" charset="0"/>
              </a:rPr>
              <a:t> = kilometers</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.make</a:t>
            </a:r>
            <a:r>
              <a:rPr lang="en-US" altLang="en-US" sz="1700" b="1" dirty="0">
                <a:solidFill>
                  <a:srgbClr val="000000"/>
                </a:solidFill>
                <a:latin typeface="Courier New" panose="02070309020205020404" pitchFamily="49" charset="0"/>
                <a:cs typeface="Courier New" panose="02070309020205020404" pitchFamily="49" charset="0"/>
              </a:rPr>
              <a:t> = make</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.model</a:t>
            </a:r>
            <a:r>
              <a:rPr lang="en-US" altLang="en-US" sz="1700" b="1" dirty="0">
                <a:solidFill>
                  <a:srgbClr val="000000"/>
                </a:solidFill>
                <a:latin typeface="Courier New" panose="02070309020205020404" pitchFamily="49" charset="0"/>
                <a:cs typeface="Courier New" panose="02070309020205020404" pitchFamily="49" charset="0"/>
              </a:rPr>
              <a:t> = model</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.year</a:t>
            </a:r>
            <a:r>
              <a:rPr lang="en-US" altLang="en-US" sz="1700" b="1" dirty="0">
                <a:solidFill>
                  <a:srgbClr val="000000"/>
                </a:solidFill>
                <a:latin typeface="Courier New" panose="02070309020205020404" pitchFamily="49" charset="0"/>
                <a:cs typeface="Courier New" panose="02070309020205020404" pitchFamily="49" charset="0"/>
              </a:rPr>
              <a:t> = year</a:t>
            </a:r>
            <a:br>
              <a:rPr lang="en-US" altLang="en-US" sz="1700" b="1" dirty="0">
                <a:solidFill>
                  <a:srgbClr val="000000"/>
                </a:solidFill>
                <a:latin typeface="Courier New" panose="02070309020205020404" pitchFamily="49" charset="0"/>
                <a:cs typeface="Courier New" panose="02070309020205020404" pitchFamily="49" charset="0"/>
              </a:rPr>
            </a:b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def </a:t>
            </a:r>
            <a:r>
              <a:rPr lang="en-US" altLang="en-US" sz="1700" b="1" dirty="0" err="1">
                <a:solidFill>
                  <a:srgbClr val="000000"/>
                </a:solidFill>
                <a:latin typeface="Courier New" panose="02070309020205020404" pitchFamily="49" charset="0"/>
                <a:cs typeface="Courier New" panose="02070309020205020404" pitchFamily="49" charset="0"/>
              </a:rPr>
              <a:t>sale_price</a:t>
            </a:r>
            <a:r>
              <a:rPr lang="en-US" altLang="en-US" sz="1700" b="1" dirty="0">
                <a:solidFill>
                  <a:srgbClr val="000000"/>
                </a:solidFill>
                <a:latin typeface="Courier New" panose="02070309020205020404" pitchFamily="49" charset="0"/>
                <a:cs typeface="Courier New" panose="02070309020205020404" pitchFamily="49" charset="0"/>
              </a:rPr>
              <a:t>(</a:t>
            </a:r>
            <a:r>
              <a:rPr lang="en-US" altLang="en-US" sz="1700" b="1" dirty="0">
                <a:solidFill>
                  <a:srgbClr val="94558D"/>
                </a:solidFill>
                <a:latin typeface="Courier New" panose="02070309020205020404" pitchFamily="49" charset="0"/>
                <a:cs typeface="Courier New" panose="02070309020205020404" pitchFamily="49" charset="0"/>
              </a:rPr>
              <a:t>self</a:t>
            </a:r>
            <a:r>
              <a:rPr lang="en-US" altLang="en-US" sz="1700" b="1" dirty="0">
                <a:solidFill>
                  <a:srgbClr val="000000"/>
                </a:solidFill>
                <a:latin typeface="Courier New" panose="02070309020205020404" pitchFamily="49" charset="0"/>
                <a:cs typeface="Courier New" panose="02070309020205020404" pitchFamily="49" charset="0"/>
              </a:rPr>
              <a:t>):</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i="1" dirty="0">
                <a:solidFill>
                  <a:srgbClr val="808080"/>
                </a:solidFill>
                <a:latin typeface="Courier New" panose="02070309020205020404" pitchFamily="49" charset="0"/>
                <a:cs typeface="Courier New" panose="02070309020205020404" pitchFamily="49" charset="0"/>
              </a:rPr>
              <a:t>"""Return the sale price for this truck"""</a:t>
            </a:r>
            <a:br>
              <a:rPr lang="en-US" altLang="en-US" sz="1700" b="1" i="1" dirty="0">
                <a:solidFill>
                  <a:srgbClr val="808080"/>
                </a:solidFill>
                <a:latin typeface="Courier New" panose="02070309020205020404" pitchFamily="49" charset="0"/>
                <a:cs typeface="Courier New" panose="02070309020205020404" pitchFamily="49" charset="0"/>
              </a:rPr>
            </a:br>
            <a:r>
              <a:rPr lang="en-US" altLang="en-US" sz="1700" b="1" i="1" dirty="0">
                <a:solidFill>
                  <a:srgbClr val="80808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return </a:t>
            </a:r>
            <a:r>
              <a:rPr lang="en-US" altLang="en-US" sz="1700" b="1" dirty="0">
                <a:solidFill>
                  <a:srgbClr val="0000FF"/>
                </a:solidFill>
                <a:latin typeface="Courier New" panose="02070309020205020404" pitchFamily="49" charset="0"/>
                <a:cs typeface="Courier New" panose="02070309020205020404" pitchFamily="49" charset="0"/>
              </a:rPr>
              <a:t>5000 </a:t>
            </a: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.wheels</a:t>
            </a:r>
            <a:br>
              <a:rPr lang="en-US" altLang="en-US" sz="1700" b="1" dirty="0">
                <a:solidFill>
                  <a:srgbClr val="000000"/>
                </a:solidFill>
                <a:latin typeface="Courier New" panose="02070309020205020404" pitchFamily="49" charset="0"/>
                <a:cs typeface="Courier New" panose="02070309020205020404" pitchFamily="49" charset="0"/>
              </a:rPr>
            </a:b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def </a:t>
            </a:r>
            <a:r>
              <a:rPr lang="en-US" altLang="en-US" sz="1700" b="1" dirty="0" err="1">
                <a:solidFill>
                  <a:srgbClr val="000000"/>
                </a:solidFill>
                <a:latin typeface="Courier New" panose="02070309020205020404" pitchFamily="49" charset="0"/>
                <a:cs typeface="Courier New" panose="02070309020205020404" pitchFamily="49" charset="0"/>
              </a:rPr>
              <a:t>purchase_price</a:t>
            </a:r>
            <a:r>
              <a:rPr lang="en-US" altLang="en-US" sz="1700" b="1" dirty="0">
                <a:solidFill>
                  <a:srgbClr val="000000"/>
                </a:solidFill>
                <a:latin typeface="Courier New" panose="02070309020205020404" pitchFamily="49" charset="0"/>
                <a:cs typeface="Courier New" panose="02070309020205020404" pitchFamily="49" charset="0"/>
              </a:rPr>
              <a:t>(</a:t>
            </a:r>
            <a:r>
              <a:rPr lang="en-US" altLang="en-US" sz="1700" b="1" dirty="0">
                <a:solidFill>
                  <a:srgbClr val="94558D"/>
                </a:solidFill>
                <a:latin typeface="Courier New" panose="02070309020205020404" pitchFamily="49" charset="0"/>
                <a:cs typeface="Courier New" panose="02070309020205020404" pitchFamily="49" charset="0"/>
              </a:rPr>
              <a:t>self</a:t>
            </a:r>
            <a:r>
              <a:rPr lang="en-US" altLang="en-US" sz="1700" b="1" dirty="0">
                <a:solidFill>
                  <a:srgbClr val="000000"/>
                </a:solidFill>
                <a:latin typeface="Courier New" panose="02070309020205020404" pitchFamily="49" charset="0"/>
                <a:cs typeface="Courier New" panose="02070309020205020404" pitchFamily="49" charset="0"/>
              </a:rPr>
              <a:t>):</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i="1" dirty="0">
                <a:solidFill>
                  <a:srgbClr val="808080"/>
                </a:solidFill>
                <a:latin typeface="Courier New" panose="02070309020205020404" pitchFamily="49" charset="0"/>
                <a:cs typeface="Courier New" panose="02070309020205020404" pitchFamily="49" charset="0"/>
              </a:rPr>
              <a:t>"""Return the price for which we would pay to purchase the truck."""</a:t>
            </a:r>
            <a:br>
              <a:rPr lang="en-US" altLang="en-US" sz="1700" b="1" i="1" dirty="0">
                <a:solidFill>
                  <a:srgbClr val="808080"/>
                </a:solidFill>
                <a:latin typeface="Courier New" panose="02070309020205020404" pitchFamily="49" charset="0"/>
                <a:cs typeface="Courier New" panose="02070309020205020404" pitchFamily="49" charset="0"/>
              </a:rPr>
            </a:br>
            <a:r>
              <a:rPr lang="en-US" altLang="en-US" sz="1700" b="1" i="1" dirty="0">
                <a:solidFill>
                  <a:srgbClr val="80808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return </a:t>
            </a:r>
            <a:r>
              <a:rPr lang="en-US" altLang="en-US" sz="1700" b="1" dirty="0">
                <a:solidFill>
                  <a:srgbClr val="0000FF"/>
                </a:solidFill>
                <a:latin typeface="Courier New" panose="02070309020205020404" pitchFamily="49" charset="0"/>
                <a:cs typeface="Courier New" panose="02070309020205020404" pitchFamily="49" charset="0"/>
              </a:rPr>
              <a:t>4000</a:t>
            </a:r>
            <a:r>
              <a:rPr lang="en-US" altLang="en-US" sz="1700" b="1" dirty="0">
                <a:solidFill>
                  <a:srgbClr val="000000"/>
                </a:solidFill>
                <a:latin typeface="Courier New" panose="02070309020205020404" pitchFamily="49" charset="0"/>
                <a:cs typeface="Courier New" panose="02070309020205020404" pitchFamily="49" charset="0"/>
              </a:rPr>
              <a:t>- (0</a:t>
            </a:r>
            <a:r>
              <a:rPr lang="en-US" altLang="en-US" sz="1700" b="1" dirty="0">
                <a:solidFill>
                  <a:srgbClr val="0000FF"/>
                </a:solidFill>
                <a:latin typeface="Courier New" panose="02070309020205020404" pitchFamily="49" charset="0"/>
                <a:cs typeface="Courier New" panose="02070309020205020404" pitchFamily="49" charset="0"/>
              </a:rPr>
              <a:t>.10 </a:t>
            </a: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.kilometers</a:t>
            </a:r>
            <a:r>
              <a:rPr lang="en-US" altLang="en-US" sz="1700" b="1" dirty="0">
                <a:solidFill>
                  <a:srgbClr val="000000"/>
                </a:solidFill>
                <a:latin typeface="Courier New" panose="02070309020205020404" pitchFamily="49" charset="0"/>
                <a:cs typeface="Courier New" panose="02070309020205020404" pitchFamily="49" charset="0"/>
              </a:rPr>
              <a:t>)</a:t>
            </a:r>
            <a:br>
              <a:rPr lang="en-US" altLang="en-US" sz="1700" b="1" dirty="0">
                <a:solidFill>
                  <a:srgbClr val="000000"/>
                </a:solidFill>
                <a:latin typeface="Courier New" panose="02070309020205020404" pitchFamily="49" charset="0"/>
                <a:cs typeface="Courier New" panose="02070309020205020404" pitchFamily="49" charset="0"/>
              </a:rPr>
            </a:br>
            <a:br>
              <a:rPr lang="en-US" altLang="en-US" sz="1700" b="1" dirty="0">
                <a:solidFill>
                  <a:srgbClr val="000000"/>
                </a:solidFill>
                <a:latin typeface="Courier New" panose="02070309020205020404" pitchFamily="49" charset="0"/>
                <a:cs typeface="Courier New" panose="02070309020205020404" pitchFamily="49" charset="0"/>
              </a:rPr>
            </a:br>
            <a:br>
              <a:rPr lang="en-US" altLang="en-US" sz="1700" b="1" dirty="0">
                <a:solidFill>
                  <a:srgbClr val="000000"/>
                </a:solidFill>
                <a:latin typeface="Courier New" panose="02070309020205020404" pitchFamily="49" charset="0"/>
                <a:cs typeface="Courier New" panose="02070309020205020404" pitchFamily="49" charset="0"/>
              </a:rPr>
            </a:br>
            <a:endParaRPr lang="en-US" altLang="en-US" sz="1700" b="1" dirty="0">
              <a:solidFill>
                <a:srgbClr val="000000"/>
              </a:solidFill>
            </a:endParaRPr>
          </a:p>
        </p:txBody>
      </p:sp>
    </p:spTree>
    <p:extLst>
      <p:ext uri="{BB962C8B-B14F-4D97-AF65-F5344CB8AC3E}">
        <p14:creationId xmlns:p14="http://schemas.microsoft.com/office/powerpoint/2010/main" val="279659619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38120" cy="785664"/>
          </a:xfrm>
        </p:spPr>
        <p:txBody>
          <a:bodyPr/>
          <a:lstStyle/>
          <a:p>
            <a:pPr algn="l">
              <a:defRPr/>
            </a:pPr>
            <a:r>
              <a:rPr lang="en-US" sz="4800" dirty="0">
                <a:solidFill>
                  <a:schemeClr val="accent2"/>
                </a:solidFill>
              </a:rPr>
              <a:t>Problems?</a:t>
            </a:r>
          </a:p>
        </p:txBody>
      </p:sp>
      <p:sp>
        <p:nvSpPr>
          <p:cNvPr id="3" name="Content Placeholder 2"/>
          <p:cNvSpPr>
            <a:spLocks noGrp="1"/>
          </p:cNvSpPr>
          <p:nvPr>
            <p:ph idx="1"/>
          </p:nvPr>
        </p:nvSpPr>
        <p:spPr>
          <a:xfrm>
            <a:off x="76200" y="1433736"/>
            <a:ext cx="10083800" cy="5435600"/>
          </a:xfrm>
        </p:spPr>
        <p:txBody>
          <a:bodyPr/>
          <a:lstStyle/>
          <a:p>
            <a:pPr marL="457200" indent="-457200" algn="l">
              <a:lnSpc>
                <a:spcPct val="150000"/>
              </a:lnSpc>
              <a:buSzPct val="125000"/>
              <a:buFont typeface="Arial" panose="020B0604020202020204" pitchFamily="34" charset="0"/>
              <a:buChar char="•"/>
            </a:pPr>
            <a:r>
              <a:rPr lang="en-US" altLang="en-US" sz="3000" dirty="0"/>
              <a:t>Any problems so far?</a:t>
            </a:r>
          </a:p>
          <a:p>
            <a:pPr marL="914400" lvl="2" indent="-450850" algn="l">
              <a:lnSpc>
                <a:spcPct val="150000"/>
              </a:lnSpc>
              <a:buFont typeface="Wingdings" panose="05000000000000000000" pitchFamily="2" charset="2"/>
              <a:buChar char="v"/>
            </a:pPr>
            <a:r>
              <a:rPr lang="en-US" altLang="en-US" sz="3000" dirty="0"/>
              <a:t>The two classes are almost identical!</a:t>
            </a:r>
          </a:p>
          <a:p>
            <a:pPr marL="914400" lvl="2" indent="-450850" algn="l">
              <a:lnSpc>
                <a:spcPct val="150000"/>
              </a:lnSpc>
              <a:spcAft>
                <a:spcPts val="1200"/>
              </a:spcAft>
              <a:buFont typeface="Wingdings" panose="05000000000000000000" pitchFamily="2" charset="2"/>
              <a:buChar char="v"/>
            </a:pPr>
            <a:r>
              <a:rPr lang="en-US" altLang="en-US" sz="3000" dirty="0"/>
              <a:t>DRY (Don</a:t>
            </a:r>
            <a:r>
              <a:rPr lang="ja-JP" altLang="en-US" sz="3000" dirty="0"/>
              <a:t>’</a:t>
            </a:r>
            <a:r>
              <a:rPr lang="en-US" altLang="ja-JP" sz="3000" dirty="0"/>
              <a:t>t Repeat Yourself!)</a:t>
            </a:r>
          </a:p>
          <a:p>
            <a:pPr marL="457200" indent="-457200" algn="l">
              <a:lnSpc>
                <a:spcPct val="150000"/>
              </a:lnSpc>
              <a:buSzPct val="125000"/>
              <a:buFont typeface="Arial" panose="020B0604020202020204" pitchFamily="34" charset="0"/>
              <a:buChar char="•"/>
            </a:pPr>
            <a:r>
              <a:rPr lang="en-US" altLang="en-US" sz="3000" dirty="0"/>
              <a:t>Solution:</a:t>
            </a:r>
          </a:p>
          <a:p>
            <a:pPr marL="914400" lvl="2" indent="-403225" algn="l">
              <a:lnSpc>
                <a:spcPct val="150000"/>
              </a:lnSpc>
              <a:buFont typeface="Wingdings" panose="05000000000000000000" pitchFamily="2" charset="2"/>
              <a:buChar char="v"/>
            </a:pPr>
            <a:r>
              <a:rPr lang="en-US" altLang="en-US" sz="3000" b="1" dirty="0"/>
              <a:t>Inheritance!</a:t>
            </a:r>
            <a:r>
              <a:rPr lang="en-US" altLang="en-US" sz="3000" dirty="0"/>
              <a:t>: Introduce base class that will capture the shared parts of Car and Truck classes</a:t>
            </a:r>
          </a:p>
          <a:p>
            <a:pPr marL="1484313" lvl="4" indent="-511175" algn="l">
              <a:lnSpc>
                <a:spcPct val="150000"/>
              </a:lnSpc>
              <a:buFont typeface="Wingdings" panose="05000000000000000000" pitchFamily="2" charset="2"/>
              <a:buChar char="ü"/>
            </a:pPr>
            <a:r>
              <a:rPr lang="en-US" altLang="en-US" sz="3000" dirty="0"/>
              <a:t>Add Vehicle class as our </a:t>
            </a:r>
            <a:r>
              <a:rPr lang="en-US" altLang="en-US" sz="3000" b="1" i="1" dirty="0"/>
              <a:t>base class</a:t>
            </a:r>
          </a:p>
          <a:p>
            <a:pPr marL="1484313" lvl="4" indent="-511175" algn="l">
              <a:lnSpc>
                <a:spcPct val="150000"/>
              </a:lnSpc>
              <a:buFont typeface="Wingdings" panose="05000000000000000000" pitchFamily="2" charset="2"/>
              <a:buChar char="ü"/>
            </a:pPr>
            <a:r>
              <a:rPr lang="en-US" altLang="en-US" sz="3000" b="1" i="1" dirty="0"/>
              <a:t>Derive</a:t>
            </a:r>
            <a:r>
              <a:rPr lang="en-US" altLang="en-US" sz="3000" dirty="0"/>
              <a:t> Car, Truck and Motorcycle classes from Vehicle</a:t>
            </a:r>
          </a:p>
        </p:txBody>
      </p:sp>
    </p:spTree>
    <p:extLst>
      <p:ext uri="{BB962C8B-B14F-4D97-AF65-F5344CB8AC3E}">
        <p14:creationId xmlns:p14="http://schemas.microsoft.com/office/powerpoint/2010/main" val="315637319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2" y="-4992"/>
            <a:ext cx="10083800" cy="864096"/>
          </a:xfrm>
        </p:spPr>
        <p:txBody>
          <a:bodyPr/>
          <a:lstStyle/>
          <a:p>
            <a:r>
              <a:rPr lang="en-US" altLang="en-US" sz="4800" dirty="0">
                <a:solidFill>
                  <a:schemeClr val="accent2"/>
                </a:solidFill>
              </a:rPr>
              <a:t>Dealership – Vehicle Class</a:t>
            </a:r>
          </a:p>
        </p:txBody>
      </p:sp>
      <p:sp>
        <p:nvSpPr>
          <p:cNvPr id="6" name="Rectangle 3"/>
          <p:cNvSpPr>
            <a:spLocks noGrp="1"/>
          </p:cNvSpPr>
          <p:nvPr>
            <p:ph idx="1"/>
          </p:nvPr>
        </p:nvSpPr>
        <p:spPr>
          <a:xfrm>
            <a:off x="50800" y="1069549"/>
            <a:ext cx="7545655" cy="6555641"/>
          </a:xfrm>
        </p:spPr>
        <p:txBody>
          <a:bodyPr wrap="none" lIns="91440" tIns="45720" rIns="91440" bIns="45720">
            <a:spAutoFit/>
          </a:bodyPr>
          <a:lstStyle/>
          <a:p>
            <a:pPr marL="0" indent="0">
              <a:lnSpc>
                <a:spcPts val="2800"/>
              </a:lnSpc>
              <a:spcBef>
                <a:spcPct val="0"/>
              </a:spcBef>
              <a:buSzTx/>
              <a:buFontTx/>
              <a:buNone/>
            </a:pPr>
            <a:r>
              <a:rPr lang="en-US" altLang="en-US" sz="1700" b="1" dirty="0">
                <a:solidFill>
                  <a:srgbClr val="000080"/>
                </a:solidFill>
                <a:latin typeface="Courier New" panose="02070309020205020404" pitchFamily="49" charset="0"/>
                <a:cs typeface="Courier New" panose="02070309020205020404" pitchFamily="49" charset="0"/>
              </a:rPr>
              <a:t>class </a:t>
            </a:r>
            <a:r>
              <a:rPr lang="en-US" altLang="en-US" sz="1700" b="1" dirty="0">
                <a:solidFill>
                  <a:srgbClr val="000000"/>
                </a:solidFill>
                <a:latin typeface="Courier New" panose="02070309020205020404" pitchFamily="49" charset="0"/>
                <a:cs typeface="Courier New" panose="02070309020205020404" pitchFamily="49" charset="0"/>
              </a:rPr>
              <a:t>Vehicle:</a:t>
            </a:r>
          </a:p>
          <a:p>
            <a:pPr marL="0" indent="0">
              <a:lnSpc>
                <a:spcPts val="2800"/>
              </a:lnSpc>
              <a:spcBef>
                <a:spcPct val="0"/>
              </a:spcBef>
              <a:buSzTx/>
              <a:buFont typeface="Gill Sans" charset="0"/>
              <a:buNone/>
            </a:pP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000000"/>
                </a:solidFill>
                <a:latin typeface="Courier New" panose="02070309020205020404" pitchFamily="49" charset="0"/>
                <a:cs typeface="Courier New" panose="02070309020205020404" pitchFamily="49" charset="0"/>
              </a:rPr>
              <a:t>flat_rate</a:t>
            </a:r>
            <a:r>
              <a:rPr lang="en-US" altLang="en-US" sz="1700" b="1" dirty="0">
                <a:solidFill>
                  <a:srgbClr val="000000"/>
                </a:solidFill>
                <a:latin typeface="Courier New" panose="02070309020205020404" pitchFamily="49" charset="0"/>
                <a:cs typeface="Courier New" panose="02070309020205020404" pitchFamily="49" charset="0"/>
              </a:rPr>
              <a:t> = 0</a:t>
            </a:r>
          </a:p>
          <a:p>
            <a:pPr marL="0" indent="0">
              <a:lnSpc>
                <a:spcPts val="2800"/>
              </a:lnSpc>
              <a:spcBef>
                <a:spcPct val="0"/>
              </a:spcBef>
              <a:buSzTx/>
              <a:buFont typeface="Gill Sans" charset="0"/>
              <a:buNone/>
            </a:pPr>
            <a:r>
              <a:rPr lang="en-US" altLang="en-US" sz="1700" b="1" dirty="0">
                <a:solidFill>
                  <a:srgbClr val="000000"/>
                </a:solidFill>
                <a:latin typeface="Courier New" panose="02070309020205020404" pitchFamily="49" charset="0"/>
                <a:cs typeface="Courier New" panose="02070309020205020404" pitchFamily="49" charset="0"/>
              </a:rPr>
              <a:t>    wheels = 0</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000080"/>
                </a:solidFill>
                <a:latin typeface="Courier New" panose="02070309020205020404" pitchFamily="49" charset="0"/>
                <a:cs typeface="Courier New" panose="02070309020205020404" pitchFamily="49" charset="0"/>
              </a:rPr>
              <a:t>def</a:t>
            </a:r>
            <a:r>
              <a:rPr lang="en-US" altLang="en-US" sz="1700" b="1" dirty="0">
                <a:solidFill>
                  <a:srgbClr val="000080"/>
                </a:solidFill>
                <a:latin typeface="Courier New" panose="02070309020205020404" pitchFamily="49" charset="0"/>
                <a:cs typeface="Courier New" panose="02070309020205020404" pitchFamily="49" charset="0"/>
              </a:rPr>
              <a:t> </a:t>
            </a:r>
            <a:r>
              <a:rPr lang="en-US" altLang="en-US" sz="1700" b="1" dirty="0">
                <a:solidFill>
                  <a:srgbClr val="B200B2"/>
                </a:solidFill>
                <a:latin typeface="Courier New" panose="02070309020205020404" pitchFamily="49" charset="0"/>
                <a:cs typeface="Courier New" panose="02070309020205020404" pitchFamily="49" charset="0"/>
              </a:rPr>
              <a:t>__</a:t>
            </a:r>
            <a:r>
              <a:rPr lang="en-US" altLang="en-US" sz="1700" b="1" dirty="0" err="1">
                <a:solidFill>
                  <a:srgbClr val="B200B2"/>
                </a:solidFill>
                <a:latin typeface="Courier New" panose="02070309020205020404" pitchFamily="49" charset="0"/>
                <a:cs typeface="Courier New" panose="02070309020205020404" pitchFamily="49" charset="0"/>
              </a:rPr>
              <a:t>init</a:t>
            </a:r>
            <a:r>
              <a:rPr lang="en-US" altLang="en-US" sz="1700" b="1" dirty="0">
                <a:solidFill>
                  <a:srgbClr val="B200B2"/>
                </a:solidFill>
                <a:latin typeface="Courier New" panose="02070309020205020404" pitchFamily="49" charset="0"/>
                <a:cs typeface="Courier New" panose="02070309020205020404" pitchFamily="49" charset="0"/>
              </a:rPr>
              <a:t>__</a:t>
            </a:r>
            <a:r>
              <a:rPr lang="en-US" altLang="en-US" sz="1700" b="1" dirty="0">
                <a:solidFill>
                  <a:srgbClr val="000000"/>
                </a:solidFill>
                <a:latin typeface="Courier New" panose="02070309020205020404" pitchFamily="49" charset="0"/>
                <a:cs typeface="Courier New" panose="02070309020205020404" pitchFamily="49" charset="0"/>
              </a:rPr>
              <a:t>(</a:t>
            </a:r>
            <a:r>
              <a:rPr lang="en-US" altLang="en-US" sz="1700" b="1" dirty="0">
                <a:solidFill>
                  <a:srgbClr val="94558D"/>
                </a:solidFill>
                <a:latin typeface="Courier New" panose="02070309020205020404" pitchFamily="49" charset="0"/>
                <a:cs typeface="Courier New" panose="02070309020205020404" pitchFamily="49" charset="0"/>
              </a:rPr>
              <a:t>self</a:t>
            </a:r>
            <a:r>
              <a:rPr lang="en-US" altLang="en-US" sz="1700" b="1" dirty="0">
                <a:solidFill>
                  <a:srgbClr val="000000"/>
                </a:solidFill>
                <a:latin typeface="Courier New" panose="02070309020205020404" pitchFamily="49" charset="0"/>
                <a:cs typeface="Courier New" panose="02070309020205020404" pitchFamily="49" charset="0"/>
              </a:rPr>
              <a:t>, kilometers, make, model, year):</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i="1" dirty="0">
                <a:solidFill>
                  <a:srgbClr val="808080"/>
                </a:solidFill>
                <a:latin typeface="Courier New" panose="02070309020205020404" pitchFamily="49" charset="0"/>
                <a:cs typeface="Courier New" panose="02070309020205020404" pitchFamily="49" charset="0"/>
              </a:rPr>
              <a:t>"""Return a new Vehicle object."""</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.kilometers</a:t>
            </a:r>
            <a:r>
              <a:rPr lang="en-US" altLang="en-US" sz="1700" b="1" dirty="0">
                <a:solidFill>
                  <a:srgbClr val="000000"/>
                </a:solidFill>
                <a:latin typeface="Courier New" panose="02070309020205020404" pitchFamily="49" charset="0"/>
                <a:cs typeface="Courier New" panose="02070309020205020404" pitchFamily="49" charset="0"/>
              </a:rPr>
              <a:t> = kilometers</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.make</a:t>
            </a:r>
            <a:r>
              <a:rPr lang="en-US" altLang="en-US" sz="1700" b="1" dirty="0">
                <a:solidFill>
                  <a:srgbClr val="000000"/>
                </a:solidFill>
                <a:latin typeface="Courier New" panose="02070309020205020404" pitchFamily="49" charset="0"/>
                <a:cs typeface="Courier New" panose="02070309020205020404" pitchFamily="49" charset="0"/>
              </a:rPr>
              <a:t> = make</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.model</a:t>
            </a:r>
            <a:r>
              <a:rPr lang="en-US" altLang="en-US" sz="1700" b="1" dirty="0">
                <a:solidFill>
                  <a:srgbClr val="000000"/>
                </a:solidFill>
                <a:latin typeface="Courier New" panose="02070309020205020404" pitchFamily="49" charset="0"/>
                <a:cs typeface="Courier New" panose="02070309020205020404" pitchFamily="49" charset="0"/>
              </a:rPr>
              <a:t> = model</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.year</a:t>
            </a:r>
            <a:r>
              <a:rPr lang="en-US" altLang="en-US" sz="1700" b="1" dirty="0">
                <a:solidFill>
                  <a:srgbClr val="000000"/>
                </a:solidFill>
                <a:latin typeface="Courier New" panose="02070309020205020404" pitchFamily="49" charset="0"/>
                <a:cs typeface="Courier New" panose="02070309020205020404" pitchFamily="49" charset="0"/>
              </a:rPr>
              <a:t> = year</a:t>
            </a:r>
          </a:p>
          <a:p>
            <a:pPr marL="0" indent="0">
              <a:lnSpc>
                <a:spcPts val="2800"/>
              </a:lnSpc>
              <a:spcBef>
                <a:spcPct val="0"/>
              </a:spcBef>
              <a:buSzTx/>
              <a:buFont typeface="Gill Sans" charset="0"/>
              <a:buNone/>
            </a:pPr>
            <a:br>
              <a:rPr lang="en-US" altLang="en-US" sz="3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000080"/>
                </a:solidFill>
                <a:latin typeface="Courier New" panose="02070309020205020404" pitchFamily="49" charset="0"/>
                <a:cs typeface="Courier New" panose="02070309020205020404" pitchFamily="49" charset="0"/>
              </a:rPr>
              <a:t>def</a:t>
            </a:r>
            <a:r>
              <a:rPr lang="en-US" altLang="en-US" sz="1700" b="1" dirty="0">
                <a:solidFill>
                  <a:srgbClr val="000080"/>
                </a:solidFill>
                <a:latin typeface="Courier New" panose="02070309020205020404" pitchFamily="49" charset="0"/>
                <a:cs typeface="Courier New" panose="02070309020205020404" pitchFamily="49" charset="0"/>
              </a:rPr>
              <a:t> </a:t>
            </a:r>
            <a:r>
              <a:rPr lang="en-US" altLang="en-US" sz="1700" b="1" dirty="0" err="1">
                <a:solidFill>
                  <a:srgbClr val="000000"/>
                </a:solidFill>
                <a:latin typeface="Courier New" panose="02070309020205020404" pitchFamily="49" charset="0"/>
                <a:cs typeface="Courier New" panose="02070309020205020404" pitchFamily="49" charset="0"/>
              </a:rPr>
              <a:t>sale_price</a:t>
            </a:r>
            <a:r>
              <a:rPr lang="en-US" altLang="en-US" sz="1700" b="1" dirty="0">
                <a:solidFill>
                  <a:srgbClr val="000000"/>
                </a:solidFill>
                <a:latin typeface="Courier New" panose="02070309020205020404" pitchFamily="49" charset="0"/>
                <a:cs typeface="Courier New" panose="02070309020205020404" pitchFamily="49" charset="0"/>
              </a:rPr>
              <a:t>(</a:t>
            </a:r>
            <a:r>
              <a:rPr lang="en-US" altLang="en-US" sz="1700" b="1" dirty="0">
                <a:solidFill>
                  <a:srgbClr val="94558D"/>
                </a:solidFill>
                <a:latin typeface="Courier New" panose="02070309020205020404" pitchFamily="49" charset="0"/>
                <a:cs typeface="Courier New" panose="02070309020205020404" pitchFamily="49" charset="0"/>
              </a:rPr>
              <a:t>self</a:t>
            </a:r>
            <a:r>
              <a:rPr lang="en-US" altLang="en-US" sz="1700" b="1" dirty="0">
                <a:solidFill>
                  <a:srgbClr val="000000"/>
                </a:solidFill>
                <a:latin typeface="Courier New" panose="02070309020205020404" pitchFamily="49" charset="0"/>
                <a:cs typeface="Courier New" panose="02070309020205020404" pitchFamily="49" charset="0"/>
              </a:rPr>
              <a:t>):</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return </a:t>
            </a:r>
            <a:r>
              <a:rPr lang="en-US" altLang="en-US" sz="1700" b="1" dirty="0">
                <a:solidFill>
                  <a:srgbClr val="0000FF"/>
                </a:solidFill>
                <a:latin typeface="Courier New" panose="02070309020205020404" pitchFamily="49" charset="0"/>
                <a:cs typeface="Courier New" panose="02070309020205020404" pitchFamily="49" charset="0"/>
              </a:rPr>
              <a:t>5000 </a:t>
            </a: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.wheels</a:t>
            </a:r>
            <a:br>
              <a:rPr lang="en-US" altLang="en-US" sz="1700" b="1" dirty="0">
                <a:solidFill>
                  <a:srgbClr val="000000"/>
                </a:solidFill>
                <a:latin typeface="Courier New" panose="02070309020205020404" pitchFamily="49" charset="0"/>
                <a:cs typeface="Courier New" panose="02070309020205020404" pitchFamily="49" charset="0"/>
              </a:rPr>
            </a:b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000080"/>
                </a:solidFill>
                <a:latin typeface="Courier New" panose="02070309020205020404" pitchFamily="49" charset="0"/>
                <a:cs typeface="Courier New" panose="02070309020205020404" pitchFamily="49" charset="0"/>
              </a:rPr>
              <a:t>def</a:t>
            </a:r>
            <a:r>
              <a:rPr lang="en-US" altLang="en-US" sz="1700" b="1" dirty="0">
                <a:solidFill>
                  <a:srgbClr val="000080"/>
                </a:solidFill>
                <a:latin typeface="Courier New" panose="02070309020205020404" pitchFamily="49" charset="0"/>
                <a:cs typeface="Courier New" panose="02070309020205020404" pitchFamily="49" charset="0"/>
              </a:rPr>
              <a:t> </a:t>
            </a:r>
            <a:r>
              <a:rPr lang="en-US" altLang="en-US" sz="1700" b="1" dirty="0" err="1">
                <a:solidFill>
                  <a:srgbClr val="000000"/>
                </a:solidFill>
                <a:latin typeface="Courier New" panose="02070309020205020404" pitchFamily="49" charset="0"/>
                <a:cs typeface="Courier New" panose="02070309020205020404" pitchFamily="49" charset="0"/>
              </a:rPr>
              <a:t>purchase_price</a:t>
            </a:r>
            <a:r>
              <a:rPr lang="en-US" altLang="en-US" sz="1700" b="1" dirty="0">
                <a:solidFill>
                  <a:srgbClr val="000000"/>
                </a:solidFill>
                <a:latin typeface="Courier New" panose="02070309020205020404" pitchFamily="49" charset="0"/>
                <a:cs typeface="Courier New" panose="02070309020205020404" pitchFamily="49" charset="0"/>
              </a:rPr>
              <a:t>(</a:t>
            </a:r>
            <a:r>
              <a:rPr lang="en-US" altLang="en-US" sz="1700" b="1" dirty="0">
                <a:solidFill>
                  <a:srgbClr val="94558D"/>
                </a:solidFill>
                <a:latin typeface="Courier New" panose="02070309020205020404" pitchFamily="49" charset="0"/>
                <a:cs typeface="Courier New" panose="02070309020205020404" pitchFamily="49" charset="0"/>
              </a:rPr>
              <a:t>self</a:t>
            </a:r>
            <a:r>
              <a:rPr lang="en-US" altLang="en-US" sz="1700" b="1" dirty="0">
                <a:solidFill>
                  <a:srgbClr val="000000"/>
                </a:solidFill>
                <a:latin typeface="Courier New" panose="02070309020205020404" pitchFamily="49" charset="0"/>
                <a:cs typeface="Courier New" panose="02070309020205020404" pitchFamily="49" charset="0"/>
              </a:rPr>
              <a:t>):</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return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.flat_rate</a:t>
            </a:r>
            <a:r>
              <a:rPr lang="en-US" altLang="en-US" sz="1700" b="1" dirty="0">
                <a:solidFill>
                  <a:srgbClr val="0000FF"/>
                </a:solidFill>
                <a:latin typeface="Courier New" panose="02070309020205020404" pitchFamily="49" charset="0"/>
                <a:cs typeface="Courier New" panose="02070309020205020404" pitchFamily="49" charset="0"/>
              </a:rPr>
              <a:t> </a:t>
            </a:r>
            <a:r>
              <a:rPr lang="en-US" altLang="en-US" sz="1700" b="1" dirty="0">
                <a:solidFill>
                  <a:srgbClr val="000000"/>
                </a:solidFill>
                <a:latin typeface="Courier New" panose="02070309020205020404" pitchFamily="49" charset="0"/>
                <a:cs typeface="Courier New" panose="02070309020205020404" pitchFamily="49" charset="0"/>
              </a:rPr>
              <a:t>- (0</a:t>
            </a:r>
            <a:r>
              <a:rPr lang="en-US" altLang="en-US" sz="1700" b="1" dirty="0">
                <a:solidFill>
                  <a:srgbClr val="0000FF"/>
                </a:solidFill>
                <a:latin typeface="Courier New" panose="02070309020205020404" pitchFamily="49" charset="0"/>
                <a:cs typeface="Courier New" panose="02070309020205020404" pitchFamily="49" charset="0"/>
              </a:rPr>
              <a:t>.10 </a:t>
            </a: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.kilometers</a:t>
            </a:r>
            <a:r>
              <a:rPr lang="en-US" altLang="en-US" sz="1700" b="1" dirty="0">
                <a:solidFill>
                  <a:srgbClr val="000000"/>
                </a:solidFill>
                <a:latin typeface="Courier New" panose="02070309020205020404" pitchFamily="49" charset="0"/>
                <a:cs typeface="Courier New" panose="02070309020205020404" pitchFamily="49" charset="0"/>
              </a:rPr>
              <a:t>)</a:t>
            </a:r>
          </a:p>
          <a:p>
            <a:pPr marL="0" indent="0">
              <a:lnSpc>
                <a:spcPts val="2800"/>
              </a:lnSpc>
              <a:spcBef>
                <a:spcPct val="0"/>
              </a:spcBef>
              <a:buSzTx/>
              <a:buFont typeface="Gill Sans" charset="0"/>
              <a:buNone/>
            </a:pPr>
            <a:r>
              <a:rPr lang="en-US" altLang="en-US" sz="1700" b="1" dirty="0">
                <a:solidFill>
                  <a:srgbClr val="000080"/>
                </a:solidFill>
                <a:latin typeface="Courier New" panose="02070309020205020404" pitchFamily="49" charset="0"/>
                <a:cs typeface="Courier New" panose="02070309020205020404" pitchFamily="49" charset="0"/>
              </a:rPr>
              <a:t>    </a:t>
            </a:r>
          </a:p>
          <a:p>
            <a:pPr marL="0" indent="0">
              <a:lnSpc>
                <a:spcPts val="2800"/>
              </a:lnSpc>
              <a:spcBef>
                <a:spcPct val="0"/>
              </a:spcBef>
              <a:buSzTx/>
              <a:buFont typeface="Gill Sans" charset="0"/>
              <a:buNone/>
            </a:pPr>
            <a:r>
              <a:rPr lang="en-US" altLang="en-US" sz="1700" b="1" dirty="0">
                <a:solidFill>
                  <a:srgbClr val="000080"/>
                </a:solidFill>
                <a:latin typeface="Courier New" panose="02070309020205020404" pitchFamily="49" charset="0"/>
                <a:cs typeface="Courier New" panose="02070309020205020404" pitchFamily="49" charset="0"/>
              </a:rPr>
              <a:t>    </a:t>
            </a:r>
            <a:r>
              <a:rPr lang="en-US" altLang="en-US" sz="1700" b="1" dirty="0" err="1">
                <a:solidFill>
                  <a:srgbClr val="000080"/>
                </a:solidFill>
                <a:latin typeface="Courier New" panose="02070309020205020404" pitchFamily="49" charset="0"/>
                <a:cs typeface="Courier New" panose="02070309020205020404" pitchFamily="49" charset="0"/>
              </a:rPr>
              <a:t>def</a:t>
            </a:r>
            <a:r>
              <a:rPr lang="en-US" altLang="en-US" sz="1700" b="1" dirty="0">
                <a:solidFill>
                  <a:srgbClr val="000080"/>
                </a:solidFill>
                <a:latin typeface="Courier New" panose="02070309020205020404" pitchFamily="49" charset="0"/>
                <a:cs typeface="Courier New" panose="02070309020205020404" pitchFamily="49" charset="0"/>
              </a:rPr>
              <a:t> </a:t>
            </a:r>
            <a:r>
              <a:rPr lang="en-US" altLang="en-US" sz="1700" b="1" dirty="0" err="1">
                <a:solidFill>
                  <a:srgbClr val="000000"/>
                </a:solidFill>
                <a:latin typeface="Courier New" panose="02070309020205020404" pitchFamily="49" charset="0"/>
                <a:cs typeface="Courier New" panose="02070309020205020404" pitchFamily="49" charset="0"/>
              </a:rPr>
              <a:t>vehicle_advertisement_text</a:t>
            </a:r>
            <a:r>
              <a:rPr lang="en-US" altLang="en-US" sz="1700" b="1" dirty="0">
                <a:solidFill>
                  <a:srgbClr val="000000"/>
                </a:solidFill>
                <a:latin typeface="Courier New" panose="02070309020205020404" pitchFamily="49" charset="0"/>
                <a:cs typeface="Courier New" panose="02070309020205020404" pitchFamily="49" charset="0"/>
              </a:rPr>
              <a:t>(</a:t>
            </a:r>
            <a:r>
              <a:rPr lang="en-US" altLang="en-US" sz="1700" b="1" dirty="0">
                <a:solidFill>
                  <a:srgbClr val="94558D"/>
                </a:solidFill>
                <a:latin typeface="Courier New" panose="02070309020205020404" pitchFamily="49" charset="0"/>
                <a:cs typeface="Courier New" panose="02070309020205020404" pitchFamily="49" charset="0"/>
              </a:rPr>
              <a:t>self</a:t>
            </a:r>
            <a:r>
              <a:rPr lang="en-US" altLang="en-US" sz="1700" b="1" dirty="0">
                <a:solidFill>
                  <a:srgbClr val="000000"/>
                </a:solidFill>
                <a:latin typeface="Courier New" panose="02070309020205020404" pitchFamily="49" charset="0"/>
                <a:cs typeface="Courier New" panose="02070309020205020404" pitchFamily="49" charset="0"/>
              </a:rPr>
              <a:t>):</a:t>
            </a:r>
          </a:p>
          <a:p>
            <a:pPr marL="0" indent="0">
              <a:lnSpc>
                <a:spcPts val="2800"/>
              </a:lnSpc>
              <a:spcBef>
                <a:spcPct val="0"/>
              </a:spcBef>
              <a:buSzTx/>
              <a:buFont typeface="Gill Sans" charset="0"/>
              <a:buNone/>
            </a:pPr>
            <a:r>
              <a:rPr lang="en-US" altLang="en-US" sz="1700" b="1" dirty="0">
                <a:solidFill>
                  <a:srgbClr val="000000"/>
                </a:solidFill>
                <a:latin typeface="Courier New" panose="02070309020205020404" pitchFamily="49" charset="0"/>
                <a:cs typeface="Courier New" panose="02070309020205020404" pitchFamily="49" charset="0"/>
              </a:rPr>
              <a:t>        pass</a:t>
            </a:r>
            <a:endParaRPr lang="en-US" altLang="en-US" sz="1700" b="1" dirty="0">
              <a:solidFill>
                <a:srgbClr val="000000"/>
              </a:solidFill>
            </a:endParaRPr>
          </a:p>
        </p:txBody>
      </p:sp>
      <p:sp>
        <p:nvSpPr>
          <p:cNvPr id="3" name="Rounded Rectangle 2"/>
          <p:cNvSpPr>
            <a:spLocks noChangeArrowheads="1"/>
          </p:cNvSpPr>
          <p:nvPr/>
        </p:nvSpPr>
        <p:spPr bwMode="auto">
          <a:xfrm>
            <a:off x="6736184" y="2873896"/>
            <a:ext cx="3211537" cy="2736502"/>
          </a:xfrm>
          <a:prstGeom prst="roundRect">
            <a:avLst>
              <a:gd name="adj" fmla="val 16667"/>
            </a:avLst>
          </a:prstGeom>
          <a:gradFill rotWithShape="1">
            <a:gsLst>
              <a:gs pos="0">
                <a:srgbClr val="C5E5E8"/>
              </a:gs>
              <a:gs pos="50000">
                <a:srgbClr val="B9E2E5"/>
              </a:gs>
              <a:gs pos="100000">
                <a:srgbClr val="A1CBCE"/>
              </a:gs>
            </a:gsLst>
            <a:lin ang="5400000"/>
          </a:gradFill>
          <a:ln>
            <a:noFill/>
          </a:ln>
          <a:effectLst>
            <a:outerShdw blurRad="57150" dist="19050" dir="5400000" algn="ctr" rotWithShape="0">
              <a:srgbClr val="808080">
                <a:alpha val="62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rPr>
              <a:t>Our “base” </a:t>
            </a:r>
            <a:r>
              <a:rPr lang="en-US" dirty="0">
                <a:ea typeface="ヒラギノ角ゴ ProN W3" charset="0"/>
              </a:rPr>
              <a:t>c</a:t>
            </a:r>
            <a:r>
              <a:rPr kumimoji="0" lang="en-US" sz="3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rPr>
              <a:t>lass that accommodates the shared parts</a:t>
            </a:r>
          </a:p>
        </p:txBody>
      </p:sp>
    </p:spTree>
    <p:extLst>
      <p:ext uri="{BB962C8B-B14F-4D97-AF65-F5344CB8AC3E}">
        <p14:creationId xmlns:p14="http://schemas.microsoft.com/office/powerpoint/2010/main" val="196515328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50800"/>
            <a:ext cx="10083800" cy="753308"/>
          </a:xfrm>
        </p:spPr>
        <p:txBody>
          <a:bodyPr/>
          <a:lstStyle/>
          <a:p>
            <a:pPr>
              <a:defRPr/>
            </a:pPr>
            <a:r>
              <a:rPr lang="en-US" sz="4800" dirty="0">
                <a:solidFill>
                  <a:schemeClr val="accent2"/>
                </a:solidFill>
              </a:rPr>
              <a:t>Inheritance: Car and Truck</a:t>
            </a:r>
          </a:p>
        </p:txBody>
      </p:sp>
      <p:sp>
        <p:nvSpPr>
          <p:cNvPr id="6" name="Rectangle 3"/>
          <p:cNvSpPr>
            <a:spLocks noGrp="1"/>
          </p:cNvSpPr>
          <p:nvPr>
            <p:ph idx="1"/>
          </p:nvPr>
        </p:nvSpPr>
        <p:spPr>
          <a:xfrm>
            <a:off x="184150" y="1399748"/>
            <a:ext cx="9517349" cy="6555641"/>
          </a:xfrm>
        </p:spPr>
        <p:txBody>
          <a:bodyPr wrap="none" lIns="91440" tIns="45720" rIns="91440" bIns="45720">
            <a:spAutoFit/>
          </a:bodyPr>
          <a:lstStyle/>
          <a:p>
            <a:pPr marL="0" indent="0">
              <a:lnSpc>
                <a:spcPts val="2800"/>
              </a:lnSpc>
              <a:spcBef>
                <a:spcPct val="0"/>
              </a:spcBef>
              <a:buSzTx/>
              <a:buFontTx/>
              <a:buNone/>
            </a:pPr>
            <a:r>
              <a:rPr lang="en-US" altLang="en-US" sz="1700" b="1" dirty="0">
                <a:solidFill>
                  <a:srgbClr val="000080"/>
                </a:solidFill>
                <a:latin typeface="Courier New" panose="02070309020205020404" pitchFamily="49" charset="0"/>
                <a:cs typeface="Courier New" panose="02070309020205020404" pitchFamily="49" charset="0"/>
              </a:rPr>
              <a:t>class </a:t>
            </a:r>
            <a:r>
              <a:rPr lang="en-US" altLang="en-US" sz="1700" b="1" dirty="0">
                <a:solidFill>
                  <a:srgbClr val="000000"/>
                </a:solidFill>
                <a:latin typeface="Courier New" panose="02070309020205020404" pitchFamily="49" charset="0"/>
                <a:cs typeface="Courier New" panose="02070309020205020404" pitchFamily="49" charset="0"/>
              </a:rPr>
              <a:t>Car(Vehicle):</a:t>
            </a:r>
          </a:p>
          <a:p>
            <a:pPr marL="0" indent="0">
              <a:lnSpc>
                <a:spcPts val="2800"/>
              </a:lnSpc>
              <a:spcBef>
                <a:spcPct val="0"/>
              </a:spcBef>
              <a:buSzTx/>
              <a:buFont typeface="Gill Sans" charset="0"/>
              <a:buNone/>
            </a:pP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000000"/>
                </a:solidFill>
                <a:latin typeface="Courier New" panose="02070309020205020404" pitchFamily="49" charset="0"/>
                <a:cs typeface="Courier New" panose="02070309020205020404" pitchFamily="49" charset="0"/>
              </a:rPr>
              <a:t>flat_rate</a:t>
            </a:r>
            <a:r>
              <a:rPr lang="en-US" altLang="en-US" sz="1700" b="1" dirty="0">
                <a:solidFill>
                  <a:srgbClr val="000000"/>
                </a:solidFill>
                <a:latin typeface="Courier New" panose="02070309020205020404" pitchFamily="49" charset="0"/>
                <a:cs typeface="Courier New" panose="02070309020205020404" pitchFamily="49" charset="0"/>
              </a:rPr>
              <a:t> = 8000</a:t>
            </a:r>
          </a:p>
          <a:p>
            <a:pPr marL="0" indent="0">
              <a:lnSpc>
                <a:spcPts val="2800"/>
              </a:lnSpc>
              <a:spcBef>
                <a:spcPct val="0"/>
              </a:spcBef>
              <a:buSzTx/>
              <a:buFont typeface="Gill Sans" charset="0"/>
              <a:buNone/>
            </a:pPr>
            <a:r>
              <a:rPr lang="en-US" altLang="en-US" sz="1700" b="1" dirty="0">
                <a:solidFill>
                  <a:srgbClr val="000000"/>
                </a:solidFill>
                <a:latin typeface="Courier New" panose="02070309020205020404" pitchFamily="49" charset="0"/>
                <a:cs typeface="Courier New" panose="02070309020205020404" pitchFamily="49" charset="0"/>
              </a:rPr>
              <a:t>    wheels = 4</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p>
          <a:p>
            <a:pPr marL="0" indent="0">
              <a:lnSpc>
                <a:spcPts val="2800"/>
              </a:lnSpc>
              <a:spcBef>
                <a:spcPct val="0"/>
              </a:spcBef>
              <a:buSzTx/>
              <a:buNone/>
            </a:pP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000080"/>
                </a:solidFill>
                <a:latin typeface="Courier New" panose="02070309020205020404" pitchFamily="49" charset="0"/>
                <a:cs typeface="Courier New" panose="02070309020205020404" pitchFamily="49" charset="0"/>
              </a:rPr>
              <a:t>def</a:t>
            </a:r>
            <a:r>
              <a:rPr lang="en-US" altLang="en-US" sz="1700" b="1" dirty="0">
                <a:solidFill>
                  <a:srgbClr val="000080"/>
                </a:solidFill>
                <a:latin typeface="Courier New" panose="02070309020205020404" pitchFamily="49" charset="0"/>
                <a:cs typeface="Courier New" panose="02070309020205020404" pitchFamily="49" charset="0"/>
              </a:rPr>
              <a:t> </a:t>
            </a:r>
            <a:r>
              <a:rPr lang="en-US" altLang="en-US" sz="1700" b="1" dirty="0" err="1">
                <a:solidFill>
                  <a:srgbClr val="000000"/>
                </a:solidFill>
                <a:latin typeface="Courier New" panose="02070309020205020404" pitchFamily="49" charset="0"/>
                <a:cs typeface="Courier New" panose="02070309020205020404" pitchFamily="49" charset="0"/>
              </a:rPr>
              <a:t>vehicle_advertisement_text</a:t>
            </a: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a:solidFill>
                  <a:srgbClr val="94558D"/>
                </a:solidFill>
                <a:latin typeface="Courier New" panose="02070309020205020404" pitchFamily="49" charset="0"/>
                <a:cs typeface="Courier New" panose="02070309020205020404" pitchFamily="49" charset="0"/>
              </a:rPr>
              <a:t>self</a:t>
            </a:r>
            <a:r>
              <a:rPr lang="en-US" altLang="en-US" sz="1700" b="1" dirty="0">
                <a:solidFill>
                  <a:srgbClr val="000000"/>
                </a:solidFill>
                <a:latin typeface="Courier New" panose="02070309020205020404" pitchFamily="49" charset="0"/>
                <a:cs typeface="Courier New" panose="02070309020205020404" pitchFamily="49" charset="0"/>
              </a:rPr>
              <a:t>):</a:t>
            </a:r>
          </a:p>
          <a:p>
            <a:pPr marL="0" indent="0">
              <a:lnSpc>
                <a:spcPts val="2800"/>
              </a:lnSpc>
              <a:spcBef>
                <a:spcPct val="0"/>
              </a:spcBef>
              <a:buSzTx/>
              <a:buNone/>
            </a:pPr>
            <a:r>
              <a:rPr lang="en-US" altLang="en-US" sz="1700" b="1" dirty="0">
                <a:solidFill>
                  <a:srgbClr val="000000"/>
                </a:solidFill>
                <a:latin typeface="Courier New" panose="02070309020205020404" pitchFamily="49" charset="0"/>
                <a:cs typeface="Courier New" panose="02070309020205020404" pitchFamily="49" charset="0"/>
              </a:rPr>
              <a:t>        return 'Car - ' + </a:t>
            </a:r>
            <a:r>
              <a:rPr lang="en-US" altLang="en-US" sz="1700" b="1" dirty="0" err="1">
                <a:solidFill>
                  <a:srgbClr val="000000"/>
                </a:solidFill>
                <a:latin typeface="Courier New" panose="02070309020205020404" pitchFamily="49" charset="0"/>
                <a:cs typeface="Courier New" panose="02070309020205020404" pitchFamily="49" charset="0"/>
              </a:rPr>
              <a:t>str</a:t>
            </a:r>
            <a:r>
              <a:rPr lang="en-US" altLang="en-US" sz="1700" b="1" dirty="0">
                <a:solidFill>
                  <a:srgbClr val="000000"/>
                </a:solidFill>
                <a:latin typeface="Courier New" panose="02070309020205020404" pitchFamily="49" charset="0"/>
                <a:cs typeface="Courier New" panose="02070309020205020404" pitchFamily="49" charset="0"/>
              </a:rPr>
              <a:t>(</a:t>
            </a:r>
            <a:r>
              <a:rPr lang="en-US" altLang="en-US" sz="1700" b="1" dirty="0" err="1">
                <a:solidFill>
                  <a:srgbClr val="000000"/>
                </a:solidFill>
                <a:latin typeface="Courier New" panose="02070309020205020404" pitchFamily="49" charset="0"/>
                <a:cs typeface="Courier New" panose="02070309020205020404" pitchFamily="49" charset="0"/>
              </a:rPr>
              <a:t>self.year</a:t>
            </a:r>
            <a:r>
              <a:rPr lang="en-US" altLang="en-US" sz="1700" b="1" dirty="0">
                <a:solidFill>
                  <a:srgbClr val="000000"/>
                </a:solidFill>
                <a:latin typeface="Courier New" panose="02070309020205020404" pitchFamily="49" charset="0"/>
                <a:cs typeface="Courier New" panose="02070309020205020404" pitchFamily="49" charset="0"/>
              </a:rPr>
              <a:t>) + ' ' + </a:t>
            </a:r>
            <a:r>
              <a:rPr lang="en-US" altLang="en-US" sz="1700" b="1" dirty="0" err="1">
                <a:solidFill>
                  <a:srgbClr val="000000"/>
                </a:solidFill>
                <a:latin typeface="Courier New" panose="02070309020205020404" pitchFamily="49" charset="0"/>
                <a:cs typeface="Courier New" panose="02070309020205020404" pitchFamily="49" charset="0"/>
              </a:rPr>
              <a:t>self.make</a:t>
            </a:r>
            <a:r>
              <a:rPr lang="en-US" altLang="en-US" sz="1700" b="1" dirty="0">
                <a:solidFill>
                  <a:srgbClr val="000000"/>
                </a:solidFill>
                <a:latin typeface="Courier New" panose="02070309020205020404" pitchFamily="49" charset="0"/>
                <a:cs typeface="Courier New" panose="02070309020205020404" pitchFamily="49" charset="0"/>
              </a:rPr>
              <a:t> + ' ' + \</a:t>
            </a:r>
          </a:p>
          <a:p>
            <a:pPr marL="0" indent="0">
              <a:lnSpc>
                <a:spcPts val="2800"/>
              </a:lnSpc>
              <a:spcBef>
                <a:spcPct val="0"/>
              </a:spcBef>
              <a:buSzTx/>
              <a:buNone/>
            </a:pP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000000"/>
                </a:solidFill>
                <a:latin typeface="Courier New" panose="02070309020205020404" pitchFamily="49" charset="0"/>
                <a:cs typeface="Courier New" panose="02070309020205020404" pitchFamily="49" charset="0"/>
              </a:rPr>
              <a:t>self.model</a:t>
            </a:r>
            <a:r>
              <a:rPr lang="en-US" altLang="en-US" sz="1700" b="1" dirty="0">
                <a:solidFill>
                  <a:srgbClr val="000000"/>
                </a:solidFill>
                <a:latin typeface="Courier New" panose="02070309020205020404" pitchFamily="49" charset="0"/>
                <a:cs typeface="Courier New" panose="02070309020205020404" pitchFamily="49" charset="0"/>
              </a:rPr>
              <a:t> + ' - ' + </a:t>
            </a:r>
            <a:r>
              <a:rPr lang="en-US" altLang="en-US" sz="1700" b="1" dirty="0" err="1">
                <a:solidFill>
                  <a:srgbClr val="000000"/>
                </a:solidFill>
                <a:latin typeface="Courier New" panose="02070309020205020404" pitchFamily="49" charset="0"/>
                <a:cs typeface="Courier New" panose="02070309020205020404" pitchFamily="49" charset="0"/>
              </a:rPr>
              <a:t>str</a:t>
            </a:r>
            <a:r>
              <a:rPr lang="en-US" altLang="en-US" sz="1700" b="1" dirty="0">
                <a:solidFill>
                  <a:srgbClr val="000000"/>
                </a:solidFill>
                <a:latin typeface="Courier New" panose="02070309020205020404" pitchFamily="49" charset="0"/>
                <a:cs typeface="Courier New" panose="02070309020205020404" pitchFamily="49" charset="0"/>
              </a:rPr>
              <a:t>(</a:t>
            </a:r>
            <a:r>
              <a:rPr lang="en-US" altLang="en-US" sz="1700" b="1" dirty="0" err="1">
                <a:solidFill>
                  <a:srgbClr val="000000"/>
                </a:solidFill>
                <a:latin typeface="Courier New" panose="02070309020205020404" pitchFamily="49" charset="0"/>
                <a:cs typeface="Courier New" panose="02070309020205020404" pitchFamily="49" charset="0"/>
              </a:rPr>
              <a:t>self.kilometers</a:t>
            </a:r>
            <a:r>
              <a:rPr lang="en-US" altLang="en-US" sz="1700" b="1" dirty="0">
                <a:solidFill>
                  <a:srgbClr val="000000"/>
                </a:solidFill>
                <a:latin typeface="Courier New" panose="02070309020205020404" pitchFamily="49" charset="0"/>
                <a:cs typeface="Courier New" panose="02070309020205020404" pitchFamily="49" charset="0"/>
              </a:rPr>
              <a:t>) + ' km'</a:t>
            </a:r>
          </a:p>
          <a:p>
            <a:pPr marL="0" indent="0">
              <a:lnSpc>
                <a:spcPts val="2800"/>
              </a:lnSpc>
              <a:spcBef>
                <a:spcPct val="0"/>
              </a:spcBef>
              <a:buSzTx/>
              <a:buFont typeface="Gill Sans" charset="0"/>
              <a:buNone/>
            </a:pPr>
            <a:endParaRPr lang="en-US" altLang="en-US" sz="1700" b="1" dirty="0">
              <a:solidFill>
                <a:srgbClr val="000000"/>
              </a:solidFill>
              <a:latin typeface="Courier New" panose="02070309020205020404" pitchFamily="49" charset="0"/>
              <a:cs typeface="Courier New" panose="02070309020205020404" pitchFamily="49" charset="0"/>
            </a:endParaRPr>
          </a:p>
          <a:p>
            <a:pPr marL="0" indent="0">
              <a:lnSpc>
                <a:spcPts val="2800"/>
              </a:lnSpc>
              <a:spcBef>
                <a:spcPct val="0"/>
              </a:spcBef>
              <a:buSzTx/>
              <a:buFont typeface="Gill Sans" charset="0"/>
              <a:buNone/>
            </a:pPr>
            <a:r>
              <a:rPr lang="en-US" altLang="en-US" sz="1700" b="1" dirty="0">
                <a:solidFill>
                  <a:srgbClr val="000080"/>
                </a:solidFill>
                <a:latin typeface="Courier New" panose="02070309020205020404" pitchFamily="49" charset="0"/>
                <a:cs typeface="Courier New" panose="02070309020205020404" pitchFamily="49" charset="0"/>
              </a:rPr>
              <a:t>class </a:t>
            </a:r>
            <a:r>
              <a:rPr lang="en-US" altLang="en-US" sz="1700" b="1" dirty="0">
                <a:solidFill>
                  <a:srgbClr val="000000"/>
                </a:solidFill>
                <a:latin typeface="Courier New" panose="02070309020205020404" pitchFamily="49" charset="0"/>
                <a:cs typeface="Courier New" panose="02070309020205020404" pitchFamily="49" charset="0"/>
              </a:rPr>
              <a:t>Truck(Vehicle):</a:t>
            </a:r>
          </a:p>
          <a:p>
            <a:pPr marL="0" indent="0">
              <a:lnSpc>
                <a:spcPts val="2800"/>
              </a:lnSpc>
              <a:spcBef>
                <a:spcPct val="0"/>
              </a:spcBef>
              <a:buSzTx/>
              <a:buFont typeface="Gill Sans" charset="0"/>
              <a:buNone/>
            </a:pP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000000"/>
                </a:solidFill>
                <a:latin typeface="Courier New" panose="02070309020205020404" pitchFamily="49" charset="0"/>
                <a:cs typeface="Courier New" panose="02070309020205020404" pitchFamily="49" charset="0"/>
              </a:rPr>
              <a:t>flat_rate</a:t>
            </a:r>
            <a:r>
              <a:rPr lang="en-US" altLang="en-US" sz="1700" b="1" dirty="0">
                <a:solidFill>
                  <a:srgbClr val="000000"/>
                </a:solidFill>
                <a:latin typeface="Courier New" panose="02070309020205020404" pitchFamily="49" charset="0"/>
                <a:cs typeface="Courier New" panose="02070309020205020404" pitchFamily="49" charset="0"/>
              </a:rPr>
              <a:t> = 10000</a:t>
            </a:r>
          </a:p>
          <a:p>
            <a:pPr marL="0" indent="0">
              <a:lnSpc>
                <a:spcPts val="2800"/>
              </a:lnSpc>
              <a:spcBef>
                <a:spcPct val="0"/>
              </a:spcBef>
              <a:buSzTx/>
              <a:buFont typeface="Gill Sans" charset="0"/>
              <a:buNone/>
            </a:pPr>
            <a:r>
              <a:rPr lang="en-US" altLang="en-US" sz="1700" b="1" dirty="0">
                <a:solidFill>
                  <a:srgbClr val="000000"/>
                </a:solidFill>
                <a:latin typeface="Courier New" panose="02070309020205020404" pitchFamily="49" charset="0"/>
                <a:cs typeface="Courier New" panose="02070309020205020404" pitchFamily="49" charset="0"/>
              </a:rPr>
              <a:t>    wheels = 10</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p>
          <a:p>
            <a:pPr marL="0" indent="0">
              <a:lnSpc>
                <a:spcPts val="2800"/>
              </a:lnSpc>
              <a:spcBef>
                <a:spcPct val="0"/>
              </a:spcBef>
              <a:buSzTx/>
              <a:buNone/>
            </a:pP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000080"/>
                </a:solidFill>
                <a:latin typeface="Courier New" panose="02070309020205020404" pitchFamily="49" charset="0"/>
                <a:cs typeface="Courier New" panose="02070309020205020404" pitchFamily="49" charset="0"/>
              </a:rPr>
              <a:t>def</a:t>
            </a:r>
            <a:r>
              <a:rPr lang="en-US" altLang="en-US" sz="1700" b="1" dirty="0">
                <a:solidFill>
                  <a:srgbClr val="000080"/>
                </a:solidFill>
                <a:latin typeface="Courier New" panose="02070309020205020404" pitchFamily="49" charset="0"/>
                <a:cs typeface="Courier New" panose="02070309020205020404" pitchFamily="49" charset="0"/>
              </a:rPr>
              <a:t> </a:t>
            </a:r>
            <a:r>
              <a:rPr lang="en-US" altLang="en-US" sz="1700" b="1" dirty="0" err="1">
                <a:solidFill>
                  <a:srgbClr val="000000"/>
                </a:solidFill>
                <a:latin typeface="Courier New" panose="02070309020205020404" pitchFamily="49" charset="0"/>
                <a:cs typeface="Courier New" panose="02070309020205020404" pitchFamily="49" charset="0"/>
              </a:rPr>
              <a:t>vehicle_advertisement_text</a:t>
            </a: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a:solidFill>
                  <a:srgbClr val="94558D"/>
                </a:solidFill>
                <a:latin typeface="Courier New" panose="02070309020205020404" pitchFamily="49" charset="0"/>
                <a:cs typeface="Courier New" panose="02070309020205020404" pitchFamily="49" charset="0"/>
              </a:rPr>
              <a:t>self</a:t>
            </a:r>
            <a:r>
              <a:rPr lang="en-US" altLang="en-US" sz="1700" b="1" dirty="0">
                <a:solidFill>
                  <a:srgbClr val="000000"/>
                </a:solidFill>
                <a:latin typeface="Courier New" panose="02070309020205020404" pitchFamily="49" charset="0"/>
                <a:cs typeface="Courier New" panose="02070309020205020404" pitchFamily="49" charset="0"/>
              </a:rPr>
              <a:t>):</a:t>
            </a:r>
          </a:p>
          <a:p>
            <a:pPr marL="0" indent="0">
              <a:lnSpc>
                <a:spcPts val="2800"/>
              </a:lnSpc>
              <a:spcBef>
                <a:spcPct val="0"/>
              </a:spcBef>
              <a:buSzTx/>
              <a:buNone/>
            </a:pPr>
            <a:r>
              <a:rPr lang="en-US" altLang="en-US" sz="1700" b="1" dirty="0">
                <a:solidFill>
                  <a:srgbClr val="000000"/>
                </a:solidFill>
                <a:latin typeface="Courier New" panose="02070309020205020404" pitchFamily="49" charset="0"/>
                <a:cs typeface="Courier New" panose="02070309020205020404" pitchFamily="49" charset="0"/>
              </a:rPr>
              <a:t>        return ‘Truck - ' + </a:t>
            </a:r>
            <a:r>
              <a:rPr lang="en-US" altLang="en-US" sz="1700" b="1" dirty="0" err="1">
                <a:solidFill>
                  <a:srgbClr val="000000"/>
                </a:solidFill>
                <a:latin typeface="Courier New" panose="02070309020205020404" pitchFamily="49" charset="0"/>
                <a:cs typeface="Courier New" panose="02070309020205020404" pitchFamily="49" charset="0"/>
              </a:rPr>
              <a:t>str</a:t>
            </a:r>
            <a:r>
              <a:rPr lang="en-US" altLang="en-US" sz="1700" b="1" dirty="0">
                <a:solidFill>
                  <a:srgbClr val="000000"/>
                </a:solidFill>
                <a:latin typeface="Courier New" panose="02070309020205020404" pitchFamily="49" charset="0"/>
                <a:cs typeface="Courier New" panose="02070309020205020404" pitchFamily="49" charset="0"/>
              </a:rPr>
              <a:t>(</a:t>
            </a:r>
            <a:r>
              <a:rPr lang="en-US" altLang="en-US" sz="1700" b="1" dirty="0" err="1">
                <a:solidFill>
                  <a:srgbClr val="000000"/>
                </a:solidFill>
                <a:latin typeface="Courier New" panose="02070309020205020404" pitchFamily="49" charset="0"/>
                <a:cs typeface="Courier New" panose="02070309020205020404" pitchFamily="49" charset="0"/>
              </a:rPr>
              <a:t>self.year</a:t>
            </a:r>
            <a:r>
              <a:rPr lang="en-US" altLang="en-US" sz="1700" b="1" dirty="0">
                <a:solidFill>
                  <a:srgbClr val="000000"/>
                </a:solidFill>
                <a:latin typeface="Courier New" panose="02070309020205020404" pitchFamily="49" charset="0"/>
                <a:cs typeface="Courier New" panose="02070309020205020404" pitchFamily="49" charset="0"/>
              </a:rPr>
              <a:t>) + ' ' + </a:t>
            </a:r>
            <a:r>
              <a:rPr lang="en-US" altLang="en-US" sz="1700" b="1" dirty="0" err="1">
                <a:solidFill>
                  <a:srgbClr val="000000"/>
                </a:solidFill>
                <a:latin typeface="Courier New" panose="02070309020205020404" pitchFamily="49" charset="0"/>
                <a:cs typeface="Courier New" panose="02070309020205020404" pitchFamily="49" charset="0"/>
              </a:rPr>
              <a:t>self.make</a:t>
            </a:r>
            <a:r>
              <a:rPr lang="en-US" altLang="en-US" sz="1700" b="1" dirty="0">
                <a:solidFill>
                  <a:srgbClr val="000000"/>
                </a:solidFill>
                <a:latin typeface="Courier New" panose="02070309020205020404" pitchFamily="49" charset="0"/>
                <a:cs typeface="Courier New" panose="02070309020205020404" pitchFamily="49" charset="0"/>
              </a:rPr>
              <a:t> + ' ' + \</a:t>
            </a:r>
          </a:p>
          <a:p>
            <a:pPr marL="0" indent="0">
              <a:lnSpc>
                <a:spcPts val="2800"/>
              </a:lnSpc>
              <a:spcBef>
                <a:spcPct val="0"/>
              </a:spcBef>
              <a:buSzTx/>
              <a:buNone/>
            </a:pP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000000"/>
                </a:solidFill>
                <a:latin typeface="Courier New" panose="02070309020205020404" pitchFamily="49" charset="0"/>
                <a:cs typeface="Courier New" panose="02070309020205020404" pitchFamily="49" charset="0"/>
              </a:rPr>
              <a:t>self.model</a:t>
            </a:r>
            <a:r>
              <a:rPr lang="en-US" altLang="en-US" sz="1700" b="1" dirty="0">
                <a:solidFill>
                  <a:srgbClr val="000000"/>
                </a:solidFill>
                <a:latin typeface="Courier New" panose="02070309020205020404" pitchFamily="49" charset="0"/>
                <a:cs typeface="Courier New" panose="02070309020205020404" pitchFamily="49" charset="0"/>
              </a:rPr>
              <a:t> + ' - ' + </a:t>
            </a:r>
            <a:r>
              <a:rPr lang="en-US" altLang="en-US" sz="1700" b="1" dirty="0" err="1">
                <a:solidFill>
                  <a:srgbClr val="000000"/>
                </a:solidFill>
                <a:latin typeface="Courier New" panose="02070309020205020404" pitchFamily="49" charset="0"/>
                <a:cs typeface="Courier New" panose="02070309020205020404" pitchFamily="49" charset="0"/>
              </a:rPr>
              <a:t>str</a:t>
            </a:r>
            <a:r>
              <a:rPr lang="en-US" altLang="en-US" sz="1700" b="1" dirty="0">
                <a:solidFill>
                  <a:srgbClr val="000000"/>
                </a:solidFill>
                <a:latin typeface="Courier New" panose="02070309020205020404" pitchFamily="49" charset="0"/>
                <a:cs typeface="Courier New" panose="02070309020205020404" pitchFamily="49" charset="0"/>
              </a:rPr>
              <a:t>(</a:t>
            </a:r>
            <a:r>
              <a:rPr lang="en-US" altLang="en-US" sz="1700" b="1" dirty="0" err="1">
                <a:solidFill>
                  <a:srgbClr val="000000"/>
                </a:solidFill>
                <a:latin typeface="Courier New" panose="02070309020205020404" pitchFamily="49" charset="0"/>
                <a:cs typeface="Courier New" panose="02070309020205020404" pitchFamily="49" charset="0"/>
              </a:rPr>
              <a:t>self.kilometers</a:t>
            </a:r>
            <a:r>
              <a:rPr lang="en-US" altLang="en-US" sz="1700" b="1" dirty="0">
                <a:solidFill>
                  <a:srgbClr val="000000"/>
                </a:solidFill>
                <a:latin typeface="Courier New" panose="02070309020205020404" pitchFamily="49" charset="0"/>
                <a:cs typeface="Courier New" panose="02070309020205020404" pitchFamily="49" charset="0"/>
              </a:rPr>
              <a:t>) + ' km'</a:t>
            </a:r>
          </a:p>
          <a:p>
            <a:pPr marL="0" indent="0">
              <a:lnSpc>
                <a:spcPts val="2800"/>
              </a:lnSpc>
              <a:spcBef>
                <a:spcPct val="0"/>
              </a:spcBef>
              <a:buSzTx/>
              <a:buFont typeface="Gill Sans" charset="0"/>
              <a:buNone/>
            </a:pPr>
            <a:br>
              <a:rPr lang="en-US" altLang="en-US" sz="1700" b="1" dirty="0">
                <a:solidFill>
                  <a:srgbClr val="000000"/>
                </a:solidFill>
                <a:latin typeface="Courier New" panose="02070309020205020404" pitchFamily="49" charset="0"/>
                <a:cs typeface="Courier New" panose="02070309020205020404" pitchFamily="49" charset="0"/>
              </a:rPr>
            </a:br>
            <a:br>
              <a:rPr lang="en-US" altLang="en-US" sz="1700" b="1" dirty="0">
                <a:solidFill>
                  <a:srgbClr val="000000"/>
                </a:solidFill>
                <a:latin typeface="Courier New" panose="02070309020205020404" pitchFamily="49" charset="0"/>
                <a:cs typeface="Courier New" panose="02070309020205020404" pitchFamily="49" charset="0"/>
              </a:rPr>
            </a:br>
            <a:endParaRPr lang="en-US" altLang="en-US" sz="1700" b="1" dirty="0">
              <a:solidFill>
                <a:srgbClr val="000000"/>
              </a:solidFill>
            </a:endParaRPr>
          </a:p>
        </p:txBody>
      </p:sp>
      <p:sp>
        <p:nvSpPr>
          <p:cNvPr id="4" name="Rounded Rectangle 3"/>
          <p:cNvSpPr>
            <a:spLocks noChangeArrowheads="1"/>
          </p:cNvSpPr>
          <p:nvPr/>
        </p:nvSpPr>
        <p:spPr bwMode="auto">
          <a:xfrm>
            <a:off x="7240240" y="1865784"/>
            <a:ext cx="2808287" cy="1295400"/>
          </a:xfrm>
          <a:prstGeom prst="roundRect">
            <a:avLst>
              <a:gd name="adj" fmla="val 16667"/>
            </a:avLst>
          </a:prstGeom>
          <a:gradFill rotWithShape="1">
            <a:gsLst>
              <a:gs pos="0">
                <a:srgbClr val="C5E5E8"/>
              </a:gs>
              <a:gs pos="50000">
                <a:srgbClr val="B9E2E5"/>
              </a:gs>
              <a:gs pos="100000">
                <a:srgbClr val="A1CBCE"/>
              </a:gs>
            </a:gsLst>
            <a:lin ang="5400000"/>
          </a:gradFill>
          <a:ln>
            <a:noFill/>
          </a:ln>
          <a:effectLst>
            <a:outerShdw blurRad="57150" dist="19050" dir="5400000" algn="ctr" rotWithShape="0">
              <a:srgbClr val="808080">
                <a:alpha val="62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C00000"/>
                </a:solidFill>
                <a:effectLst/>
                <a:uLnTx/>
                <a:uFillTx/>
                <a:latin typeface="Gill Sans" charset="0"/>
                <a:ea typeface="ヒラギノ角ゴ ProN W3" charset="0"/>
                <a:sym typeface="Gill Sans" charset="0"/>
              </a:rPr>
              <a:t>Syntax for inheritance</a:t>
            </a:r>
          </a:p>
        </p:txBody>
      </p:sp>
      <p:cxnSp>
        <p:nvCxnSpPr>
          <p:cNvPr id="24580" name="Straight Arrow Connector 4"/>
          <p:cNvCxnSpPr>
            <a:cxnSpLocks noChangeShapeType="1"/>
            <a:stCxn id="4" idx="1"/>
          </p:cNvCxnSpPr>
          <p:nvPr/>
        </p:nvCxnSpPr>
        <p:spPr bwMode="auto">
          <a:xfrm flipH="1" flipV="1">
            <a:off x="2847752" y="1685764"/>
            <a:ext cx="4392488" cy="827720"/>
          </a:xfrm>
          <a:prstGeom prst="straightConnector1">
            <a:avLst/>
          </a:prstGeom>
          <a:noFill/>
          <a:ln w="31750">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1" name="Straight Arrow Connector 11"/>
          <p:cNvCxnSpPr>
            <a:cxnSpLocks noChangeShapeType="1"/>
            <a:stCxn id="4" idx="1"/>
          </p:cNvCxnSpPr>
          <p:nvPr/>
        </p:nvCxnSpPr>
        <p:spPr bwMode="auto">
          <a:xfrm flipH="1">
            <a:off x="2991768" y="2513484"/>
            <a:ext cx="4248472" cy="1996648"/>
          </a:xfrm>
          <a:prstGeom prst="straightConnector1">
            <a:avLst/>
          </a:prstGeom>
          <a:noFill/>
          <a:ln w="31750">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Rounded Rectangle 6"/>
          <p:cNvSpPr/>
          <p:nvPr/>
        </p:nvSpPr>
        <p:spPr bwMode="auto">
          <a:xfrm>
            <a:off x="615504" y="5826224"/>
            <a:ext cx="5184576" cy="360040"/>
          </a:xfrm>
          <a:prstGeom prst="roundRect">
            <a:avLst/>
          </a:prstGeom>
          <a:noFill/>
          <a:ln w="12700" cap="flat" cmpd="sng" algn="ctr">
            <a:solidFill>
              <a:srgbClr val="C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Rounded Rectangle 7"/>
          <p:cNvSpPr/>
          <p:nvPr/>
        </p:nvSpPr>
        <p:spPr bwMode="auto">
          <a:xfrm>
            <a:off x="615504" y="2945904"/>
            <a:ext cx="5184576" cy="359631"/>
          </a:xfrm>
          <a:prstGeom prst="roundRect">
            <a:avLst/>
          </a:prstGeom>
          <a:noFill/>
          <a:ln w="12700" cap="flat" cmpd="sng" algn="ctr">
            <a:solidFill>
              <a:srgbClr val="C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Rounded Rectangle 11"/>
          <p:cNvSpPr>
            <a:spLocks noChangeArrowheads="1"/>
          </p:cNvSpPr>
          <p:nvPr/>
        </p:nvSpPr>
        <p:spPr bwMode="auto">
          <a:xfrm>
            <a:off x="6664201" y="4458072"/>
            <a:ext cx="2808287" cy="12954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00B050"/>
                </a:solidFill>
                <a:effectLst/>
                <a:uLnTx/>
                <a:uFillTx/>
                <a:latin typeface="Gill Sans" charset="0"/>
                <a:ea typeface="ヒラギノ角ゴ ProN W3" charset="0"/>
                <a:sym typeface="Gill Sans" charset="0"/>
              </a:rPr>
              <a:t>Method overriding</a:t>
            </a:r>
          </a:p>
        </p:txBody>
      </p:sp>
      <p:cxnSp>
        <p:nvCxnSpPr>
          <p:cNvPr id="13" name="Straight Arrow Connector 4"/>
          <p:cNvCxnSpPr>
            <a:cxnSpLocks noChangeShapeType="1"/>
            <a:stCxn id="12" idx="1"/>
          </p:cNvCxnSpPr>
          <p:nvPr/>
        </p:nvCxnSpPr>
        <p:spPr bwMode="auto">
          <a:xfrm flipH="1" flipV="1">
            <a:off x="2847752" y="3305535"/>
            <a:ext cx="3816449" cy="1800237"/>
          </a:xfrm>
          <a:prstGeom prst="straightConnector1">
            <a:avLst/>
          </a:prstGeom>
          <a:noFill/>
          <a:ln w="31750">
            <a:solidFill>
              <a:srgbClr val="00B05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1"/>
          <p:cNvCxnSpPr>
            <a:cxnSpLocks noChangeShapeType="1"/>
            <a:stCxn id="12" idx="1"/>
            <a:endCxn id="7" idx="0"/>
          </p:cNvCxnSpPr>
          <p:nvPr/>
        </p:nvCxnSpPr>
        <p:spPr bwMode="auto">
          <a:xfrm flipH="1">
            <a:off x="3207792" y="5105772"/>
            <a:ext cx="3456409" cy="720452"/>
          </a:xfrm>
          <a:prstGeom prst="straightConnector1">
            <a:avLst/>
          </a:prstGeom>
          <a:noFill/>
          <a:ln w="31750">
            <a:solidFill>
              <a:srgbClr val="00B05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975253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50800"/>
            <a:ext cx="10083800" cy="1022896"/>
          </a:xfrm>
        </p:spPr>
        <p:txBody>
          <a:bodyPr/>
          <a:lstStyle/>
          <a:p>
            <a:pPr>
              <a:defRPr/>
            </a:pPr>
            <a:r>
              <a:rPr lang="en-US" sz="4800" dirty="0">
                <a:solidFill>
                  <a:schemeClr val="accent2"/>
                </a:solidFill>
              </a:rPr>
              <a:t>Adding a new class: Motorcycle</a:t>
            </a:r>
          </a:p>
        </p:txBody>
      </p:sp>
      <p:sp>
        <p:nvSpPr>
          <p:cNvPr id="6" name="Rectangle 3"/>
          <p:cNvSpPr>
            <a:spLocks noGrp="1"/>
          </p:cNvSpPr>
          <p:nvPr>
            <p:ph idx="1"/>
          </p:nvPr>
        </p:nvSpPr>
        <p:spPr>
          <a:xfrm>
            <a:off x="50800" y="2514075"/>
            <a:ext cx="9911688" cy="2964914"/>
          </a:xfrm>
        </p:spPr>
        <p:txBody>
          <a:bodyPr wrap="none" lIns="91440" tIns="45720" rIns="91440" bIns="45720">
            <a:spAutoFit/>
          </a:bodyPr>
          <a:lstStyle/>
          <a:p>
            <a:pPr marL="0" indent="0">
              <a:lnSpc>
                <a:spcPts val="2800"/>
              </a:lnSpc>
              <a:spcBef>
                <a:spcPct val="0"/>
              </a:spcBef>
              <a:buSzTx/>
              <a:buFontTx/>
              <a:buNone/>
            </a:pPr>
            <a:r>
              <a:rPr lang="en-US" altLang="en-US" sz="1700" b="1" dirty="0">
                <a:solidFill>
                  <a:srgbClr val="000080"/>
                </a:solidFill>
                <a:latin typeface="Courier New" panose="02070309020205020404" pitchFamily="49" charset="0"/>
                <a:cs typeface="Courier New" panose="02070309020205020404" pitchFamily="49" charset="0"/>
              </a:rPr>
              <a:t>class </a:t>
            </a:r>
            <a:r>
              <a:rPr lang="en-US" altLang="en-US" sz="1700" b="1" dirty="0">
                <a:solidFill>
                  <a:srgbClr val="000000"/>
                </a:solidFill>
                <a:latin typeface="Courier New" panose="02070309020205020404" pitchFamily="49" charset="0"/>
                <a:cs typeface="Courier New" panose="02070309020205020404" pitchFamily="49" charset="0"/>
              </a:rPr>
              <a:t>Motorcycle(Vehicle):</a:t>
            </a:r>
          </a:p>
          <a:p>
            <a:pPr marL="0" indent="0">
              <a:lnSpc>
                <a:spcPts val="2800"/>
              </a:lnSpc>
              <a:spcBef>
                <a:spcPct val="0"/>
              </a:spcBef>
              <a:buSzTx/>
              <a:buNone/>
            </a:pP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000000"/>
                </a:solidFill>
                <a:latin typeface="Courier New" panose="02070309020205020404" pitchFamily="49" charset="0"/>
                <a:cs typeface="Courier New" panose="02070309020205020404" pitchFamily="49" charset="0"/>
              </a:rPr>
              <a:t>flat_rate</a:t>
            </a:r>
            <a:r>
              <a:rPr lang="en-US" altLang="en-US" sz="1700" b="1" dirty="0">
                <a:solidFill>
                  <a:srgbClr val="000000"/>
                </a:solidFill>
                <a:latin typeface="Courier New" panose="02070309020205020404" pitchFamily="49" charset="0"/>
                <a:cs typeface="Courier New" panose="02070309020205020404" pitchFamily="49" charset="0"/>
              </a:rPr>
              <a:t> = 4000</a:t>
            </a:r>
          </a:p>
          <a:p>
            <a:pPr marL="0" indent="0">
              <a:lnSpc>
                <a:spcPts val="2800"/>
              </a:lnSpc>
              <a:spcBef>
                <a:spcPct val="0"/>
              </a:spcBef>
              <a:buSzTx/>
              <a:buFont typeface="Gill Sans" charset="0"/>
              <a:buNone/>
            </a:pPr>
            <a:r>
              <a:rPr lang="en-US" altLang="en-US" sz="1700" b="1" dirty="0">
                <a:solidFill>
                  <a:srgbClr val="000000"/>
                </a:solidFill>
                <a:latin typeface="Courier New" panose="02070309020205020404" pitchFamily="49" charset="0"/>
                <a:cs typeface="Courier New" panose="02070309020205020404" pitchFamily="49" charset="0"/>
              </a:rPr>
              <a:t>    wheels = 2</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p>
          <a:p>
            <a:pPr marL="0" indent="0">
              <a:lnSpc>
                <a:spcPts val="2800"/>
              </a:lnSpc>
              <a:spcBef>
                <a:spcPct val="0"/>
              </a:spcBef>
              <a:buSzTx/>
              <a:buNone/>
            </a:pP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 </a:t>
            </a:r>
            <a:r>
              <a:rPr lang="en-US" altLang="en-US" sz="1700" b="1" dirty="0" err="1">
                <a:solidFill>
                  <a:srgbClr val="000080"/>
                </a:solidFill>
                <a:latin typeface="Courier New" panose="02070309020205020404" pitchFamily="49" charset="0"/>
                <a:cs typeface="Courier New" panose="02070309020205020404" pitchFamily="49" charset="0"/>
              </a:rPr>
              <a:t>def</a:t>
            </a:r>
            <a:r>
              <a:rPr lang="en-US" altLang="en-US" sz="1700" b="1" dirty="0">
                <a:solidFill>
                  <a:srgbClr val="000080"/>
                </a:solidFill>
                <a:latin typeface="Courier New" panose="02070309020205020404" pitchFamily="49" charset="0"/>
                <a:cs typeface="Courier New" panose="02070309020205020404" pitchFamily="49" charset="0"/>
              </a:rPr>
              <a:t> </a:t>
            </a:r>
            <a:r>
              <a:rPr lang="en-US" altLang="en-US" sz="1700" b="1" dirty="0" err="1">
                <a:solidFill>
                  <a:srgbClr val="000080"/>
                </a:solidFill>
                <a:latin typeface="Courier New" panose="02070309020205020404" pitchFamily="49" charset="0"/>
                <a:cs typeface="Courier New" panose="02070309020205020404" pitchFamily="49" charset="0"/>
              </a:rPr>
              <a:t>vehicle_advertisement_text</a:t>
            </a:r>
            <a:r>
              <a:rPr lang="en-US" altLang="en-US" sz="1700" b="1" dirty="0">
                <a:solidFill>
                  <a:srgbClr val="000080"/>
                </a:solidFill>
                <a:latin typeface="Courier New" panose="02070309020205020404" pitchFamily="49" charset="0"/>
                <a:cs typeface="Courier New" panose="02070309020205020404" pitchFamily="49" charset="0"/>
              </a:rPr>
              <a:t> (self):</a:t>
            </a:r>
          </a:p>
          <a:p>
            <a:pPr marL="0" indent="0">
              <a:lnSpc>
                <a:spcPts val="2800"/>
              </a:lnSpc>
              <a:spcBef>
                <a:spcPct val="0"/>
              </a:spcBef>
              <a:buSzTx/>
              <a:buNone/>
            </a:pPr>
            <a:r>
              <a:rPr lang="en-US" altLang="en-US" sz="1700" b="1" dirty="0">
                <a:solidFill>
                  <a:srgbClr val="000080"/>
                </a:solidFill>
                <a:latin typeface="Courier New" panose="02070309020205020404" pitchFamily="49" charset="0"/>
                <a:cs typeface="Courier New" panose="02070309020205020404" pitchFamily="49" charset="0"/>
              </a:rPr>
              <a:t>        return Motorcycle - ' + </a:t>
            </a:r>
            <a:r>
              <a:rPr lang="en-US" altLang="en-US" sz="1700" b="1" dirty="0" err="1">
                <a:solidFill>
                  <a:srgbClr val="000080"/>
                </a:solidFill>
                <a:latin typeface="Courier New" panose="02070309020205020404" pitchFamily="49" charset="0"/>
                <a:cs typeface="Courier New" panose="02070309020205020404" pitchFamily="49" charset="0"/>
              </a:rPr>
              <a:t>str</a:t>
            </a:r>
            <a:r>
              <a:rPr lang="en-US" altLang="en-US" sz="1700" b="1" dirty="0">
                <a:solidFill>
                  <a:srgbClr val="000080"/>
                </a:solidFill>
                <a:latin typeface="Courier New" panose="02070309020205020404" pitchFamily="49" charset="0"/>
                <a:cs typeface="Courier New" panose="02070309020205020404" pitchFamily="49" charset="0"/>
              </a:rPr>
              <a:t>(</a:t>
            </a:r>
            <a:r>
              <a:rPr lang="en-US" altLang="en-US" sz="1700" b="1" dirty="0" err="1">
                <a:solidFill>
                  <a:srgbClr val="000080"/>
                </a:solidFill>
                <a:latin typeface="Courier New" panose="02070309020205020404" pitchFamily="49" charset="0"/>
                <a:cs typeface="Courier New" panose="02070309020205020404" pitchFamily="49" charset="0"/>
              </a:rPr>
              <a:t>self.year</a:t>
            </a:r>
            <a:r>
              <a:rPr lang="en-US" altLang="en-US" sz="1700" b="1" dirty="0">
                <a:solidFill>
                  <a:srgbClr val="000080"/>
                </a:solidFill>
                <a:latin typeface="Courier New" panose="02070309020205020404" pitchFamily="49" charset="0"/>
                <a:cs typeface="Courier New" panose="02070309020205020404" pitchFamily="49" charset="0"/>
              </a:rPr>
              <a:t>) + ' ' + </a:t>
            </a:r>
            <a:r>
              <a:rPr lang="en-US" altLang="en-US" sz="1700" b="1" dirty="0" err="1">
                <a:solidFill>
                  <a:srgbClr val="000080"/>
                </a:solidFill>
                <a:latin typeface="Courier New" panose="02070309020205020404" pitchFamily="49" charset="0"/>
                <a:cs typeface="Courier New" panose="02070309020205020404" pitchFamily="49" charset="0"/>
              </a:rPr>
              <a:t>self.make</a:t>
            </a:r>
            <a:r>
              <a:rPr lang="en-US" altLang="en-US" sz="1700" b="1" dirty="0">
                <a:solidFill>
                  <a:srgbClr val="000080"/>
                </a:solidFill>
                <a:latin typeface="Courier New" panose="02070309020205020404" pitchFamily="49" charset="0"/>
                <a:cs typeface="Courier New" panose="02070309020205020404" pitchFamily="49" charset="0"/>
              </a:rPr>
              <a:t> + ' ' + \</a:t>
            </a:r>
          </a:p>
          <a:p>
            <a:pPr marL="0" indent="0">
              <a:lnSpc>
                <a:spcPts val="2800"/>
              </a:lnSpc>
              <a:spcBef>
                <a:spcPct val="0"/>
              </a:spcBef>
              <a:buSzTx/>
              <a:buNone/>
            </a:pPr>
            <a:r>
              <a:rPr lang="en-US" altLang="en-US" sz="1700" b="1" dirty="0">
                <a:solidFill>
                  <a:srgbClr val="000080"/>
                </a:solidFill>
                <a:latin typeface="Courier New" panose="02070309020205020404" pitchFamily="49" charset="0"/>
                <a:cs typeface="Courier New" panose="02070309020205020404" pitchFamily="49" charset="0"/>
              </a:rPr>
              <a:t>               </a:t>
            </a:r>
            <a:r>
              <a:rPr lang="en-US" altLang="en-US" sz="1700" b="1" dirty="0" err="1">
                <a:solidFill>
                  <a:srgbClr val="000080"/>
                </a:solidFill>
                <a:latin typeface="Courier New" panose="02070309020205020404" pitchFamily="49" charset="0"/>
                <a:cs typeface="Courier New" panose="02070309020205020404" pitchFamily="49" charset="0"/>
              </a:rPr>
              <a:t>self.model</a:t>
            </a:r>
            <a:r>
              <a:rPr lang="en-US" altLang="en-US" sz="1700" b="1" dirty="0">
                <a:solidFill>
                  <a:srgbClr val="000080"/>
                </a:solidFill>
                <a:latin typeface="Courier New" panose="02070309020205020404" pitchFamily="49" charset="0"/>
                <a:cs typeface="Courier New" panose="02070309020205020404" pitchFamily="49" charset="0"/>
              </a:rPr>
              <a:t> + ' - ' + </a:t>
            </a:r>
            <a:r>
              <a:rPr lang="en-US" altLang="en-US" sz="1700" b="1" dirty="0" err="1">
                <a:solidFill>
                  <a:srgbClr val="000080"/>
                </a:solidFill>
                <a:latin typeface="Courier New" panose="02070309020205020404" pitchFamily="49" charset="0"/>
                <a:cs typeface="Courier New" panose="02070309020205020404" pitchFamily="49" charset="0"/>
              </a:rPr>
              <a:t>str</a:t>
            </a:r>
            <a:r>
              <a:rPr lang="en-US" altLang="en-US" sz="1700" b="1" dirty="0">
                <a:solidFill>
                  <a:srgbClr val="000080"/>
                </a:solidFill>
                <a:latin typeface="Courier New" panose="02070309020205020404" pitchFamily="49" charset="0"/>
                <a:cs typeface="Courier New" panose="02070309020205020404" pitchFamily="49" charset="0"/>
              </a:rPr>
              <a:t>(</a:t>
            </a:r>
            <a:r>
              <a:rPr lang="en-US" altLang="en-US" sz="1700" b="1" dirty="0" err="1">
                <a:solidFill>
                  <a:srgbClr val="000080"/>
                </a:solidFill>
                <a:latin typeface="Courier New" panose="02070309020205020404" pitchFamily="49" charset="0"/>
                <a:cs typeface="Courier New" panose="02070309020205020404" pitchFamily="49" charset="0"/>
              </a:rPr>
              <a:t>self.kilometers</a:t>
            </a:r>
            <a:r>
              <a:rPr lang="en-US" altLang="en-US" sz="1700" b="1" dirty="0">
                <a:solidFill>
                  <a:srgbClr val="000080"/>
                </a:solidFill>
                <a:latin typeface="Courier New" panose="02070309020205020404" pitchFamily="49" charset="0"/>
                <a:cs typeface="Courier New" panose="02070309020205020404" pitchFamily="49" charset="0"/>
              </a:rPr>
              <a:t>) + ' km'</a:t>
            </a:r>
            <a:br>
              <a:rPr lang="en-US" altLang="en-US" sz="1700" b="1" dirty="0">
                <a:solidFill>
                  <a:srgbClr val="000000"/>
                </a:solidFill>
                <a:latin typeface="Courier New" panose="02070309020205020404" pitchFamily="49" charset="0"/>
                <a:cs typeface="Courier New" panose="02070309020205020404" pitchFamily="49" charset="0"/>
              </a:rPr>
            </a:br>
            <a:endParaRPr lang="en-US" altLang="en-US" sz="1700" b="1" dirty="0">
              <a:solidFill>
                <a:srgbClr val="000000"/>
              </a:solidFill>
            </a:endParaRPr>
          </a:p>
        </p:txBody>
      </p:sp>
    </p:spTree>
    <p:extLst>
      <p:ext uri="{BB962C8B-B14F-4D97-AF65-F5344CB8AC3E}">
        <p14:creationId xmlns:p14="http://schemas.microsoft.com/office/powerpoint/2010/main" val="246907516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50800"/>
            <a:ext cx="10083800" cy="950888"/>
          </a:xfrm>
        </p:spPr>
        <p:txBody>
          <a:bodyPr/>
          <a:lstStyle/>
          <a:p>
            <a:pPr>
              <a:defRPr/>
            </a:pPr>
            <a:r>
              <a:rPr lang="en-US" sz="4800" dirty="0">
                <a:solidFill>
                  <a:schemeClr val="accent2"/>
                </a:solidFill>
              </a:rPr>
              <a:t>Problems?</a:t>
            </a:r>
          </a:p>
        </p:txBody>
      </p:sp>
      <p:sp>
        <p:nvSpPr>
          <p:cNvPr id="3" name="Content Placeholder 2"/>
          <p:cNvSpPr>
            <a:spLocks noGrp="1"/>
          </p:cNvSpPr>
          <p:nvPr>
            <p:ph idx="1"/>
          </p:nvPr>
        </p:nvSpPr>
        <p:spPr/>
        <p:txBody>
          <a:bodyPr/>
          <a:lstStyle/>
          <a:p>
            <a:pPr>
              <a:buSzPct val="125000"/>
            </a:pPr>
            <a:r>
              <a:rPr lang="en-US" altLang="en-US" dirty="0"/>
              <a:t>Did we solve all problems?</a:t>
            </a:r>
          </a:p>
          <a:p>
            <a:pPr>
              <a:buSzPct val="125000"/>
            </a:pPr>
            <a:r>
              <a:rPr lang="en-US" altLang="en-US" dirty="0"/>
              <a:t>Not quite! The following method still looks very similar and being repeated in different child classes.</a:t>
            </a:r>
          </a:p>
          <a:p>
            <a:pPr lvl="2">
              <a:buClr>
                <a:schemeClr val="tx1"/>
              </a:buClr>
              <a:buSzPct val="100000"/>
              <a:buFont typeface="Wingdings" panose="05000000000000000000" pitchFamily="2" charset="2"/>
              <a:buChar char="v"/>
            </a:pPr>
            <a:r>
              <a:rPr lang="en-US" altLang="en-US" sz="2600" b="1" dirty="0" err="1">
                <a:solidFill>
                  <a:srgbClr val="00B050"/>
                </a:solidFill>
                <a:latin typeface="Courier New" panose="02070309020205020404" pitchFamily="49" charset="0"/>
                <a:cs typeface="Courier New" panose="02070309020205020404" pitchFamily="49" charset="0"/>
              </a:rPr>
              <a:t>vehicle_advertisement_text</a:t>
            </a:r>
            <a:r>
              <a:rPr lang="en-US" altLang="en-US" sz="2600" b="1" dirty="0">
                <a:solidFill>
                  <a:srgbClr val="00B050"/>
                </a:solidFill>
                <a:latin typeface="Courier New" panose="02070309020205020404" pitchFamily="49" charset="0"/>
                <a:cs typeface="Courier New" panose="02070309020205020404" pitchFamily="49" charset="0"/>
              </a:rPr>
              <a:t> </a:t>
            </a:r>
          </a:p>
          <a:p>
            <a:pPr>
              <a:buSzPct val="125000"/>
            </a:pPr>
            <a:r>
              <a:rPr lang="en-US" altLang="en-US" sz="2800" dirty="0"/>
              <a:t>Solution:</a:t>
            </a:r>
            <a:endParaRPr lang="en-US" altLang="ja-JP" sz="2800" dirty="0"/>
          </a:p>
          <a:p>
            <a:pPr lvl="2">
              <a:buSzPct val="100000"/>
              <a:buFont typeface="Wingdings" panose="05000000000000000000" pitchFamily="2" charset="2"/>
              <a:buChar char="v"/>
            </a:pPr>
            <a:r>
              <a:rPr lang="en-US" altLang="en-US" sz="2800" dirty="0"/>
              <a:t>Move the common/repeated part to the base class under </a:t>
            </a:r>
            <a:r>
              <a:rPr lang="en-US" altLang="en-US" sz="2800" b="1" dirty="0" err="1">
                <a:solidFill>
                  <a:srgbClr val="00B050"/>
                </a:solidFill>
                <a:latin typeface="Courier New" panose="02070309020205020404" pitchFamily="49" charset="0"/>
                <a:cs typeface="Courier New" panose="02070309020205020404" pitchFamily="49" charset="0"/>
              </a:rPr>
              <a:t>vehicle_advertisement_text</a:t>
            </a:r>
            <a:r>
              <a:rPr lang="en-US" altLang="en-US" sz="2800" dirty="0">
                <a:solidFill>
                  <a:srgbClr val="00B050"/>
                </a:solidFill>
              </a:rPr>
              <a:t> </a:t>
            </a:r>
            <a:r>
              <a:rPr lang="en-US" altLang="en-US" sz="2800" dirty="0"/>
              <a:t>method.</a:t>
            </a:r>
          </a:p>
          <a:p>
            <a:pPr lvl="2">
              <a:buSzPct val="100000"/>
              <a:buFont typeface="Wingdings" panose="05000000000000000000" pitchFamily="2" charset="2"/>
              <a:buChar char="v"/>
            </a:pPr>
            <a:r>
              <a:rPr lang="en-US" altLang="en-US" sz="2800" dirty="0"/>
              <a:t>Call base </a:t>
            </a:r>
            <a:r>
              <a:rPr lang="en-US" altLang="en-US" sz="2800" dirty="0" err="1"/>
              <a:t>class’es</a:t>
            </a:r>
            <a:r>
              <a:rPr lang="en-US" altLang="en-US" sz="2800" dirty="0"/>
              <a:t> </a:t>
            </a:r>
            <a:r>
              <a:rPr lang="en-US" altLang="en-US" sz="2800" b="1" dirty="0" err="1">
                <a:solidFill>
                  <a:srgbClr val="00B050"/>
                </a:solidFill>
                <a:latin typeface="Courier New" panose="02070309020205020404" pitchFamily="49" charset="0"/>
                <a:cs typeface="Courier New" panose="02070309020205020404" pitchFamily="49" charset="0"/>
              </a:rPr>
              <a:t>vehicle_advertisement_text</a:t>
            </a:r>
            <a:r>
              <a:rPr lang="en-US" altLang="en-US" sz="2800" b="1" dirty="0">
                <a:solidFill>
                  <a:srgbClr val="00B050"/>
                </a:solidFill>
                <a:latin typeface="Courier New" panose="02070309020205020404" pitchFamily="49" charset="0"/>
                <a:cs typeface="Courier New" panose="02070309020205020404" pitchFamily="49" charset="0"/>
              </a:rPr>
              <a:t> </a:t>
            </a:r>
            <a:r>
              <a:rPr lang="en-US" altLang="en-US" sz="2800" dirty="0"/>
              <a:t>method in child classes’ </a:t>
            </a:r>
            <a:r>
              <a:rPr lang="en-US" altLang="en-US" sz="2800" b="1" dirty="0" err="1">
                <a:solidFill>
                  <a:srgbClr val="00B050"/>
                </a:solidFill>
                <a:latin typeface="Courier New" panose="02070309020205020404" pitchFamily="49" charset="0"/>
                <a:cs typeface="Courier New" panose="02070309020205020404" pitchFamily="49" charset="0"/>
              </a:rPr>
              <a:t>vehicle_advertisement_text</a:t>
            </a:r>
            <a:r>
              <a:rPr lang="en-US" altLang="en-US" sz="2800" b="1" dirty="0">
                <a:solidFill>
                  <a:srgbClr val="00B050"/>
                </a:solidFill>
                <a:latin typeface="Courier New" panose="02070309020205020404" pitchFamily="49" charset="0"/>
                <a:cs typeface="Courier New" panose="02070309020205020404" pitchFamily="49" charset="0"/>
              </a:rPr>
              <a:t> </a:t>
            </a:r>
            <a:r>
              <a:rPr lang="en-US" altLang="en-US" sz="2800" dirty="0"/>
              <a:t>method.</a:t>
            </a:r>
          </a:p>
          <a:p>
            <a:pPr>
              <a:buFont typeface="Gill Sans" charset="0"/>
              <a:buNone/>
            </a:pPr>
            <a:endParaRPr lang="en-US" altLang="en-US" sz="2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0053606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2568" y="61516"/>
            <a:ext cx="8084264" cy="230832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Vehicle(</a:t>
            </a:r>
            <a:r>
              <a:rPr kumimoji="0" lang="en-US" altLang="en-US" sz="16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object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Courier New" panose="02070309020205020404" pitchFamily="49" charset="0"/>
                <a:cs typeface="Courier New" panose="02070309020205020404" pitchFamily="49" charset="0"/>
              </a:rPr>
              <a:t>    ...</a:t>
            </a:r>
          </a:p>
          <a:p>
            <a:pPr lvl="0"/>
            <a:r>
              <a:rPr lang="en-US" altLang="en-US" sz="1600" dirty="0">
                <a:latin typeface="Courier New" panose="02070309020205020404" pitchFamily="49" charset="0"/>
                <a:cs typeface="Courier New" panose="02070309020205020404" pitchFamily="49" charset="0"/>
              </a:rPr>
              <a:t>    ...</a:t>
            </a:r>
          </a:p>
          <a:p>
            <a:pPr lvl="0"/>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def</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vehicle_advertisement_text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.year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.make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.kilometers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km'</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2568" y="2435453"/>
            <a:ext cx="10552889" cy="526297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Car(Vehicle):</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flat_rate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8000</a:t>
            </a:r>
            <a:b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wheels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b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def</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vehicle_advertisement_text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'Car - '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(Car, </a:t>
            </a:r>
            <a:r>
              <a:rPr kumimoji="0" lang="en-US" altLang="en-US" sz="16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vehicle_advertisement_text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Truck(Vehicle):</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flat_rate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10000</a:t>
            </a:r>
            <a:b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wheels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b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def</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vehicle_advertisement_text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'Truck - '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(Truck, </a:t>
            </a:r>
            <a:r>
              <a:rPr kumimoji="0" lang="en-US" altLang="en-US" sz="16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vehicle_advertisement_text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Motorcycle(Vehicle):</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flat_rate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4000</a:t>
            </a:r>
            <a:b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wheels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b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def</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vehicle_advertisement_text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Motocycle</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(Motorcycle, </a:t>
            </a:r>
            <a:r>
              <a:rPr kumimoji="0" lang="en-US" altLang="en-US" sz="16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vehicle_advertisement_text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car = Car(</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70000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'Toyota'</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'Corolla'</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2008</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car.vehicle_advertisement_text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1" name="Rounded Rectangle 10"/>
          <p:cNvSpPr/>
          <p:nvPr/>
        </p:nvSpPr>
        <p:spPr bwMode="auto">
          <a:xfrm>
            <a:off x="3711848" y="6365912"/>
            <a:ext cx="6336704" cy="360040"/>
          </a:xfrm>
          <a:prstGeom prst="roundRect">
            <a:avLst/>
          </a:prstGeom>
          <a:noFill/>
          <a:ln w="12700" cap="flat" cmpd="sng" algn="ctr">
            <a:solidFill>
              <a:srgbClr val="C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Rounded Rectangle 12"/>
          <p:cNvSpPr>
            <a:spLocks noChangeArrowheads="1"/>
          </p:cNvSpPr>
          <p:nvPr/>
        </p:nvSpPr>
        <p:spPr bwMode="auto">
          <a:xfrm>
            <a:off x="6664176" y="2312716"/>
            <a:ext cx="3312343" cy="904425"/>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Gill Sans" charset="0"/>
                <a:ea typeface="ヒラギノ角ゴ ProN W3" charset="0"/>
                <a:sym typeface="Gill Sans" charset="0"/>
              </a:rPr>
              <a:t>Call base class method in child classes</a:t>
            </a:r>
          </a:p>
        </p:txBody>
      </p:sp>
      <p:cxnSp>
        <p:nvCxnSpPr>
          <p:cNvPr id="14" name="Straight Arrow Connector 4"/>
          <p:cNvCxnSpPr>
            <a:cxnSpLocks noChangeShapeType="1"/>
            <a:stCxn id="13" idx="1"/>
          </p:cNvCxnSpPr>
          <p:nvPr/>
        </p:nvCxnSpPr>
        <p:spPr bwMode="auto">
          <a:xfrm flipH="1">
            <a:off x="5800080" y="2764929"/>
            <a:ext cx="864096" cy="685223"/>
          </a:xfrm>
          <a:prstGeom prst="straightConnector1">
            <a:avLst/>
          </a:prstGeom>
          <a:noFill/>
          <a:ln w="25400">
            <a:solidFill>
              <a:srgbClr val="00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1"/>
          <p:cNvCxnSpPr>
            <a:cxnSpLocks noChangeShapeType="1"/>
          </p:cNvCxnSpPr>
          <p:nvPr/>
        </p:nvCxnSpPr>
        <p:spPr bwMode="auto">
          <a:xfrm flipH="1">
            <a:off x="6232128" y="3217141"/>
            <a:ext cx="1512168" cy="1675805"/>
          </a:xfrm>
          <a:prstGeom prst="straightConnector1">
            <a:avLst/>
          </a:prstGeom>
          <a:noFill/>
          <a:ln w="25400">
            <a:solidFill>
              <a:srgbClr val="00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ounded Rectangle 20"/>
          <p:cNvSpPr/>
          <p:nvPr/>
        </p:nvSpPr>
        <p:spPr bwMode="auto">
          <a:xfrm>
            <a:off x="3423816" y="4892946"/>
            <a:ext cx="5832648" cy="360040"/>
          </a:xfrm>
          <a:prstGeom prst="roundRect">
            <a:avLst/>
          </a:prstGeom>
          <a:noFill/>
          <a:ln w="12700" cap="flat" cmpd="sng" algn="ctr">
            <a:solidFill>
              <a:srgbClr val="C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2" name="Rounded Rectangle 21"/>
          <p:cNvSpPr/>
          <p:nvPr/>
        </p:nvSpPr>
        <p:spPr bwMode="auto">
          <a:xfrm>
            <a:off x="3135784" y="3450152"/>
            <a:ext cx="5616624" cy="360040"/>
          </a:xfrm>
          <a:prstGeom prst="roundRect">
            <a:avLst/>
          </a:prstGeom>
          <a:noFill/>
          <a:ln w="12700" cap="flat" cmpd="sng" algn="ctr">
            <a:solidFill>
              <a:srgbClr val="C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35" name="Straight Arrow Connector 11"/>
          <p:cNvCxnSpPr>
            <a:cxnSpLocks noChangeShapeType="1"/>
          </p:cNvCxnSpPr>
          <p:nvPr/>
        </p:nvCxnSpPr>
        <p:spPr bwMode="auto">
          <a:xfrm>
            <a:off x="9040440" y="3217141"/>
            <a:ext cx="864096" cy="3148771"/>
          </a:xfrm>
          <a:prstGeom prst="straightConnector1">
            <a:avLst/>
          </a:prstGeom>
          <a:noFill/>
          <a:ln w="25400">
            <a:solidFill>
              <a:srgbClr val="00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Rounded Rectangle 39"/>
          <p:cNvSpPr>
            <a:spLocks noChangeArrowheads="1"/>
          </p:cNvSpPr>
          <p:nvPr/>
        </p:nvSpPr>
        <p:spPr bwMode="auto">
          <a:xfrm>
            <a:off x="4791968" y="207898"/>
            <a:ext cx="4104456" cy="99699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Gill Sans" charset="0"/>
                <a:ea typeface="ヒラギノ角ゴ ProN W3" charset="0"/>
                <a:sym typeface="Gill Sans" charset="0"/>
              </a:rPr>
              <a:t>Move the common parts to the base class method</a:t>
            </a:r>
          </a:p>
        </p:txBody>
      </p:sp>
      <p:cxnSp>
        <p:nvCxnSpPr>
          <p:cNvPr id="41" name="Straight Arrow Connector 4"/>
          <p:cNvCxnSpPr>
            <a:cxnSpLocks noChangeShapeType="1"/>
            <a:stCxn id="40" idx="2"/>
          </p:cNvCxnSpPr>
          <p:nvPr/>
        </p:nvCxnSpPr>
        <p:spPr bwMode="auto">
          <a:xfrm flipH="1">
            <a:off x="5656064" y="1204888"/>
            <a:ext cx="1188132" cy="379694"/>
          </a:xfrm>
          <a:prstGeom prst="straightConnector1">
            <a:avLst/>
          </a:prstGeom>
          <a:noFill/>
          <a:ln w="25400">
            <a:solidFill>
              <a:srgbClr val="00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Rounded Rectangle 41"/>
          <p:cNvSpPr/>
          <p:nvPr/>
        </p:nvSpPr>
        <p:spPr bwMode="auto">
          <a:xfrm>
            <a:off x="975544" y="1584582"/>
            <a:ext cx="6984776" cy="641242"/>
          </a:xfrm>
          <a:prstGeom prst="roundRect">
            <a:avLst/>
          </a:prstGeom>
          <a:noFill/>
          <a:ln w="12700" cap="flat" cmpd="sng" algn="ctr">
            <a:solidFill>
              <a:srgbClr val="C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3" name="Rounded Rectangle 52"/>
          <p:cNvSpPr>
            <a:spLocks noChangeArrowheads="1"/>
          </p:cNvSpPr>
          <p:nvPr/>
        </p:nvSpPr>
        <p:spPr bwMode="auto">
          <a:xfrm>
            <a:off x="1889871" y="448274"/>
            <a:ext cx="2808287" cy="904425"/>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Gill Sans" charset="0"/>
                <a:ea typeface="ヒラギノ角ゴ ProN W3" charset="0"/>
                <a:sym typeface="Gill Sans" charset="0"/>
              </a:rPr>
              <a:t>Inherit the built-in object</a:t>
            </a:r>
            <a:r>
              <a:rPr kumimoji="0" lang="en-US" sz="2800" b="0" i="0" u="none" strike="noStrike" kern="1200" cap="none" spc="0" normalizeH="0" noProof="0" dirty="0">
                <a:ln>
                  <a:noFill/>
                </a:ln>
                <a:solidFill>
                  <a:schemeClr val="bg1"/>
                </a:solidFill>
                <a:effectLst/>
                <a:uLnTx/>
                <a:uFillTx/>
                <a:latin typeface="Gill Sans" charset="0"/>
                <a:ea typeface="ヒラギノ角ゴ ProN W3" charset="0"/>
                <a:sym typeface="Gill Sans" charset="0"/>
              </a:rPr>
              <a:t> class</a:t>
            </a:r>
            <a:endParaRPr kumimoji="0" lang="en-US" sz="2800" b="0" i="0" u="none" strike="noStrike" kern="1200" cap="none" spc="0" normalizeH="0" baseline="0" noProof="0" dirty="0">
              <a:ln>
                <a:noFill/>
              </a:ln>
              <a:solidFill>
                <a:schemeClr val="bg1"/>
              </a:solidFill>
              <a:effectLst/>
              <a:uLnTx/>
              <a:uFillTx/>
              <a:latin typeface="Gill Sans" charset="0"/>
              <a:ea typeface="ヒラギノ角ゴ ProN W3" charset="0"/>
              <a:sym typeface="Gill Sans" charset="0"/>
            </a:endParaRPr>
          </a:p>
        </p:txBody>
      </p:sp>
      <p:cxnSp>
        <p:nvCxnSpPr>
          <p:cNvPr id="54" name="Straight Arrow Connector 4"/>
          <p:cNvCxnSpPr>
            <a:cxnSpLocks noChangeShapeType="1"/>
            <a:stCxn id="53" idx="0"/>
            <a:endCxn id="55" idx="3"/>
          </p:cNvCxnSpPr>
          <p:nvPr/>
        </p:nvCxnSpPr>
        <p:spPr bwMode="auto">
          <a:xfrm flipH="1" flipV="1">
            <a:off x="2795137" y="235448"/>
            <a:ext cx="498878" cy="212826"/>
          </a:xfrm>
          <a:prstGeom prst="straightConnector1">
            <a:avLst/>
          </a:prstGeom>
          <a:noFill/>
          <a:ln w="25400">
            <a:solidFill>
              <a:srgbClr val="00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Rounded Rectangle 54"/>
          <p:cNvSpPr/>
          <p:nvPr/>
        </p:nvSpPr>
        <p:spPr bwMode="auto">
          <a:xfrm>
            <a:off x="1695624" y="55428"/>
            <a:ext cx="1099513" cy="360040"/>
          </a:xfrm>
          <a:prstGeom prst="roundRect">
            <a:avLst/>
          </a:prstGeom>
          <a:noFill/>
          <a:ln w="12700" cap="flat" cmpd="sng" algn="ctr">
            <a:solidFill>
              <a:srgbClr val="C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976287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1" grpId="0" animBg="1"/>
      <p:bldP spid="22" grpId="0" animBg="1"/>
      <p:bldP spid="40" grpId="0" animBg="1"/>
      <p:bldP spid="42" grpId="0" animBg="1"/>
      <p:bldP spid="53" grpId="0" animBg="1"/>
      <p:bldP spid="5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50800" y="50800"/>
            <a:ext cx="10083800" cy="806872"/>
          </a:xfrm>
        </p:spPr>
        <p:txBody>
          <a:bodyPr/>
          <a:lstStyle/>
          <a:p>
            <a:pPr eaLnBrk="1" hangingPunct="1">
              <a:defRPr/>
            </a:pPr>
            <a:r>
              <a:rPr lang="en-US" altLang="tr-TR" sz="4800" dirty="0">
                <a:solidFill>
                  <a:schemeClr val="accent2"/>
                </a:solidFill>
              </a:rPr>
              <a:t>Inheritance - Thoughts</a:t>
            </a:r>
          </a:p>
        </p:txBody>
      </p:sp>
      <p:sp>
        <p:nvSpPr>
          <p:cNvPr id="38915" name="Rectangle 2"/>
          <p:cNvSpPr>
            <a:spLocks noGrp="1" noChangeArrowheads="1"/>
          </p:cNvSpPr>
          <p:nvPr>
            <p:ph type="body" idx="1"/>
          </p:nvPr>
        </p:nvSpPr>
        <p:spPr>
          <a:xfrm>
            <a:off x="2119" y="1577752"/>
            <a:ext cx="9607138" cy="5435600"/>
          </a:xfrm>
        </p:spPr>
        <p:txBody>
          <a:bodyPr/>
          <a:lstStyle/>
          <a:p>
            <a:pPr marL="698500" eaLnBrk="1" hangingPunct="1">
              <a:buSzPct val="125000"/>
              <a:defRPr/>
            </a:pPr>
            <a:r>
              <a:rPr lang="en-US" altLang="tr-TR" dirty="0"/>
              <a:t>Inheritance is a useful feature. </a:t>
            </a:r>
          </a:p>
          <a:p>
            <a:pPr marL="698500" eaLnBrk="1" hangingPunct="1">
              <a:buSzPct val="125000"/>
              <a:defRPr/>
            </a:pPr>
            <a:r>
              <a:rPr lang="en-US" altLang="tr-TR" dirty="0"/>
              <a:t>Inheritance can facilitate code reuse, since you can customize the behavior of parent classes without having to modify them. </a:t>
            </a:r>
          </a:p>
          <a:p>
            <a:pPr marL="698500" eaLnBrk="1" hangingPunct="1">
              <a:buSzPct val="125000"/>
              <a:defRPr/>
            </a:pPr>
            <a:r>
              <a:rPr lang="en-US" altLang="tr-TR" dirty="0"/>
              <a:t>Inheritance can make programs difficult to read. When a method is invoked, it is sometimes not clear where to find its definition. The relevant code may be scattered among several modules. </a:t>
            </a:r>
          </a:p>
        </p:txBody>
      </p:sp>
    </p:spTree>
    <p:extLst>
      <p:ext uri="{BB962C8B-B14F-4D97-AF65-F5344CB8AC3E}">
        <p14:creationId xmlns:p14="http://schemas.microsoft.com/office/powerpoint/2010/main" val="248096022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50800" y="50800"/>
            <a:ext cx="10083800" cy="950888"/>
          </a:xfrm>
        </p:spPr>
        <p:txBody>
          <a:bodyPr/>
          <a:lstStyle/>
          <a:p>
            <a:pPr>
              <a:defRPr/>
            </a:pPr>
            <a:r>
              <a:rPr lang="en-US" altLang="en-US" sz="4800" dirty="0">
                <a:solidFill>
                  <a:schemeClr val="accent2"/>
                </a:solidFill>
              </a:rPr>
              <a:t>Animal World</a:t>
            </a:r>
          </a:p>
        </p:txBody>
      </p:sp>
      <p:sp>
        <p:nvSpPr>
          <p:cNvPr id="39939" name="Content Placeholder 2"/>
          <p:cNvSpPr>
            <a:spLocks noGrp="1"/>
          </p:cNvSpPr>
          <p:nvPr>
            <p:ph idx="1"/>
          </p:nvPr>
        </p:nvSpPr>
        <p:spPr>
          <a:xfrm>
            <a:off x="-176213" y="2159000"/>
            <a:ext cx="10083801" cy="5435600"/>
          </a:xfrm>
        </p:spPr>
        <p:txBody>
          <a:bodyPr anchor="t"/>
          <a:lstStyle/>
          <a:p>
            <a:pPr marL="215900" indent="0">
              <a:spcBef>
                <a:spcPct val="0"/>
              </a:spcBef>
              <a:buFont typeface="Gill Sans" charset="0"/>
              <a:buNone/>
              <a:defRPr/>
            </a:pPr>
            <a:endParaRPr lang="en-US" altLang="en-US" sz="2400" dirty="0">
              <a:solidFill>
                <a:srgbClr val="00B050"/>
              </a:solidFill>
              <a:latin typeface="Courier New" panose="02070309020205020404" pitchFamily="49" charset="0"/>
              <a:cs typeface="Courier New" panose="02070309020205020404" pitchFamily="49" charset="0"/>
            </a:endParaRPr>
          </a:p>
          <a:p>
            <a:pPr marL="215900" indent="0">
              <a:spcBef>
                <a:spcPct val="0"/>
              </a:spcBef>
              <a:buFont typeface="Gill Sans" charset="0"/>
              <a:buNone/>
              <a:defRPr/>
            </a:pPr>
            <a:r>
              <a:rPr lang="en-US" altLang="en-US" sz="2400" b="1" dirty="0">
                <a:solidFill>
                  <a:srgbClr val="00B050"/>
                </a:solidFill>
                <a:latin typeface="Courier New" panose="02070309020205020404" pitchFamily="49" charset="0"/>
                <a:cs typeface="Courier New" panose="02070309020205020404" pitchFamily="49" charset="0"/>
              </a:rPr>
              <a:t>class Cat:</a:t>
            </a:r>
          </a:p>
          <a:p>
            <a:pPr marL="215900" indent="0">
              <a:spcBef>
                <a:spcPct val="0"/>
              </a:spcBef>
              <a:buFont typeface="Gill Sans" charset="0"/>
              <a:buNone/>
              <a:defRPr/>
            </a:pPr>
            <a:r>
              <a:rPr lang="en-US" altLang="en-US" sz="2400" b="1" dirty="0">
                <a:solidFill>
                  <a:srgbClr val="00B050"/>
                </a:solidFill>
                <a:latin typeface="Courier New" panose="02070309020205020404" pitchFamily="49" charset="0"/>
                <a:cs typeface="Courier New" panose="02070309020205020404" pitchFamily="49" charset="0"/>
              </a:rPr>
              <a:t>    </a:t>
            </a:r>
            <a:r>
              <a:rPr lang="en-US" altLang="en-US" sz="2400" b="1" dirty="0" err="1">
                <a:solidFill>
                  <a:srgbClr val="00B050"/>
                </a:solidFill>
                <a:latin typeface="Courier New" panose="02070309020205020404" pitchFamily="49" charset="0"/>
                <a:cs typeface="Courier New" panose="02070309020205020404" pitchFamily="49" charset="0"/>
              </a:rPr>
              <a:t>def</a:t>
            </a:r>
            <a:r>
              <a:rPr lang="en-US" altLang="en-US" sz="2400" b="1" dirty="0">
                <a:solidFill>
                  <a:srgbClr val="00B050"/>
                </a:solidFill>
                <a:latin typeface="Courier New" panose="02070309020205020404" pitchFamily="49" charset="0"/>
                <a:cs typeface="Courier New" panose="02070309020205020404" pitchFamily="49" charset="0"/>
              </a:rPr>
              <a:t> __</a:t>
            </a:r>
            <a:r>
              <a:rPr lang="en-US" altLang="en-US" sz="2400" b="1" dirty="0" err="1">
                <a:solidFill>
                  <a:srgbClr val="00B050"/>
                </a:solidFill>
                <a:latin typeface="Courier New" panose="02070309020205020404" pitchFamily="49" charset="0"/>
                <a:cs typeface="Courier New" panose="02070309020205020404" pitchFamily="49" charset="0"/>
              </a:rPr>
              <a:t>init</a:t>
            </a:r>
            <a:r>
              <a:rPr lang="en-US" altLang="en-US" sz="2400" b="1" dirty="0">
                <a:solidFill>
                  <a:srgbClr val="00B050"/>
                </a:solidFill>
                <a:latin typeface="Courier New" panose="02070309020205020404" pitchFamily="49" charset="0"/>
                <a:cs typeface="Courier New" panose="02070309020205020404" pitchFamily="49" charset="0"/>
              </a:rPr>
              <a:t>__(self, name):</a:t>
            </a:r>
          </a:p>
          <a:p>
            <a:pPr marL="215900" indent="0">
              <a:spcBef>
                <a:spcPct val="0"/>
              </a:spcBef>
              <a:buFont typeface="Gill Sans" charset="0"/>
              <a:buNone/>
              <a:defRPr/>
            </a:pPr>
            <a:r>
              <a:rPr lang="en-US" altLang="en-US" sz="2400" b="1" dirty="0">
                <a:solidFill>
                  <a:srgbClr val="00B050"/>
                </a:solidFill>
                <a:latin typeface="Courier New" panose="02070309020205020404" pitchFamily="49" charset="0"/>
                <a:cs typeface="Courier New" panose="02070309020205020404" pitchFamily="49" charset="0"/>
              </a:rPr>
              <a:t>        self.name = name</a:t>
            </a:r>
          </a:p>
          <a:p>
            <a:pPr marL="215900" indent="0">
              <a:spcBef>
                <a:spcPct val="0"/>
              </a:spcBef>
              <a:buFont typeface="Gill Sans" charset="0"/>
              <a:buNone/>
              <a:defRPr/>
            </a:pPr>
            <a:endParaRPr lang="en-US" altLang="en-US" sz="2400" b="1" dirty="0">
              <a:solidFill>
                <a:srgbClr val="00B050"/>
              </a:solidFill>
              <a:latin typeface="Courier New" panose="02070309020205020404" pitchFamily="49" charset="0"/>
              <a:cs typeface="Courier New" panose="02070309020205020404" pitchFamily="49" charset="0"/>
            </a:endParaRPr>
          </a:p>
          <a:p>
            <a:pPr marL="215900" indent="0">
              <a:spcBef>
                <a:spcPct val="0"/>
              </a:spcBef>
              <a:buFont typeface="Gill Sans" charset="0"/>
              <a:buNone/>
              <a:defRPr/>
            </a:pPr>
            <a:r>
              <a:rPr lang="en-US" altLang="en-US" sz="2400" b="1" dirty="0">
                <a:solidFill>
                  <a:srgbClr val="00B050"/>
                </a:solidFill>
                <a:latin typeface="Courier New" panose="02070309020205020404" pitchFamily="49" charset="0"/>
                <a:cs typeface="Courier New" panose="02070309020205020404" pitchFamily="49" charset="0"/>
              </a:rPr>
              <a:t>class Dog:</a:t>
            </a:r>
          </a:p>
          <a:p>
            <a:pPr marL="215900" indent="0">
              <a:spcBef>
                <a:spcPct val="0"/>
              </a:spcBef>
              <a:buFont typeface="Gill Sans" charset="0"/>
              <a:buNone/>
              <a:defRPr/>
            </a:pPr>
            <a:r>
              <a:rPr lang="en-US" altLang="en-US" sz="2400" b="1" dirty="0">
                <a:solidFill>
                  <a:srgbClr val="00B050"/>
                </a:solidFill>
                <a:latin typeface="Courier New" panose="02070309020205020404" pitchFamily="49" charset="0"/>
                <a:cs typeface="Courier New" panose="02070309020205020404" pitchFamily="49" charset="0"/>
              </a:rPr>
              <a:t>    </a:t>
            </a:r>
            <a:r>
              <a:rPr lang="en-US" altLang="en-US" sz="2400" b="1" dirty="0" err="1">
                <a:solidFill>
                  <a:srgbClr val="00B050"/>
                </a:solidFill>
                <a:latin typeface="Courier New" panose="02070309020205020404" pitchFamily="49" charset="0"/>
                <a:cs typeface="Courier New" panose="02070309020205020404" pitchFamily="49" charset="0"/>
              </a:rPr>
              <a:t>def</a:t>
            </a:r>
            <a:r>
              <a:rPr lang="en-US" altLang="en-US" sz="2400" b="1" dirty="0">
                <a:solidFill>
                  <a:srgbClr val="00B050"/>
                </a:solidFill>
                <a:latin typeface="Courier New" panose="02070309020205020404" pitchFamily="49" charset="0"/>
                <a:cs typeface="Courier New" panose="02070309020205020404" pitchFamily="49" charset="0"/>
              </a:rPr>
              <a:t> __</a:t>
            </a:r>
            <a:r>
              <a:rPr lang="en-US" altLang="en-US" sz="2400" b="1" dirty="0" err="1">
                <a:solidFill>
                  <a:srgbClr val="00B050"/>
                </a:solidFill>
                <a:latin typeface="Courier New" panose="02070309020205020404" pitchFamily="49" charset="0"/>
                <a:cs typeface="Courier New" panose="02070309020205020404" pitchFamily="49" charset="0"/>
              </a:rPr>
              <a:t>init</a:t>
            </a:r>
            <a:r>
              <a:rPr lang="en-US" altLang="en-US" sz="2400" b="1" dirty="0">
                <a:solidFill>
                  <a:srgbClr val="00B050"/>
                </a:solidFill>
                <a:latin typeface="Courier New" panose="02070309020205020404" pitchFamily="49" charset="0"/>
                <a:cs typeface="Courier New" panose="02070309020205020404" pitchFamily="49" charset="0"/>
              </a:rPr>
              <a:t>__(self, name):</a:t>
            </a:r>
          </a:p>
          <a:p>
            <a:pPr marL="215900" indent="0">
              <a:spcBef>
                <a:spcPct val="0"/>
              </a:spcBef>
              <a:buFont typeface="Gill Sans" charset="0"/>
              <a:buNone/>
              <a:defRPr/>
            </a:pPr>
            <a:r>
              <a:rPr lang="en-US" altLang="en-US" sz="2400" b="1" dirty="0">
                <a:solidFill>
                  <a:srgbClr val="00B050"/>
                </a:solidFill>
                <a:latin typeface="Courier New" panose="02070309020205020404" pitchFamily="49" charset="0"/>
                <a:cs typeface="Courier New" panose="02070309020205020404" pitchFamily="49" charset="0"/>
              </a:rPr>
              <a:t>        self.name = name</a:t>
            </a:r>
          </a:p>
          <a:p>
            <a:pPr marL="215900" indent="0">
              <a:spcBef>
                <a:spcPct val="0"/>
              </a:spcBef>
              <a:buFont typeface="Gill Sans" charset="0"/>
              <a:buNone/>
              <a:defRPr/>
            </a:pPr>
            <a:endParaRPr lang="en-US" alt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403495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53" y="0"/>
            <a:ext cx="10083800" cy="950888"/>
          </a:xfrm>
        </p:spPr>
        <p:txBody>
          <a:bodyPr/>
          <a:lstStyle/>
          <a:p>
            <a:pPr>
              <a:defRPr/>
            </a:pPr>
            <a:r>
              <a:rPr lang="en-US" sz="4800" dirty="0">
                <a:solidFill>
                  <a:schemeClr val="accent2"/>
                </a:solidFill>
              </a:rPr>
              <a:t>Talking Animals</a:t>
            </a:r>
          </a:p>
        </p:txBody>
      </p:sp>
      <p:sp>
        <p:nvSpPr>
          <p:cNvPr id="30722" name="TextBox 4"/>
          <p:cNvSpPr txBox="1">
            <a:spLocks noChangeArrowheads="1"/>
          </p:cNvSpPr>
          <p:nvPr/>
        </p:nvSpPr>
        <p:spPr bwMode="auto">
          <a:xfrm>
            <a:off x="183456" y="1721768"/>
            <a:ext cx="7199312" cy="5538787"/>
          </a:xfrm>
          <a:prstGeom prst="rect">
            <a:avLst/>
          </a:prstGeom>
          <a:solidFill>
            <a:srgbClr val="FFFF00"/>
          </a:solidFill>
          <a:ln w="9525">
            <a:solidFill>
              <a:srgbClr val="00B050"/>
            </a:solidFill>
            <a:miter lim="800000"/>
            <a:headEnd/>
            <a:tailEnd/>
          </a:ln>
        </p:spPr>
        <p:txBody>
          <a:bodyPr lIns="0" tIns="0" rIns="0" bIns="0">
            <a:spAutoFit/>
          </a:bodyPr>
          <a:lstStyle>
            <a:lvl1pPr marL="114300">
              <a:defRPr sz="3200">
                <a:solidFill>
                  <a:srgbClr val="000000"/>
                </a:solidFill>
                <a:latin typeface="Gill Sans" charset="0"/>
                <a:ea typeface="ヒラギノ角ゴ ProN W3" charset="-128"/>
                <a:sym typeface="Gill Sans" charset="0"/>
              </a:defRPr>
            </a:lvl1pPr>
            <a:lvl2pPr marL="742950" indent="-285750">
              <a:defRPr sz="3200">
                <a:solidFill>
                  <a:srgbClr val="000000"/>
                </a:solidFill>
                <a:latin typeface="Gill Sans" charset="0"/>
                <a:ea typeface="ヒラギノ角ゴ ProN W3" charset="-128"/>
                <a:sym typeface="Gill Sans" charset="0"/>
              </a:defRPr>
            </a:lvl2pPr>
            <a:lvl3pPr marL="1143000" indent="-228600">
              <a:defRPr sz="3200">
                <a:solidFill>
                  <a:srgbClr val="000000"/>
                </a:solidFill>
                <a:latin typeface="Gill Sans" charset="0"/>
                <a:ea typeface="ヒラギノ角ゴ ProN W3" charset="-128"/>
                <a:sym typeface="Gill Sans" charset="0"/>
              </a:defRPr>
            </a:lvl3pPr>
            <a:lvl4pPr marL="1600200" indent="-228600">
              <a:defRPr sz="3200">
                <a:solidFill>
                  <a:srgbClr val="000000"/>
                </a:solidFill>
                <a:latin typeface="Gill Sans" charset="0"/>
                <a:ea typeface="ヒラギノ角ゴ ProN W3" charset="-128"/>
                <a:sym typeface="Gill Sans" charset="0"/>
              </a:defRPr>
            </a:lvl4pPr>
            <a:lvl5pPr marL="2057400" indent="-228600">
              <a:defRPr sz="3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200">
                <a:solidFill>
                  <a:srgbClr val="000000"/>
                </a:solidFill>
                <a:latin typeface="Gill Sans" charset="0"/>
                <a:ea typeface="ヒラギノ角ゴ ProN W3" charset="-128"/>
                <a:sym typeface="Gill Sans" charset="0"/>
              </a:defRPr>
            </a:lvl9pPr>
          </a:lstStyle>
          <a:p>
            <a:pPr marL="1143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animals = [Cat('Missy'),</a:t>
            </a:r>
          </a:p>
          <a:p>
            <a:pPr marL="1143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Cat('</a:t>
            </a:r>
            <a:r>
              <a:rPr kumimoji="0" lang="en-US" altLang="en-US" sz="2400" b="1"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Mistof</a:t>
            </a: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a:t>
            </a:r>
          </a:p>
          <a:p>
            <a:pPr marL="1143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Dog('Lassie')]</a:t>
            </a:r>
          </a:p>
          <a:p>
            <a:pPr marL="11430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endParaRPr>
          </a:p>
          <a:p>
            <a:pPr marL="1143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for animal in animals:</a:t>
            </a:r>
          </a:p>
          <a:p>
            <a:pPr marL="1143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if </a:t>
            </a:r>
            <a:r>
              <a:rPr kumimoji="0" lang="en-US" altLang="en-US" sz="2400" b="1"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isinstance</a:t>
            </a: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(animal, Cat):               </a:t>
            </a:r>
          </a:p>
          <a:p>
            <a:pPr marL="1143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print animal.name + ': ’ + ‘Meow’</a:t>
            </a:r>
          </a:p>
          <a:p>
            <a:pPr lvl="0">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a:t>
            </a:r>
            <a:r>
              <a:rPr kumimoji="0" lang="en-US" altLang="en-US" sz="2400" b="1"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elif</a:t>
            </a: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a:t>
            </a:r>
            <a:r>
              <a:rPr lang="en-US" altLang="en-US" sz="2400" b="1" dirty="0" err="1">
                <a:latin typeface="Courier New" panose="02070309020205020404" pitchFamily="49" charset="0"/>
                <a:cs typeface="Courier New" panose="02070309020205020404" pitchFamily="49" charset="0"/>
              </a:rPr>
              <a:t>isinstance</a:t>
            </a:r>
            <a:r>
              <a:rPr lang="en-US" altLang="en-US" sz="2400" b="1" dirty="0">
                <a:latin typeface="Courier New" panose="02070309020205020404" pitchFamily="49" charset="0"/>
                <a:cs typeface="Courier New" panose="02070309020205020404" pitchFamily="49" charset="0"/>
              </a:rPr>
              <a:t>(</a:t>
            </a: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animal, Dog):       </a:t>
            </a:r>
          </a:p>
          <a:p>
            <a:pPr marL="1143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print animal.name + ': ’ + ‘Woof’</a:t>
            </a:r>
          </a:p>
          <a:p>
            <a:pPr marL="11430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endParaRPr>
          </a:p>
          <a:p>
            <a:pPr marL="1143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output:</a:t>
            </a:r>
          </a:p>
          <a:p>
            <a:pPr marL="11430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endParaRPr>
          </a:p>
          <a:p>
            <a:pPr marL="1143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Missy: Meow!</a:t>
            </a:r>
          </a:p>
          <a:p>
            <a:pPr marL="1143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a:t>
            </a:r>
            <a:r>
              <a:rPr kumimoji="0" lang="en-US" altLang="en-US" sz="2400" b="1"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Mistof</a:t>
            </a: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Meow!</a:t>
            </a:r>
          </a:p>
          <a:p>
            <a:pPr marL="1143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Lassie: Woof!</a:t>
            </a:r>
          </a:p>
        </p:txBody>
      </p:sp>
    </p:spTree>
    <p:extLst>
      <p:ext uri="{BB962C8B-B14F-4D97-AF65-F5344CB8AC3E}">
        <p14:creationId xmlns:p14="http://schemas.microsoft.com/office/powerpoint/2010/main" val="286092504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73896"/>
            <a:ext cx="10083800" cy="2057400"/>
          </a:xfrm>
        </p:spPr>
        <p:txBody>
          <a:bodyPr/>
          <a:lstStyle/>
          <a:p>
            <a:pPr algn="ctr">
              <a:spcBef>
                <a:spcPts val="0"/>
              </a:spcBef>
              <a:spcAft>
                <a:spcPts val="0"/>
              </a:spcAft>
            </a:pPr>
            <a:r>
              <a:rPr lang="en-US" altLang="en-US" sz="4800" b="1" dirty="0">
                <a:solidFill>
                  <a:schemeClr val="tx2"/>
                </a:solidFill>
              </a:rPr>
              <a:t>Reminder</a:t>
            </a:r>
            <a:br>
              <a:rPr lang="en-US" altLang="en-US" sz="4800" b="1" dirty="0">
                <a:solidFill>
                  <a:schemeClr val="tx2"/>
                </a:solidFill>
              </a:rPr>
            </a:br>
            <a:r>
              <a:rPr lang="en-US" altLang="en-US" sz="4800" b="1" dirty="0">
                <a:solidFill>
                  <a:schemeClr val="tx2"/>
                </a:solidFill>
              </a:rPr>
              <a:t>Last Week (Week 13)</a:t>
            </a:r>
            <a:br>
              <a:rPr lang="en-US" altLang="en-US" sz="4800" b="1" dirty="0">
                <a:solidFill>
                  <a:schemeClr val="tx2"/>
                </a:solidFill>
              </a:rPr>
            </a:br>
            <a:r>
              <a:rPr lang="en-US" altLang="en-US" sz="4400" b="1" dirty="0">
                <a:solidFill>
                  <a:schemeClr val="accent2"/>
                </a:solidFill>
              </a:rPr>
              <a:t>Classes and Methods</a:t>
            </a:r>
            <a:endParaRPr lang="en-US" sz="4800" b="1" dirty="0">
              <a:solidFill>
                <a:schemeClr val="accent2"/>
              </a:solidFill>
            </a:endParaRPr>
          </a:p>
        </p:txBody>
      </p:sp>
    </p:spTree>
    <p:extLst>
      <p:ext uri="{BB962C8B-B14F-4D97-AF65-F5344CB8AC3E}">
        <p14:creationId xmlns:p14="http://schemas.microsoft.com/office/powerpoint/2010/main" val="248764545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50800"/>
            <a:ext cx="10083800" cy="878880"/>
          </a:xfrm>
        </p:spPr>
        <p:txBody>
          <a:bodyPr/>
          <a:lstStyle/>
          <a:p>
            <a:pPr>
              <a:defRPr/>
            </a:pPr>
            <a:r>
              <a:rPr lang="en-US" sz="4800" dirty="0">
                <a:solidFill>
                  <a:schemeClr val="accent2"/>
                </a:solidFill>
              </a:rPr>
              <a:t>Problem?</a:t>
            </a:r>
          </a:p>
        </p:txBody>
      </p:sp>
      <p:sp>
        <p:nvSpPr>
          <p:cNvPr id="3" name="Content Placeholder 2"/>
          <p:cNvSpPr>
            <a:spLocks noGrp="1"/>
          </p:cNvSpPr>
          <p:nvPr>
            <p:ph idx="1"/>
          </p:nvPr>
        </p:nvSpPr>
        <p:spPr>
          <a:xfrm>
            <a:off x="50800" y="909556"/>
            <a:ext cx="10083800" cy="5435600"/>
          </a:xfrm>
        </p:spPr>
        <p:txBody>
          <a:bodyPr/>
          <a:lstStyle/>
          <a:p>
            <a:pPr>
              <a:lnSpc>
                <a:spcPct val="150000"/>
              </a:lnSpc>
              <a:buSzPct val="125000"/>
              <a:defRPr/>
            </a:pPr>
            <a:r>
              <a:rPr lang="en-US" dirty="0"/>
              <a:t>What if we have 1000 different kinds of animals rather than just Cat and Dog?</a:t>
            </a:r>
          </a:p>
          <a:p>
            <a:pPr lvl="2">
              <a:lnSpc>
                <a:spcPct val="150000"/>
              </a:lnSpc>
              <a:buSzPct val="100000"/>
              <a:buFont typeface="Wingdings" panose="05000000000000000000" pitchFamily="2" charset="2"/>
              <a:buChar char="v"/>
              <a:defRPr/>
            </a:pPr>
            <a:r>
              <a:rPr lang="en-US" dirty="0"/>
              <a:t>1000 </a:t>
            </a:r>
            <a:r>
              <a:rPr lang="en-US" dirty="0" err="1"/>
              <a:t>elif</a:t>
            </a:r>
            <a:r>
              <a:rPr lang="en-US" dirty="0"/>
              <a:t> statements?</a:t>
            </a:r>
          </a:p>
        </p:txBody>
      </p:sp>
    </p:spTree>
    <p:extLst>
      <p:ext uri="{BB962C8B-B14F-4D97-AF65-F5344CB8AC3E}">
        <p14:creationId xmlns:p14="http://schemas.microsoft.com/office/powerpoint/2010/main" val="271941887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50800"/>
            <a:ext cx="10083800" cy="806872"/>
          </a:xfrm>
        </p:spPr>
        <p:txBody>
          <a:bodyPr/>
          <a:lstStyle/>
          <a:p>
            <a:pPr>
              <a:defRPr/>
            </a:pPr>
            <a:r>
              <a:rPr lang="en-US" sz="4800" dirty="0">
                <a:solidFill>
                  <a:schemeClr val="accent2"/>
                </a:solidFill>
              </a:rPr>
              <a:t>Solution: Polymorphism</a:t>
            </a:r>
          </a:p>
        </p:txBody>
      </p:sp>
      <p:sp>
        <p:nvSpPr>
          <p:cNvPr id="4" name="Content Placeholder 2"/>
          <p:cNvSpPr>
            <a:spLocks noGrp="1"/>
          </p:cNvSpPr>
          <p:nvPr>
            <p:ph idx="1"/>
          </p:nvPr>
        </p:nvSpPr>
        <p:spPr>
          <a:xfrm>
            <a:off x="38100" y="1352128"/>
            <a:ext cx="10083800" cy="5435600"/>
          </a:xfrm>
        </p:spPr>
        <p:txBody>
          <a:bodyPr anchor="t"/>
          <a:lstStyle/>
          <a:p>
            <a:pPr marL="215900" indent="0">
              <a:spcBef>
                <a:spcPct val="0"/>
              </a:spcBef>
              <a:buFont typeface="Gill Sans" charset="0"/>
              <a:buNone/>
            </a:pPr>
            <a:r>
              <a:rPr lang="en-US" altLang="en-US" sz="2400" dirty="0">
                <a:solidFill>
                  <a:srgbClr val="00B050"/>
                </a:solidFill>
                <a:latin typeface="Courier New" panose="02070309020205020404" pitchFamily="49" charset="0"/>
                <a:cs typeface="Courier New" panose="02070309020205020404" pitchFamily="49" charset="0"/>
              </a:rPr>
              <a:t>class Animal(object):</a:t>
            </a:r>
          </a:p>
          <a:p>
            <a:pPr marL="215900" indent="0">
              <a:spcBef>
                <a:spcPct val="0"/>
              </a:spcBef>
              <a:buFont typeface="Gill Sans" charset="0"/>
              <a:buNone/>
            </a:pPr>
            <a:r>
              <a:rPr lang="en-US" altLang="en-US" sz="2400" dirty="0">
                <a:solidFill>
                  <a:srgbClr val="00B050"/>
                </a:solidFill>
                <a:latin typeface="Courier New" panose="02070309020205020404" pitchFamily="49" charset="0"/>
                <a:cs typeface="Courier New" panose="02070309020205020404" pitchFamily="49" charset="0"/>
              </a:rPr>
              <a:t>    </a:t>
            </a:r>
            <a:r>
              <a:rPr lang="en-US" altLang="en-US" sz="2400" dirty="0" err="1">
                <a:solidFill>
                  <a:srgbClr val="00B050"/>
                </a:solidFill>
                <a:latin typeface="Courier New" panose="02070309020205020404" pitchFamily="49" charset="0"/>
                <a:cs typeface="Courier New" panose="02070309020205020404" pitchFamily="49" charset="0"/>
              </a:rPr>
              <a:t>def</a:t>
            </a:r>
            <a:r>
              <a:rPr lang="en-US" altLang="en-US" sz="2400" dirty="0">
                <a:solidFill>
                  <a:srgbClr val="00B050"/>
                </a:solidFill>
                <a:latin typeface="Courier New" panose="02070309020205020404" pitchFamily="49" charset="0"/>
                <a:cs typeface="Courier New" panose="02070309020205020404" pitchFamily="49" charset="0"/>
              </a:rPr>
              <a:t> __</a:t>
            </a:r>
            <a:r>
              <a:rPr lang="en-US" altLang="en-US" sz="2400" dirty="0" err="1">
                <a:solidFill>
                  <a:srgbClr val="00B050"/>
                </a:solidFill>
                <a:latin typeface="Courier New" panose="02070309020205020404" pitchFamily="49" charset="0"/>
                <a:cs typeface="Courier New" panose="02070309020205020404" pitchFamily="49" charset="0"/>
              </a:rPr>
              <a:t>init</a:t>
            </a:r>
            <a:r>
              <a:rPr lang="en-US" altLang="en-US" sz="2400" dirty="0">
                <a:solidFill>
                  <a:srgbClr val="00B050"/>
                </a:solidFill>
                <a:latin typeface="Courier New" panose="02070309020205020404" pitchFamily="49" charset="0"/>
                <a:cs typeface="Courier New" panose="02070309020205020404" pitchFamily="49" charset="0"/>
              </a:rPr>
              <a:t>__(self, name):</a:t>
            </a:r>
          </a:p>
          <a:p>
            <a:pPr marL="215900" indent="0">
              <a:spcBef>
                <a:spcPct val="0"/>
              </a:spcBef>
              <a:buFont typeface="Gill Sans" charset="0"/>
              <a:buNone/>
            </a:pPr>
            <a:r>
              <a:rPr lang="en-US" altLang="en-US" sz="2400" dirty="0">
                <a:solidFill>
                  <a:srgbClr val="00B050"/>
                </a:solidFill>
                <a:latin typeface="Courier New" panose="02070309020205020404" pitchFamily="49" charset="0"/>
                <a:cs typeface="Courier New" panose="02070309020205020404" pitchFamily="49" charset="0"/>
              </a:rPr>
              <a:t>        self.name = name</a:t>
            </a:r>
          </a:p>
          <a:p>
            <a:pPr marL="215900" indent="0">
              <a:spcBef>
                <a:spcPct val="0"/>
              </a:spcBef>
              <a:buFont typeface="Gill Sans" charset="0"/>
              <a:buNone/>
            </a:pPr>
            <a:endParaRPr lang="en-US" altLang="en-US" sz="2400" dirty="0">
              <a:solidFill>
                <a:srgbClr val="00B050"/>
              </a:solidFill>
              <a:latin typeface="Courier New" panose="02070309020205020404" pitchFamily="49" charset="0"/>
              <a:cs typeface="Courier New" panose="02070309020205020404" pitchFamily="49" charset="0"/>
            </a:endParaRPr>
          </a:p>
          <a:p>
            <a:pPr marL="215900" indent="0">
              <a:spcBef>
                <a:spcPct val="0"/>
              </a:spcBef>
              <a:buFont typeface="Gill Sans" charset="0"/>
              <a:buNone/>
            </a:pPr>
            <a:r>
              <a:rPr lang="en-US" altLang="en-US" sz="2400" dirty="0">
                <a:solidFill>
                  <a:srgbClr val="00B050"/>
                </a:solidFill>
                <a:latin typeface="Courier New" panose="02070309020205020404" pitchFamily="49" charset="0"/>
                <a:cs typeface="Courier New" panose="02070309020205020404" pitchFamily="49" charset="0"/>
              </a:rPr>
              <a:t>    </a:t>
            </a:r>
            <a:r>
              <a:rPr lang="en-US" altLang="en-US" sz="2400" dirty="0" err="1">
                <a:solidFill>
                  <a:srgbClr val="00B050"/>
                </a:solidFill>
                <a:latin typeface="Courier New" panose="02070309020205020404" pitchFamily="49" charset="0"/>
                <a:cs typeface="Courier New" panose="02070309020205020404" pitchFamily="49" charset="0"/>
              </a:rPr>
              <a:t>def</a:t>
            </a:r>
            <a:r>
              <a:rPr lang="en-US" altLang="en-US" sz="2400" dirty="0">
                <a:solidFill>
                  <a:srgbClr val="00B050"/>
                </a:solidFill>
                <a:latin typeface="Courier New" panose="02070309020205020404" pitchFamily="49" charset="0"/>
                <a:cs typeface="Courier New" panose="02070309020205020404" pitchFamily="49" charset="0"/>
              </a:rPr>
              <a:t> talk(self):</a:t>
            </a:r>
          </a:p>
          <a:p>
            <a:pPr marL="215900" indent="0">
              <a:spcBef>
                <a:spcPct val="0"/>
              </a:spcBef>
              <a:buFont typeface="Gill Sans" charset="0"/>
              <a:buNone/>
            </a:pPr>
            <a:r>
              <a:rPr lang="en-US" altLang="en-US" sz="2400" dirty="0">
                <a:solidFill>
                  <a:srgbClr val="00B050"/>
                </a:solidFill>
                <a:latin typeface="Courier New" panose="02070309020205020404" pitchFamily="49" charset="0"/>
                <a:cs typeface="Courier New" panose="02070309020205020404" pitchFamily="49" charset="0"/>
              </a:rPr>
              <a:t>        return ‘what?’</a:t>
            </a:r>
          </a:p>
          <a:p>
            <a:pPr marL="215900" indent="0">
              <a:spcBef>
                <a:spcPct val="0"/>
              </a:spcBef>
              <a:buFont typeface="Gill Sans" charset="0"/>
              <a:buNone/>
            </a:pPr>
            <a:endParaRPr lang="en-US" altLang="en-US" sz="2400" dirty="0">
              <a:solidFill>
                <a:srgbClr val="00B050"/>
              </a:solidFill>
              <a:latin typeface="Courier New" panose="02070309020205020404" pitchFamily="49" charset="0"/>
              <a:cs typeface="Courier New" panose="02070309020205020404" pitchFamily="49" charset="0"/>
            </a:endParaRPr>
          </a:p>
          <a:p>
            <a:pPr marL="215900" indent="0">
              <a:spcBef>
                <a:spcPct val="0"/>
              </a:spcBef>
              <a:buFont typeface="Gill Sans" charset="0"/>
              <a:buNone/>
            </a:pPr>
            <a:r>
              <a:rPr lang="en-US" altLang="en-US" sz="2400" dirty="0">
                <a:solidFill>
                  <a:srgbClr val="00B050"/>
                </a:solidFill>
                <a:latin typeface="Courier New" panose="02070309020205020404" pitchFamily="49" charset="0"/>
                <a:cs typeface="Courier New" panose="02070309020205020404" pitchFamily="49" charset="0"/>
              </a:rPr>
              <a:t>class Cat(</a:t>
            </a:r>
            <a:r>
              <a:rPr lang="en-US" altLang="en-US" sz="2400" b="1" dirty="0">
                <a:solidFill>
                  <a:srgbClr val="00B050"/>
                </a:solidFill>
                <a:latin typeface="Courier New" panose="02070309020205020404" pitchFamily="49" charset="0"/>
                <a:cs typeface="Courier New" panose="02070309020205020404" pitchFamily="49" charset="0"/>
              </a:rPr>
              <a:t>Animal</a:t>
            </a:r>
            <a:r>
              <a:rPr lang="en-US" altLang="en-US" sz="2400" dirty="0">
                <a:solidFill>
                  <a:srgbClr val="00B050"/>
                </a:solidFill>
                <a:latin typeface="Courier New" panose="02070309020205020404" pitchFamily="49" charset="0"/>
                <a:cs typeface="Courier New" panose="02070309020205020404" pitchFamily="49" charset="0"/>
              </a:rPr>
              <a:t>):</a:t>
            </a:r>
          </a:p>
          <a:p>
            <a:pPr marL="215900" indent="0">
              <a:spcBef>
                <a:spcPct val="0"/>
              </a:spcBef>
              <a:buFont typeface="Gill Sans" charset="0"/>
              <a:buNone/>
            </a:pPr>
            <a:r>
              <a:rPr lang="en-US" altLang="en-US" sz="2400" dirty="0">
                <a:solidFill>
                  <a:srgbClr val="00B050"/>
                </a:solidFill>
                <a:latin typeface="Courier New" panose="02070309020205020404" pitchFamily="49" charset="0"/>
                <a:cs typeface="Courier New" panose="02070309020205020404" pitchFamily="49" charset="0"/>
              </a:rPr>
              <a:t>    </a:t>
            </a:r>
            <a:r>
              <a:rPr lang="en-US" altLang="en-US" sz="2400" dirty="0" err="1">
                <a:solidFill>
                  <a:srgbClr val="00B050"/>
                </a:solidFill>
                <a:latin typeface="Courier New" panose="02070309020205020404" pitchFamily="49" charset="0"/>
                <a:cs typeface="Courier New" panose="02070309020205020404" pitchFamily="49" charset="0"/>
              </a:rPr>
              <a:t>def</a:t>
            </a:r>
            <a:r>
              <a:rPr lang="en-US" altLang="en-US" sz="2400" dirty="0">
                <a:solidFill>
                  <a:srgbClr val="00B050"/>
                </a:solidFill>
                <a:latin typeface="Courier New" panose="02070309020205020404" pitchFamily="49" charset="0"/>
                <a:cs typeface="Courier New" panose="02070309020205020404" pitchFamily="49" charset="0"/>
              </a:rPr>
              <a:t> talk(self):</a:t>
            </a:r>
          </a:p>
          <a:p>
            <a:pPr marL="215900" indent="0">
              <a:spcBef>
                <a:spcPct val="0"/>
              </a:spcBef>
              <a:buFont typeface="Gill Sans" charset="0"/>
              <a:buNone/>
            </a:pPr>
            <a:r>
              <a:rPr lang="en-US" altLang="en-US" sz="2400" dirty="0">
                <a:solidFill>
                  <a:srgbClr val="00B050"/>
                </a:solidFill>
                <a:latin typeface="Courier New" panose="02070309020205020404" pitchFamily="49" charset="0"/>
                <a:cs typeface="Courier New" panose="02070309020205020404" pitchFamily="49" charset="0"/>
              </a:rPr>
              <a:t>        return 'Meow!'</a:t>
            </a:r>
          </a:p>
          <a:p>
            <a:pPr marL="215900" indent="0">
              <a:spcBef>
                <a:spcPct val="0"/>
              </a:spcBef>
              <a:buFont typeface="Gill Sans" charset="0"/>
              <a:buNone/>
            </a:pPr>
            <a:endParaRPr lang="en-US" altLang="en-US" sz="2400" dirty="0">
              <a:solidFill>
                <a:srgbClr val="00B050"/>
              </a:solidFill>
              <a:latin typeface="Courier New" panose="02070309020205020404" pitchFamily="49" charset="0"/>
              <a:cs typeface="Courier New" panose="02070309020205020404" pitchFamily="49" charset="0"/>
            </a:endParaRPr>
          </a:p>
          <a:p>
            <a:pPr marL="215900" indent="0">
              <a:spcBef>
                <a:spcPct val="0"/>
              </a:spcBef>
              <a:buFont typeface="Gill Sans" charset="0"/>
              <a:buNone/>
            </a:pPr>
            <a:r>
              <a:rPr lang="en-US" altLang="en-US" sz="2400" dirty="0">
                <a:solidFill>
                  <a:srgbClr val="00B050"/>
                </a:solidFill>
                <a:latin typeface="Courier New" panose="02070309020205020404" pitchFamily="49" charset="0"/>
                <a:cs typeface="Courier New" panose="02070309020205020404" pitchFamily="49" charset="0"/>
              </a:rPr>
              <a:t>class Dog(</a:t>
            </a:r>
            <a:r>
              <a:rPr lang="en-US" altLang="en-US" sz="2400" b="1" dirty="0">
                <a:solidFill>
                  <a:srgbClr val="00B050"/>
                </a:solidFill>
                <a:latin typeface="Courier New" panose="02070309020205020404" pitchFamily="49" charset="0"/>
                <a:cs typeface="Courier New" panose="02070309020205020404" pitchFamily="49" charset="0"/>
              </a:rPr>
              <a:t>Animal</a:t>
            </a:r>
            <a:r>
              <a:rPr lang="en-US" altLang="en-US" sz="2400" dirty="0">
                <a:solidFill>
                  <a:srgbClr val="00B050"/>
                </a:solidFill>
                <a:latin typeface="Courier New" panose="02070309020205020404" pitchFamily="49" charset="0"/>
                <a:cs typeface="Courier New" panose="02070309020205020404" pitchFamily="49" charset="0"/>
              </a:rPr>
              <a:t>):</a:t>
            </a:r>
          </a:p>
          <a:p>
            <a:pPr marL="215900" indent="0">
              <a:spcBef>
                <a:spcPct val="0"/>
              </a:spcBef>
              <a:buFont typeface="Gill Sans" charset="0"/>
              <a:buNone/>
            </a:pPr>
            <a:r>
              <a:rPr lang="en-US" altLang="en-US" sz="2400" dirty="0">
                <a:solidFill>
                  <a:srgbClr val="00B050"/>
                </a:solidFill>
                <a:latin typeface="Courier New" panose="02070309020205020404" pitchFamily="49" charset="0"/>
                <a:cs typeface="Courier New" panose="02070309020205020404" pitchFamily="49" charset="0"/>
              </a:rPr>
              <a:t>    </a:t>
            </a:r>
            <a:r>
              <a:rPr lang="en-US" altLang="en-US" sz="2400" dirty="0" err="1">
                <a:solidFill>
                  <a:srgbClr val="00B050"/>
                </a:solidFill>
                <a:latin typeface="Courier New" panose="02070309020205020404" pitchFamily="49" charset="0"/>
                <a:cs typeface="Courier New" panose="02070309020205020404" pitchFamily="49" charset="0"/>
              </a:rPr>
              <a:t>def</a:t>
            </a:r>
            <a:r>
              <a:rPr lang="en-US" altLang="en-US" sz="2400" dirty="0">
                <a:solidFill>
                  <a:srgbClr val="00B050"/>
                </a:solidFill>
                <a:latin typeface="Courier New" panose="02070309020205020404" pitchFamily="49" charset="0"/>
                <a:cs typeface="Courier New" panose="02070309020205020404" pitchFamily="49" charset="0"/>
              </a:rPr>
              <a:t> talk(self):</a:t>
            </a:r>
          </a:p>
          <a:p>
            <a:pPr marL="215900" indent="0">
              <a:spcBef>
                <a:spcPct val="0"/>
              </a:spcBef>
              <a:buFont typeface="Gill Sans" charset="0"/>
              <a:buNone/>
            </a:pPr>
            <a:r>
              <a:rPr lang="en-US" altLang="en-US" sz="2400" dirty="0">
                <a:solidFill>
                  <a:srgbClr val="00B050"/>
                </a:solidFill>
                <a:latin typeface="Courier New" panose="02070309020205020404" pitchFamily="49" charset="0"/>
                <a:cs typeface="Courier New" panose="02070309020205020404" pitchFamily="49" charset="0"/>
              </a:rPr>
              <a:t>        return 'Woof!'</a:t>
            </a:r>
          </a:p>
          <a:p>
            <a:pPr marL="215900" indent="0">
              <a:spcBef>
                <a:spcPct val="0"/>
              </a:spcBef>
              <a:buFont typeface="Gill Sans" charset="0"/>
              <a:buNone/>
            </a:pPr>
            <a:endParaRPr lang="en-US" alt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75923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50800"/>
            <a:ext cx="10083800" cy="963077"/>
          </a:xfrm>
        </p:spPr>
        <p:txBody>
          <a:bodyPr/>
          <a:lstStyle/>
          <a:p>
            <a:pPr>
              <a:defRPr/>
            </a:pPr>
            <a:r>
              <a:rPr lang="en-US" altLang="en-US" sz="4800" dirty="0">
                <a:solidFill>
                  <a:schemeClr val="accent2"/>
                </a:solidFill>
              </a:rPr>
              <a:t>Solution: Polymorphism</a:t>
            </a:r>
            <a:endParaRPr lang="en-US" sz="4800" dirty="0">
              <a:solidFill>
                <a:schemeClr val="accent2"/>
              </a:solidFill>
            </a:endParaRPr>
          </a:p>
        </p:txBody>
      </p:sp>
      <p:sp>
        <p:nvSpPr>
          <p:cNvPr id="33794" name="TextBox 4"/>
          <p:cNvSpPr txBox="1">
            <a:spLocks noChangeArrowheads="1"/>
          </p:cNvSpPr>
          <p:nvPr/>
        </p:nvSpPr>
        <p:spPr bwMode="auto">
          <a:xfrm>
            <a:off x="327472" y="2081808"/>
            <a:ext cx="8568183" cy="4524315"/>
          </a:xfrm>
          <a:prstGeom prst="rect">
            <a:avLst/>
          </a:prstGeom>
          <a:solidFill>
            <a:srgbClr val="FFFF00"/>
          </a:solidFill>
          <a:ln w="9525">
            <a:solidFill>
              <a:srgbClr val="00B050"/>
            </a:solidFill>
            <a:miter lim="800000"/>
            <a:headEnd/>
            <a:tailEnd/>
          </a:ln>
        </p:spPr>
        <p:txBody>
          <a:bodyPr wrap="square">
            <a:spAutoFit/>
          </a:bodyPr>
          <a:lstStyle>
            <a:lvl1pPr marL="215900">
              <a:defRPr sz="3200">
                <a:solidFill>
                  <a:srgbClr val="000000"/>
                </a:solidFill>
                <a:latin typeface="Gill Sans" charset="0"/>
                <a:ea typeface="ヒラギノ角ゴ ProN W3" charset="-128"/>
                <a:sym typeface="Gill Sans" charset="0"/>
              </a:defRPr>
            </a:lvl1pPr>
            <a:lvl2pPr marL="742950" indent="-285750">
              <a:defRPr sz="3200">
                <a:solidFill>
                  <a:srgbClr val="000000"/>
                </a:solidFill>
                <a:latin typeface="Gill Sans" charset="0"/>
                <a:ea typeface="ヒラギノ角ゴ ProN W3" charset="-128"/>
                <a:sym typeface="Gill Sans" charset="0"/>
              </a:defRPr>
            </a:lvl2pPr>
            <a:lvl3pPr marL="1143000" indent="-228600">
              <a:defRPr sz="3200">
                <a:solidFill>
                  <a:srgbClr val="000000"/>
                </a:solidFill>
                <a:latin typeface="Gill Sans" charset="0"/>
                <a:ea typeface="ヒラギノ角ゴ ProN W3" charset="-128"/>
                <a:sym typeface="Gill Sans" charset="0"/>
              </a:defRPr>
            </a:lvl3pPr>
            <a:lvl4pPr marL="1600200" indent="-228600">
              <a:defRPr sz="3200">
                <a:solidFill>
                  <a:srgbClr val="000000"/>
                </a:solidFill>
                <a:latin typeface="Gill Sans" charset="0"/>
                <a:ea typeface="ヒラギノ角ゴ ProN W3" charset="-128"/>
                <a:sym typeface="Gill Sans" charset="0"/>
              </a:defRPr>
            </a:lvl4pPr>
            <a:lvl5pPr marL="2057400" indent="-228600">
              <a:defRPr sz="3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200">
                <a:solidFill>
                  <a:srgbClr val="000000"/>
                </a:solidFill>
                <a:latin typeface="Gill Sans" charset="0"/>
                <a:ea typeface="ヒラギノ角ゴ ProN W3" charset="-128"/>
                <a:sym typeface="Gill Sans" charset="0"/>
              </a:defRPr>
            </a:lvl9pPr>
          </a:lstStyle>
          <a:p>
            <a:pPr marL="2159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animals = [Cat('Missy'),</a:t>
            </a:r>
          </a:p>
          <a:p>
            <a:pPr marL="2159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Cat('</a:t>
            </a:r>
            <a:r>
              <a:rPr kumimoji="0" lang="en-US" altLang="en-US" sz="2400" b="1"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Mistof</a:t>
            </a: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a:t>
            </a:r>
          </a:p>
          <a:p>
            <a:pPr marL="2159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Dog('Lassie')]</a:t>
            </a:r>
          </a:p>
          <a:p>
            <a:pPr marL="21590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endParaRPr>
          </a:p>
          <a:p>
            <a:pPr marL="2159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for animal in animals:</a:t>
            </a:r>
          </a:p>
          <a:p>
            <a:pPr marL="2159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print animal.name + ': ' + </a:t>
            </a:r>
            <a:r>
              <a:rPr kumimoji="0" lang="en-US" altLang="en-US" sz="2400" b="1"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animal.talk</a:t>
            </a: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a:t>
            </a:r>
          </a:p>
          <a:p>
            <a:pPr marL="21590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endParaRPr>
          </a:p>
          <a:p>
            <a:pPr marL="2159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output:</a:t>
            </a:r>
          </a:p>
          <a:p>
            <a:pPr marL="2159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a:t>
            </a:r>
          </a:p>
          <a:p>
            <a:pPr marL="2159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Missy: Meow!</a:t>
            </a:r>
          </a:p>
          <a:p>
            <a:pPr marL="2159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a:t>
            </a:r>
            <a:r>
              <a:rPr kumimoji="0" lang="en-US" altLang="en-US" sz="2400" b="1"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Mistof</a:t>
            </a: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Meow!</a:t>
            </a:r>
          </a:p>
          <a:p>
            <a:pPr marL="21590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128"/>
                <a:cs typeface="Courier New" panose="02070309020205020404" pitchFamily="49" charset="0"/>
                <a:sym typeface="Gill Sans" charset="0"/>
              </a:rPr>
              <a:t># Lassie: Woof!</a:t>
            </a:r>
          </a:p>
        </p:txBody>
      </p:sp>
    </p:spTree>
    <p:extLst>
      <p:ext uri="{BB962C8B-B14F-4D97-AF65-F5344CB8AC3E}">
        <p14:creationId xmlns:p14="http://schemas.microsoft.com/office/powerpoint/2010/main" val="285625682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50800" y="50800"/>
            <a:ext cx="10083800" cy="1022896"/>
          </a:xfrm>
        </p:spPr>
        <p:txBody>
          <a:bodyPr/>
          <a:lstStyle/>
          <a:p>
            <a:pPr eaLnBrk="1" hangingPunct="1">
              <a:defRPr/>
            </a:pPr>
            <a:r>
              <a:rPr lang="en-US" altLang="tr-TR" sz="4800" dirty="0">
                <a:solidFill>
                  <a:schemeClr val="accent2"/>
                </a:solidFill>
              </a:rPr>
              <a:t>Polymorphism</a:t>
            </a:r>
          </a:p>
        </p:txBody>
      </p:sp>
      <p:sp>
        <p:nvSpPr>
          <p:cNvPr id="44035" name="Rectangle 2"/>
          <p:cNvSpPr>
            <a:spLocks noGrp="1" noChangeArrowheads="1"/>
          </p:cNvSpPr>
          <p:nvPr>
            <p:ph type="body" idx="1"/>
          </p:nvPr>
        </p:nvSpPr>
        <p:spPr>
          <a:xfrm>
            <a:off x="0" y="1649760"/>
            <a:ext cx="10083800" cy="5435600"/>
          </a:xfrm>
        </p:spPr>
        <p:txBody>
          <a:bodyPr/>
          <a:lstStyle/>
          <a:p>
            <a:pPr marL="698500" eaLnBrk="1" hangingPunct="1">
              <a:lnSpc>
                <a:spcPct val="150000"/>
              </a:lnSpc>
              <a:spcBef>
                <a:spcPts val="0"/>
              </a:spcBef>
              <a:buSzPct val="125000"/>
              <a:defRPr/>
            </a:pPr>
            <a:r>
              <a:rPr lang="en-US" altLang="tr-TR" b="1" i="1" dirty="0"/>
              <a:t>Functions that can work with several types </a:t>
            </a:r>
            <a:r>
              <a:rPr lang="en-US" altLang="tr-TR" dirty="0"/>
              <a:t>are called polymorphic. </a:t>
            </a:r>
          </a:p>
          <a:p>
            <a:pPr marL="698500" eaLnBrk="1" hangingPunct="1">
              <a:lnSpc>
                <a:spcPct val="150000"/>
              </a:lnSpc>
              <a:spcBef>
                <a:spcPts val="0"/>
              </a:spcBef>
              <a:buSzPct val="125000"/>
              <a:defRPr/>
            </a:pPr>
            <a:r>
              <a:rPr lang="en-US" altLang="tr-TR" dirty="0"/>
              <a:t>Polymorphism can facilitate code reuse. </a:t>
            </a:r>
          </a:p>
          <a:p>
            <a:pPr marL="698500" eaLnBrk="1" hangingPunct="1">
              <a:lnSpc>
                <a:spcPct val="150000"/>
              </a:lnSpc>
              <a:spcBef>
                <a:spcPts val="0"/>
              </a:spcBef>
              <a:buSzPct val="125000"/>
              <a:defRPr/>
            </a:pPr>
            <a:r>
              <a:rPr lang="en-US" altLang="tr-TR" dirty="0"/>
              <a:t>For example, the built-in function </a:t>
            </a:r>
            <a:r>
              <a:rPr lang="en-US" altLang="tr-TR" dirty="0">
                <a:latin typeface="Gill Sans Light" charset="0"/>
                <a:ea typeface="Gill Sans Light" charset="0"/>
                <a:cs typeface="Gill Sans Light" charset="0"/>
                <a:sym typeface="Gill Sans Light" charset="0"/>
              </a:rPr>
              <a:t>sum</a:t>
            </a:r>
            <a:r>
              <a:rPr lang="en-US" altLang="tr-TR" dirty="0"/>
              <a:t>, which adds the elements of a sequence, works as long as the elements of the sequence support addition.</a:t>
            </a:r>
          </a:p>
        </p:txBody>
      </p:sp>
    </p:spTree>
    <p:extLst>
      <p:ext uri="{BB962C8B-B14F-4D97-AF65-F5344CB8AC3E}">
        <p14:creationId xmlns:p14="http://schemas.microsoft.com/office/powerpoint/2010/main" val="45085217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50800" y="50800"/>
            <a:ext cx="10083800" cy="1022896"/>
          </a:xfrm>
        </p:spPr>
        <p:txBody>
          <a:bodyPr/>
          <a:lstStyle/>
          <a:p>
            <a:pPr eaLnBrk="1" hangingPunct="1">
              <a:defRPr/>
            </a:pPr>
            <a:r>
              <a:rPr lang="en-US" altLang="tr-TR" sz="4800" dirty="0">
                <a:solidFill>
                  <a:schemeClr val="accent2"/>
                </a:solidFill>
              </a:rPr>
              <a:t>Polymorphism</a:t>
            </a:r>
          </a:p>
        </p:txBody>
      </p:sp>
      <p:sp>
        <p:nvSpPr>
          <p:cNvPr id="31746" name="Rectangle 2"/>
          <p:cNvSpPr>
            <a:spLocks noGrp="1" noChangeArrowheads="1"/>
          </p:cNvSpPr>
          <p:nvPr>
            <p:ph type="body" idx="1"/>
          </p:nvPr>
        </p:nvSpPr>
        <p:spPr>
          <a:xfrm>
            <a:off x="0" y="2109695"/>
            <a:ext cx="10083800" cy="5435600"/>
          </a:xfrm>
        </p:spPr>
        <p:txBody>
          <a:bodyPr/>
          <a:lstStyle/>
          <a:p>
            <a:pPr marL="698500" eaLnBrk="1" hangingPunct="1">
              <a:spcBef>
                <a:spcPts val="200"/>
              </a:spcBef>
              <a:spcAft>
                <a:spcPts val="1200"/>
              </a:spcAft>
              <a:buSzPct val="125000"/>
              <a:defRPr/>
            </a:pPr>
            <a:r>
              <a:rPr lang="en-US" dirty="0"/>
              <a:t>Since Time objects provide an add method, they work with </a:t>
            </a:r>
            <a:r>
              <a:rPr lang="en-US" dirty="0">
                <a:latin typeface="Gill Sans Light" charset="0"/>
                <a:ea typeface="Gill Sans Light" charset="0"/>
                <a:cs typeface="Gill Sans Light" charset="0"/>
                <a:sym typeface="Gill Sans Light" charset="0"/>
              </a:rPr>
              <a:t>sum</a:t>
            </a:r>
            <a:r>
              <a:rPr lang="en-US" dirty="0"/>
              <a:t>:</a:t>
            </a:r>
          </a:p>
          <a:p>
            <a:pPr marL="684213" indent="0" eaLnBrk="1" hangingPunct="1">
              <a:spcBef>
                <a:spcPts val="200"/>
              </a:spcBef>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t1 = Time(7, 43)</a:t>
            </a:r>
          </a:p>
          <a:p>
            <a:pPr marL="684213" indent="0" eaLnBrk="1" hangingPunct="1">
              <a:spcBef>
                <a:spcPts val="200"/>
              </a:spcBef>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t2 = Time(7, 41)</a:t>
            </a:r>
          </a:p>
          <a:p>
            <a:pPr marL="684213" indent="0" eaLnBrk="1" hangingPunct="1">
              <a:spcBef>
                <a:spcPts val="200"/>
              </a:spcBef>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t3 = Time(7, 37)</a:t>
            </a:r>
          </a:p>
          <a:p>
            <a:pPr marL="684213" indent="0" eaLnBrk="1" hangingPunct="1">
              <a:spcBef>
                <a:spcPts val="200"/>
              </a:spcBef>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total = sum([t1, t2, t3])</a:t>
            </a:r>
          </a:p>
          <a:p>
            <a:pPr marL="684213" indent="0" eaLnBrk="1" hangingPunct="1">
              <a:spcBef>
                <a:spcPts val="200"/>
              </a:spcBef>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print total</a:t>
            </a:r>
            <a:endParaRPr lang="en-US" sz="1800" b="1" dirty="0">
              <a:solidFill>
                <a:srgbClr val="00B050"/>
              </a:solidFill>
              <a:latin typeface="Courier New" panose="02070309020205020404" pitchFamily="49" charset="0"/>
              <a:cs typeface="Courier New" panose="02070309020205020404" pitchFamily="49" charset="0"/>
            </a:endParaRPr>
          </a:p>
          <a:p>
            <a:pPr marL="684213" indent="0" eaLnBrk="1" hangingPunct="1">
              <a:spcBef>
                <a:spcPts val="200"/>
              </a:spcBef>
              <a:buFont typeface="Gill Sans" charset="0"/>
              <a:buNone/>
              <a:defRPr/>
            </a:pPr>
            <a:r>
              <a:rPr lang="en-US" i="1" dirty="0">
                <a:solidFill>
                  <a:srgbClr val="00B050"/>
                </a:solidFill>
                <a:latin typeface="Courier New" panose="02070309020205020404" pitchFamily="49" charset="0"/>
                <a:cs typeface="Courier New" panose="02070309020205020404" pitchFamily="49" charset="0"/>
              </a:rPr>
              <a:t>23:1:0</a:t>
            </a:r>
          </a:p>
          <a:p>
            <a:pPr marL="684213" indent="0" eaLnBrk="1" hangingPunct="1">
              <a:spcBef>
                <a:spcPts val="200"/>
              </a:spcBef>
              <a:buFont typeface="Gill Sans" charset="0"/>
              <a:buNone/>
              <a:defRPr/>
            </a:pPr>
            <a:endParaRPr lang="en-US" i="1" dirty="0">
              <a:solidFill>
                <a:srgbClr val="00B050"/>
              </a:solidFill>
              <a:latin typeface="Courier New" panose="02070309020205020404" pitchFamily="49" charset="0"/>
              <a:cs typeface="Courier New" panose="02070309020205020404" pitchFamily="49" charset="0"/>
            </a:endParaRPr>
          </a:p>
          <a:p>
            <a:pPr marL="684213" indent="0" eaLnBrk="1" hangingPunct="1">
              <a:spcBef>
                <a:spcPts val="200"/>
              </a:spcBef>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print sum([1, 2, 3])</a:t>
            </a:r>
          </a:p>
          <a:p>
            <a:pPr marL="684213" indent="0" eaLnBrk="1" hangingPunct="1">
              <a:spcBef>
                <a:spcPts val="200"/>
              </a:spcBef>
              <a:buFont typeface="Gill Sans" charset="0"/>
              <a:buNone/>
              <a:defRPr/>
            </a:pPr>
            <a:r>
              <a:rPr lang="en-US" i="1" dirty="0">
                <a:solidFill>
                  <a:srgbClr val="00B050"/>
                </a:solidFill>
                <a:latin typeface="Courier New" panose="02070309020205020404" pitchFamily="49" charset="0"/>
                <a:cs typeface="Courier New" panose="02070309020205020404" pitchFamily="49" charset="0"/>
              </a:rPr>
              <a:t>6</a:t>
            </a:r>
          </a:p>
        </p:txBody>
      </p:sp>
    </p:spTree>
    <p:extLst>
      <p:ext uri="{BB962C8B-B14F-4D97-AF65-F5344CB8AC3E}">
        <p14:creationId xmlns:p14="http://schemas.microsoft.com/office/powerpoint/2010/main" val="355544472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50800"/>
            <a:ext cx="10083800" cy="878880"/>
          </a:xfrm>
        </p:spPr>
        <p:txBody>
          <a:bodyPr/>
          <a:lstStyle/>
          <a:p>
            <a:r>
              <a:rPr lang="en-US" altLang="tr-TR" sz="4800" dirty="0">
                <a:solidFill>
                  <a:schemeClr val="accent2"/>
                </a:solidFill>
              </a:rPr>
              <a:t>Polymorphism</a:t>
            </a:r>
            <a:endParaRPr lang="en-US" sz="4800" dirty="0">
              <a:solidFill>
                <a:schemeClr val="accent2"/>
              </a:solidFill>
            </a:endParaRPr>
          </a:p>
        </p:txBody>
      </p:sp>
      <p:sp>
        <p:nvSpPr>
          <p:cNvPr id="3" name="Content Placeholder 2"/>
          <p:cNvSpPr>
            <a:spLocks noGrp="1"/>
          </p:cNvSpPr>
          <p:nvPr>
            <p:ph idx="1"/>
          </p:nvPr>
        </p:nvSpPr>
        <p:spPr>
          <a:xfrm>
            <a:off x="-176584" y="929680"/>
            <a:ext cx="9217024" cy="2808312"/>
          </a:xfrm>
        </p:spPr>
        <p:txBody>
          <a:bodyPr anchor="t"/>
          <a:lstStyle/>
          <a:p>
            <a:pPr>
              <a:buSzPct val="125000"/>
            </a:pPr>
            <a:r>
              <a:rPr lang="en-US" b="1" i="1" dirty="0" err="1"/>
              <a:t>vehicle_advertisement_text</a:t>
            </a:r>
            <a:r>
              <a:rPr lang="en-US" b="1" i="1" dirty="0"/>
              <a:t>() </a:t>
            </a:r>
            <a:r>
              <a:rPr lang="en-US" dirty="0"/>
              <a:t>method in Vehicle, Car, Truck, Motorcycle classes is another example of polymorphism that we worked with as it worked for different objects.</a:t>
            </a:r>
          </a:p>
          <a:p>
            <a:pPr>
              <a:buSzPct val="125000"/>
            </a:pPr>
            <a:r>
              <a:rPr lang="en-US" dirty="0"/>
              <a:t>Another example: </a:t>
            </a:r>
          </a:p>
        </p:txBody>
      </p:sp>
      <p:sp>
        <p:nvSpPr>
          <p:cNvPr id="4" name="Rectangle 1">
            <a:extLst>
              <a:ext uri="{FF2B5EF4-FFF2-40B4-BE49-F238E27FC236}">
                <a16:creationId xmlns:a16="http://schemas.microsoft.com/office/drawing/2014/main" id="{3B89EC75-51CD-424E-8475-5A59BB926607}"/>
              </a:ext>
            </a:extLst>
          </p:cNvPr>
          <p:cNvSpPr>
            <a:spLocks noChangeArrowheads="1"/>
          </p:cNvSpPr>
          <p:nvPr/>
        </p:nvSpPr>
        <p:spPr bwMode="auto">
          <a:xfrm>
            <a:off x="433411" y="3588127"/>
            <a:ext cx="9318577"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histogram(s):</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
            </a:r>
            <a:r>
              <a:rPr kumimoji="0" lang="en-US" altLang="en-US" sz="16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dict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not in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d[c]=</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b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d[c]=d[c]+</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b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my_string</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"banana"</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my_list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spam"</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"egg"</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"spam"</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"spam"</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"bread</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my_tuple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"b"</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"b"</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"d</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#Histogram is a polymorphic function because it works for different types:</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strings, lists, tuples and even dictionaries.</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histogram(</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my_string</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histogram(</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my_list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histogram(</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my_tuple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946258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Card Objects</a:t>
            </a:r>
          </a:p>
        </p:txBody>
      </p:sp>
      <p:pic>
        <p:nvPicPr>
          <p:cNvPr id="2050" name="Picture 2" descr="Image result for playing cards spades hearts clubs diamon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9720" y="2225824"/>
            <a:ext cx="4760292" cy="415930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bwMode="auto">
          <a:xfrm>
            <a:off x="183456" y="2369840"/>
            <a:ext cx="2448272" cy="720080"/>
          </a:xfrm>
          <a:prstGeom prst="wedgeRoundRectCallout">
            <a:avLst>
              <a:gd name="adj1" fmla="val 55239"/>
              <a:gd name="adj2" fmla="val 94961"/>
              <a:gd name="adj3" fmla="val 16667"/>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Gill Sans" charset="0"/>
                <a:ea typeface="ヒラギノ角ゴ ProN W3" charset="0"/>
                <a:cs typeface="ヒラギノ角ゴ ProN W3" charset="0"/>
              </a:rPr>
              <a:t>Hearts</a:t>
            </a:r>
          </a:p>
        </p:txBody>
      </p:sp>
      <p:sp>
        <p:nvSpPr>
          <p:cNvPr id="6" name="Rounded Rectangular Callout 5"/>
          <p:cNvSpPr/>
          <p:nvPr/>
        </p:nvSpPr>
        <p:spPr bwMode="auto">
          <a:xfrm>
            <a:off x="50800" y="4746104"/>
            <a:ext cx="2448272" cy="720080"/>
          </a:xfrm>
          <a:prstGeom prst="wedgeRoundRectCallout">
            <a:avLst>
              <a:gd name="adj1" fmla="val 67383"/>
              <a:gd name="adj2" fmla="val 92624"/>
              <a:gd name="adj3" fmla="val 16667"/>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Gill Sans" charset="0"/>
                <a:ea typeface="ヒラギノ角ゴ ProN W3" charset="0"/>
                <a:cs typeface="ヒラギノ角ゴ ProN W3" charset="0"/>
              </a:rPr>
              <a:t>Spades</a:t>
            </a:r>
          </a:p>
        </p:txBody>
      </p:sp>
      <p:sp>
        <p:nvSpPr>
          <p:cNvPr id="7" name="Rounded Rectangular Callout 6"/>
          <p:cNvSpPr/>
          <p:nvPr/>
        </p:nvSpPr>
        <p:spPr bwMode="auto">
          <a:xfrm>
            <a:off x="7528272" y="2441848"/>
            <a:ext cx="2448272" cy="720080"/>
          </a:xfrm>
          <a:prstGeom prst="wedgeRoundRectCallout">
            <a:avLst>
              <a:gd name="adj1" fmla="val -94385"/>
              <a:gd name="adj2" fmla="val 81717"/>
              <a:gd name="adj3" fmla="val 16667"/>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Gill Sans" charset="0"/>
                <a:ea typeface="ヒラギノ角ゴ ProN W3" charset="0"/>
                <a:cs typeface="ヒラギノ角ゴ ProN W3" charset="0"/>
              </a:rPr>
              <a:t>Diamonds</a:t>
            </a:r>
          </a:p>
        </p:txBody>
      </p:sp>
      <p:sp>
        <p:nvSpPr>
          <p:cNvPr id="8" name="Rounded Rectangular Callout 7"/>
          <p:cNvSpPr/>
          <p:nvPr/>
        </p:nvSpPr>
        <p:spPr bwMode="auto">
          <a:xfrm>
            <a:off x="7600280" y="4061445"/>
            <a:ext cx="2448272" cy="720080"/>
          </a:xfrm>
          <a:prstGeom prst="wedgeRoundRectCallout">
            <a:avLst>
              <a:gd name="adj1" fmla="val -94385"/>
              <a:gd name="adj2" fmla="val 81717"/>
              <a:gd name="adj3" fmla="val 16667"/>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Gill Sans" charset="0"/>
                <a:ea typeface="ヒラギノ角ゴ ProN W3" charset="0"/>
                <a:cs typeface="ヒラギノ角ゴ ProN W3" charset="0"/>
              </a:rPr>
              <a:t>Clubs</a:t>
            </a:r>
          </a:p>
        </p:txBody>
      </p:sp>
      <p:sp>
        <p:nvSpPr>
          <p:cNvPr id="5" name="Rounded Rectangle 4"/>
          <p:cNvSpPr/>
          <p:nvPr/>
        </p:nvSpPr>
        <p:spPr bwMode="auto">
          <a:xfrm>
            <a:off x="3351808" y="6546304"/>
            <a:ext cx="3168352" cy="648072"/>
          </a:xfrm>
          <a:prstGeom prst="roundRec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bg1"/>
                </a:solidFill>
                <a:effectLst/>
                <a:latin typeface="Gill Sans" charset="0"/>
                <a:ea typeface="ヒラギノ角ゴ ProN W3" charset="0"/>
                <a:cs typeface="ヒラギノ角ゴ ProN W3" charset="0"/>
                <a:sym typeface="Gill Sans" charset="0"/>
              </a:rPr>
              <a:t>A deck of cards</a:t>
            </a:r>
          </a:p>
        </p:txBody>
      </p:sp>
    </p:spTree>
    <p:extLst>
      <p:ext uri="{BB962C8B-B14F-4D97-AF65-F5344CB8AC3E}">
        <p14:creationId xmlns:p14="http://schemas.microsoft.com/office/powerpoint/2010/main" val="235604193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50800" y="50800"/>
            <a:ext cx="10083800" cy="1022896"/>
          </a:xfrm>
        </p:spPr>
        <p:txBody>
          <a:bodyPr/>
          <a:lstStyle/>
          <a:p>
            <a:pPr eaLnBrk="1" hangingPunct="1">
              <a:defRPr/>
            </a:pPr>
            <a:r>
              <a:rPr lang="en-US" altLang="tr-TR" sz="4800" dirty="0">
                <a:solidFill>
                  <a:schemeClr val="accent2"/>
                </a:solidFill>
              </a:rPr>
              <a:t>Card objects</a:t>
            </a:r>
          </a:p>
        </p:txBody>
      </p:sp>
      <p:sp>
        <p:nvSpPr>
          <p:cNvPr id="17411" name="Rectangle 2"/>
          <p:cNvSpPr>
            <a:spLocks noGrp="1" noChangeArrowheads="1"/>
          </p:cNvSpPr>
          <p:nvPr>
            <p:ph type="body" idx="1"/>
          </p:nvPr>
        </p:nvSpPr>
        <p:spPr>
          <a:xfrm>
            <a:off x="16315" y="1937792"/>
            <a:ext cx="10083800" cy="5435600"/>
          </a:xfrm>
        </p:spPr>
        <p:txBody>
          <a:bodyPr/>
          <a:lstStyle/>
          <a:p>
            <a:pPr marL="698500" eaLnBrk="1" hangingPunct="1">
              <a:buSzPct val="125000"/>
              <a:defRPr/>
            </a:pPr>
            <a:r>
              <a:rPr lang="en-US" altLang="tr-TR" dirty="0"/>
              <a:t>There are fifty-two cards in a deck, each of which belongs to one of four suits and one of thirteen ranks. </a:t>
            </a:r>
          </a:p>
          <a:p>
            <a:pPr marL="698500" eaLnBrk="1" hangingPunct="1">
              <a:buSzPct val="125000"/>
              <a:defRPr/>
            </a:pPr>
            <a:r>
              <a:rPr lang="en-US" altLang="tr-TR" dirty="0"/>
              <a:t>The suits are Spades, Hearts, Diamonds, and Clubs (in descending order). </a:t>
            </a:r>
          </a:p>
          <a:p>
            <a:pPr marL="698500" eaLnBrk="1" hangingPunct="1">
              <a:buSzPct val="125000"/>
              <a:defRPr/>
            </a:pPr>
            <a:r>
              <a:rPr lang="en-US" altLang="tr-TR" dirty="0"/>
              <a:t>The ranks are Ace, 2, 3, 4, 5, 6, 7, 8, 9, 10, Jack, Queen, and King. </a:t>
            </a:r>
          </a:p>
          <a:p>
            <a:pPr marL="698500" eaLnBrk="1" hangingPunct="1">
              <a:buSzPct val="125000"/>
              <a:defRPr/>
            </a:pPr>
            <a:r>
              <a:rPr lang="en-US" altLang="tr-TR" dirty="0"/>
              <a:t>Depending on the game that you are playing, an Ace may be higher than King or lower than 2.</a:t>
            </a:r>
          </a:p>
        </p:txBody>
      </p:sp>
    </p:spTree>
    <p:extLst>
      <p:ext uri="{BB962C8B-B14F-4D97-AF65-F5344CB8AC3E}">
        <p14:creationId xmlns:p14="http://schemas.microsoft.com/office/powerpoint/2010/main" val="26420101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body" idx="1"/>
          </p:nvPr>
        </p:nvSpPr>
        <p:spPr>
          <a:xfrm>
            <a:off x="50800" y="2159000"/>
            <a:ext cx="10285784" cy="5435600"/>
          </a:xfrm>
        </p:spPr>
        <p:txBody>
          <a:bodyPr/>
          <a:lstStyle/>
          <a:p>
            <a:pPr marL="254000" indent="0" eaLnBrk="1" hangingPunct="1">
              <a:spcAft>
                <a:spcPts val="300"/>
              </a:spcAft>
              <a:buNone/>
              <a:defRPr/>
            </a:pPr>
            <a:r>
              <a:rPr lang="en-US" altLang="tr-TR" sz="2400" spc="-150" dirty="0">
                <a:solidFill>
                  <a:srgbClr val="00B050"/>
                </a:solidFill>
                <a:latin typeface="Courier New" panose="02070309020205020404" pitchFamily="49" charset="0"/>
                <a:cs typeface="Courier New" panose="02070309020205020404" pitchFamily="49" charset="0"/>
              </a:rPr>
              <a:t>class Card(object):</a:t>
            </a:r>
            <a:br>
              <a:rPr lang="en-US" altLang="tr-TR" sz="2400" spc="-150" dirty="0">
                <a:solidFill>
                  <a:srgbClr val="00B050"/>
                </a:solidFill>
                <a:latin typeface="Courier New" panose="02070309020205020404" pitchFamily="49" charset="0"/>
                <a:cs typeface="Courier New" panose="02070309020205020404" pitchFamily="49" charset="0"/>
              </a:rPr>
            </a:br>
            <a:r>
              <a:rPr lang="en-US" altLang="tr-TR" sz="2400" spc="-150" dirty="0">
                <a:solidFill>
                  <a:srgbClr val="00B050"/>
                </a:solidFill>
                <a:latin typeface="Courier New" panose="02070309020205020404" pitchFamily="49" charset="0"/>
                <a:cs typeface="Courier New" panose="02070309020205020404" pitchFamily="49" charset="0"/>
              </a:rPr>
              <a:t>    """represents a standard playing card."""</a:t>
            </a:r>
            <a:br>
              <a:rPr lang="en-US" altLang="tr-TR" sz="2400" spc="-150" dirty="0">
                <a:solidFill>
                  <a:srgbClr val="00B050"/>
                </a:solidFill>
                <a:latin typeface="Courier New" panose="02070309020205020404" pitchFamily="49" charset="0"/>
                <a:cs typeface="Courier New" panose="02070309020205020404" pitchFamily="49" charset="0"/>
              </a:rPr>
            </a:br>
            <a:br>
              <a:rPr lang="en-US" altLang="tr-TR" sz="2400" spc="-150" dirty="0">
                <a:solidFill>
                  <a:srgbClr val="00B050"/>
                </a:solidFill>
                <a:latin typeface="Courier New" panose="02070309020205020404" pitchFamily="49" charset="0"/>
                <a:cs typeface="Courier New" panose="02070309020205020404" pitchFamily="49" charset="0"/>
              </a:rPr>
            </a:br>
            <a:r>
              <a:rPr lang="en-US" altLang="tr-TR" sz="2400" spc="-150" dirty="0">
                <a:solidFill>
                  <a:srgbClr val="00B050"/>
                </a:solidFill>
                <a:latin typeface="Courier New" panose="02070309020205020404" pitchFamily="49" charset="0"/>
                <a:cs typeface="Courier New" panose="02070309020205020404" pitchFamily="49" charset="0"/>
              </a:rPr>
              <a:t>    </a:t>
            </a:r>
            <a:r>
              <a:rPr lang="en-US" altLang="tr-TR" sz="2400" spc="-150" dirty="0" err="1">
                <a:solidFill>
                  <a:srgbClr val="00B050"/>
                </a:solidFill>
                <a:latin typeface="Courier New" panose="02070309020205020404" pitchFamily="49" charset="0"/>
                <a:cs typeface="Courier New" panose="02070309020205020404" pitchFamily="49" charset="0"/>
              </a:rPr>
              <a:t>suit_names</a:t>
            </a:r>
            <a:r>
              <a:rPr lang="en-US" altLang="tr-TR" sz="2400" spc="-150" dirty="0">
                <a:solidFill>
                  <a:srgbClr val="00B050"/>
                </a:solidFill>
                <a:latin typeface="Courier New" panose="02070309020205020404" pitchFamily="49" charset="0"/>
                <a:cs typeface="Courier New" panose="02070309020205020404" pitchFamily="49" charset="0"/>
              </a:rPr>
              <a:t> = ['Clubs', 'Diamonds', 'Hearts', 'Spades']</a:t>
            </a:r>
            <a:br>
              <a:rPr lang="en-US" altLang="tr-TR" sz="2400" spc="-150" dirty="0">
                <a:solidFill>
                  <a:srgbClr val="00B050"/>
                </a:solidFill>
                <a:latin typeface="Courier New" panose="02070309020205020404" pitchFamily="49" charset="0"/>
                <a:cs typeface="Courier New" panose="02070309020205020404" pitchFamily="49" charset="0"/>
              </a:rPr>
            </a:br>
            <a:r>
              <a:rPr lang="en-US" altLang="tr-TR" sz="2400" spc="-150" dirty="0">
                <a:solidFill>
                  <a:srgbClr val="00B050"/>
                </a:solidFill>
                <a:latin typeface="Courier New" panose="02070309020205020404" pitchFamily="49" charset="0"/>
                <a:cs typeface="Courier New" panose="02070309020205020404" pitchFamily="49" charset="0"/>
              </a:rPr>
              <a:t>    </a:t>
            </a:r>
            <a:r>
              <a:rPr lang="en-US" altLang="tr-TR" sz="2400" spc="-150" dirty="0" err="1">
                <a:solidFill>
                  <a:srgbClr val="00B050"/>
                </a:solidFill>
                <a:latin typeface="Courier New" panose="02070309020205020404" pitchFamily="49" charset="0"/>
                <a:cs typeface="Courier New" panose="02070309020205020404" pitchFamily="49" charset="0"/>
              </a:rPr>
              <a:t>rank_names</a:t>
            </a:r>
            <a:r>
              <a:rPr lang="en-US" altLang="tr-TR" sz="2400" spc="-150" dirty="0">
                <a:solidFill>
                  <a:srgbClr val="00B050"/>
                </a:solidFill>
                <a:latin typeface="Courier New" panose="02070309020205020404" pitchFamily="49" charset="0"/>
                <a:cs typeface="Courier New" panose="02070309020205020404" pitchFamily="49" charset="0"/>
              </a:rPr>
              <a:t> = [None, 'Ace', '2', '3', '4', '5', '6', '7', </a:t>
            </a:r>
            <a:br>
              <a:rPr lang="en-US" altLang="tr-TR" sz="2400" spc="-150" dirty="0">
                <a:solidFill>
                  <a:srgbClr val="00B050"/>
                </a:solidFill>
                <a:latin typeface="Courier New" panose="02070309020205020404" pitchFamily="49" charset="0"/>
                <a:cs typeface="Courier New" panose="02070309020205020404" pitchFamily="49" charset="0"/>
              </a:rPr>
            </a:br>
            <a:r>
              <a:rPr lang="en-US" altLang="tr-TR" sz="2400" spc="-150" dirty="0">
                <a:solidFill>
                  <a:srgbClr val="00B050"/>
                </a:solidFill>
                <a:latin typeface="Courier New" panose="02070309020205020404" pitchFamily="49" charset="0"/>
                <a:cs typeface="Courier New" panose="02070309020205020404" pitchFamily="49" charset="0"/>
              </a:rPr>
              <a:t>                   '8', '9', '10', 'Jack', 'Queen', 'King']</a:t>
            </a:r>
            <a:br>
              <a:rPr lang="en-US" altLang="tr-TR" sz="2400" spc="-150" dirty="0">
                <a:solidFill>
                  <a:srgbClr val="00B050"/>
                </a:solidFill>
                <a:latin typeface="Courier New" panose="02070309020205020404" pitchFamily="49" charset="0"/>
                <a:cs typeface="Courier New" panose="02070309020205020404" pitchFamily="49" charset="0"/>
              </a:rPr>
            </a:br>
            <a:br>
              <a:rPr lang="en-US" altLang="tr-TR" sz="2400" spc="-150" dirty="0">
                <a:solidFill>
                  <a:srgbClr val="00B050"/>
                </a:solidFill>
                <a:latin typeface="Courier New" panose="02070309020205020404" pitchFamily="49" charset="0"/>
                <a:cs typeface="Courier New" panose="02070309020205020404" pitchFamily="49" charset="0"/>
              </a:rPr>
            </a:br>
            <a:r>
              <a:rPr lang="en-US" altLang="tr-TR" sz="2400" spc="-150" dirty="0">
                <a:solidFill>
                  <a:srgbClr val="00B050"/>
                </a:solidFill>
                <a:latin typeface="Courier New" panose="02070309020205020404" pitchFamily="49" charset="0"/>
                <a:cs typeface="Courier New" panose="02070309020205020404" pitchFamily="49" charset="0"/>
              </a:rPr>
              <a:t>    </a:t>
            </a:r>
            <a:r>
              <a:rPr lang="en-US" altLang="tr-TR" sz="2400" spc="-150" dirty="0" err="1">
                <a:solidFill>
                  <a:srgbClr val="00B050"/>
                </a:solidFill>
                <a:latin typeface="Courier New" panose="02070309020205020404" pitchFamily="49" charset="0"/>
                <a:cs typeface="Courier New" panose="02070309020205020404" pitchFamily="49" charset="0"/>
              </a:rPr>
              <a:t>def</a:t>
            </a:r>
            <a:r>
              <a:rPr lang="en-US" altLang="tr-TR" sz="2400" spc="-150" dirty="0">
                <a:solidFill>
                  <a:srgbClr val="00B050"/>
                </a:solidFill>
                <a:latin typeface="Courier New" panose="02070309020205020404" pitchFamily="49" charset="0"/>
                <a:cs typeface="Courier New" panose="02070309020205020404" pitchFamily="49" charset="0"/>
              </a:rPr>
              <a:t> __</a:t>
            </a:r>
            <a:r>
              <a:rPr lang="en-US" altLang="tr-TR" sz="2400" spc="-150" dirty="0" err="1">
                <a:solidFill>
                  <a:srgbClr val="00B050"/>
                </a:solidFill>
                <a:latin typeface="Courier New" panose="02070309020205020404" pitchFamily="49" charset="0"/>
                <a:cs typeface="Courier New" panose="02070309020205020404" pitchFamily="49" charset="0"/>
              </a:rPr>
              <a:t>init</a:t>
            </a:r>
            <a:r>
              <a:rPr lang="en-US" altLang="tr-TR" sz="2400" spc="-150" dirty="0">
                <a:solidFill>
                  <a:srgbClr val="00B050"/>
                </a:solidFill>
                <a:latin typeface="Courier New" panose="02070309020205020404" pitchFamily="49" charset="0"/>
                <a:cs typeface="Courier New" panose="02070309020205020404" pitchFamily="49" charset="0"/>
              </a:rPr>
              <a:t>__(self, suit=0, rank=2):</a:t>
            </a:r>
            <a:br>
              <a:rPr lang="en-US" altLang="tr-TR" sz="2400" spc="-150" dirty="0">
                <a:solidFill>
                  <a:srgbClr val="00B050"/>
                </a:solidFill>
                <a:latin typeface="Courier New" panose="02070309020205020404" pitchFamily="49" charset="0"/>
                <a:cs typeface="Courier New" panose="02070309020205020404" pitchFamily="49" charset="0"/>
              </a:rPr>
            </a:br>
            <a:r>
              <a:rPr lang="en-US" altLang="tr-TR" sz="2400" spc="-150" dirty="0">
                <a:solidFill>
                  <a:srgbClr val="00B050"/>
                </a:solidFill>
                <a:latin typeface="Courier New" panose="02070309020205020404" pitchFamily="49" charset="0"/>
                <a:cs typeface="Courier New" panose="02070309020205020404" pitchFamily="49" charset="0"/>
              </a:rPr>
              <a:t>        </a:t>
            </a:r>
            <a:r>
              <a:rPr lang="en-US" altLang="tr-TR" sz="2400" spc="-150" dirty="0" err="1">
                <a:solidFill>
                  <a:srgbClr val="00B050"/>
                </a:solidFill>
                <a:latin typeface="Courier New" panose="02070309020205020404" pitchFamily="49" charset="0"/>
                <a:cs typeface="Courier New" panose="02070309020205020404" pitchFamily="49" charset="0"/>
              </a:rPr>
              <a:t>self.suit</a:t>
            </a:r>
            <a:r>
              <a:rPr lang="en-US" altLang="tr-TR" sz="2400" spc="-150" dirty="0">
                <a:solidFill>
                  <a:srgbClr val="00B050"/>
                </a:solidFill>
                <a:latin typeface="Courier New" panose="02070309020205020404" pitchFamily="49" charset="0"/>
                <a:cs typeface="Courier New" panose="02070309020205020404" pitchFamily="49" charset="0"/>
              </a:rPr>
              <a:t> = suit</a:t>
            </a:r>
            <a:br>
              <a:rPr lang="en-US" altLang="tr-TR" sz="2400" spc="-150" dirty="0">
                <a:solidFill>
                  <a:srgbClr val="00B050"/>
                </a:solidFill>
                <a:latin typeface="Courier New" panose="02070309020205020404" pitchFamily="49" charset="0"/>
                <a:cs typeface="Courier New" panose="02070309020205020404" pitchFamily="49" charset="0"/>
              </a:rPr>
            </a:br>
            <a:r>
              <a:rPr lang="en-US" altLang="tr-TR" sz="2400" spc="-150" dirty="0">
                <a:solidFill>
                  <a:srgbClr val="00B050"/>
                </a:solidFill>
                <a:latin typeface="Courier New" panose="02070309020205020404" pitchFamily="49" charset="0"/>
                <a:cs typeface="Courier New" panose="02070309020205020404" pitchFamily="49" charset="0"/>
              </a:rPr>
              <a:t>        </a:t>
            </a:r>
            <a:r>
              <a:rPr lang="en-US" altLang="tr-TR" sz="2400" spc="-150" dirty="0" err="1">
                <a:solidFill>
                  <a:srgbClr val="00B050"/>
                </a:solidFill>
                <a:latin typeface="Courier New" panose="02070309020205020404" pitchFamily="49" charset="0"/>
                <a:cs typeface="Courier New" panose="02070309020205020404" pitchFamily="49" charset="0"/>
              </a:rPr>
              <a:t>self.rank</a:t>
            </a:r>
            <a:r>
              <a:rPr lang="en-US" altLang="tr-TR" sz="2400" spc="-150" dirty="0">
                <a:solidFill>
                  <a:srgbClr val="00B050"/>
                </a:solidFill>
                <a:latin typeface="Courier New" panose="02070309020205020404" pitchFamily="49" charset="0"/>
                <a:cs typeface="Courier New" panose="02070309020205020404" pitchFamily="49" charset="0"/>
              </a:rPr>
              <a:t> = rank</a:t>
            </a:r>
          </a:p>
          <a:p>
            <a:pPr marL="254000" indent="0" eaLnBrk="1" hangingPunct="1">
              <a:spcAft>
                <a:spcPts val="300"/>
              </a:spcAft>
              <a:buNone/>
              <a:defRPr/>
            </a:pPr>
            <a:r>
              <a:rPr lang="en-US" altLang="tr-TR" sz="2400" spc="-150" dirty="0">
                <a:solidFill>
                  <a:srgbClr val="00B050"/>
                </a:solidFill>
                <a:latin typeface="Courier New" panose="02070309020205020404" pitchFamily="49" charset="0"/>
                <a:cs typeface="Courier New" panose="02070309020205020404" pitchFamily="49" charset="0"/>
              </a:rPr>
              <a:t>    </a:t>
            </a:r>
            <a:r>
              <a:rPr lang="en-US" altLang="tr-TR" sz="2400" spc="-150" dirty="0" err="1">
                <a:solidFill>
                  <a:srgbClr val="00B050"/>
                </a:solidFill>
                <a:latin typeface="Courier New" panose="02070309020205020404" pitchFamily="49" charset="0"/>
                <a:cs typeface="Courier New" panose="02070309020205020404" pitchFamily="49" charset="0"/>
              </a:rPr>
              <a:t>def</a:t>
            </a:r>
            <a:r>
              <a:rPr lang="en-US" altLang="tr-TR" sz="2400" spc="-150" dirty="0">
                <a:solidFill>
                  <a:srgbClr val="00B050"/>
                </a:solidFill>
                <a:latin typeface="Courier New" panose="02070309020205020404" pitchFamily="49" charset="0"/>
                <a:cs typeface="Courier New" panose="02070309020205020404" pitchFamily="49" charset="0"/>
              </a:rPr>
              <a:t> __</a:t>
            </a:r>
            <a:r>
              <a:rPr lang="en-US" altLang="tr-TR" sz="2400" spc="-150" dirty="0" err="1">
                <a:solidFill>
                  <a:srgbClr val="00B050"/>
                </a:solidFill>
                <a:latin typeface="Courier New" panose="02070309020205020404" pitchFamily="49" charset="0"/>
                <a:cs typeface="Courier New" panose="02070309020205020404" pitchFamily="49" charset="0"/>
              </a:rPr>
              <a:t>str</a:t>
            </a:r>
            <a:r>
              <a:rPr lang="en-US" altLang="tr-TR" sz="2400" spc="-150" dirty="0">
                <a:solidFill>
                  <a:srgbClr val="00B050"/>
                </a:solidFill>
                <a:latin typeface="Courier New" panose="02070309020205020404" pitchFamily="49" charset="0"/>
                <a:cs typeface="Courier New" panose="02070309020205020404" pitchFamily="49" charset="0"/>
              </a:rPr>
              <a:t>__(self):</a:t>
            </a:r>
          </a:p>
          <a:p>
            <a:pPr marL="254000" indent="0" eaLnBrk="1" hangingPunct="1">
              <a:spcBef>
                <a:spcPts val="0"/>
              </a:spcBef>
              <a:spcAft>
                <a:spcPts val="300"/>
              </a:spcAft>
              <a:buNone/>
              <a:defRPr/>
            </a:pPr>
            <a:r>
              <a:rPr lang="en-US" altLang="tr-TR" sz="2400" spc="-150" dirty="0">
                <a:solidFill>
                  <a:srgbClr val="00B050"/>
                </a:solidFill>
                <a:latin typeface="Courier New" panose="02070309020205020404" pitchFamily="49" charset="0"/>
                <a:cs typeface="Courier New" panose="02070309020205020404" pitchFamily="49" charset="0"/>
              </a:rPr>
              <a:t>        return </a:t>
            </a:r>
            <a:r>
              <a:rPr lang="en-US" altLang="tr-TR" sz="2400" spc="-150" dirty="0" err="1">
                <a:solidFill>
                  <a:srgbClr val="00B050"/>
                </a:solidFill>
                <a:latin typeface="Courier New" panose="02070309020205020404" pitchFamily="49" charset="0"/>
                <a:cs typeface="Courier New" panose="02070309020205020404" pitchFamily="49" charset="0"/>
              </a:rPr>
              <a:t>Card.rank_names</a:t>
            </a:r>
            <a:r>
              <a:rPr lang="en-US" altLang="tr-TR" sz="2400" spc="-150" dirty="0">
                <a:solidFill>
                  <a:srgbClr val="00B050"/>
                </a:solidFill>
                <a:latin typeface="Courier New" panose="02070309020205020404" pitchFamily="49" charset="0"/>
                <a:cs typeface="Courier New" panose="02070309020205020404" pitchFamily="49" charset="0"/>
              </a:rPr>
              <a:t>[</a:t>
            </a:r>
            <a:r>
              <a:rPr lang="en-US" altLang="tr-TR" sz="2400" spc="-150" dirty="0" err="1">
                <a:solidFill>
                  <a:srgbClr val="00B050"/>
                </a:solidFill>
                <a:latin typeface="Courier New" panose="02070309020205020404" pitchFamily="49" charset="0"/>
                <a:cs typeface="Courier New" panose="02070309020205020404" pitchFamily="49" charset="0"/>
              </a:rPr>
              <a:t>self.rank</a:t>
            </a:r>
            <a:r>
              <a:rPr lang="en-US" altLang="tr-TR" sz="2400" spc="-150" dirty="0">
                <a:solidFill>
                  <a:srgbClr val="00B050"/>
                </a:solidFill>
                <a:latin typeface="Courier New" panose="02070309020205020404" pitchFamily="49" charset="0"/>
                <a:cs typeface="Courier New" panose="02070309020205020404" pitchFamily="49" charset="0"/>
              </a:rPr>
              <a:t>] + ‘ of ’ + \</a:t>
            </a:r>
          </a:p>
          <a:p>
            <a:pPr marL="254000" indent="0" eaLnBrk="1" hangingPunct="1">
              <a:spcBef>
                <a:spcPts val="0"/>
              </a:spcBef>
              <a:spcAft>
                <a:spcPts val="300"/>
              </a:spcAft>
              <a:buNone/>
              <a:defRPr/>
            </a:pPr>
            <a:r>
              <a:rPr lang="en-US" altLang="tr-TR" sz="2400" spc="-150" dirty="0">
                <a:solidFill>
                  <a:srgbClr val="00B050"/>
                </a:solidFill>
                <a:latin typeface="Courier New" panose="02070309020205020404" pitchFamily="49" charset="0"/>
                <a:cs typeface="Courier New" panose="02070309020205020404" pitchFamily="49" charset="0"/>
              </a:rPr>
              <a:t>               </a:t>
            </a:r>
            <a:r>
              <a:rPr lang="en-US" altLang="tr-TR" sz="2400" spc="-150" dirty="0" err="1">
                <a:solidFill>
                  <a:srgbClr val="00B050"/>
                </a:solidFill>
                <a:latin typeface="Courier New" panose="02070309020205020404" pitchFamily="49" charset="0"/>
                <a:cs typeface="Courier New" panose="02070309020205020404" pitchFamily="49" charset="0"/>
              </a:rPr>
              <a:t>Card.suit_names</a:t>
            </a:r>
            <a:r>
              <a:rPr lang="en-US" altLang="tr-TR" sz="2400" spc="-150" dirty="0">
                <a:solidFill>
                  <a:srgbClr val="00B050"/>
                </a:solidFill>
                <a:latin typeface="Courier New" panose="02070309020205020404" pitchFamily="49" charset="0"/>
                <a:cs typeface="Courier New" panose="02070309020205020404" pitchFamily="49" charset="0"/>
              </a:rPr>
              <a:t>[</a:t>
            </a:r>
            <a:r>
              <a:rPr lang="en-US" altLang="tr-TR" sz="2400" spc="-150" dirty="0" err="1">
                <a:solidFill>
                  <a:srgbClr val="00B050"/>
                </a:solidFill>
                <a:latin typeface="Courier New" panose="02070309020205020404" pitchFamily="49" charset="0"/>
                <a:cs typeface="Courier New" panose="02070309020205020404" pitchFamily="49" charset="0"/>
              </a:rPr>
              <a:t>self.suit</a:t>
            </a:r>
            <a:r>
              <a:rPr lang="en-US" altLang="tr-TR" sz="2400" spc="-150" dirty="0">
                <a:solidFill>
                  <a:srgbClr val="00B050"/>
                </a:solidFill>
                <a:latin typeface="Courier New" panose="02070309020205020404" pitchFamily="49" charset="0"/>
                <a:cs typeface="Courier New" panose="02070309020205020404" pitchFamily="49" charset="0"/>
              </a:rPr>
              <a:t>]</a:t>
            </a:r>
          </a:p>
        </p:txBody>
      </p:sp>
      <p:sp>
        <p:nvSpPr>
          <p:cNvPr id="5123" name="Rectangle 2"/>
          <p:cNvSpPr>
            <a:spLocks/>
          </p:cNvSpPr>
          <p:nvPr/>
        </p:nvSpPr>
        <p:spPr bwMode="auto">
          <a:xfrm>
            <a:off x="50800" y="50800"/>
            <a:ext cx="10083800" cy="102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1pPr>
            <a:lvl2pPr marL="10033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2pPr>
            <a:lvl3pPr marL="13462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3pPr>
            <a:lvl4pPr marL="17018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4pPr>
            <a:lvl5pPr marL="20447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5pPr>
            <a:lvl6pPr marL="25019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6pPr>
            <a:lvl7pPr marL="29591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7pPr>
            <a:lvl8pPr marL="34163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8pPr>
            <a:lvl9pPr marL="38735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9pPr>
          </a:lstStyle>
          <a:p>
            <a:pPr eaLnBrk="1" hangingPunct="1">
              <a:spcBef>
                <a:spcPct val="0"/>
              </a:spcBef>
              <a:buSzTx/>
              <a:buFontTx/>
              <a:buNone/>
            </a:pPr>
            <a:r>
              <a:rPr lang="en-US" altLang="tr-TR" sz="4800" dirty="0">
                <a:solidFill>
                  <a:schemeClr val="accent2"/>
                </a:solidFill>
                <a:cs typeface="Gill Sans" charset="0"/>
              </a:rPr>
              <a:t>Class attributes</a:t>
            </a:r>
          </a:p>
        </p:txBody>
      </p:sp>
    </p:spTree>
    <p:extLst>
      <p:ext uri="{BB962C8B-B14F-4D97-AF65-F5344CB8AC3E}">
        <p14:creationId xmlns:p14="http://schemas.microsoft.com/office/powerpoint/2010/main" val="284438392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defRPr/>
            </a:pPr>
            <a:r>
              <a:rPr lang="en-US" altLang="tr-TR" sz="4800" dirty="0">
                <a:solidFill>
                  <a:schemeClr val="accent2"/>
                </a:solidFill>
              </a:rPr>
              <a:t>Comparing cards –    </a:t>
            </a:r>
            <a:br>
              <a:rPr lang="en-US" altLang="tr-TR" sz="4800" dirty="0">
                <a:solidFill>
                  <a:schemeClr val="accent2"/>
                </a:solidFill>
              </a:rPr>
            </a:br>
            <a:r>
              <a:rPr lang="en-US" altLang="tr-TR" sz="4800" dirty="0">
                <a:solidFill>
                  <a:schemeClr val="accent2"/>
                </a:solidFill>
              </a:rPr>
              <a:t>Operator Overloading</a:t>
            </a:r>
          </a:p>
        </p:txBody>
      </p:sp>
      <p:sp>
        <p:nvSpPr>
          <p:cNvPr id="22531" name="Rectangle 2"/>
          <p:cNvSpPr>
            <a:spLocks noGrp="1" noChangeArrowheads="1"/>
          </p:cNvSpPr>
          <p:nvPr>
            <p:ph type="body" idx="1"/>
          </p:nvPr>
        </p:nvSpPr>
        <p:spPr>
          <a:xfrm>
            <a:off x="50800" y="2118816"/>
            <a:ext cx="10083800" cy="5435600"/>
          </a:xfrm>
        </p:spPr>
        <p:txBody>
          <a:bodyPr/>
          <a:lstStyle/>
          <a:p>
            <a:pPr marL="698500" eaLnBrk="1" hangingPunct="1">
              <a:buSzPct val="125000"/>
              <a:defRPr/>
            </a:pPr>
            <a:r>
              <a:rPr lang="en-US" altLang="tr-TR" sz="2800" dirty="0"/>
              <a:t>For built-in types, there are relational operators (&lt;, &gt;, ==, etc.) that compare values and determine when one is greater than, less than, or equal to another. </a:t>
            </a:r>
          </a:p>
          <a:p>
            <a:pPr marL="698500" eaLnBrk="1" hangingPunct="1">
              <a:buSzPct val="125000"/>
              <a:defRPr/>
            </a:pPr>
            <a:r>
              <a:rPr lang="en-US" altLang="tr-TR" sz="2800" dirty="0"/>
              <a:t>For user-defined types, we can override the behavior of the built-in operators by providing a method named __</a:t>
            </a:r>
            <a:r>
              <a:rPr lang="en-US" altLang="tr-TR" sz="2800" dirty="0" err="1"/>
              <a:t>cmp</a:t>
            </a:r>
            <a:r>
              <a:rPr lang="en-US" altLang="tr-TR" sz="2800" dirty="0"/>
              <a:t>__.</a:t>
            </a:r>
          </a:p>
          <a:p>
            <a:pPr marL="698500" eaLnBrk="1" hangingPunct="1">
              <a:buSzPct val="125000"/>
              <a:defRPr/>
            </a:pPr>
            <a:r>
              <a:rPr lang="en-US" altLang="tr-TR" sz="2800" dirty="0"/>
              <a:t>__</a:t>
            </a:r>
            <a:r>
              <a:rPr lang="en-US" altLang="tr-TR" sz="2800" dirty="0" err="1"/>
              <a:t>cmp</a:t>
            </a:r>
            <a:r>
              <a:rPr lang="en-US" altLang="tr-TR" sz="2800" dirty="0"/>
              <a:t>__ takes two parameters, self and other, and returns a positive number if the first object is greater, a negative number if the second object is greater, and 0 if they are equal to each other.</a:t>
            </a:r>
          </a:p>
        </p:txBody>
      </p:sp>
    </p:spTree>
    <p:extLst>
      <p:ext uri="{BB962C8B-B14F-4D97-AF65-F5344CB8AC3E}">
        <p14:creationId xmlns:p14="http://schemas.microsoft.com/office/powerpoint/2010/main" val="10599154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D7ECD72-12CA-407C-992F-03EDD20B4EB0}"/>
              </a:ext>
            </a:extLst>
          </p:cNvPr>
          <p:cNvSpPr>
            <a:spLocks noChangeArrowheads="1"/>
          </p:cNvSpPr>
          <p:nvPr/>
        </p:nvSpPr>
        <p:spPr bwMode="auto">
          <a:xfrm>
            <a:off x="0" y="138499"/>
            <a:ext cx="10160000" cy="74789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6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a:t>
            </a:r>
            <a:r>
              <a:rPr kumimoji="0" lang="en-US" altLang="en-US" sz="1600" b="0" i="0" u="none" strike="noStrike" cap="none" normalizeH="0" baseline="0" dirty="0" err="1">
                <a:ln>
                  <a:noFill/>
                </a:ln>
                <a:solidFill>
                  <a:srgbClr val="B200B2"/>
                </a:solidFill>
                <a:effectLst/>
                <a:latin typeface="Courier New" panose="02070309020205020404" pitchFamily="49" charset="0"/>
                <a:cs typeface="Courier New" panose="02070309020205020404" pitchFamily="49" charset="0"/>
              </a:rPr>
              <a:t>init</a:t>
            </a:r>
            <a:r>
              <a:rPr kumimoji="0" lang="en-US" altLang="en-US" sz="16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hour=</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minute=</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second=</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.hour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hour</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.minute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minute</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.second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second</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6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__str__</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str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.hour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str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.minute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str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.second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print_time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str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.hour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str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.minute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str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.second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time_to_int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minutes = </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.hour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60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.minute</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seconds = minutes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60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.second</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seconds</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int_to_time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,seconds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hour = (seconds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3600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24</a:t>
            </a:r>
            <a:b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minute = (seconds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60</a:t>
            </a:r>
            <a:b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second = seconds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60</a:t>
            </a:r>
            <a:b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Time(hour, minute, second)</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increment(</a:t>
            </a:r>
            <a:r>
              <a:rPr kumimoji="0" lang="en-US" altLang="en-US" sz="16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seconds):</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tot_secs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seconds + </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.time_to_int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.int_to_time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tot_secs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is_after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other):</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.time_to_int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other.time_to_int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448258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a:lstStyle/>
          <a:p>
            <a:pPr eaLnBrk="1" hangingPunct="1">
              <a:defRPr/>
            </a:pPr>
            <a:r>
              <a:rPr lang="en-US" altLang="tr-TR" sz="4800" dirty="0">
                <a:solidFill>
                  <a:schemeClr val="accent2"/>
                </a:solidFill>
              </a:rPr>
              <a:t>Comparing cards –   Operator Overloading</a:t>
            </a:r>
          </a:p>
        </p:txBody>
      </p:sp>
      <p:sp>
        <p:nvSpPr>
          <p:cNvPr id="23555" name="Rectangle 2"/>
          <p:cNvSpPr>
            <a:spLocks noGrp="1" noChangeArrowheads="1"/>
          </p:cNvSpPr>
          <p:nvPr>
            <p:ph type="body" idx="1"/>
          </p:nvPr>
        </p:nvSpPr>
        <p:spPr/>
        <p:txBody>
          <a:bodyPr/>
          <a:lstStyle/>
          <a:p>
            <a:pPr marL="254000" indent="0" eaLnBrk="1" hangingPunct="1">
              <a:buNone/>
              <a:defRPr/>
            </a:pPr>
            <a:r>
              <a:rPr lang="en-US" altLang="tr-TR" dirty="0"/>
              <a:t># inside class Card:</a:t>
            </a:r>
            <a:br>
              <a:rPr lang="en-US" altLang="tr-TR" dirty="0"/>
            </a:br>
            <a:r>
              <a:rPr lang="en-US" altLang="tr-TR" sz="3000" dirty="0">
                <a:solidFill>
                  <a:srgbClr val="00B050"/>
                </a:solidFill>
              </a:rPr>
              <a:t>    </a:t>
            </a:r>
            <a:r>
              <a:rPr lang="en-US" altLang="tr-TR" sz="2400" dirty="0" err="1">
                <a:solidFill>
                  <a:srgbClr val="00B050"/>
                </a:solidFill>
                <a:latin typeface="Courier New" panose="02070309020205020404" pitchFamily="49" charset="0"/>
                <a:cs typeface="Courier New" panose="02070309020205020404" pitchFamily="49" charset="0"/>
              </a:rPr>
              <a:t>def</a:t>
            </a:r>
            <a:r>
              <a:rPr lang="en-US" altLang="tr-TR" sz="2400" dirty="0">
                <a:solidFill>
                  <a:srgbClr val="00B050"/>
                </a:solidFill>
                <a:latin typeface="Courier New" panose="02070309020205020404" pitchFamily="49" charset="0"/>
                <a:cs typeface="Courier New" panose="02070309020205020404" pitchFamily="49" charset="0"/>
              </a:rPr>
              <a:t> __</a:t>
            </a:r>
            <a:r>
              <a:rPr lang="en-US" altLang="tr-TR" sz="2400" dirty="0" err="1">
                <a:solidFill>
                  <a:srgbClr val="00B050"/>
                </a:solidFill>
                <a:latin typeface="Courier New" panose="02070309020205020404" pitchFamily="49" charset="0"/>
                <a:cs typeface="Courier New" panose="02070309020205020404" pitchFamily="49" charset="0"/>
              </a:rPr>
              <a:t>cmp</a:t>
            </a:r>
            <a:r>
              <a:rPr lang="en-US" altLang="tr-TR" sz="2400" dirty="0">
                <a:solidFill>
                  <a:srgbClr val="00B050"/>
                </a:solidFill>
                <a:latin typeface="Courier New" panose="02070309020205020404" pitchFamily="49" charset="0"/>
                <a:cs typeface="Courier New" panose="02070309020205020404" pitchFamily="49" charset="0"/>
              </a:rPr>
              <a:t>__(self, other):</a:t>
            </a:r>
            <a:br>
              <a:rPr lang="en-US" altLang="tr-TR" sz="2400" dirty="0">
                <a:solidFill>
                  <a:srgbClr val="00B050"/>
                </a:solidFill>
                <a:latin typeface="Courier New" panose="02070309020205020404" pitchFamily="49" charset="0"/>
                <a:cs typeface="Courier New" panose="02070309020205020404" pitchFamily="49" charset="0"/>
              </a:rPr>
            </a:br>
            <a:r>
              <a:rPr lang="en-US" altLang="tr-TR" sz="2400" dirty="0">
                <a:solidFill>
                  <a:srgbClr val="00B050"/>
                </a:solidFill>
                <a:latin typeface="Courier New" panose="02070309020205020404" pitchFamily="49" charset="0"/>
                <a:cs typeface="Courier New" panose="02070309020205020404" pitchFamily="49" charset="0"/>
              </a:rPr>
              <a:t>        # check the suits</a:t>
            </a:r>
            <a:br>
              <a:rPr lang="en-US" altLang="tr-TR" sz="2400" dirty="0">
                <a:solidFill>
                  <a:srgbClr val="00B050"/>
                </a:solidFill>
                <a:latin typeface="Courier New" panose="02070309020205020404" pitchFamily="49" charset="0"/>
                <a:cs typeface="Courier New" panose="02070309020205020404" pitchFamily="49" charset="0"/>
              </a:rPr>
            </a:br>
            <a:r>
              <a:rPr lang="en-US" altLang="tr-TR" sz="2400" dirty="0">
                <a:solidFill>
                  <a:srgbClr val="00B050"/>
                </a:solidFill>
                <a:latin typeface="Courier New" panose="02070309020205020404" pitchFamily="49" charset="0"/>
                <a:cs typeface="Courier New" panose="02070309020205020404" pitchFamily="49" charset="0"/>
              </a:rPr>
              <a:t>        if </a:t>
            </a:r>
            <a:r>
              <a:rPr lang="en-US" altLang="tr-TR" sz="2400" dirty="0" err="1">
                <a:solidFill>
                  <a:srgbClr val="00B050"/>
                </a:solidFill>
                <a:latin typeface="Courier New" panose="02070309020205020404" pitchFamily="49" charset="0"/>
                <a:cs typeface="Courier New" panose="02070309020205020404" pitchFamily="49" charset="0"/>
              </a:rPr>
              <a:t>self.suit</a:t>
            </a:r>
            <a:r>
              <a:rPr lang="en-US" altLang="tr-TR" sz="2400" dirty="0">
                <a:solidFill>
                  <a:srgbClr val="00B050"/>
                </a:solidFill>
                <a:latin typeface="Courier New" panose="02070309020205020404" pitchFamily="49" charset="0"/>
                <a:cs typeface="Courier New" panose="02070309020205020404" pitchFamily="49" charset="0"/>
              </a:rPr>
              <a:t> &gt; </a:t>
            </a:r>
            <a:r>
              <a:rPr lang="en-US" altLang="tr-TR" sz="2400" dirty="0" err="1">
                <a:solidFill>
                  <a:srgbClr val="00B050"/>
                </a:solidFill>
                <a:latin typeface="Courier New" panose="02070309020205020404" pitchFamily="49" charset="0"/>
                <a:cs typeface="Courier New" panose="02070309020205020404" pitchFamily="49" charset="0"/>
              </a:rPr>
              <a:t>other.suit</a:t>
            </a:r>
            <a:r>
              <a:rPr lang="en-US" altLang="tr-TR" sz="2400" dirty="0">
                <a:solidFill>
                  <a:srgbClr val="00B050"/>
                </a:solidFill>
                <a:latin typeface="Courier New" panose="02070309020205020404" pitchFamily="49" charset="0"/>
                <a:cs typeface="Courier New" panose="02070309020205020404" pitchFamily="49" charset="0"/>
              </a:rPr>
              <a:t>: return 1</a:t>
            </a:r>
            <a:br>
              <a:rPr lang="en-US" altLang="tr-TR" sz="2400" dirty="0">
                <a:solidFill>
                  <a:srgbClr val="00B050"/>
                </a:solidFill>
                <a:latin typeface="Courier New" panose="02070309020205020404" pitchFamily="49" charset="0"/>
                <a:cs typeface="Courier New" panose="02070309020205020404" pitchFamily="49" charset="0"/>
              </a:rPr>
            </a:br>
            <a:r>
              <a:rPr lang="en-US" altLang="tr-TR" sz="2400" dirty="0">
                <a:solidFill>
                  <a:srgbClr val="00B050"/>
                </a:solidFill>
                <a:latin typeface="Courier New" panose="02070309020205020404" pitchFamily="49" charset="0"/>
                <a:cs typeface="Courier New" panose="02070309020205020404" pitchFamily="49" charset="0"/>
              </a:rPr>
              <a:t>        if </a:t>
            </a:r>
            <a:r>
              <a:rPr lang="en-US" altLang="tr-TR" sz="2400" dirty="0" err="1">
                <a:solidFill>
                  <a:srgbClr val="00B050"/>
                </a:solidFill>
                <a:latin typeface="Courier New" panose="02070309020205020404" pitchFamily="49" charset="0"/>
                <a:cs typeface="Courier New" panose="02070309020205020404" pitchFamily="49" charset="0"/>
              </a:rPr>
              <a:t>self.suit</a:t>
            </a:r>
            <a:r>
              <a:rPr lang="en-US" altLang="tr-TR" sz="2400" dirty="0">
                <a:solidFill>
                  <a:srgbClr val="00B050"/>
                </a:solidFill>
                <a:latin typeface="Courier New" panose="02070309020205020404" pitchFamily="49" charset="0"/>
                <a:cs typeface="Courier New" panose="02070309020205020404" pitchFamily="49" charset="0"/>
              </a:rPr>
              <a:t> &lt; </a:t>
            </a:r>
            <a:r>
              <a:rPr lang="en-US" altLang="tr-TR" sz="2400" dirty="0" err="1">
                <a:solidFill>
                  <a:srgbClr val="00B050"/>
                </a:solidFill>
                <a:latin typeface="Courier New" panose="02070309020205020404" pitchFamily="49" charset="0"/>
                <a:cs typeface="Courier New" panose="02070309020205020404" pitchFamily="49" charset="0"/>
              </a:rPr>
              <a:t>other.suit</a:t>
            </a:r>
            <a:r>
              <a:rPr lang="en-US" altLang="tr-TR" sz="2400" dirty="0">
                <a:solidFill>
                  <a:srgbClr val="00B050"/>
                </a:solidFill>
                <a:latin typeface="Courier New" panose="02070309020205020404" pitchFamily="49" charset="0"/>
                <a:cs typeface="Courier New" panose="02070309020205020404" pitchFamily="49" charset="0"/>
              </a:rPr>
              <a:t>: return -1</a:t>
            </a:r>
            <a:br>
              <a:rPr lang="en-US" altLang="tr-TR" sz="2400" dirty="0">
                <a:solidFill>
                  <a:srgbClr val="00B050"/>
                </a:solidFill>
                <a:latin typeface="Courier New" panose="02070309020205020404" pitchFamily="49" charset="0"/>
                <a:cs typeface="Courier New" panose="02070309020205020404" pitchFamily="49" charset="0"/>
              </a:rPr>
            </a:br>
            <a:br>
              <a:rPr lang="en-US" altLang="tr-TR" sz="2400" dirty="0">
                <a:solidFill>
                  <a:srgbClr val="00B050"/>
                </a:solidFill>
                <a:latin typeface="Courier New" panose="02070309020205020404" pitchFamily="49" charset="0"/>
                <a:cs typeface="Courier New" panose="02070309020205020404" pitchFamily="49" charset="0"/>
              </a:rPr>
            </a:br>
            <a:r>
              <a:rPr lang="en-US" altLang="tr-TR" sz="2400" dirty="0">
                <a:solidFill>
                  <a:srgbClr val="00B050"/>
                </a:solidFill>
                <a:latin typeface="Courier New" panose="02070309020205020404" pitchFamily="49" charset="0"/>
                <a:cs typeface="Courier New" panose="02070309020205020404" pitchFamily="49" charset="0"/>
              </a:rPr>
              <a:t>        # suits are the same... check ranks</a:t>
            </a:r>
            <a:br>
              <a:rPr lang="en-US" altLang="tr-TR" sz="2400" dirty="0">
                <a:solidFill>
                  <a:srgbClr val="00B050"/>
                </a:solidFill>
                <a:latin typeface="Courier New" panose="02070309020205020404" pitchFamily="49" charset="0"/>
                <a:cs typeface="Courier New" panose="02070309020205020404" pitchFamily="49" charset="0"/>
              </a:rPr>
            </a:br>
            <a:r>
              <a:rPr lang="en-US" altLang="tr-TR" sz="2400" dirty="0">
                <a:solidFill>
                  <a:srgbClr val="00B050"/>
                </a:solidFill>
                <a:latin typeface="Courier New" panose="02070309020205020404" pitchFamily="49" charset="0"/>
                <a:cs typeface="Courier New" panose="02070309020205020404" pitchFamily="49" charset="0"/>
              </a:rPr>
              <a:t>        if </a:t>
            </a:r>
            <a:r>
              <a:rPr lang="en-US" altLang="tr-TR" sz="2400" dirty="0" err="1">
                <a:solidFill>
                  <a:srgbClr val="00B050"/>
                </a:solidFill>
                <a:latin typeface="Courier New" panose="02070309020205020404" pitchFamily="49" charset="0"/>
                <a:cs typeface="Courier New" panose="02070309020205020404" pitchFamily="49" charset="0"/>
              </a:rPr>
              <a:t>self.rank</a:t>
            </a:r>
            <a:r>
              <a:rPr lang="en-US" altLang="tr-TR" sz="2400" dirty="0">
                <a:solidFill>
                  <a:srgbClr val="00B050"/>
                </a:solidFill>
                <a:latin typeface="Courier New" panose="02070309020205020404" pitchFamily="49" charset="0"/>
                <a:cs typeface="Courier New" panose="02070309020205020404" pitchFamily="49" charset="0"/>
              </a:rPr>
              <a:t> &gt; </a:t>
            </a:r>
            <a:r>
              <a:rPr lang="en-US" altLang="tr-TR" sz="2400" dirty="0" err="1">
                <a:solidFill>
                  <a:srgbClr val="00B050"/>
                </a:solidFill>
                <a:latin typeface="Courier New" panose="02070309020205020404" pitchFamily="49" charset="0"/>
                <a:cs typeface="Courier New" panose="02070309020205020404" pitchFamily="49" charset="0"/>
              </a:rPr>
              <a:t>other.rank</a:t>
            </a:r>
            <a:r>
              <a:rPr lang="en-US" altLang="tr-TR" sz="2400" dirty="0">
                <a:solidFill>
                  <a:srgbClr val="00B050"/>
                </a:solidFill>
                <a:latin typeface="Courier New" panose="02070309020205020404" pitchFamily="49" charset="0"/>
                <a:cs typeface="Courier New" panose="02070309020205020404" pitchFamily="49" charset="0"/>
              </a:rPr>
              <a:t>: return 1</a:t>
            </a:r>
            <a:br>
              <a:rPr lang="en-US" altLang="tr-TR" sz="2400" dirty="0">
                <a:solidFill>
                  <a:srgbClr val="00B050"/>
                </a:solidFill>
                <a:latin typeface="Courier New" panose="02070309020205020404" pitchFamily="49" charset="0"/>
                <a:cs typeface="Courier New" panose="02070309020205020404" pitchFamily="49" charset="0"/>
              </a:rPr>
            </a:br>
            <a:r>
              <a:rPr lang="en-US" altLang="tr-TR" sz="2400" dirty="0">
                <a:solidFill>
                  <a:srgbClr val="00B050"/>
                </a:solidFill>
                <a:latin typeface="Courier New" panose="02070309020205020404" pitchFamily="49" charset="0"/>
                <a:cs typeface="Courier New" panose="02070309020205020404" pitchFamily="49" charset="0"/>
              </a:rPr>
              <a:t>        if </a:t>
            </a:r>
            <a:r>
              <a:rPr lang="en-US" altLang="tr-TR" sz="2400" dirty="0" err="1">
                <a:solidFill>
                  <a:srgbClr val="00B050"/>
                </a:solidFill>
                <a:latin typeface="Courier New" panose="02070309020205020404" pitchFamily="49" charset="0"/>
                <a:cs typeface="Courier New" panose="02070309020205020404" pitchFamily="49" charset="0"/>
              </a:rPr>
              <a:t>self.rank</a:t>
            </a:r>
            <a:r>
              <a:rPr lang="en-US" altLang="tr-TR" sz="2400" dirty="0">
                <a:solidFill>
                  <a:srgbClr val="00B050"/>
                </a:solidFill>
                <a:latin typeface="Courier New" panose="02070309020205020404" pitchFamily="49" charset="0"/>
                <a:cs typeface="Courier New" panose="02070309020205020404" pitchFamily="49" charset="0"/>
              </a:rPr>
              <a:t> &lt; </a:t>
            </a:r>
            <a:r>
              <a:rPr lang="en-US" altLang="tr-TR" sz="2400" dirty="0" err="1">
                <a:solidFill>
                  <a:srgbClr val="00B050"/>
                </a:solidFill>
                <a:latin typeface="Courier New" panose="02070309020205020404" pitchFamily="49" charset="0"/>
                <a:cs typeface="Courier New" panose="02070309020205020404" pitchFamily="49" charset="0"/>
              </a:rPr>
              <a:t>other.rank</a:t>
            </a:r>
            <a:r>
              <a:rPr lang="en-US" altLang="tr-TR" sz="2400" dirty="0">
                <a:solidFill>
                  <a:srgbClr val="00B050"/>
                </a:solidFill>
                <a:latin typeface="Courier New" panose="02070309020205020404" pitchFamily="49" charset="0"/>
                <a:cs typeface="Courier New" panose="02070309020205020404" pitchFamily="49" charset="0"/>
              </a:rPr>
              <a:t>: return -1</a:t>
            </a:r>
            <a:br>
              <a:rPr lang="en-US" altLang="tr-TR" sz="2400" dirty="0">
                <a:solidFill>
                  <a:srgbClr val="00B050"/>
                </a:solidFill>
                <a:latin typeface="Courier New" panose="02070309020205020404" pitchFamily="49" charset="0"/>
                <a:cs typeface="Courier New" panose="02070309020205020404" pitchFamily="49" charset="0"/>
              </a:rPr>
            </a:br>
            <a:br>
              <a:rPr lang="en-US" altLang="tr-TR" sz="2400" dirty="0">
                <a:solidFill>
                  <a:srgbClr val="00B050"/>
                </a:solidFill>
                <a:latin typeface="Courier New" panose="02070309020205020404" pitchFamily="49" charset="0"/>
                <a:cs typeface="Courier New" panose="02070309020205020404" pitchFamily="49" charset="0"/>
              </a:rPr>
            </a:br>
            <a:r>
              <a:rPr lang="en-US" altLang="tr-TR" sz="2400" dirty="0">
                <a:solidFill>
                  <a:srgbClr val="00B050"/>
                </a:solidFill>
                <a:latin typeface="Courier New" panose="02070309020205020404" pitchFamily="49" charset="0"/>
                <a:cs typeface="Courier New" panose="02070309020205020404" pitchFamily="49" charset="0"/>
              </a:rPr>
              <a:t>        # ranks are the same... it's a tie</a:t>
            </a:r>
            <a:br>
              <a:rPr lang="en-US" altLang="tr-TR" sz="2400" dirty="0">
                <a:solidFill>
                  <a:srgbClr val="00B050"/>
                </a:solidFill>
                <a:latin typeface="Courier New" panose="02070309020205020404" pitchFamily="49" charset="0"/>
                <a:cs typeface="Courier New" panose="02070309020205020404" pitchFamily="49" charset="0"/>
              </a:rPr>
            </a:br>
            <a:r>
              <a:rPr lang="en-US" altLang="tr-TR" sz="2400" dirty="0">
                <a:solidFill>
                  <a:srgbClr val="00B050"/>
                </a:solidFill>
                <a:latin typeface="Courier New" panose="02070309020205020404" pitchFamily="49" charset="0"/>
                <a:cs typeface="Courier New" panose="02070309020205020404" pitchFamily="49" charset="0"/>
              </a:rPr>
              <a:t>        return 0</a:t>
            </a:r>
          </a:p>
        </p:txBody>
      </p:sp>
    </p:spTree>
    <p:extLst>
      <p:ext uri="{BB962C8B-B14F-4D97-AF65-F5344CB8AC3E}">
        <p14:creationId xmlns:p14="http://schemas.microsoft.com/office/powerpoint/2010/main" val="10567888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50800" y="50800"/>
            <a:ext cx="10083800" cy="1094904"/>
          </a:xfrm>
        </p:spPr>
        <p:txBody>
          <a:bodyPr/>
          <a:lstStyle/>
          <a:p>
            <a:pPr eaLnBrk="1" hangingPunct="1">
              <a:defRPr/>
            </a:pPr>
            <a:r>
              <a:rPr lang="en-US" altLang="tr-TR" sz="4800" dirty="0">
                <a:solidFill>
                  <a:schemeClr val="accent2"/>
                </a:solidFill>
              </a:rPr>
              <a:t>Comparing cards</a:t>
            </a:r>
          </a:p>
        </p:txBody>
      </p:sp>
      <p:sp>
        <p:nvSpPr>
          <p:cNvPr id="24579" name="Rectangle 2"/>
          <p:cNvSpPr>
            <a:spLocks noGrp="1" noChangeArrowheads="1"/>
          </p:cNvSpPr>
          <p:nvPr>
            <p:ph type="body" idx="1"/>
          </p:nvPr>
        </p:nvSpPr>
        <p:spPr/>
        <p:txBody>
          <a:bodyPr/>
          <a:lstStyle/>
          <a:p>
            <a:pPr marL="698500" eaLnBrk="1" hangingPunct="1">
              <a:buSzPct val="125000"/>
              <a:defRPr/>
            </a:pPr>
            <a:r>
              <a:rPr lang="en-US" altLang="tr-TR" dirty="0"/>
              <a:t>You can write this more concisely using tuple comparison:</a:t>
            </a:r>
            <a:br>
              <a:rPr lang="en-US" altLang="tr-TR" dirty="0"/>
            </a:br>
            <a:br>
              <a:rPr lang="en-US" altLang="tr-TR" dirty="0"/>
            </a:br>
            <a:r>
              <a:rPr lang="en-US" altLang="tr-TR" sz="2400" dirty="0">
                <a:solidFill>
                  <a:srgbClr val="00B050"/>
                </a:solidFill>
                <a:latin typeface="Courier New" panose="02070309020205020404" pitchFamily="49" charset="0"/>
                <a:cs typeface="Courier New" panose="02070309020205020404" pitchFamily="49" charset="0"/>
              </a:rPr>
              <a:t># inside class Card:</a:t>
            </a:r>
            <a:br>
              <a:rPr lang="en-US" altLang="tr-TR" dirty="0">
                <a:solidFill>
                  <a:srgbClr val="00B050"/>
                </a:solidFill>
              </a:rPr>
            </a:br>
            <a:r>
              <a:rPr lang="en-US" altLang="tr-TR" dirty="0">
                <a:solidFill>
                  <a:srgbClr val="00B050"/>
                </a:solidFill>
              </a:rPr>
              <a:t>    </a:t>
            </a:r>
            <a:r>
              <a:rPr lang="en-US" altLang="tr-TR" sz="2400" dirty="0" err="1">
                <a:solidFill>
                  <a:srgbClr val="00B050"/>
                </a:solidFill>
                <a:latin typeface="Courier New" panose="02070309020205020404" pitchFamily="49" charset="0"/>
                <a:cs typeface="Courier New" panose="02070309020205020404" pitchFamily="49" charset="0"/>
              </a:rPr>
              <a:t>def</a:t>
            </a:r>
            <a:r>
              <a:rPr lang="en-US" altLang="tr-TR" sz="2400" dirty="0">
                <a:solidFill>
                  <a:srgbClr val="00B050"/>
                </a:solidFill>
                <a:latin typeface="Courier New" panose="02070309020205020404" pitchFamily="49" charset="0"/>
                <a:cs typeface="Courier New" panose="02070309020205020404" pitchFamily="49" charset="0"/>
              </a:rPr>
              <a:t> __</a:t>
            </a:r>
            <a:r>
              <a:rPr lang="en-US" altLang="tr-TR" sz="2400" dirty="0" err="1">
                <a:solidFill>
                  <a:srgbClr val="00B050"/>
                </a:solidFill>
                <a:latin typeface="Courier New" panose="02070309020205020404" pitchFamily="49" charset="0"/>
                <a:cs typeface="Courier New" panose="02070309020205020404" pitchFamily="49" charset="0"/>
              </a:rPr>
              <a:t>cmp</a:t>
            </a:r>
            <a:r>
              <a:rPr lang="en-US" altLang="tr-TR" sz="2400" dirty="0">
                <a:solidFill>
                  <a:srgbClr val="00B050"/>
                </a:solidFill>
                <a:latin typeface="Courier New" panose="02070309020205020404" pitchFamily="49" charset="0"/>
                <a:cs typeface="Courier New" panose="02070309020205020404" pitchFamily="49" charset="0"/>
              </a:rPr>
              <a:t>__(self, other):</a:t>
            </a:r>
            <a:br>
              <a:rPr lang="en-US" altLang="tr-TR" sz="2400" dirty="0">
                <a:solidFill>
                  <a:srgbClr val="00B050"/>
                </a:solidFill>
                <a:latin typeface="Courier New" panose="02070309020205020404" pitchFamily="49" charset="0"/>
                <a:cs typeface="Courier New" panose="02070309020205020404" pitchFamily="49" charset="0"/>
              </a:rPr>
            </a:br>
            <a:r>
              <a:rPr lang="en-US" altLang="tr-TR" sz="2400" dirty="0">
                <a:solidFill>
                  <a:srgbClr val="00B050"/>
                </a:solidFill>
                <a:latin typeface="Courier New" panose="02070309020205020404" pitchFamily="49" charset="0"/>
                <a:cs typeface="Courier New" panose="02070309020205020404" pitchFamily="49" charset="0"/>
              </a:rPr>
              <a:t>        t1 = </a:t>
            </a:r>
            <a:r>
              <a:rPr lang="en-US" altLang="tr-TR" sz="2400" dirty="0" err="1">
                <a:solidFill>
                  <a:srgbClr val="00B050"/>
                </a:solidFill>
                <a:latin typeface="Courier New" panose="02070309020205020404" pitchFamily="49" charset="0"/>
                <a:cs typeface="Courier New" panose="02070309020205020404" pitchFamily="49" charset="0"/>
              </a:rPr>
              <a:t>self.suit</a:t>
            </a:r>
            <a:r>
              <a:rPr lang="en-US" altLang="tr-TR" sz="2400" dirty="0">
                <a:solidFill>
                  <a:srgbClr val="00B050"/>
                </a:solidFill>
                <a:latin typeface="Courier New" panose="02070309020205020404" pitchFamily="49" charset="0"/>
                <a:cs typeface="Courier New" panose="02070309020205020404" pitchFamily="49" charset="0"/>
              </a:rPr>
              <a:t>, </a:t>
            </a:r>
            <a:r>
              <a:rPr lang="en-US" altLang="tr-TR" sz="2400" dirty="0" err="1">
                <a:solidFill>
                  <a:srgbClr val="00B050"/>
                </a:solidFill>
                <a:latin typeface="Courier New" panose="02070309020205020404" pitchFamily="49" charset="0"/>
                <a:cs typeface="Courier New" panose="02070309020205020404" pitchFamily="49" charset="0"/>
              </a:rPr>
              <a:t>self.rank</a:t>
            </a:r>
            <a:br>
              <a:rPr lang="en-US" altLang="tr-TR" sz="2400" dirty="0">
                <a:solidFill>
                  <a:srgbClr val="00B050"/>
                </a:solidFill>
                <a:latin typeface="Courier New" panose="02070309020205020404" pitchFamily="49" charset="0"/>
                <a:cs typeface="Courier New" panose="02070309020205020404" pitchFamily="49" charset="0"/>
              </a:rPr>
            </a:br>
            <a:r>
              <a:rPr lang="en-US" altLang="tr-TR" sz="2400" dirty="0">
                <a:solidFill>
                  <a:srgbClr val="00B050"/>
                </a:solidFill>
                <a:latin typeface="Courier New" panose="02070309020205020404" pitchFamily="49" charset="0"/>
                <a:cs typeface="Courier New" panose="02070309020205020404" pitchFamily="49" charset="0"/>
              </a:rPr>
              <a:t>        t2 = </a:t>
            </a:r>
            <a:r>
              <a:rPr lang="en-US" altLang="tr-TR" sz="2400" dirty="0" err="1">
                <a:solidFill>
                  <a:srgbClr val="00B050"/>
                </a:solidFill>
                <a:latin typeface="Courier New" panose="02070309020205020404" pitchFamily="49" charset="0"/>
                <a:cs typeface="Courier New" panose="02070309020205020404" pitchFamily="49" charset="0"/>
              </a:rPr>
              <a:t>other.suit</a:t>
            </a:r>
            <a:r>
              <a:rPr lang="en-US" altLang="tr-TR" sz="2400" dirty="0">
                <a:solidFill>
                  <a:srgbClr val="00B050"/>
                </a:solidFill>
                <a:latin typeface="Courier New" panose="02070309020205020404" pitchFamily="49" charset="0"/>
                <a:cs typeface="Courier New" panose="02070309020205020404" pitchFamily="49" charset="0"/>
              </a:rPr>
              <a:t>, </a:t>
            </a:r>
            <a:r>
              <a:rPr lang="en-US" altLang="tr-TR" sz="2400" dirty="0" err="1">
                <a:solidFill>
                  <a:srgbClr val="00B050"/>
                </a:solidFill>
                <a:latin typeface="Courier New" panose="02070309020205020404" pitchFamily="49" charset="0"/>
                <a:cs typeface="Courier New" panose="02070309020205020404" pitchFamily="49" charset="0"/>
              </a:rPr>
              <a:t>other.rank</a:t>
            </a:r>
            <a:br>
              <a:rPr lang="en-US" altLang="tr-TR" sz="2400" dirty="0">
                <a:solidFill>
                  <a:srgbClr val="00B050"/>
                </a:solidFill>
                <a:latin typeface="Courier New" panose="02070309020205020404" pitchFamily="49" charset="0"/>
                <a:cs typeface="Courier New" panose="02070309020205020404" pitchFamily="49" charset="0"/>
              </a:rPr>
            </a:br>
            <a:r>
              <a:rPr lang="en-US" altLang="tr-TR" sz="2400" dirty="0">
                <a:solidFill>
                  <a:srgbClr val="00B050"/>
                </a:solidFill>
                <a:latin typeface="Courier New" panose="02070309020205020404" pitchFamily="49" charset="0"/>
                <a:cs typeface="Courier New" panose="02070309020205020404" pitchFamily="49" charset="0"/>
              </a:rPr>
              <a:t>        return </a:t>
            </a:r>
            <a:r>
              <a:rPr lang="en-US" altLang="tr-TR" sz="2400" dirty="0" err="1">
                <a:solidFill>
                  <a:srgbClr val="00B050"/>
                </a:solidFill>
                <a:latin typeface="Courier New" panose="02070309020205020404" pitchFamily="49" charset="0"/>
                <a:cs typeface="Courier New" panose="02070309020205020404" pitchFamily="49" charset="0"/>
              </a:rPr>
              <a:t>cmp</a:t>
            </a:r>
            <a:r>
              <a:rPr lang="en-US" altLang="tr-TR" sz="2400" dirty="0">
                <a:solidFill>
                  <a:srgbClr val="00B050"/>
                </a:solidFill>
                <a:latin typeface="Courier New" panose="02070309020205020404" pitchFamily="49" charset="0"/>
                <a:cs typeface="Courier New" panose="02070309020205020404" pitchFamily="49" charset="0"/>
              </a:rPr>
              <a:t>(t1, t2)</a:t>
            </a:r>
          </a:p>
        </p:txBody>
      </p:sp>
    </p:spTree>
    <p:extLst>
      <p:ext uri="{BB962C8B-B14F-4D97-AF65-F5344CB8AC3E}">
        <p14:creationId xmlns:p14="http://schemas.microsoft.com/office/powerpoint/2010/main" val="320216597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50800" y="50800"/>
            <a:ext cx="10083800" cy="1131912"/>
          </a:xfrm>
        </p:spPr>
        <p:txBody>
          <a:bodyPr/>
          <a:lstStyle/>
          <a:p>
            <a:pPr eaLnBrk="1" hangingPunct="1">
              <a:defRPr/>
            </a:pPr>
            <a:r>
              <a:rPr lang="en-US" altLang="tr-TR" sz="4800" dirty="0">
                <a:solidFill>
                  <a:schemeClr val="accent2"/>
                </a:solidFill>
              </a:rPr>
              <a:t>Decks</a:t>
            </a:r>
          </a:p>
        </p:txBody>
      </p:sp>
      <p:sp>
        <p:nvSpPr>
          <p:cNvPr id="2" name="Rectangle 2"/>
          <p:cNvSpPr>
            <a:spLocks noGrp="1" noChangeArrowheads="1"/>
          </p:cNvSpPr>
          <p:nvPr>
            <p:ph type="body" idx="1"/>
          </p:nvPr>
        </p:nvSpPr>
        <p:spPr>
          <a:xfrm>
            <a:off x="50800" y="2009800"/>
            <a:ext cx="10083800" cy="5435600"/>
          </a:xfrm>
        </p:spPr>
        <p:txBody>
          <a:bodyPr/>
          <a:lstStyle/>
          <a:p>
            <a:pPr marL="698500" eaLnBrk="1" hangingPunct="1">
              <a:buSzPct val="125000"/>
              <a:defRPr/>
            </a:pPr>
            <a:r>
              <a:rPr lang="en-US" altLang="en-US" dirty="0"/>
              <a:t>We have Cards, lets define a Deck of cards. </a:t>
            </a:r>
          </a:p>
          <a:p>
            <a:pPr marL="698500" eaLnBrk="1" hangingPunct="1">
              <a:buFont typeface="Gill Sans" charset="0"/>
              <a:buNone/>
              <a:defRPr/>
            </a:pPr>
            <a:endParaRPr lang="en-US" altLang="en-US" dirty="0"/>
          </a:p>
          <a:p>
            <a:pPr marL="698500" eaLnBrk="1" hangingPunct="1">
              <a:buFont typeface="Gill Sans" charset="0"/>
              <a:buNone/>
              <a:defRPr/>
            </a:pPr>
            <a:endParaRPr lang="en-US" altLang="en-US" dirty="0"/>
          </a:p>
          <a:p>
            <a:pPr marL="698500" eaLnBrk="1" hangingPunct="1">
              <a:buFont typeface="Gill Sans" charset="0"/>
              <a:buNone/>
              <a:defRPr/>
            </a:pPr>
            <a:br>
              <a:rPr lang="en-US" altLang="en-US" dirty="0"/>
            </a:br>
            <a:r>
              <a:rPr lang="en-US" altLang="en-US" sz="2400" dirty="0">
                <a:solidFill>
                  <a:srgbClr val="00B050"/>
                </a:solidFill>
                <a:latin typeface="Courier New" panose="02070309020205020404" pitchFamily="49" charset="0"/>
                <a:cs typeface="Courier New" panose="02070309020205020404" pitchFamily="49" charset="0"/>
              </a:rPr>
              <a:t>class Deck(object):</a:t>
            </a:r>
            <a:br>
              <a:rPr lang="en-US" altLang="en-US" sz="2400" dirty="0">
                <a:solidFill>
                  <a:srgbClr val="00B050"/>
                </a:solidFill>
                <a:latin typeface="Courier New" panose="02070309020205020404" pitchFamily="49" charset="0"/>
                <a:cs typeface="Courier New" panose="02070309020205020404" pitchFamily="49" charset="0"/>
              </a:rPr>
            </a:br>
            <a:br>
              <a:rPr lang="en-US" altLang="en-US" sz="2400" dirty="0">
                <a:solidFill>
                  <a:srgbClr val="00B050"/>
                </a:solidFill>
                <a:latin typeface="Courier New" panose="02070309020205020404" pitchFamily="49" charset="0"/>
                <a:cs typeface="Courier New" panose="02070309020205020404" pitchFamily="49" charset="0"/>
              </a:rPr>
            </a:br>
            <a:r>
              <a:rPr lang="en-US" altLang="en-US" sz="2400" dirty="0">
                <a:solidFill>
                  <a:srgbClr val="00B050"/>
                </a:solidFill>
                <a:latin typeface="Courier New" panose="02070309020205020404" pitchFamily="49" charset="0"/>
                <a:cs typeface="Courier New" panose="02070309020205020404" pitchFamily="49" charset="0"/>
              </a:rPr>
              <a:t>    </a:t>
            </a:r>
            <a:r>
              <a:rPr lang="en-US" altLang="en-US" sz="2400" dirty="0" err="1">
                <a:solidFill>
                  <a:srgbClr val="00B050"/>
                </a:solidFill>
                <a:latin typeface="Courier New" panose="02070309020205020404" pitchFamily="49" charset="0"/>
                <a:cs typeface="Courier New" panose="02070309020205020404" pitchFamily="49" charset="0"/>
              </a:rPr>
              <a:t>def</a:t>
            </a:r>
            <a:r>
              <a:rPr lang="en-US" altLang="en-US" sz="2400" dirty="0">
                <a:solidFill>
                  <a:srgbClr val="00B050"/>
                </a:solidFill>
                <a:latin typeface="Courier New" panose="02070309020205020404" pitchFamily="49" charset="0"/>
                <a:cs typeface="Courier New" panose="02070309020205020404" pitchFamily="49" charset="0"/>
              </a:rPr>
              <a:t> __</a:t>
            </a:r>
            <a:r>
              <a:rPr lang="en-US" altLang="en-US" sz="2400" dirty="0" err="1">
                <a:solidFill>
                  <a:srgbClr val="00B050"/>
                </a:solidFill>
                <a:latin typeface="Courier New" panose="02070309020205020404" pitchFamily="49" charset="0"/>
                <a:cs typeface="Courier New" panose="02070309020205020404" pitchFamily="49" charset="0"/>
              </a:rPr>
              <a:t>init</a:t>
            </a:r>
            <a:r>
              <a:rPr lang="en-US" altLang="en-US" sz="2400" dirty="0">
                <a:solidFill>
                  <a:srgbClr val="00B050"/>
                </a:solidFill>
                <a:latin typeface="Courier New" panose="02070309020205020404" pitchFamily="49" charset="0"/>
                <a:cs typeface="Courier New" panose="02070309020205020404" pitchFamily="49" charset="0"/>
              </a:rPr>
              <a:t>__(self):</a:t>
            </a:r>
            <a:br>
              <a:rPr lang="en-US" altLang="en-US" sz="2400" dirty="0">
                <a:solidFill>
                  <a:srgbClr val="00B050"/>
                </a:solidFill>
                <a:latin typeface="Courier New" panose="02070309020205020404" pitchFamily="49" charset="0"/>
                <a:cs typeface="Courier New" panose="02070309020205020404" pitchFamily="49" charset="0"/>
              </a:rPr>
            </a:br>
            <a:r>
              <a:rPr lang="en-US" altLang="en-US" sz="2400" dirty="0">
                <a:solidFill>
                  <a:srgbClr val="00B050"/>
                </a:solidFill>
                <a:latin typeface="Courier New" panose="02070309020205020404" pitchFamily="49" charset="0"/>
                <a:cs typeface="Courier New" panose="02070309020205020404" pitchFamily="49" charset="0"/>
              </a:rPr>
              <a:t>        </a:t>
            </a:r>
            <a:r>
              <a:rPr lang="en-US" altLang="en-US" sz="2400" dirty="0" err="1">
                <a:solidFill>
                  <a:srgbClr val="00B050"/>
                </a:solidFill>
                <a:latin typeface="Courier New" panose="02070309020205020404" pitchFamily="49" charset="0"/>
                <a:cs typeface="Courier New" panose="02070309020205020404" pitchFamily="49" charset="0"/>
              </a:rPr>
              <a:t>self.cards</a:t>
            </a:r>
            <a:r>
              <a:rPr lang="en-US" altLang="en-US" sz="2400" dirty="0">
                <a:solidFill>
                  <a:srgbClr val="00B050"/>
                </a:solidFill>
                <a:latin typeface="Courier New" panose="02070309020205020404" pitchFamily="49" charset="0"/>
                <a:cs typeface="Courier New" panose="02070309020205020404" pitchFamily="49" charset="0"/>
              </a:rPr>
              <a:t> = []</a:t>
            </a:r>
            <a:br>
              <a:rPr lang="en-US" altLang="en-US" sz="2400" dirty="0">
                <a:solidFill>
                  <a:srgbClr val="00B050"/>
                </a:solidFill>
                <a:latin typeface="Courier New" panose="02070309020205020404" pitchFamily="49" charset="0"/>
                <a:cs typeface="Courier New" panose="02070309020205020404" pitchFamily="49" charset="0"/>
              </a:rPr>
            </a:br>
            <a:r>
              <a:rPr lang="en-US" altLang="en-US" sz="2400" dirty="0">
                <a:solidFill>
                  <a:srgbClr val="00B050"/>
                </a:solidFill>
                <a:latin typeface="Courier New" panose="02070309020205020404" pitchFamily="49" charset="0"/>
                <a:cs typeface="Courier New" panose="02070309020205020404" pitchFamily="49" charset="0"/>
              </a:rPr>
              <a:t>        for suit in range(4):</a:t>
            </a:r>
            <a:br>
              <a:rPr lang="en-US" altLang="en-US" sz="2400" dirty="0">
                <a:solidFill>
                  <a:srgbClr val="00B050"/>
                </a:solidFill>
                <a:latin typeface="Courier New" panose="02070309020205020404" pitchFamily="49" charset="0"/>
                <a:cs typeface="Courier New" panose="02070309020205020404" pitchFamily="49" charset="0"/>
              </a:rPr>
            </a:br>
            <a:r>
              <a:rPr lang="en-US" altLang="en-US" sz="2400" dirty="0">
                <a:solidFill>
                  <a:srgbClr val="00B050"/>
                </a:solidFill>
                <a:latin typeface="Courier New" panose="02070309020205020404" pitchFamily="49" charset="0"/>
                <a:cs typeface="Courier New" panose="02070309020205020404" pitchFamily="49" charset="0"/>
              </a:rPr>
              <a:t>            for rank in range(1, 14):</a:t>
            </a:r>
            <a:br>
              <a:rPr lang="en-US" altLang="en-US" sz="2400" dirty="0">
                <a:solidFill>
                  <a:srgbClr val="00B050"/>
                </a:solidFill>
                <a:latin typeface="Courier New" panose="02070309020205020404" pitchFamily="49" charset="0"/>
                <a:cs typeface="Courier New" panose="02070309020205020404" pitchFamily="49" charset="0"/>
              </a:rPr>
            </a:br>
            <a:r>
              <a:rPr lang="en-US" altLang="en-US" sz="2400" dirty="0">
                <a:solidFill>
                  <a:srgbClr val="00B050"/>
                </a:solidFill>
                <a:latin typeface="Courier New" panose="02070309020205020404" pitchFamily="49" charset="0"/>
                <a:cs typeface="Courier New" panose="02070309020205020404" pitchFamily="49" charset="0"/>
              </a:rPr>
              <a:t>                card = Card(suit, rank)</a:t>
            </a:r>
            <a:br>
              <a:rPr lang="en-US" altLang="en-US" sz="2400" dirty="0">
                <a:solidFill>
                  <a:srgbClr val="00B050"/>
                </a:solidFill>
                <a:latin typeface="Courier New" panose="02070309020205020404" pitchFamily="49" charset="0"/>
                <a:cs typeface="Courier New" panose="02070309020205020404" pitchFamily="49" charset="0"/>
              </a:rPr>
            </a:br>
            <a:r>
              <a:rPr lang="en-US" altLang="en-US" sz="2400" dirty="0">
                <a:solidFill>
                  <a:srgbClr val="00B050"/>
                </a:solidFill>
                <a:latin typeface="Courier New" panose="02070309020205020404" pitchFamily="49" charset="0"/>
                <a:cs typeface="Courier New" panose="02070309020205020404" pitchFamily="49" charset="0"/>
              </a:rPr>
              <a:t>                </a:t>
            </a:r>
            <a:r>
              <a:rPr lang="en-US" altLang="en-US" sz="2400" dirty="0" err="1">
                <a:solidFill>
                  <a:srgbClr val="00B050"/>
                </a:solidFill>
                <a:latin typeface="Courier New" panose="02070309020205020404" pitchFamily="49" charset="0"/>
                <a:cs typeface="Courier New" panose="02070309020205020404" pitchFamily="49" charset="0"/>
              </a:rPr>
              <a:t>self.cards.append</a:t>
            </a:r>
            <a:r>
              <a:rPr lang="en-US" altLang="en-US" sz="2400" dirty="0">
                <a:solidFill>
                  <a:srgbClr val="00B050"/>
                </a:solidFill>
                <a:latin typeface="Courier New" panose="02070309020205020404" pitchFamily="49" charset="0"/>
                <a:cs typeface="Courier New" panose="02070309020205020404" pitchFamily="49" charset="0"/>
              </a:rPr>
              <a:t>(card)</a:t>
            </a:r>
          </a:p>
        </p:txBody>
      </p:sp>
      <p:pic>
        <p:nvPicPr>
          <p:cNvPr id="4" name="Picture 2" descr="Image result for playing cards spades hearts clubs diamo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2168" y="2801888"/>
            <a:ext cx="3461329" cy="3024336"/>
          </a:xfrm>
          <a:prstGeom prst="rect">
            <a:avLst/>
          </a:prstGeom>
          <a:noFill/>
          <a:ln>
            <a:noFill/>
          </a:ln>
          <a:effectLst/>
          <a:extLst>
            <a:ext uri="{909E8E84-426E-40DD-AFC4-6F175D3DCCD1}">
              <a14:hiddenFill xmlns:a14="http://schemas.microsoft.com/office/drawing/2010/main">
                <a:solidFill>
                  <a:srgbClr val="FFFFFF"/>
                </a:solidFill>
              </a14:hiddenFill>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338604944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50800" y="50800"/>
            <a:ext cx="10083800" cy="1022896"/>
          </a:xfrm>
        </p:spPr>
        <p:txBody>
          <a:bodyPr/>
          <a:lstStyle/>
          <a:p>
            <a:pPr eaLnBrk="1" hangingPunct="1">
              <a:defRPr/>
            </a:pPr>
            <a:r>
              <a:rPr lang="en-US" altLang="tr-TR" sz="4800" dirty="0">
                <a:solidFill>
                  <a:schemeClr val="accent2"/>
                </a:solidFill>
              </a:rPr>
              <a:t>Printing the Deck</a:t>
            </a:r>
          </a:p>
        </p:txBody>
      </p:sp>
      <p:sp>
        <p:nvSpPr>
          <p:cNvPr id="26627" name="Rectangle 2"/>
          <p:cNvSpPr>
            <a:spLocks noGrp="1" noChangeArrowheads="1"/>
          </p:cNvSpPr>
          <p:nvPr>
            <p:ph type="body" idx="1"/>
          </p:nvPr>
        </p:nvSpPr>
        <p:spPr>
          <a:xfrm>
            <a:off x="-179388" y="2159000"/>
            <a:ext cx="10083801" cy="5435600"/>
          </a:xfrm>
        </p:spPr>
        <p:txBody>
          <a:bodyPr/>
          <a:lstStyle/>
          <a:p>
            <a:pPr marL="254000" indent="0" eaLnBrk="1" hangingPunct="1">
              <a:buNone/>
              <a:defRPr/>
            </a:pPr>
            <a:r>
              <a:rPr lang="en-US" altLang="tr-TR" sz="2400" dirty="0">
                <a:solidFill>
                  <a:srgbClr val="00B050"/>
                </a:solidFill>
                <a:latin typeface="Courier New" panose="02070309020205020404" pitchFamily="49" charset="0"/>
                <a:cs typeface="Courier New" panose="02070309020205020404" pitchFamily="49" charset="0"/>
              </a:rPr>
              <a:t>#inside class Deck:</a:t>
            </a:r>
            <a:br>
              <a:rPr lang="en-US" altLang="tr-TR" sz="2400" dirty="0">
                <a:solidFill>
                  <a:srgbClr val="00B050"/>
                </a:solidFill>
                <a:latin typeface="Courier New" panose="02070309020205020404" pitchFamily="49" charset="0"/>
                <a:cs typeface="Courier New" panose="02070309020205020404" pitchFamily="49" charset="0"/>
              </a:rPr>
            </a:br>
            <a:r>
              <a:rPr lang="en-US" altLang="tr-TR" sz="2400" dirty="0">
                <a:solidFill>
                  <a:srgbClr val="00B050"/>
                </a:solidFill>
                <a:latin typeface="Courier New" panose="02070309020205020404" pitchFamily="49" charset="0"/>
                <a:cs typeface="Courier New" panose="02070309020205020404" pitchFamily="49" charset="0"/>
              </a:rPr>
              <a:t>    </a:t>
            </a:r>
            <a:r>
              <a:rPr lang="en-US" altLang="tr-TR" sz="2400" dirty="0" err="1">
                <a:solidFill>
                  <a:srgbClr val="00B050"/>
                </a:solidFill>
                <a:latin typeface="Courier New" panose="02070309020205020404" pitchFamily="49" charset="0"/>
                <a:cs typeface="Courier New" panose="02070309020205020404" pitchFamily="49" charset="0"/>
              </a:rPr>
              <a:t>def</a:t>
            </a:r>
            <a:r>
              <a:rPr lang="en-US" altLang="tr-TR" sz="2400" dirty="0">
                <a:solidFill>
                  <a:srgbClr val="00B050"/>
                </a:solidFill>
                <a:latin typeface="Courier New" panose="02070309020205020404" pitchFamily="49" charset="0"/>
                <a:cs typeface="Courier New" panose="02070309020205020404" pitchFamily="49" charset="0"/>
              </a:rPr>
              <a:t> __</a:t>
            </a:r>
            <a:r>
              <a:rPr lang="en-US" altLang="tr-TR" sz="2400" dirty="0" err="1">
                <a:solidFill>
                  <a:srgbClr val="00B050"/>
                </a:solidFill>
                <a:latin typeface="Courier New" panose="02070309020205020404" pitchFamily="49" charset="0"/>
                <a:cs typeface="Courier New" panose="02070309020205020404" pitchFamily="49" charset="0"/>
              </a:rPr>
              <a:t>str</a:t>
            </a:r>
            <a:r>
              <a:rPr lang="en-US" altLang="tr-TR" sz="2400" dirty="0">
                <a:solidFill>
                  <a:srgbClr val="00B050"/>
                </a:solidFill>
                <a:latin typeface="Courier New" panose="02070309020205020404" pitchFamily="49" charset="0"/>
                <a:cs typeface="Courier New" panose="02070309020205020404" pitchFamily="49" charset="0"/>
              </a:rPr>
              <a:t>__(self):</a:t>
            </a:r>
            <a:br>
              <a:rPr lang="en-US" altLang="tr-TR" sz="2400" dirty="0">
                <a:solidFill>
                  <a:srgbClr val="00B050"/>
                </a:solidFill>
                <a:latin typeface="Courier New" panose="02070309020205020404" pitchFamily="49" charset="0"/>
                <a:cs typeface="Courier New" panose="02070309020205020404" pitchFamily="49" charset="0"/>
              </a:rPr>
            </a:br>
            <a:r>
              <a:rPr lang="en-US" altLang="tr-TR" sz="2400" dirty="0">
                <a:solidFill>
                  <a:srgbClr val="00B050"/>
                </a:solidFill>
                <a:latin typeface="Courier New" panose="02070309020205020404" pitchFamily="49" charset="0"/>
                <a:cs typeface="Courier New" panose="02070309020205020404" pitchFamily="49" charset="0"/>
              </a:rPr>
              <a:t>        res = []</a:t>
            </a:r>
            <a:br>
              <a:rPr lang="en-US" altLang="tr-TR" sz="2400" dirty="0">
                <a:solidFill>
                  <a:srgbClr val="00B050"/>
                </a:solidFill>
                <a:latin typeface="Courier New" panose="02070309020205020404" pitchFamily="49" charset="0"/>
                <a:cs typeface="Courier New" panose="02070309020205020404" pitchFamily="49" charset="0"/>
              </a:rPr>
            </a:br>
            <a:r>
              <a:rPr lang="en-US" altLang="tr-TR" sz="2400" dirty="0">
                <a:solidFill>
                  <a:srgbClr val="00B050"/>
                </a:solidFill>
                <a:latin typeface="Courier New" panose="02070309020205020404" pitchFamily="49" charset="0"/>
                <a:cs typeface="Courier New" panose="02070309020205020404" pitchFamily="49" charset="0"/>
              </a:rPr>
              <a:t>        for card in </a:t>
            </a:r>
            <a:r>
              <a:rPr lang="en-US" altLang="tr-TR" sz="2400" dirty="0" err="1">
                <a:solidFill>
                  <a:srgbClr val="00B050"/>
                </a:solidFill>
                <a:latin typeface="Courier New" panose="02070309020205020404" pitchFamily="49" charset="0"/>
                <a:cs typeface="Courier New" panose="02070309020205020404" pitchFamily="49" charset="0"/>
              </a:rPr>
              <a:t>self.cards</a:t>
            </a:r>
            <a:r>
              <a:rPr lang="en-US" altLang="tr-TR" sz="2400" dirty="0">
                <a:solidFill>
                  <a:srgbClr val="00B050"/>
                </a:solidFill>
                <a:latin typeface="Courier New" panose="02070309020205020404" pitchFamily="49" charset="0"/>
                <a:cs typeface="Courier New" panose="02070309020205020404" pitchFamily="49" charset="0"/>
              </a:rPr>
              <a:t>:</a:t>
            </a:r>
            <a:br>
              <a:rPr lang="en-US" altLang="tr-TR" sz="2400" dirty="0">
                <a:solidFill>
                  <a:srgbClr val="00B050"/>
                </a:solidFill>
                <a:latin typeface="Courier New" panose="02070309020205020404" pitchFamily="49" charset="0"/>
                <a:cs typeface="Courier New" panose="02070309020205020404" pitchFamily="49" charset="0"/>
              </a:rPr>
            </a:br>
            <a:r>
              <a:rPr lang="en-US" altLang="tr-TR" sz="2400" dirty="0">
                <a:solidFill>
                  <a:srgbClr val="00B050"/>
                </a:solidFill>
                <a:latin typeface="Courier New" panose="02070309020205020404" pitchFamily="49" charset="0"/>
                <a:cs typeface="Courier New" panose="02070309020205020404" pitchFamily="49" charset="0"/>
              </a:rPr>
              <a:t>            </a:t>
            </a:r>
            <a:r>
              <a:rPr lang="en-US" altLang="tr-TR" sz="2400" dirty="0" err="1">
                <a:solidFill>
                  <a:srgbClr val="00B050"/>
                </a:solidFill>
                <a:latin typeface="Courier New" panose="02070309020205020404" pitchFamily="49" charset="0"/>
                <a:cs typeface="Courier New" panose="02070309020205020404" pitchFamily="49" charset="0"/>
              </a:rPr>
              <a:t>res.append</a:t>
            </a:r>
            <a:r>
              <a:rPr lang="en-US" altLang="tr-TR" sz="2400" dirty="0">
                <a:solidFill>
                  <a:srgbClr val="00B050"/>
                </a:solidFill>
                <a:latin typeface="Courier New" panose="02070309020205020404" pitchFamily="49" charset="0"/>
                <a:cs typeface="Courier New" panose="02070309020205020404" pitchFamily="49" charset="0"/>
              </a:rPr>
              <a:t>(</a:t>
            </a:r>
            <a:r>
              <a:rPr lang="en-US" altLang="tr-TR" sz="2400" dirty="0" err="1">
                <a:solidFill>
                  <a:srgbClr val="00B050"/>
                </a:solidFill>
                <a:latin typeface="Courier New" panose="02070309020205020404" pitchFamily="49" charset="0"/>
                <a:cs typeface="Courier New" panose="02070309020205020404" pitchFamily="49" charset="0"/>
              </a:rPr>
              <a:t>str</a:t>
            </a:r>
            <a:r>
              <a:rPr lang="en-US" altLang="tr-TR" sz="2400" dirty="0">
                <a:solidFill>
                  <a:srgbClr val="00B050"/>
                </a:solidFill>
                <a:latin typeface="Courier New" panose="02070309020205020404" pitchFamily="49" charset="0"/>
                <a:cs typeface="Courier New" panose="02070309020205020404" pitchFamily="49" charset="0"/>
              </a:rPr>
              <a:t>(card))</a:t>
            </a:r>
            <a:br>
              <a:rPr lang="en-US" altLang="tr-TR" sz="2400" dirty="0">
                <a:solidFill>
                  <a:srgbClr val="00B050"/>
                </a:solidFill>
                <a:latin typeface="Courier New" panose="02070309020205020404" pitchFamily="49" charset="0"/>
                <a:cs typeface="Courier New" panose="02070309020205020404" pitchFamily="49" charset="0"/>
              </a:rPr>
            </a:br>
            <a:r>
              <a:rPr lang="en-US" altLang="tr-TR" sz="2400" dirty="0">
                <a:solidFill>
                  <a:srgbClr val="00B050"/>
                </a:solidFill>
                <a:latin typeface="Courier New" panose="02070309020205020404" pitchFamily="49" charset="0"/>
                <a:cs typeface="Courier New" panose="02070309020205020404" pitchFamily="49" charset="0"/>
              </a:rPr>
              <a:t>        return '\</a:t>
            </a:r>
            <a:r>
              <a:rPr lang="en-US" altLang="tr-TR" sz="2400" dirty="0" err="1">
                <a:solidFill>
                  <a:srgbClr val="00B050"/>
                </a:solidFill>
                <a:latin typeface="Courier New" panose="02070309020205020404" pitchFamily="49" charset="0"/>
                <a:cs typeface="Courier New" panose="02070309020205020404" pitchFamily="49" charset="0"/>
              </a:rPr>
              <a:t>n'.join</a:t>
            </a:r>
            <a:r>
              <a:rPr lang="en-US" altLang="tr-TR" sz="2400" dirty="0">
                <a:solidFill>
                  <a:srgbClr val="00B050"/>
                </a:solidFill>
                <a:latin typeface="Courier New" panose="02070309020205020404" pitchFamily="49" charset="0"/>
                <a:cs typeface="Courier New" panose="02070309020205020404" pitchFamily="49" charset="0"/>
              </a:rPr>
              <a:t>(res)</a:t>
            </a:r>
          </a:p>
        </p:txBody>
      </p:sp>
      <p:sp>
        <p:nvSpPr>
          <p:cNvPr id="2" name="TextBox 1"/>
          <p:cNvSpPr txBox="1"/>
          <p:nvPr/>
        </p:nvSpPr>
        <p:spPr>
          <a:xfrm>
            <a:off x="6160641" y="2392363"/>
            <a:ext cx="3959919" cy="5016758"/>
          </a:xfrm>
          <a:prstGeom prst="rect">
            <a:avLst/>
          </a:prstGeom>
          <a:ln w="38100">
            <a:solidFill>
              <a:srgbClr val="00B0F0"/>
            </a:solidFill>
          </a:ln>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en-US" b="1" dirty="0">
                <a:latin typeface="Courier New" panose="02070309020205020404" pitchFamily="49" charset="0"/>
                <a:cs typeface="Courier New" panose="02070309020205020404" pitchFamily="49" charset="0"/>
              </a:rPr>
              <a:t>deck = Deck()</a:t>
            </a:r>
          </a:p>
          <a:p>
            <a:pPr>
              <a:defRPr/>
            </a:pPr>
            <a:r>
              <a:rPr lang="en-US" b="1" dirty="0">
                <a:latin typeface="Courier New" panose="02070309020205020404" pitchFamily="49" charset="0"/>
                <a:cs typeface="Courier New" panose="02070309020205020404" pitchFamily="49" charset="0"/>
              </a:rPr>
              <a:t>print deck</a:t>
            </a:r>
          </a:p>
          <a:p>
            <a:pPr>
              <a:defRPr/>
            </a:pPr>
            <a:r>
              <a:rPr lang="en-US" i="1" dirty="0">
                <a:latin typeface="Courier New" panose="02070309020205020404" pitchFamily="49" charset="0"/>
                <a:cs typeface="Courier New" panose="02070309020205020404" pitchFamily="49" charset="0"/>
              </a:rPr>
              <a:t>Ace of Clubs</a:t>
            </a:r>
          </a:p>
          <a:p>
            <a:pPr>
              <a:defRPr/>
            </a:pPr>
            <a:r>
              <a:rPr lang="en-US" i="1" dirty="0">
                <a:latin typeface="Courier New" panose="02070309020205020404" pitchFamily="49" charset="0"/>
                <a:cs typeface="Courier New" panose="02070309020205020404" pitchFamily="49" charset="0"/>
              </a:rPr>
              <a:t>2 of Clubs</a:t>
            </a:r>
          </a:p>
          <a:p>
            <a:pPr>
              <a:defRPr/>
            </a:pPr>
            <a:r>
              <a:rPr lang="en-US" i="1" dirty="0">
                <a:latin typeface="Courier New" panose="02070309020205020404" pitchFamily="49" charset="0"/>
                <a:cs typeface="Courier New" panose="02070309020205020404" pitchFamily="49" charset="0"/>
              </a:rPr>
              <a:t>3 of Clubs</a:t>
            </a:r>
          </a:p>
          <a:p>
            <a:pPr>
              <a:defRPr/>
            </a:pPr>
            <a:r>
              <a:rPr lang="en-US" i="1" dirty="0">
                <a:latin typeface="Courier New" panose="02070309020205020404" pitchFamily="49" charset="0"/>
                <a:cs typeface="Courier New" panose="02070309020205020404" pitchFamily="49" charset="0"/>
              </a:rPr>
              <a:t>...</a:t>
            </a:r>
          </a:p>
          <a:p>
            <a:pPr>
              <a:defRPr/>
            </a:pPr>
            <a:r>
              <a:rPr lang="en-US" i="1" dirty="0">
                <a:latin typeface="Courier New" panose="02070309020205020404" pitchFamily="49" charset="0"/>
                <a:cs typeface="Courier New" panose="02070309020205020404" pitchFamily="49" charset="0"/>
              </a:rPr>
              <a:t>10 of Spades</a:t>
            </a:r>
          </a:p>
          <a:p>
            <a:pPr>
              <a:defRPr/>
            </a:pPr>
            <a:r>
              <a:rPr lang="en-US" i="1" dirty="0">
                <a:latin typeface="Courier New" panose="02070309020205020404" pitchFamily="49" charset="0"/>
                <a:cs typeface="Courier New" panose="02070309020205020404" pitchFamily="49" charset="0"/>
              </a:rPr>
              <a:t>Jack of Spades</a:t>
            </a:r>
          </a:p>
          <a:p>
            <a:pPr>
              <a:defRPr/>
            </a:pPr>
            <a:r>
              <a:rPr lang="en-US" i="1" dirty="0">
                <a:latin typeface="Courier New" panose="02070309020205020404" pitchFamily="49" charset="0"/>
                <a:cs typeface="Courier New" panose="02070309020205020404" pitchFamily="49" charset="0"/>
              </a:rPr>
              <a:t>Queen of Spades</a:t>
            </a:r>
          </a:p>
          <a:p>
            <a:pPr>
              <a:defRPr/>
            </a:pPr>
            <a:r>
              <a:rPr lang="en-US" i="1" dirty="0">
                <a:latin typeface="Courier New" panose="02070309020205020404" pitchFamily="49" charset="0"/>
                <a:cs typeface="Courier New" panose="02070309020205020404" pitchFamily="49" charset="0"/>
              </a:rPr>
              <a:t>King of Spades</a:t>
            </a:r>
          </a:p>
        </p:txBody>
      </p:sp>
    </p:spTree>
    <p:extLst>
      <p:ext uri="{BB962C8B-B14F-4D97-AF65-F5344CB8AC3E}">
        <p14:creationId xmlns:p14="http://schemas.microsoft.com/office/powerpoint/2010/main" val="27318267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a:lstStyle/>
          <a:p>
            <a:pPr eaLnBrk="1" hangingPunct="1">
              <a:defRPr/>
            </a:pPr>
            <a:r>
              <a:rPr lang="en-US" altLang="tr-TR" sz="4800" dirty="0">
                <a:solidFill>
                  <a:schemeClr val="accent2"/>
                </a:solidFill>
              </a:rPr>
              <a:t>Add, remove, shuffle, </a:t>
            </a:r>
            <a:br>
              <a:rPr lang="en-US" altLang="tr-TR" sz="4800" dirty="0">
                <a:solidFill>
                  <a:schemeClr val="accent2"/>
                </a:solidFill>
              </a:rPr>
            </a:br>
            <a:r>
              <a:rPr lang="en-US" altLang="tr-TR" sz="4800" dirty="0">
                <a:solidFill>
                  <a:schemeClr val="accent2"/>
                </a:solidFill>
              </a:rPr>
              <a:t>and sort</a:t>
            </a:r>
          </a:p>
        </p:txBody>
      </p:sp>
      <p:sp>
        <p:nvSpPr>
          <p:cNvPr id="27651" name="Rectangle 2"/>
          <p:cNvSpPr>
            <a:spLocks noGrp="1" noChangeArrowheads="1"/>
          </p:cNvSpPr>
          <p:nvPr>
            <p:ph type="body" idx="1"/>
          </p:nvPr>
        </p:nvSpPr>
        <p:spPr/>
        <p:txBody>
          <a:bodyPr/>
          <a:lstStyle/>
          <a:p>
            <a:pPr marL="698500" eaLnBrk="1" hangingPunct="1">
              <a:buSzPct val="125000"/>
              <a:defRPr/>
            </a:pPr>
            <a:r>
              <a:rPr lang="en-US" altLang="tr-TR" dirty="0"/>
              <a:t>To distribute cards, we need a method that removes a card from the one end of the deck and returns it. </a:t>
            </a:r>
          </a:p>
          <a:p>
            <a:pPr marL="698500" eaLnBrk="1" hangingPunct="1">
              <a:buSzPct val="125000"/>
              <a:defRPr/>
            </a:pPr>
            <a:r>
              <a:rPr lang="en-US" altLang="tr-TR" dirty="0"/>
              <a:t>The list method, “pop”, provides a convenient way to do that:</a:t>
            </a:r>
            <a:br>
              <a:rPr lang="en-US" altLang="tr-TR" dirty="0"/>
            </a:br>
            <a:br>
              <a:rPr lang="en-US" altLang="tr-TR" dirty="0">
                <a:latin typeface="Courier New" panose="02070309020205020404" pitchFamily="49" charset="0"/>
                <a:cs typeface="Courier New" panose="02070309020205020404" pitchFamily="49" charset="0"/>
              </a:rPr>
            </a:br>
            <a:r>
              <a:rPr lang="en-US" altLang="tr-TR" dirty="0">
                <a:solidFill>
                  <a:srgbClr val="00B050"/>
                </a:solidFill>
                <a:latin typeface="Courier New" panose="02070309020205020404" pitchFamily="49" charset="0"/>
                <a:cs typeface="Courier New" panose="02070309020205020404" pitchFamily="49" charset="0"/>
              </a:rPr>
              <a:t>#inside class Deck:</a:t>
            </a:r>
            <a:br>
              <a:rPr lang="en-US" altLang="tr-TR" dirty="0">
                <a:solidFill>
                  <a:srgbClr val="00B050"/>
                </a:solidFill>
                <a:latin typeface="Courier New" panose="02070309020205020404" pitchFamily="49" charset="0"/>
                <a:cs typeface="Courier New" panose="02070309020205020404" pitchFamily="49" charset="0"/>
              </a:rPr>
            </a:br>
            <a:r>
              <a:rPr lang="en-US" altLang="tr-TR" dirty="0">
                <a:solidFill>
                  <a:srgbClr val="00B050"/>
                </a:solidFill>
                <a:latin typeface="Courier New" panose="02070309020205020404" pitchFamily="49" charset="0"/>
                <a:cs typeface="Courier New" panose="02070309020205020404" pitchFamily="49" charset="0"/>
              </a:rPr>
              <a:t>    </a:t>
            </a:r>
            <a:r>
              <a:rPr lang="en-US" altLang="tr-TR" dirty="0" err="1">
                <a:solidFill>
                  <a:srgbClr val="00B050"/>
                </a:solidFill>
                <a:latin typeface="Courier New" panose="02070309020205020404" pitchFamily="49" charset="0"/>
                <a:cs typeface="Courier New" panose="02070309020205020404" pitchFamily="49" charset="0"/>
              </a:rPr>
              <a:t>def</a:t>
            </a:r>
            <a:r>
              <a:rPr lang="en-US" altLang="tr-TR" dirty="0">
                <a:solidFill>
                  <a:srgbClr val="00B050"/>
                </a:solidFill>
                <a:latin typeface="Courier New" panose="02070309020205020404" pitchFamily="49" charset="0"/>
                <a:cs typeface="Courier New" panose="02070309020205020404" pitchFamily="49" charset="0"/>
              </a:rPr>
              <a:t> </a:t>
            </a:r>
            <a:r>
              <a:rPr lang="en-US" altLang="tr-TR" dirty="0" err="1">
                <a:solidFill>
                  <a:srgbClr val="00B050"/>
                </a:solidFill>
                <a:latin typeface="Courier New" panose="02070309020205020404" pitchFamily="49" charset="0"/>
                <a:cs typeface="Courier New" panose="02070309020205020404" pitchFamily="49" charset="0"/>
              </a:rPr>
              <a:t>pop_card</a:t>
            </a:r>
            <a:r>
              <a:rPr lang="en-US" altLang="tr-TR" dirty="0">
                <a:solidFill>
                  <a:srgbClr val="00B050"/>
                </a:solidFill>
                <a:latin typeface="Courier New" panose="02070309020205020404" pitchFamily="49" charset="0"/>
                <a:cs typeface="Courier New" panose="02070309020205020404" pitchFamily="49" charset="0"/>
              </a:rPr>
              <a:t>(self):</a:t>
            </a:r>
            <a:br>
              <a:rPr lang="en-US" altLang="tr-TR" dirty="0">
                <a:solidFill>
                  <a:srgbClr val="00B050"/>
                </a:solidFill>
                <a:latin typeface="Courier New" panose="02070309020205020404" pitchFamily="49" charset="0"/>
                <a:cs typeface="Courier New" panose="02070309020205020404" pitchFamily="49" charset="0"/>
              </a:rPr>
            </a:br>
            <a:r>
              <a:rPr lang="en-US" altLang="tr-TR" dirty="0">
                <a:solidFill>
                  <a:srgbClr val="00B050"/>
                </a:solidFill>
                <a:latin typeface="Courier New" panose="02070309020205020404" pitchFamily="49" charset="0"/>
                <a:cs typeface="Courier New" panose="02070309020205020404" pitchFamily="49" charset="0"/>
              </a:rPr>
              <a:t>        return </a:t>
            </a:r>
            <a:r>
              <a:rPr lang="en-US" altLang="tr-TR" dirty="0" err="1">
                <a:solidFill>
                  <a:srgbClr val="00B050"/>
                </a:solidFill>
                <a:latin typeface="Courier New" panose="02070309020205020404" pitchFamily="49" charset="0"/>
                <a:cs typeface="Courier New" panose="02070309020205020404" pitchFamily="49" charset="0"/>
              </a:rPr>
              <a:t>self.cards.pop</a:t>
            </a:r>
            <a:r>
              <a:rPr lang="en-US" altLang="tr-TR" dirty="0">
                <a:solidFill>
                  <a:srgbClr val="00B05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5807015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a:lstStyle/>
          <a:p>
            <a:pPr eaLnBrk="1" hangingPunct="1">
              <a:defRPr/>
            </a:pPr>
            <a:r>
              <a:rPr lang="en-US" altLang="tr-TR" sz="4800" dirty="0">
                <a:solidFill>
                  <a:schemeClr val="accent2"/>
                </a:solidFill>
              </a:rPr>
              <a:t>Add, remove, shuffle </a:t>
            </a:r>
            <a:br>
              <a:rPr lang="en-US" altLang="tr-TR" sz="4800" dirty="0">
                <a:solidFill>
                  <a:schemeClr val="accent2"/>
                </a:solidFill>
              </a:rPr>
            </a:br>
            <a:r>
              <a:rPr lang="en-US" altLang="tr-TR" sz="4800" dirty="0">
                <a:solidFill>
                  <a:schemeClr val="accent2"/>
                </a:solidFill>
              </a:rPr>
              <a:t>and sort</a:t>
            </a:r>
          </a:p>
        </p:txBody>
      </p:sp>
      <p:sp>
        <p:nvSpPr>
          <p:cNvPr id="28675" name="Rectangle 2"/>
          <p:cNvSpPr>
            <a:spLocks noGrp="1" noChangeArrowheads="1"/>
          </p:cNvSpPr>
          <p:nvPr>
            <p:ph type="body" idx="1"/>
          </p:nvPr>
        </p:nvSpPr>
        <p:spPr/>
        <p:txBody>
          <a:bodyPr/>
          <a:lstStyle/>
          <a:p>
            <a:pPr marL="698500" eaLnBrk="1" hangingPunct="1">
              <a:buSzPct val="125000"/>
              <a:defRPr/>
            </a:pPr>
            <a:r>
              <a:rPr lang="en-US" altLang="tr-TR" dirty="0"/>
              <a:t>To add a card, we can use the list method append:</a:t>
            </a:r>
            <a:br>
              <a:rPr lang="en-US" altLang="tr-TR" dirty="0"/>
            </a:br>
            <a:br>
              <a:rPr lang="en-US" altLang="tr-TR" dirty="0"/>
            </a:br>
            <a:r>
              <a:rPr lang="en-US" altLang="tr-TR" dirty="0">
                <a:solidFill>
                  <a:srgbClr val="00B050"/>
                </a:solidFill>
                <a:latin typeface="Courier New" panose="02070309020205020404" pitchFamily="49" charset="0"/>
                <a:cs typeface="Courier New" panose="02070309020205020404" pitchFamily="49" charset="0"/>
              </a:rPr>
              <a:t>#inside class Deck:</a:t>
            </a:r>
            <a:br>
              <a:rPr lang="en-US" altLang="tr-TR" dirty="0">
                <a:solidFill>
                  <a:srgbClr val="00B050"/>
                </a:solidFill>
                <a:latin typeface="Courier New" panose="02070309020205020404" pitchFamily="49" charset="0"/>
                <a:cs typeface="Courier New" panose="02070309020205020404" pitchFamily="49" charset="0"/>
              </a:rPr>
            </a:br>
            <a:r>
              <a:rPr lang="en-US" altLang="tr-TR" dirty="0">
                <a:solidFill>
                  <a:srgbClr val="00B050"/>
                </a:solidFill>
                <a:latin typeface="Courier New" panose="02070309020205020404" pitchFamily="49" charset="0"/>
                <a:cs typeface="Courier New" panose="02070309020205020404" pitchFamily="49" charset="0"/>
              </a:rPr>
              <a:t>    </a:t>
            </a:r>
            <a:r>
              <a:rPr lang="en-US" altLang="tr-TR" dirty="0" err="1">
                <a:solidFill>
                  <a:srgbClr val="00B050"/>
                </a:solidFill>
                <a:latin typeface="Courier New" panose="02070309020205020404" pitchFamily="49" charset="0"/>
                <a:cs typeface="Courier New" panose="02070309020205020404" pitchFamily="49" charset="0"/>
              </a:rPr>
              <a:t>def</a:t>
            </a:r>
            <a:r>
              <a:rPr lang="en-US" altLang="tr-TR" dirty="0">
                <a:solidFill>
                  <a:srgbClr val="00B050"/>
                </a:solidFill>
                <a:latin typeface="Courier New" panose="02070309020205020404" pitchFamily="49" charset="0"/>
                <a:cs typeface="Courier New" panose="02070309020205020404" pitchFamily="49" charset="0"/>
              </a:rPr>
              <a:t> </a:t>
            </a:r>
            <a:r>
              <a:rPr lang="en-US" altLang="tr-TR" dirty="0" err="1">
                <a:solidFill>
                  <a:srgbClr val="00B050"/>
                </a:solidFill>
                <a:latin typeface="Courier New" panose="02070309020205020404" pitchFamily="49" charset="0"/>
                <a:cs typeface="Courier New" panose="02070309020205020404" pitchFamily="49" charset="0"/>
              </a:rPr>
              <a:t>add_card</a:t>
            </a:r>
            <a:r>
              <a:rPr lang="en-US" altLang="tr-TR" dirty="0">
                <a:solidFill>
                  <a:srgbClr val="00B050"/>
                </a:solidFill>
                <a:latin typeface="Courier New" panose="02070309020205020404" pitchFamily="49" charset="0"/>
                <a:cs typeface="Courier New" panose="02070309020205020404" pitchFamily="49" charset="0"/>
              </a:rPr>
              <a:t>(self, card):</a:t>
            </a:r>
            <a:br>
              <a:rPr lang="en-US" altLang="tr-TR" dirty="0">
                <a:solidFill>
                  <a:srgbClr val="00B050"/>
                </a:solidFill>
                <a:latin typeface="Courier New" panose="02070309020205020404" pitchFamily="49" charset="0"/>
                <a:cs typeface="Courier New" panose="02070309020205020404" pitchFamily="49" charset="0"/>
              </a:rPr>
            </a:br>
            <a:r>
              <a:rPr lang="en-US" altLang="tr-TR" dirty="0">
                <a:solidFill>
                  <a:srgbClr val="00B050"/>
                </a:solidFill>
                <a:latin typeface="Courier New" panose="02070309020205020404" pitchFamily="49" charset="0"/>
                <a:cs typeface="Courier New" panose="02070309020205020404" pitchFamily="49" charset="0"/>
              </a:rPr>
              <a:t>        </a:t>
            </a:r>
            <a:r>
              <a:rPr lang="en-US" altLang="tr-TR" dirty="0" err="1">
                <a:solidFill>
                  <a:srgbClr val="00B050"/>
                </a:solidFill>
                <a:latin typeface="Courier New" panose="02070309020205020404" pitchFamily="49" charset="0"/>
                <a:cs typeface="Courier New" panose="02070309020205020404" pitchFamily="49" charset="0"/>
              </a:rPr>
              <a:t>self.cards.append</a:t>
            </a:r>
            <a:r>
              <a:rPr lang="en-US" altLang="tr-TR" dirty="0">
                <a:solidFill>
                  <a:srgbClr val="00B050"/>
                </a:solidFill>
                <a:latin typeface="Courier New" panose="02070309020205020404" pitchFamily="49" charset="0"/>
                <a:cs typeface="Courier New" panose="02070309020205020404" pitchFamily="49" charset="0"/>
              </a:rPr>
              <a:t>(card)</a:t>
            </a:r>
          </a:p>
        </p:txBody>
      </p:sp>
    </p:spTree>
    <p:extLst>
      <p:ext uri="{BB962C8B-B14F-4D97-AF65-F5344CB8AC3E}">
        <p14:creationId xmlns:p14="http://schemas.microsoft.com/office/powerpoint/2010/main" val="55360477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pPr eaLnBrk="1" hangingPunct="1">
              <a:defRPr/>
            </a:pPr>
            <a:r>
              <a:rPr lang="en-US" altLang="tr-TR" sz="4800" dirty="0">
                <a:solidFill>
                  <a:schemeClr val="accent2"/>
                </a:solidFill>
              </a:rPr>
              <a:t>Add, remove, shuffle </a:t>
            </a:r>
            <a:br>
              <a:rPr lang="en-US" altLang="tr-TR" sz="4800" dirty="0">
                <a:solidFill>
                  <a:schemeClr val="accent2"/>
                </a:solidFill>
              </a:rPr>
            </a:br>
            <a:r>
              <a:rPr lang="en-US" altLang="tr-TR" sz="4800" dirty="0">
                <a:solidFill>
                  <a:schemeClr val="accent2"/>
                </a:solidFill>
              </a:rPr>
              <a:t>and sort</a:t>
            </a:r>
          </a:p>
        </p:txBody>
      </p:sp>
      <p:sp>
        <p:nvSpPr>
          <p:cNvPr id="29699" name="Rectangle 2"/>
          <p:cNvSpPr>
            <a:spLocks noGrp="1" noChangeArrowheads="1"/>
          </p:cNvSpPr>
          <p:nvPr>
            <p:ph type="body" idx="1"/>
          </p:nvPr>
        </p:nvSpPr>
        <p:spPr/>
        <p:txBody>
          <a:bodyPr/>
          <a:lstStyle/>
          <a:p>
            <a:pPr marL="698500" eaLnBrk="1" hangingPunct="1">
              <a:buSzPct val="125000"/>
              <a:defRPr/>
            </a:pPr>
            <a:r>
              <a:rPr lang="en-US" altLang="tr-TR" dirty="0"/>
              <a:t>Lets define method to shuffle cards: using the function shuffle from the random module:</a:t>
            </a:r>
            <a:br>
              <a:rPr lang="en-US" altLang="tr-TR" dirty="0"/>
            </a:br>
            <a:br>
              <a:rPr lang="en-US" altLang="tr-TR" dirty="0">
                <a:solidFill>
                  <a:srgbClr val="00B050"/>
                </a:solidFill>
              </a:rPr>
            </a:br>
            <a:r>
              <a:rPr lang="en-US" altLang="tr-TR" dirty="0">
                <a:solidFill>
                  <a:srgbClr val="00B050"/>
                </a:solidFill>
                <a:latin typeface="Courier New" panose="02070309020205020404" pitchFamily="49" charset="0"/>
                <a:cs typeface="Courier New" panose="02070309020205020404" pitchFamily="49" charset="0"/>
              </a:rPr>
              <a:t># inside class Deck:            </a:t>
            </a:r>
            <a:br>
              <a:rPr lang="en-US" altLang="tr-TR" dirty="0">
                <a:solidFill>
                  <a:srgbClr val="00B050"/>
                </a:solidFill>
                <a:latin typeface="Courier New" panose="02070309020205020404" pitchFamily="49" charset="0"/>
                <a:cs typeface="Courier New" panose="02070309020205020404" pitchFamily="49" charset="0"/>
              </a:rPr>
            </a:br>
            <a:r>
              <a:rPr lang="en-US" altLang="tr-TR" dirty="0">
                <a:solidFill>
                  <a:srgbClr val="00B050"/>
                </a:solidFill>
                <a:latin typeface="Courier New" panose="02070309020205020404" pitchFamily="49" charset="0"/>
                <a:cs typeface="Courier New" panose="02070309020205020404" pitchFamily="49" charset="0"/>
              </a:rPr>
              <a:t>    </a:t>
            </a:r>
            <a:r>
              <a:rPr lang="en-US" altLang="tr-TR" dirty="0" err="1">
                <a:solidFill>
                  <a:srgbClr val="00B050"/>
                </a:solidFill>
                <a:latin typeface="Courier New" panose="02070309020205020404" pitchFamily="49" charset="0"/>
                <a:cs typeface="Courier New" panose="02070309020205020404" pitchFamily="49" charset="0"/>
              </a:rPr>
              <a:t>def</a:t>
            </a:r>
            <a:r>
              <a:rPr lang="en-US" altLang="tr-TR" dirty="0">
                <a:solidFill>
                  <a:srgbClr val="00B050"/>
                </a:solidFill>
                <a:latin typeface="Courier New" panose="02070309020205020404" pitchFamily="49" charset="0"/>
                <a:cs typeface="Courier New" panose="02070309020205020404" pitchFamily="49" charset="0"/>
              </a:rPr>
              <a:t> shuffle(self):</a:t>
            </a:r>
            <a:br>
              <a:rPr lang="en-US" altLang="tr-TR" dirty="0">
                <a:solidFill>
                  <a:srgbClr val="00B050"/>
                </a:solidFill>
                <a:latin typeface="Courier New" panose="02070309020205020404" pitchFamily="49" charset="0"/>
                <a:cs typeface="Courier New" panose="02070309020205020404" pitchFamily="49" charset="0"/>
              </a:rPr>
            </a:br>
            <a:r>
              <a:rPr lang="en-US" altLang="tr-TR" dirty="0">
                <a:solidFill>
                  <a:srgbClr val="00B050"/>
                </a:solidFill>
                <a:latin typeface="Courier New" panose="02070309020205020404" pitchFamily="49" charset="0"/>
                <a:cs typeface="Courier New" panose="02070309020205020404" pitchFamily="49" charset="0"/>
              </a:rPr>
              <a:t>        </a:t>
            </a:r>
            <a:r>
              <a:rPr lang="en-US" altLang="tr-TR" dirty="0" err="1">
                <a:solidFill>
                  <a:srgbClr val="00B050"/>
                </a:solidFill>
                <a:latin typeface="Courier New" panose="02070309020205020404" pitchFamily="49" charset="0"/>
                <a:cs typeface="Courier New" panose="02070309020205020404" pitchFamily="49" charset="0"/>
              </a:rPr>
              <a:t>random.shuffle</a:t>
            </a:r>
            <a:r>
              <a:rPr lang="en-US" altLang="tr-TR" dirty="0">
                <a:solidFill>
                  <a:srgbClr val="00B050"/>
                </a:solidFill>
                <a:latin typeface="Courier New" panose="02070309020205020404" pitchFamily="49" charset="0"/>
                <a:cs typeface="Courier New" panose="02070309020205020404" pitchFamily="49" charset="0"/>
              </a:rPr>
              <a:t>(</a:t>
            </a:r>
            <a:r>
              <a:rPr lang="en-US" altLang="tr-TR" dirty="0" err="1">
                <a:solidFill>
                  <a:srgbClr val="00B050"/>
                </a:solidFill>
                <a:latin typeface="Courier New" panose="02070309020205020404" pitchFamily="49" charset="0"/>
                <a:cs typeface="Courier New" panose="02070309020205020404" pitchFamily="49" charset="0"/>
              </a:rPr>
              <a:t>self.cards</a:t>
            </a:r>
            <a:r>
              <a:rPr lang="en-US" altLang="tr-TR" dirty="0">
                <a:solidFill>
                  <a:srgbClr val="00B05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5785734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50800" y="50800"/>
            <a:ext cx="10083800" cy="950888"/>
          </a:xfrm>
        </p:spPr>
        <p:txBody>
          <a:bodyPr/>
          <a:lstStyle/>
          <a:p>
            <a:pPr eaLnBrk="1" hangingPunct="1">
              <a:defRPr/>
            </a:pPr>
            <a:r>
              <a:rPr lang="en-US" altLang="tr-TR" sz="4800" dirty="0">
                <a:solidFill>
                  <a:schemeClr val="accent2"/>
                </a:solidFill>
              </a:rPr>
              <a:t>Inheritance - Parent/Child</a:t>
            </a:r>
          </a:p>
        </p:txBody>
      </p:sp>
      <p:sp>
        <p:nvSpPr>
          <p:cNvPr id="30723" name="Rectangle 2"/>
          <p:cNvSpPr>
            <a:spLocks noGrp="1" noChangeArrowheads="1"/>
          </p:cNvSpPr>
          <p:nvPr>
            <p:ph type="body" idx="1"/>
          </p:nvPr>
        </p:nvSpPr>
        <p:spPr>
          <a:xfrm>
            <a:off x="0" y="1721768"/>
            <a:ext cx="10083800" cy="5435600"/>
          </a:xfrm>
        </p:spPr>
        <p:txBody>
          <a:bodyPr/>
          <a:lstStyle/>
          <a:p>
            <a:pPr marL="698500" eaLnBrk="1" hangingPunct="1">
              <a:buSzPct val="125000"/>
              <a:defRPr/>
            </a:pPr>
            <a:r>
              <a:rPr lang="en-US" altLang="tr-TR" dirty="0"/>
              <a:t>Inheritance is the ability to define a new class that is a modified version of an existing class.</a:t>
            </a:r>
          </a:p>
          <a:p>
            <a:pPr marL="698500" eaLnBrk="1" hangingPunct="1">
              <a:buSzPct val="125000"/>
              <a:defRPr/>
            </a:pPr>
            <a:r>
              <a:rPr lang="en-US" altLang="tr-TR" dirty="0"/>
              <a:t>It is called “inheritance” because the new class inherits the methods and attributes of the existing class. Extending this metaphor, the existing class is called the parent and the new class is called the child.</a:t>
            </a:r>
          </a:p>
          <a:p>
            <a:pPr marL="698500" eaLnBrk="1" hangingPunct="1">
              <a:buSzPct val="125000"/>
              <a:defRPr/>
            </a:pPr>
            <a:r>
              <a:rPr lang="en-US" altLang="tr-TR" dirty="0"/>
              <a:t>As an example, let’s say we want a class to represent a “</a:t>
            </a:r>
            <a:r>
              <a:rPr lang="en-US" altLang="tr-TR" b="1" i="1" dirty="0"/>
              <a:t>hand</a:t>
            </a:r>
            <a:r>
              <a:rPr lang="en-US" altLang="tr-TR" dirty="0"/>
              <a:t>,” that is, the set of cards held by one player.</a:t>
            </a:r>
          </a:p>
        </p:txBody>
      </p:sp>
    </p:spTree>
    <p:extLst>
      <p:ext uri="{BB962C8B-B14F-4D97-AF65-F5344CB8AC3E}">
        <p14:creationId xmlns:p14="http://schemas.microsoft.com/office/powerpoint/2010/main" val="253112008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50800" y="50800"/>
            <a:ext cx="10083800" cy="1670968"/>
          </a:xfrm>
        </p:spPr>
        <p:txBody>
          <a:bodyPr/>
          <a:lstStyle/>
          <a:p>
            <a:pPr eaLnBrk="1" hangingPunct="1">
              <a:defRPr/>
            </a:pPr>
            <a:r>
              <a:rPr lang="en-US" altLang="tr-TR" sz="4800" dirty="0">
                <a:solidFill>
                  <a:schemeClr val="accent2"/>
                </a:solidFill>
              </a:rPr>
              <a:t>Inheritance – </a:t>
            </a:r>
            <a:br>
              <a:rPr lang="en-US" altLang="tr-TR" sz="4800" dirty="0">
                <a:solidFill>
                  <a:schemeClr val="accent2"/>
                </a:solidFill>
              </a:rPr>
            </a:br>
            <a:r>
              <a:rPr lang="en-US" altLang="tr-TR" sz="4800" dirty="0">
                <a:solidFill>
                  <a:schemeClr val="accent2"/>
                </a:solidFill>
              </a:rPr>
              <a:t>Similar/Different</a:t>
            </a:r>
          </a:p>
        </p:txBody>
      </p:sp>
      <p:sp>
        <p:nvSpPr>
          <p:cNvPr id="31747" name="Rectangle 2"/>
          <p:cNvSpPr>
            <a:spLocks noGrp="1" noChangeArrowheads="1"/>
          </p:cNvSpPr>
          <p:nvPr>
            <p:ph type="body" idx="1"/>
          </p:nvPr>
        </p:nvSpPr>
        <p:spPr/>
        <p:txBody>
          <a:bodyPr/>
          <a:lstStyle/>
          <a:p>
            <a:pPr marL="698500" eaLnBrk="1" hangingPunct="1">
              <a:buSzPct val="125000"/>
              <a:defRPr/>
            </a:pPr>
            <a:r>
              <a:rPr lang="en-US" altLang="tr-TR" dirty="0"/>
              <a:t>A hand is similar to a deck: </a:t>
            </a:r>
          </a:p>
          <a:p>
            <a:pPr marL="1397000" lvl="2" indent="-457200" eaLnBrk="1" hangingPunct="1">
              <a:buSzPct val="100000"/>
              <a:buFont typeface="Wingdings" panose="05000000000000000000" pitchFamily="2" charset="2"/>
              <a:buChar char="v"/>
              <a:defRPr/>
            </a:pPr>
            <a:r>
              <a:rPr lang="en-US" altLang="tr-TR" dirty="0"/>
              <a:t>both are made up of a set of cards, and both require operations like adding and removing cards.</a:t>
            </a:r>
          </a:p>
          <a:p>
            <a:pPr marL="711200" indent="-457200" eaLnBrk="1" hangingPunct="1">
              <a:buSzPct val="125000"/>
              <a:defRPr/>
            </a:pPr>
            <a:r>
              <a:rPr lang="en-US" altLang="tr-TR" dirty="0"/>
              <a:t>A hand is also different from a deck; </a:t>
            </a:r>
          </a:p>
          <a:p>
            <a:pPr marL="1397000" lvl="2" indent="-457200" eaLnBrk="1" hangingPunct="1">
              <a:buSzPct val="100000"/>
              <a:buFont typeface="Wingdings" panose="05000000000000000000" pitchFamily="2" charset="2"/>
              <a:buChar char="v"/>
              <a:defRPr/>
            </a:pPr>
            <a:r>
              <a:rPr lang="en-US" altLang="tr-TR" dirty="0"/>
              <a:t>there are operations we want for hands that don’t make sense for a deck, e.g., comparison. </a:t>
            </a:r>
          </a:p>
          <a:p>
            <a:pPr marL="698500" eaLnBrk="1" hangingPunct="1">
              <a:buSzPct val="125000"/>
              <a:defRPr/>
            </a:pPr>
            <a:r>
              <a:rPr lang="en-US" altLang="tr-TR" dirty="0"/>
              <a:t>This relationship between classes —similar, but different— lends itself well to inheritance.</a:t>
            </a:r>
          </a:p>
        </p:txBody>
      </p:sp>
      <p:pic>
        <p:nvPicPr>
          <p:cNvPr id="1026" name="Picture 2" descr="https://upload.wikimedia.org/wikipedia/commons/thumb/8/80/7_playing_cards.jpg/1200px-7_playing_card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904" t="11918" r="6645"/>
          <a:stretch/>
        </p:blipFill>
        <p:spPr bwMode="auto">
          <a:xfrm>
            <a:off x="5584056" y="137592"/>
            <a:ext cx="2880321" cy="2128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38399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50800" y="50800"/>
            <a:ext cx="10083800" cy="1238920"/>
          </a:xfrm>
        </p:spPr>
        <p:txBody>
          <a:bodyPr/>
          <a:lstStyle/>
          <a:p>
            <a:pPr eaLnBrk="1" hangingPunct="1">
              <a:defRPr/>
            </a:pPr>
            <a:r>
              <a:rPr lang="en-US" altLang="tr-TR" sz="4800" dirty="0">
                <a:solidFill>
                  <a:schemeClr val="accent2"/>
                </a:solidFill>
              </a:rPr>
              <a:t>Inheritance - Declaration</a:t>
            </a:r>
          </a:p>
        </p:txBody>
      </p:sp>
      <p:sp>
        <p:nvSpPr>
          <p:cNvPr id="32771" name="Rectangle 2"/>
          <p:cNvSpPr>
            <a:spLocks noGrp="1" noChangeArrowheads="1"/>
          </p:cNvSpPr>
          <p:nvPr>
            <p:ph type="body" idx="1"/>
          </p:nvPr>
        </p:nvSpPr>
        <p:spPr/>
        <p:txBody>
          <a:bodyPr/>
          <a:lstStyle/>
          <a:p>
            <a:pPr marL="768350" indent="-514350" eaLnBrk="1" hangingPunct="1">
              <a:buSzPct val="125000"/>
              <a:buFont typeface="Arial" panose="020B0604020202020204" pitchFamily="34" charset="0"/>
              <a:buChar char="•"/>
              <a:defRPr/>
            </a:pPr>
            <a:r>
              <a:rPr lang="en-US" altLang="tr-TR" dirty="0"/>
              <a:t>The definition of a child class is like other class definitions, but the name of the parent class appears in parentheses:</a:t>
            </a:r>
            <a:br>
              <a:rPr lang="en-US" altLang="tr-TR" dirty="0"/>
            </a:br>
            <a:br>
              <a:rPr lang="en-US" altLang="tr-TR" dirty="0"/>
            </a:br>
            <a:r>
              <a:rPr lang="en-US" altLang="tr-TR" dirty="0">
                <a:solidFill>
                  <a:srgbClr val="00B050"/>
                </a:solidFill>
              </a:rPr>
              <a:t>class Hand(Deck):</a:t>
            </a:r>
            <a:br>
              <a:rPr lang="en-US" altLang="tr-TR" dirty="0">
                <a:solidFill>
                  <a:srgbClr val="00B050"/>
                </a:solidFill>
              </a:rPr>
            </a:br>
            <a:r>
              <a:rPr lang="en-US" altLang="tr-TR" dirty="0">
                <a:solidFill>
                  <a:srgbClr val="00B050"/>
                </a:solidFill>
              </a:rPr>
              <a:t>    """represents a hand of playing cards"""</a:t>
            </a:r>
          </a:p>
          <a:p>
            <a:pPr marL="698500" eaLnBrk="1" hangingPunct="1">
              <a:buSzPct val="125000"/>
              <a:defRPr/>
            </a:pPr>
            <a:r>
              <a:rPr lang="en-US" altLang="tr-TR" dirty="0"/>
              <a:t>This definition indicates that </a:t>
            </a:r>
            <a:r>
              <a:rPr lang="en-US" altLang="tr-TR" b="1" i="1" dirty="0"/>
              <a:t>Hand inherits from Deck</a:t>
            </a:r>
            <a:r>
              <a:rPr lang="en-US" altLang="tr-TR" dirty="0"/>
              <a:t>; that means we can use methods like </a:t>
            </a:r>
            <a:r>
              <a:rPr lang="en-US" altLang="tr-TR" dirty="0" err="1"/>
              <a:t>pop_card</a:t>
            </a:r>
            <a:r>
              <a:rPr lang="en-US" altLang="tr-TR" dirty="0"/>
              <a:t> and </a:t>
            </a:r>
            <a:r>
              <a:rPr lang="en-US" altLang="tr-TR" dirty="0" err="1"/>
              <a:t>add_card</a:t>
            </a:r>
            <a:r>
              <a:rPr lang="en-US" altLang="tr-TR" dirty="0"/>
              <a:t> for Hand objects as well as Deck objects.</a:t>
            </a:r>
          </a:p>
        </p:txBody>
      </p:sp>
    </p:spTree>
    <p:extLst>
      <p:ext uri="{BB962C8B-B14F-4D97-AF65-F5344CB8AC3E}">
        <p14:creationId xmlns:p14="http://schemas.microsoft.com/office/powerpoint/2010/main" val="416620350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D7ECD72-12CA-407C-992F-03EDD20B4EB0}"/>
              </a:ext>
            </a:extLst>
          </p:cNvPr>
          <p:cNvSpPr>
            <a:spLocks noChangeArrowheads="1"/>
          </p:cNvSpPr>
          <p:nvPr/>
        </p:nvSpPr>
        <p:spPr bwMode="auto">
          <a:xfrm>
            <a:off x="26404" y="0"/>
            <a:ext cx="10160000" cy="68634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#Operator overloading</a:t>
            </a:r>
            <a:br>
              <a:rPr kumimoji="0" lang="en-US" altLang="en-US" sz="2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20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__add__</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other):</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seconds = </a:t>
            </a:r>
            <a:r>
              <a:rPr kumimoji="0" lang="en-US" altLang="en-US" sz="20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.time_to_int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other.time_to_int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.int_to_time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(seconds)</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time to add time object</a:t>
            </a:r>
            <a:br>
              <a:rPr kumimoji="0" lang="en-US" altLang="en-US" sz="2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add_time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other):</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seconds = </a:t>
            </a:r>
            <a:r>
              <a:rPr kumimoji="0" lang="en-US" altLang="en-US" sz="20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.time_to_int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other.time_to_int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.int_to_time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(seconds)</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Type-based dispatch</a:t>
            </a:r>
            <a:br>
              <a:rPr kumimoji="0" lang="en-US" altLang="en-US" sz="2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20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__add__</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other):</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20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isinstance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(other, Time):</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.add_time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(other)</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.increment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(other)</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Right side addition</a:t>
            </a:r>
            <a:br>
              <a:rPr kumimoji="0" lang="en-US" altLang="en-US" sz="2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20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a:t>
            </a:r>
            <a:r>
              <a:rPr kumimoji="0" lang="en-US" altLang="en-US" sz="2000" b="0" i="0" u="none" strike="noStrike" cap="none" normalizeH="0" baseline="0" dirty="0" err="1">
                <a:ln>
                  <a:noFill/>
                </a:ln>
                <a:solidFill>
                  <a:srgbClr val="B200B2"/>
                </a:solidFill>
                <a:effectLst/>
                <a:latin typeface="Courier New" panose="02070309020205020404" pitchFamily="49" charset="0"/>
                <a:cs typeface="Courier New" panose="02070309020205020404" pitchFamily="49" charset="0"/>
              </a:rPr>
              <a:t>radd</a:t>
            </a:r>
            <a:r>
              <a:rPr kumimoji="0" lang="en-US" altLang="en-US" sz="20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other):</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B200B2"/>
                </a:solidFill>
                <a:effectLst/>
                <a:latin typeface="Courier New" panose="02070309020205020404" pitchFamily="49" charset="0"/>
                <a:cs typeface="Courier New" panose="02070309020205020404" pitchFamily="49" charset="0"/>
              </a:rPr>
              <a:t>__add</a:t>
            </a:r>
            <a:r>
              <a:rPr kumimoji="0" lang="en-US" altLang="en-US" sz="20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(other)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068432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50800" y="50800"/>
            <a:ext cx="10083800" cy="878880"/>
          </a:xfrm>
        </p:spPr>
        <p:txBody>
          <a:bodyPr/>
          <a:lstStyle/>
          <a:p>
            <a:pPr eaLnBrk="1" hangingPunct="1">
              <a:defRPr/>
            </a:pPr>
            <a:r>
              <a:rPr lang="en-US" altLang="tr-TR" sz="4800" dirty="0">
                <a:solidFill>
                  <a:schemeClr val="accent2"/>
                </a:solidFill>
              </a:rPr>
              <a:t>Inheritance - Overriding</a:t>
            </a:r>
          </a:p>
        </p:txBody>
      </p:sp>
      <p:sp>
        <p:nvSpPr>
          <p:cNvPr id="33795" name="Rectangle 2"/>
          <p:cNvSpPr>
            <a:spLocks noGrp="1" noChangeArrowheads="1"/>
          </p:cNvSpPr>
          <p:nvPr>
            <p:ph type="body" idx="1"/>
          </p:nvPr>
        </p:nvSpPr>
        <p:spPr>
          <a:xfrm>
            <a:off x="38100" y="1793776"/>
            <a:ext cx="10083800" cy="5435600"/>
          </a:xfrm>
        </p:spPr>
        <p:txBody>
          <a:bodyPr/>
          <a:lstStyle/>
          <a:p>
            <a:pPr marL="698500" eaLnBrk="1" hangingPunct="1">
              <a:buSzPct val="125000"/>
              <a:defRPr/>
            </a:pPr>
            <a:r>
              <a:rPr lang="en-US" altLang="tr-TR" dirty="0"/>
              <a:t>Hand also inherits __</a:t>
            </a:r>
            <a:r>
              <a:rPr lang="en-US" altLang="tr-TR" dirty="0" err="1"/>
              <a:t>init</a:t>
            </a:r>
            <a:r>
              <a:rPr lang="en-US" altLang="tr-TR" dirty="0"/>
              <a:t>__ from Deck, but it doesn’t do what we want: instead of populating the hand with 52 new cards, the </a:t>
            </a:r>
            <a:r>
              <a:rPr lang="en-US" altLang="tr-TR" dirty="0" err="1"/>
              <a:t>init</a:t>
            </a:r>
            <a:r>
              <a:rPr lang="en-US" altLang="tr-TR" dirty="0"/>
              <a:t> method for Hands should initialize cards with an empty list.</a:t>
            </a:r>
          </a:p>
          <a:p>
            <a:pPr marL="698500" eaLnBrk="1" hangingPunct="1">
              <a:buSzPct val="125000"/>
              <a:defRPr/>
            </a:pPr>
            <a:r>
              <a:rPr lang="en-US" altLang="tr-TR" dirty="0"/>
              <a:t>If we provide an </a:t>
            </a:r>
            <a:r>
              <a:rPr lang="en-US" altLang="tr-TR" dirty="0" err="1"/>
              <a:t>init</a:t>
            </a:r>
            <a:r>
              <a:rPr lang="en-US" altLang="tr-TR" dirty="0"/>
              <a:t> method in the Hand class, it </a:t>
            </a:r>
            <a:r>
              <a:rPr lang="en-US" altLang="tr-TR" b="1" dirty="0"/>
              <a:t>overrides</a:t>
            </a:r>
            <a:r>
              <a:rPr lang="en-US" altLang="tr-TR" dirty="0"/>
              <a:t> the one in the Deck class:</a:t>
            </a:r>
            <a:br>
              <a:rPr lang="en-US" altLang="tr-TR" dirty="0"/>
            </a:br>
            <a:br>
              <a:rPr lang="en-US" altLang="tr-TR" dirty="0"/>
            </a:br>
            <a:r>
              <a:rPr lang="en-US" altLang="tr-TR" dirty="0">
                <a:solidFill>
                  <a:srgbClr val="00B050"/>
                </a:solidFill>
                <a:latin typeface="Courier New" panose="02070309020205020404" pitchFamily="49" charset="0"/>
                <a:cs typeface="Courier New" panose="02070309020205020404" pitchFamily="49" charset="0"/>
              </a:rPr>
              <a:t># inside class Hand:</a:t>
            </a:r>
            <a:br>
              <a:rPr lang="en-US" altLang="tr-TR" dirty="0">
                <a:solidFill>
                  <a:srgbClr val="00B050"/>
                </a:solidFill>
                <a:latin typeface="Courier New" panose="02070309020205020404" pitchFamily="49" charset="0"/>
                <a:cs typeface="Courier New" panose="02070309020205020404" pitchFamily="49" charset="0"/>
              </a:rPr>
            </a:br>
            <a:r>
              <a:rPr lang="en-US" altLang="tr-TR" dirty="0">
                <a:solidFill>
                  <a:srgbClr val="00B050"/>
                </a:solidFill>
                <a:latin typeface="Courier New" panose="02070309020205020404" pitchFamily="49" charset="0"/>
                <a:cs typeface="Courier New" panose="02070309020205020404" pitchFamily="49" charset="0"/>
              </a:rPr>
              <a:t>    </a:t>
            </a:r>
            <a:r>
              <a:rPr lang="en-US" altLang="tr-TR" dirty="0" err="1">
                <a:solidFill>
                  <a:srgbClr val="00B050"/>
                </a:solidFill>
                <a:latin typeface="Courier New" panose="02070309020205020404" pitchFamily="49" charset="0"/>
                <a:cs typeface="Courier New" panose="02070309020205020404" pitchFamily="49" charset="0"/>
              </a:rPr>
              <a:t>def</a:t>
            </a:r>
            <a:r>
              <a:rPr lang="en-US" altLang="tr-TR" dirty="0">
                <a:solidFill>
                  <a:srgbClr val="00B050"/>
                </a:solidFill>
                <a:latin typeface="Courier New" panose="02070309020205020404" pitchFamily="49" charset="0"/>
                <a:cs typeface="Courier New" panose="02070309020205020404" pitchFamily="49" charset="0"/>
              </a:rPr>
              <a:t> __</a:t>
            </a:r>
            <a:r>
              <a:rPr lang="en-US" altLang="tr-TR" dirty="0" err="1">
                <a:solidFill>
                  <a:srgbClr val="00B050"/>
                </a:solidFill>
                <a:latin typeface="Courier New" panose="02070309020205020404" pitchFamily="49" charset="0"/>
                <a:cs typeface="Courier New" panose="02070309020205020404" pitchFamily="49" charset="0"/>
              </a:rPr>
              <a:t>init</a:t>
            </a:r>
            <a:r>
              <a:rPr lang="en-US" altLang="tr-TR" dirty="0">
                <a:solidFill>
                  <a:srgbClr val="00B050"/>
                </a:solidFill>
                <a:latin typeface="Courier New" panose="02070309020205020404" pitchFamily="49" charset="0"/>
                <a:cs typeface="Courier New" panose="02070309020205020404" pitchFamily="49" charset="0"/>
              </a:rPr>
              <a:t>__(self, label=''):</a:t>
            </a:r>
            <a:br>
              <a:rPr lang="en-US" altLang="tr-TR" dirty="0">
                <a:solidFill>
                  <a:srgbClr val="00B050"/>
                </a:solidFill>
                <a:latin typeface="Courier New" panose="02070309020205020404" pitchFamily="49" charset="0"/>
                <a:cs typeface="Courier New" panose="02070309020205020404" pitchFamily="49" charset="0"/>
              </a:rPr>
            </a:br>
            <a:r>
              <a:rPr lang="en-US" altLang="tr-TR" dirty="0">
                <a:solidFill>
                  <a:srgbClr val="00B050"/>
                </a:solidFill>
                <a:latin typeface="Courier New" panose="02070309020205020404" pitchFamily="49" charset="0"/>
                <a:cs typeface="Courier New" panose="02070309020205020404" pitchFamily="49" charset="0"/>
              </a:rPr>
              <a:t>        </a:t>
            </a:r>
            <a:r>
              <a:rPr lang="en-US" altLang="tr-TR" dirty="0" err="1">
                <a:solidFill>
                  <a:srgbClr val="00B050"/>
                </a:solidFill>
                <a:latin typeface="Courier New" panose="02070309020205020404" pitchFamily="49" charset="0"/>
                <a:cs typeface="Courier New" panose="02070309020205020404" pitchFamily="49" charset="0"/>
              </a:rPr>
              <a:t>self.cards</a:t>
            </a:r>
            <a:r>
              <a:rPr lang="en-US" altLang="tr-TR" dirty="0">
                <a:solidFill>
                  <a:srgbClr val="00B050"/>
                </a:solidFill>
                <a:latin typeface="Courier New" panose="02070309020205020404" pitchFamily="49" charset="0"/>
                <a:cs typeface="Courier New" panose="02070309020205020404" pitchFamily="49" charset="0"/>
              </a:rPr>
              <a:t> = []</a:t>
            </a:r>
            <a:br>
              <a:rPr lang="en-US" altLang="tr-TR" dirty="0">
                <a:solidFill>
                  <a:srgbClr val="00B050"/>
                </a:solidFill>
                <a:latin typeface="Courier New" panose="02070309020205020404" pitchFamily="49" charset="0"/>
                <a:cs typeface="Courier New" panose="02070309020205020404" pitchFamily="49" charset="0"/>
              </a:rPr>
            </a:br>
            <a:r>
              <a:rPr lang="en-US" altLang="tr-TR" dirty="0">
                <a:solidFill>
                  <a:srgbClr val="00B050"/>
                </a:solidFill>
                <a:latin typeface="Courier New" panose="02070309020205020404" pitchFamily="49" charset="0"/>
                <a:cs typeface="Courier New" panose="02070309020205020404" pitchFamily="49" charset="0"/>
              </a:rPr>
              <a:t>        </a:t>
            </a:r>
            <a:r>
              <a:rPr lang="en-US" altLang="tr-TR" dirty="0" err="1">
                <a:solidFill>
                  <a:srgbClr val="00B050"/>
                </a:solidFill>
                <a:latin typeface="Courier New" panose="02070309020205020404" pitchFamily="49" charset="0"/>
                <a:cs typeface="Courier New" panose="02070309020205020404" pitchFamily="49" charset="0"/>
              </a:rPr>
              <a:t>self.label</a:t>
            </a:r>
            <a:r>
              <a:rPr lang="en-US" altLang="tr-TR" dirty="0">
                <a:solidFill>
                  <a:srgbClr val="00B050"/>
                </a:solidFill>
                <a:latin typeface="Courier New" panose="02070309020205020404" pitchFamily="49" charset="0"/>
                <a:cs typeface="Courier New" panose="02070309020205020404" pitchFamily="49" charset="0"/>
              </a:rPr>
              <a:t> = label</a:t>
            </a:r>
          </a:p>
        </p:txBody>
      </p:sp>
    </p:spTree>
    <p:extLst>
      <p:ext uri="{BB962C8B-B14F-4D97-AF65-F5344CB8AC3E}">
        <p14:creationId xmlns:p14="http://schemas.microsoft.com/office/powerpoint/2010/main" val="225324953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50800" y="50800"/>
            <a:ext cx="10083800" cy="806872"/>
          </a:xfrm>
        </p:spPr>
        <p:txBody>
          <a:bodyPr/>
          <a:lstStyle/>
          <a:p>
            <a:pPr eaLnBrk="1" hangingPunct="1">
              <a:defRPr/>
            </a:pPr>
            <a:r>
              <a:rPr lang="en-US" altLang="tr-TR" sz="4800" dirty="0">
                <a:solidFill>
                  <a:schemeClr val="accent2"/>
                </a:solidFill>
              </a:rPr>
              <a:t>Inheritance - Overriding</a:t>
            </a:r>
          </a:p>
        </p:txBody>
      </p:sp>
      <p:sp>
        <p:nvSpPr>
          <p:cNvPr id="34819" name="Rectangle 2"/>
          <p:cNvSpPr>
            <a:spLocks noGrp="1" noChangeArrowheads="1"/>
          </p:cNvSpPr>
          <p:nvPr>
            <p:ph type="body" idx="1"/>
          </p:nvPr>
        </p:nvSpPr>
        <p:spPr>
          <a:xfrm>
            <a:off x="-20341" y="2316336"/>
            <a:ext cx="10083800" cy="5435600"/>
          </a:xfrm>
        </p:spPr>
        <p:txBody>
          <a:bodyPr/>
          <a:lstStyle/>
          <a:p>
            <a:pPr marL="698500" eaLnBrk="1" hangingPunct="1">
              <a:buSzPct val="125000"/>
              <a:defRPr/>
            </a:pPr>
            <a:r>
              <a:rPr lang="en-US" altLang="tr-TR" dirty="0"/>
              <a:t>So when you create a Hand, Python invokes this </a:t>
            </a:r>
            <a:r>
              <a:rPr lang="en-US" altLang="tr-TR" dirty="0" err="1"/>
              <a:t>init</a:t>
            </a:r>
            <a:r>
              <a:rPr lang="en-US" altLang="tr-TR" dirty="0"/>
              <a:t> method:</a:t>
            </a:r>
          </a:p>
          <a:p>
            <a:pPr marL="596900" lvl="1" indent="0" eaLnBrk="1" hangingPunct="1">
              <a:buFont typeface="Gill Sans" charset="0"/>
              <a:buNone/>
              <a:defRPr/>
            </a:pPr>
            <a:r>
              <a:rPr lang="en-US" altLang="tr-TR" b="1" dirty="0">
                <a:solidFill>
                  <a:srgbClr val="00B050"/>
                </a:solidFill>
                <a:latin typeface="Courier New" panose="02070309020205020404" pitchFamily="49" charset="0"/>
                <a:cs typeface="Courier New" panose="02070309020205020404" pitchFamily="49" charset="0"/>
              </a:rPr>
              <a:t>hand = Hand('new hand')</a:t>
            </a:r>
          </a:p>
          <a:p>
            <a:pPr marL="596900" lvl="1" indent="0" eaLnBrk="1" hangingPunct="1">
              <a:buFont typeface="Gill Sans" charset="0"/>
              <a:buNone/>
              <a:defRPr/>
            </a:pPr>
            <a:r>
              <a:rPr lang="en-US" altLang="tr-TR" b="1" dirty="0">
                <a:solidFill>
                  <a:srgbClr val="00B050"/>
                </a:solidFill>
                <a:latin typeface="Courier New" panose="02070309020205020404" pitchFamily="49" charset="0"/>
                <a:cs typeface="Courier New" panose="02070309020205020404" pitchFamily="49" charset="0"/>
              </a:rPr>
              <a:t>print </a:t>
            </a:r>
            <a:r>
              <a:rPr lang="en-US" altLang="tr-TR" b="1" dirty="0" err="1">
                <a:solidFill>
                  <a:srgbClr val="00B050"/>
                </a:solidFill>
                <a:latin typeface="Courier New" panose="02070309020205020404" pitchFamily="49" charset="0"/>
                <a:cs typeface="Courier New" panose="02070309020205020404" pitchFamily="49" charset="0"/>
              </a:rPr>
              <a:t>hand.cards</a:t>
            </a:r>
            <a:br>
              <a:rPr lang="en-US" altLang="tr-TR" b="1" dirty="0">
                <a:solidFill>
                  <a:srgbClr val="00B050"/>
                </a:solidFill>
                <a:latin typeface="Courier New" panose="02070309020205020404" pitchFamily="49" charset="0"/>
                <a:cs typeface="Courier New" panose="02070309020205020404" pitchFamily="49" charset="0"/>
              </a:rPr>
            </a:br>
            <a:r>
              <a:rPr lang="en-US" altLang="tr-TR" i="1" dirty="0">
                <a:solidFill>
                  <a:srgbClr val="00B050"/>
                </a:solidFill>
                <a:latin typeface="Courier New" panose="02070309020205020404" pitchFamily="49" charset="0"/>
                <a:cs typeface="Courier New" panose="02070309020205020404" pitchFamily="49" charset="0"/>
              </a:rPr>
              <a:t>[]</a:t>
            </a:r>
          </a:p>
          <a:p>
            <a:pPr marL="596900" lvl="1" indent="0" eaLnBrk="1" hangingPunct="1">
              <a:buFont typeface="Gill Sans" charset="0"/>
              <a:buNone/>
              <a:defRPr/>
            </a:pPr>
            <a:r>
              <a:rPr lang="en-US" altLang="tr-TR" b="1" dirty="0">
                <a:solidFill>
                  <a:srgbClr val="00B050"/>
                </a:solidFill>
                <a:latin typeface="Courier New" panose="02070309020205020404" pitchFamily="49" charset="0"/>
                <a:cs typeface="Courier New" panose="02070309020205020404" pitchFamily="49" charset="0"/>
              </a:rPr>
              <a:t>print </a:t>
            </a:r>
            <a:r>
              <a:rPr lang="en-US" altLang="tr-TR" b="1" dirty="0" err="1">
                <a:solidFill>
                  <a:srgbClr val="00B050"/>
                </a:solidFill>
                <a:latin typeface="Courier New" panose="02070309020205020404" pitchFamily="49" charset="0"/>
                <a:cs typeface="Courier New" panose="02070309020205020404" pitchFamily="49" charset="0"/>
              </a:rPr>
              <a:t>hand.label</a:t>
            </a:r>
            <a:br>
              <a:rPr lang="en-US" altLang="tr-TR" b="1" dirty="0">
                <a:solidFill>
                  <a:srgbClr val="00B050"/>
                </a:solidFill>
                <a:latin typeface="Courier New" panose="02070309020205020404" pitchFamily="49" charset="0"/>
                <a:cs typeface="Courier New" panose="02070309020205020404" pitchFamily="49" charset="0"/>
              </a:rPr>
            </a:br>
            <a:r>
              <a:rPr lang="en-US" altLang="tr-TR" i="1" dirty="0">
                <a:solidFill>
                  <a:srgbClr val="00B050"/>
                </a:solidFill>
                <a:latin typeface="Courier New" panose="02070309020205020404" pitchFamily="49" charset="0"/>
                <a:cs typeface="Courier New" panose="02070309020205020404" pitchFamily="49" charset="0"/>
              </a:rPr>
              <a:t>new hand</a:t>
            </a:r>
          </a:p>
        </p:txBody>
      </p:sp>
      <p:pic>
        <p:nvPicPr>
          <p:cNvPr id="4" name="Picture 2" descr="https://upload.wikimedia.org/wikipedia/commons/thumb/8/80/7_playing_cards.jpg/1200px-7_playing_card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904" t="11918" r="6645"/>
          <a:stretch/>
        </p:blipFill>
        <p:spPr bwMode="auto">
          <a:xfrm>
            <a:off x="7096224" y="5034136"/>
            <a:ext cx="2880321" cy="2128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42859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50800" y="50800"/>
            <a:ext cx="10083800" cy="1166912"/>
          </a:xfrm>
        </p:spPr>
        <p:txBody>
          <a:bodyPr/>
          <a:lstStyle/>
          <a:p>
            <a:pPr eaLnBrk="1" hangingPunct="1">
              <a:defRPr/>
            </a:pPr>
            <a:r>
              <a:rPr lang="en-US" altLang="tr-TR" sz="4800" dirty="0">
                <a:solidFill>
                  <a:schemeClr val="accent2"/>
                </a:solidFill>
              </a:rPr>
              <a:t>Inheritance</a:t>
            </a:r>
          </a:p>
        </p:txBody>
      </p:sp>
      <p:sp>
        <p:nvSpPr>
          <p:cNvPr id="35843" name="Rectangle 2"/>
          <p:cNvSpPr>
            <a:spLocks noGrp="1" noChangeArrowheads="1"/>
          </p:cNvSpPr>
          <p:nvPr>
            <p:ph type="body" idx="1"/>
          </p:nvPr>
        </p:nvSpPr>
        <p:spPr/>
        <p:txBody>
          <a:bodyPr/>
          <a:lstStyle/>
          <a:p>
            <a:pPr marL="698500" eaLnBrk="1" hangingPunct="1">
              <a:buSzPct val="125000"/>
              <a:defRPr/>
            </a:pPr>
            <a:r>
              <a:rPr lang="en-US" altLang="tr-TR" dirty="0"/>
              <a:t>But the other methods are inherited from Deck, so we can use </a:t>
            </a:r>
            <a:r>
              <a:rPr lang="en-US" altLang="tr-TR" dirty="0" err="1"/>
              <a:t>pop_card</a:t>
            </a:r>
            <a:r>
              <a:rPr lang="en-US" altLang="tr-TR" dirty="0"/>
              <a:t> and </a:t>
            </a:r>
            <a:r>
              <a:rPr lang="en-US" altLang="tr-TR" dirty="0" err="1"/>
              <a:t>add_card</a:t>
            </a:r>
            <a:r>
              <a:rPr lang="en-US" altLang="tr-TR" dirty="0"/>
              <a:t> to deal a card:</a:t>
            </a:r>
          </a:p>
          <a:p>
            <a:pPr marL="596900" lvl="1" indent="0" eaLnBrk="1" hangingPunct="1">
              <a:buFont typeface="Gill Sans" charset="0"/>
              <a:buNone/>
              <a:defRPr/>
            </a:pPr>
            <a:r>
              <a:rPr lang="en-US" altLang="tr-TR" b="1" dirty="0">
                <a:solidFill>
                  <a:srgbClr val="00B050"/>
                </a:solidFill>
              </a:rPr>
              <a:t>deck = Deck()</a:t>
            </a:r>
          </a:p>
          <a:p>
            <a:pPr marL="596900" lvl="1" indent="0" eaLnBrk="1" hangingPunct="1">
              <a:buFont typeface="Gill Sans" charset="0"/>
              <a:buNone/>
              <a:defRPr/>
            </a:pPr>
            <a:r>
              <a:rPr lang="en-US" altLang="tr-TR" b="1" dirty="0">
                <a:solidFill>
                  <a:srgbClr val="00B050"/>
                </a:solidFill>
              </a:rPr>
              <a:t>card = </a:t>
            </a:r>
            <a:r>
              <a:rPr lang="en-US" altLang="tr-TR" b="1" dirty="0" err="1">
                <a:solidFill>
                  <a:srgbClr val="00B050"/>
                </a:solidFill>
              </a:rPr>
              <a:t>deck.pop_card</a:t>
            </a:r>
            <a:r>
              <a:rPr lang="en-US" altLang="tr-TR" b="1" dirty="0">
                <a:solidFill>
                  <a:srgbClr val="00B050"/>
                </a:solidFill>
              </a:rPr>
              <a:t>()</a:t>
            </a:r>
          </a:p>
          <a:p>
            <a:pPr marL="596900" lvl="1" indent="0" eaLnBrk="1" hangingPunct="1">
              <a:buFont typeface="Gill Sans" charset="0"/>
              <a:buNone/>
              <a:defRPr/>
            </a:pPr>
            <a:r>
              <a:rPr lang="en-US" altLang="tr-TR" b="1" dirty="0" err="1">
                <a:solidFill>
                  <a:srgbClr val="00B050"/>
                </a:solidFill>
              </a:rPr>
              <a:t>hand.add_card</a:t>
            </a:r>
            <a:r>
              <a:rPr lang="en-US" altLang="tr-TR" b="1" dirty="0">
                <a:solidFill>
                  <a:srgbClr val="00B050"/>
                </a:solidFill>
              </a:rPr>
              <a:t>(card)</a:t>
            </a:r>
          </a:p>
          <a:p>
            <a:pPr marL="596900" lvl="1" indent="0" eaLnBrk="1" hangingPunct="1">
              <a:buFont typeface="Gill Sans" charset="0"/>
              <a:buNone/>
              <a:defRPr/>
            </a:pPr>
            <a:r>
              <a:rPr lang="en-US" altLang="tr-TR" b="1" dirty="0">
                <a:solidFill>
                  <a:srgbClr val="00B050"/>
                </a:solidFill>
              </a:rPr>
              <a:t>print hand</a:t>
            </a:r>
            <a:br>
              <a:rPr lang="en-US" altLang="tr-TR" b="1" dirty="0">
                <a:solidFill>
                  <a:srgbClr val="00B050"/>
                </a:solidFill>
              </a:rPr>
            </a:br>
            <a:r>
              <a:rPr lang="en-US" altLang="tr-TR" i="1" dirty="0">
                <a:solidFill>
                  <a:srgbClr val="00B050"/>
                </a:solidFill>
              </a:rPr>
              <a:t>King of Spades</a:t>
            </a:r>
          </a:p>
        </p:txBody>
      </p:sp>
      <p:pic>
        <p:nvPicPr>
          <p:cNvPr id="4" name="Picture 2" descr="https://upload.wikimedia.org/wikipedia/commons/thumb/8/80/7_playing_cards.jpg/1200px-7_playing_card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904" t="11918" r="6645"/>
          <a:stretch/>
        </p:blipFill>
        <p:spPr bwMode="auto">
          <a:xfrm>
            <a:off x="7024216" y="5034136"/>
            <a:ext cx="2880321" cy="2128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57602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50800" y="50800"/>
            <a:ext cx="10083800" cy="878880"/>
          </a:xfrm>
        </p:spPr>
        <p:txBody>
          <a:bodyPr/>
          <a:lstStyle/>
          <a:p>
            <a:pPr eaLnBrk="1" hangingPunct="1">
              <a:defRPr/>
            </a:pPr>
            <a:r>
              <a:rPr lang="en-US" altLang="tr-TR" sz="4800" dirty="0">
                <a:solidFill>
                  <a:schemeClr val="accent2"/>
                </a:solidFill>
              </a:rPr>
              <a:t>Deal a hand</a:t>
            </a:r>
          </a:p>
        </p:txBody>
      </p:sp>
      <p:sp>
        <p:nvSpPr>
          <p:cNvPr id="2" name="Rectangle 2"/>
          <p:cNvSpPr>
            <a:spLocks noGrp="1" noChangeArrowheads="1"/>
          </p:cNvSpPr>
          <p:nvPr>
            <p:ph type="body" idx="1"/>
          </p:nvPr>
        </p:nvSpPr>
        <p:spPr/>
        <p:txBody>
          <a:bodyPr/>
          <a:lstStyle/>
          <a:p>
            <a:pPr marL="254000" indent="0" eaLnBrk="1" hangingPunct="1">
              <a:buFont typeface="Gill Sans" charset="0"/>
              <a:buNone/>
              <a:defRPr/>
            </a:pPr>
            <a:endParaRPr lang="en-US" altLang="en-US" sz="2800" dirty="0">
              <a:latin typeface="Courier New" panose="02070309020205020404" pitchFamily="49" charset="0"/>
              <a:cs typeface="Courier New" panose="02070309020205020404" pitchFamily="49" charset="0"/>
            </a:endParaRPr>
          </a:p>
          <a:p>
            <a:pPr marL="254000" indent="0" eaLnBrk="1" hangingPunct="1">
              <a:buFont typeface="Gill Sans" charset="0"/>
              <a:buNone/>
              <a:defRPr/>
            </a:pPr>
            <a:endParaRPr lang="en-US" altLang="en-US" sz="2800" dirty="0">
              <a:latin typeface="Courier New" panose="02070309020205020404" pitchFamily="49" charset="0"/>
              <a:cs typeface="Courier New" panose="02070309020205020404" pitchFamily="49" charset="0"/>
            </a:endParaRPr>
          </a:p>
          <a:p>
            <a:pPr marL="254000" indent="0" eaLnBrk="1" hangingPunct="1">
              <a:buFont typeface="Gill Sans" charset="0"/>
              <a:buNone/>
              <a:defRPr/>
            </a:pPr>
            <a:r>
              <a:rPr lang="en-US" altLang="en-US" sz="2800" dirty="0">
                <a:solidFill>
                  <a:srgbClr val="00B050"/>
                </a:solidFill>
                <a:latin typeface="Courier New" panose="02070309020205020404" pitchFamily="49" charset="0"/>
                <a:cs typeface="Courier New" panose="02070309020205020404" pitchFamily="49" charset="0"/>
              </a:rPr>
              <a:t>#inside class Deck:</a:t>
            </a:r>
            <a:br>
              <a:rPr lang="en-US" altLang="en-US" sz="2800" dirty="0">
                <a:solidFill>
                  <a:srgbClr val="00B050"/>
                </a:solidFill>
                <a:latin typeface="Courier New" panose="02070309020205020404" pitchFamily="49" charset="0"/>
                <a:cs typeface="Courier New" panose="02070309020205020404" pitchFamily="49" charset="0"/>
              </a:rPr>
            </a:br>
            <a:r>
              <a:rPr lang="en-US" altLang="en-US" sz="2800" dirty="0">
                <a:solidFill>
                  <a:srgbClr val="00B050"/>
                </a:solidFill>
                <a:latin typeface="Courier New" panose="02070309020205020404" pitchFamily="49" charset="0"/>
                <a:cs typeface="Courier New" panose="02070309020205020404" pitchFamily="49" charset="0"/>
              </a:rPr>
              <a:t>    </a:t>
            </a:r>
            <a:r>
              <a:rPr lang="en-US" altLang="en-US" sz="2800" dirty="0" err="1">
                <a:solidFill>
                  <a:srgbClr val="00B050"/>
                </a:solidFill>
                <a:latin typeface="Courier New" panose="02070309020205020404" pitchFamily="49" charset="0"/>
                <a:cs typeface="Courier New" panose="02070309020205020404" pitchFamily="49" charset="0"/>
              </a:rPr>
              <a:t>def</a:t>
            </a:r>
            <a:r>
              <a:rPr lang="en-US" altLang="en-US" sz="2800" dirty="0">
                <a:solidFill>
                  <a:srgbClr val="00B050"/>
                </a:solidFill>
                <a:latin typeface="Courier New" panose="02070309020205020404" pitchFamily="49" charset="0"/>
                <a:cs typeface="Courier New" panose="02070309020205020404" pitchFamily="49" charset="0"/>
              </a:rPr>
              <a:t> </a:t>
            </a:r>
            <a:r>
              <a:rPr lang="en-US" altLang="en-US" sz="2800" dirty="0" err="1">
                <a:solidFill>
                  <a:srgbClr val="00B050"/>
                </a:solidFill>
                <a:latin typeface="Courier New" panose="02070309020205020404" pitchFamily="49" charset="0"/>
                <a:cs typeface="Courier New" panose="02070309020205020404" pitchFamily="49" charset="0"/>
              </a:rPr>
              <a:t>move_cards</a:t>
            </a:r>
            <a:r>
              <a:rPr lang="en-US" altLang="en-US" sz="2800" dirty="0">
                <a:solidFill>
                  <a:srgbClr val="00B050"/>
                </a:solidFill>
                <a:latin typeface="Courier New" panose="02070309020205020404" pitchFamily="49" charset="0"/>
                <a:cs typeface="Courier New" panose="02070309020205020404" pitchFamily="49" charset="0"/>
              </a:rPr>
              <a:t>(self, hand, </a:t>
            </a:r>
            <a:r>
              <a:rPr lang="en-US" altLang="en-US" sz="2800" dirty="0" err="1">
                <a:solidFill>
                  <a:srgbClr val="00B050"/>
                </a:solidFill>
                <a:latin typeface="Courier New" panose="02070309020205020404" pitchFamily="49" charset="0"/>
                <a:cs typeface="Courier New" panose="02070309020205020404" pitchFamily="49" charset="0"/>
              </a:rPr>
              <a:t>num</a:t>
            </a:r>
            <a:r>
              <a:rPr lang="en-US" altLang="en-US" sz="2800" dirty="0">
                <a:solidFill>
                  <a:srgbClr val="00B050"/>
                </a:solidFill>
                <a:latin typeface="Courier New" panose="02070309020205020404" pitchFamily="49" charset="0"/>
                <a:cs typeface="Courier New" panose="02070309020205020404" pitchFamily="49" charset="0"/>
              </a:rPr>
              <a:t>):</a:t>
            </a:r>
            <a:br>
              <a:rPr lang="en-US" altLang="en-US" sz="2800" dirty="0">
                <a:solidFill>
                  <a:srgbClr val="00B050"/>
                </a:solidFill>
                <a:latin typeface="Courier New" panose="02070309020205020404" pitchFamily="49" charset="0"/>
                <a:cs typeface="Courier New" panose="02070309020205020404" pitchFamily="49" charset="0"/>
              </a:rPr>
            </a:br>
            <a:r>
              <a:rPr lang="en-US" altLang="en-US" sz="2800" dirty="0">
                <a:solidFill>
                  <a:srgbClr val="00B050"/>
                </a:solidFill>
                <a:latin typeface="Courier New" panose="02070309020205020404" pitchFamily="49" charset="0"/>
                <a:cs typeface="Courier New" panose="02070309020205020404" pitchFamily="49" charset="0"/>
              </a:rPr>
              <a:t>        for </a:t>
            </a:r>
            <a:r>
              <a:rPr lang="en-US" altLang="en-US" sz="2800" dirty="0" err="1">
                <a:solidFill>
                  <a:srgbClr val="00B050"/>
                </a:solidFill>
                <a:latin typeface="Courier New" panose="02070309020205020404" pitchFamily="49" charset="0"/>
                <a:cs typeface="Courier New" panose="02070309020205020404" pitchFamily="49" charset="0"/>
              </a:rPr>
              <a:t>i</a:t>
            </a:r>
            <a:r>
              <a:rPr lang="en-US" altLang="en-US" sz="2800" dirty="0">
                <a:solidFill>
                  <a:srgbClr val="00B050"/>
                </a:solidFill>
                <a:latin typeface="Courier New" panose="02070309020205020404" pitchFamily="49" charset="0"/>
                <a:cs typeface="Courier New" panose="02070309020205020404" pitchFamily="49" charset="0"/>
              </a:rPr>
              <a:t> in range(</a:t>
            </a:r>
            <a:r>
              <a:rPr lang="en-US" altLang="en-US" sz="2800" dirty="0" err="1">
                <a:solidFill>
                  <a:srgbClr val="00B050"/>
                </a:solidFill>
                <a:latin typeface="Courier New" panose="02070309020205020404" pitchFamily="49" charset="0"/>
                <a:cs typeface="Courier New" panose="02070309020205020404" pitchFamily="49" charset="0"/>
              </a:rPr>
              <a:t>num</a:t>
            </a:r>
            <a:r>
              <a:rPr lang="en-US" altLang="en-US" sz="2800" dirty="0">
                <a:solidFill>
                  <a:srgbClr val="00B050"/>
                </a:solidFill>
                <a:latin typeface="Courier New" panose="02070309020205020404" pitchFamily="49" charset="0"/>
                <a:cs typeface="Courier New" panose="02070309020205020404" pitchFamily="49" charset="0"/>
              </a:rPr>
              <a:t>):</a:t>
            </a:r>
            <a:br>
              <a:rPr lang="en-US" altLang="en-US" sz="2800" dirty="0">
                <a:solidFill>
                  <a:srgbClr val="00B050"/>
                </a:solidFill>
                <a:latin typeface="Courier New" panose="02070309020205020404" pitchFamily="49" charset="0"/>
                <a:cs typeface="Courier New" panose="02070309020205020404" pitchFamily="49" charset="0"/>
              </a:rPr>
            </a:br>
            <a:r>
              <a:rPr lang="en-US" altLang="en-US" sz="2800" dirty="0">
                <a:solidFill>
                  <a:srgbClr val="00B050"/>
                </a:solidFill>
                <a:latin typeface="Courier New" panose="02070309020205020404" pitchFamily="49" charset="0"/>
                <a:cs typeface="Courier New" panose="02070309020205020404" pitchFamily="49" charset="0"/>
              </a:rPr>
              <a:t>            </a:t>
            </a:r>
            <a:r>
              <a:rPr lang="en-US" altLang="en-US" sz="2800" dirty="0" err="1">
                <a:solidFill>
                  <a:srgbClr val="00B050"/>
                </a:solidFill>
                <a:latin typeface="Courier New" panose="02070309020205020404" pitchFamily="49" charset="0"/>
                <a:cs typeface="Courier New" panose="02070309020205020404" pitchFamily="49" charset="0"/>
              </a:rPr>
              <a:t>hand.add_card</a:t>
            </a:r>
            <a:r>
              <a:rPr lang="en-US" altLang="en-US" sz="2800" dirty="0">
                <a:solidFill>
                  <a:srgbClr val="00B050"/>
                </a:solidFill>
                <a:latin typeface="Courier New" panose="02070309020205020404" pitchFamily="49" charset="0"/>
                <a:cs typeface="Courier New" panose="02070309020205020404" pitchFamily="49" charset="0"/>
              </a:rPr>
              <a:t>(</a:t>
            </a:r>
            <a:r>
              <a:rPr lang="en-US" altLang="en-US" sz="2800" dirty="0" err="1">
                <a:solidFill>
                  <a:srgbClr val="00B050"/>
                </a:solidFill>
                <a:latin typeface="Courier New" panose="02070309020205020404" pitchFamily="49" charset="0"/>
                <a:cs typeface="Courier New" panose="02070309020205020404" pitchFamily="49" charset="0"/>
              </a:rPr>
              <a:t>self.pop_card</a:t>
            </a:r>
            <a:r>
              <a:rPr lang="en-US" altLang="en-US" sz="2800" dirty="0">
                <a:solidFill>
                  <a:srgbClr val="00B050"/>
                </a:solidFill>
                <a:latin typeface="Courier New" panose="02070309020205020404" pitchFamily="49" charset="0"/>
                <a:cs typeface="Courier New" panose="02070309020205020404" pitchFamily="49" charset="0"/>
              </a:rPr>
              <a:t>())</a:t>
            </a:r>
          </a:p>
          <a:p>
            <a:pPr marL="254000" indent="0" eaLnBrk="1" hangingPunct="1">
              <a:defRPr/>
            </a:pPr>
            <a:endParaRPr lang="en-US" altLang="en-US" sz="2800" dirty="0">
              <a:latin typeface="Courier New" panose="02070309020205020404" pitchFamily="49" charset="0"/>
              <a:cs typeface="Courier New" panose="02070309020205020404" pitchFamily="49" charset="0"/>
            </a:endParaRPr>
          </a:p>
          <a:p>
            <a:pPr marL="254000" indent="0" eaLnBrk="1" hangingPunct="1">
              <a:buFont typeface="Gill Sans" charset="0"/>
              <a:buNone/>
              <a:defRPr/>
            </a:pPr>
            <a:br>
              <a:rPr lang="en-US" altLang="en-US" sz="2800" dirty="0">
                <a:latin typeface="Courier New" panose="02070309020205020404" pitchFamily="49" charset="0"/>
                <a:cs typeface="Courier New" panose="02070309020205020404" pitchFamily="49" charset="0"/>
              </a:rPr>
            </a:br>
            <a:endParaRPr lang="en-US" altLang="en-US" sz="2800" dirty="0">
              <a:latin typeface="Courier New" panose="02070309020205020404" pitchFamily="49" charset="0"/>
              <a:cs typeface="Courier New" panose="02070309020205020404" pitchFamily="49" charset="0"/>
            </a:endParaRPr>
          </a:p>
        </p:txBody>
      </p:sp>
      <p:pic>
        <p:nvPicPr>
          <p:cNvPr id="4" name="Picture 2" descr="https://upload.wikimedia.org/wikipedia/commons/thumb/8/80/7_playing_cards.jpg/1200px-7_playing_card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904" t="11918" r="6645"/>
          <a:stretch/>
        </p:blipFill>
        <p:spPr bwMode="auto">
          <a:xfrm>
            <a:off x="5944096" y="785664"/>
            <a:ext cx="2880321" cy="2128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37130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0800" y="50800"/>
            <a:ext cx="10083800" cy="950888"/>
          </a:xfrm>
        </p:spPr>
        <p:txBody>
          <a:bodyPr/>
          <a:lstStyle/>
          <a:p>
            <a:pPr>
              <a:defRPr/>
            </a:pPr>
            <a:r>
              <a:rPr lang="en-US" altLang="tr-TR" sz="4800" dirty="0">
                <a:solidFill>
                  <a:schemeClr val="accent2"/>
                </a:solidFill>
              </a:rPr>
              <a:t>Exercise</a:t>
            </a:r>
          </a:p>
        </p:txBody>
      </p:sp>
      <p:sp>
        <p:nvSpPr>
          <p:cNvPr id="37891" name="Content Placeholder 2"/>
          <p:cNvSpPr>
            <a:spLocks noGrp="1"/>
          </p:cNvSpPr>
          <p:nvPr>
            <p:ph idx="1"/>
          </p:nvPr>
        </p:nvSpPr>
        <p:spPr/>
        <p:txBody>
          <a:bodyPr/>
          <a:lstStyle/>
          <a:p>
            <a:pPr>
              <a:lnSpc>
                <a:spcPct val="150000"/>
              </a:lnSpc>
              <a:spcBef>
                <a:spcPts val="0"/>
              </a:spcBef>
              <a:buSzPct val="125000"/>
              <a:defRPr/>
            </a:pPr>
            <a:r>
              <a:rPr lang="en-US" altLang="tr-TR" dirty="0"/>
              <a:t>Write a Deck method called </a:t>
            </a:r>
            <a:r>
              <a:rPr lang="en-US" altLang="tr-TR" b="1" i="1" dirty="0" err="1"/>
              <a:t>deal_hands</a:t>
            </a:r>
            <a:r>
              <a:rPr lang="en-US" altLang="tr-TR" b="1" i="1" dirty="0"/>
              <a:t> </a:t>
            </a:r>
            <a:r>
              <a:rPr lang="en-US" altLang="tr-TR" dirty="0"/>
              <a:t>that takes two parameters, </a:t>
            </a:r>
            <a:r>
              <a:rPr lang="en-US" altLang="tr-TR" u="sng" dirty="0"/>
              <a:t>the number of hands </a:t>
            </a:r>
            <a:r>
              <a:rPr lang="en-US" altLang="tr-TR" dirty="0"/>
              <a:t>and the </a:t>
            </a:r>
            <a:r>
              <a:rPr lang="en-US" altLang="tr-TR" u="sng" dirty="0"/>
              <a:t>number of cards per hand</a:t>
            </a:r>
            <a:r>
              <a:rPr lang="en-US" altLang="tr-TR" dirty="0"/>
              <a:t>, and that creates new Hand objects, deals the appropriate number of cards per hand, and returns a list of Hand objects.</a:t>
            </a:r>
          </a:p>
        </p:txBody>
      </p:sp>
    </p:spTree>
    <p:extLst>
      <p:ext uri="{BB962C8B-B14F-4D97-AF65-F5344CB8AC3E}">
        <p14:creationId xmlns:p14="http://schemas.microsoft.com/office/powerpoint/2010/main" val="169832818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50800" y="50800"/>
            <a:ext cx="10083800" cy="878880"/>
          </a:xfrm>
        </p:spPr>
        <p:txBody>
          <a:bodyPr/>
          <a:lstStyle/>
          <a:p>
            <a:pPr eaLnBrk="1" hangingPunct="1">
              <a:defRPr/>
            </a:pPr>
            <a:r>
              <a:rPr lang="en-US" altLang="tr-TR" sz="4800" dirty="0">
                <a:solidFill>
                  <a:schemeClr val="accent2"/>
                </a:solidFill>
              </a:rPr>
              <a:t>Deal a hand</a:t>
            </a:r>
          </a:p>
        </p:txBody>
      </p:sp>
      <p:sp>
        <p:nvSpPr>
          <p:cNvPr id="2" name="Rectangle 2"/>
          <p:cNvSpPr>
            <a:spLocks noGrp="1" noChangeArrowheads="1"/>
          </p:cNvSpPr>
          <p:nvPr>
            <p:ph type="body" idx="1"/>
          </p:nvPr>
        </p:nvSpPr>
        <p:spPr/>
        <p:txBody>
          <a:bodyPr/>
          <a:lstStyle/>
          <a:p>
            <a:pPr marL="254000" indent="0" eaLnBrk="1" hangingPunct="1">
              <a:buFont typeface="Gill Sans" charset="0"/>
              <a:buNone/>
              <a:defRPr/>
            </a:pPr>
            <a:endParaRPr lang="en-US" altLang="en-US" sz="2800" dirty="0">
              <a:latin typeface="Courier New" panose="02070309020205020404" pitchFamily="49" charset="0"/>
              <a:cs typeface="Courier New" panose="02070309020205020404" pitchFamily="49" charset="0"/>
            </a:endParaRPr>
          </a:p>
          <a:p>
            <a:pPr marL="254000" indent="0" eaLnBrk="1" hangingPunct="1">
              <a:buFont typeface="Gill Sans" charset="0"/>
              <a:buNone/>
              <a:defRPr/>
            </a:pPr>
            <a:endParaRPr lang="en-US" altLang="en-US" sz="2800" dirty="0">
              <a:latin typeface="Courier New" panose="02070309020205020404" pitchFamily="49" charset="0"/>
              <a:cs typeface="Courier New" panose="02070309020205020404" pitchFamily="49" charset="0"/>
            </a:endParaRPr>
          </a:p>
          <a:p>
            <a:pPr marL="254000" indent="0" eaLnBrk="1" hangingPunct="1">
              <a:spcBef>
                <a:spcPts val="0"/>
              </a:spcBef>
              <a:buFont typeface="Gill Sans" charset="0"/>
              <a:buNone/>
              <a:defRPr/>
            </a:pPr>
            <a:r>
              <a:rPr lang="en-US" altLang="en-US" sz="2800" dirty="0">
                <a:solidFill>
                  <a:srgbClr val="00B050"/>
                </a:solidFill>
                <a:latin typeface="Courier New" panose="02070309020205020404" pitchFamily="49" charset="0"/>
                <a:cs typeface="Courier New" panose="02070309020205020404" pitchFamily="49" charset="0"/>
              </a:rPr>
              <a:t>#inside class Deck:</a:t>
            </a:r>
            <a:br>
              <a:rPr lang="en-US" altLang="en-US" sz="2800" dirty="0">
                <a:latin typeface="Courier New" panose="02070309020205020404" pitchFamily="49" charset="0"/>
                <a:cs typeface="Courier New" panose="02070309020205020404" pitchFamily="49" charset="0"/>
              </a:rPr>
            </a:br>
            <a:r>
              <a:rPr lang="en-US" altLang="en-US" sz="2800" dirty="0">
                <a:solidFill>
                  <a:srgbClr val="00B050"/>
                </a:solidFill>
                <a:latin typeface="Courier New" panose="02070309020205020404" pitchFamily="49" charset="0"/>
                <a:cs typeface="Courier New" panose="02070309020205020404" pitchFamily="49" charset="0"/>
              </a:rPr>
              <a:t>    </a:t>
            </a:r>
            <a:r>
              <a:rPr lang="en-US" altLang="en-US" sz="2800" dirty="0" err="1">
                <a:solidFill>
                  <a:srgbClr val="00B050"/>
                </a:solidFill>
                <a:latin typeface="Courier New" panose="02070309020205020404" pitchFamily="49" charset="0"/>
                <a:cs typeface="Courier New" panose="02070309020205020404" pitchFamily="49" charset="0"/>
              </a:rPr>
              <a:t>def</a:t>
            </a:r>
            <a:r>
              <a:rPr lang="en-US" altLang="en-US" sz="2800" dirty="0">
                <a:solidFill>
                  <a:srgbClr val="00B050"/>
                </a:solidFill>
                <a:latin typeface="Courier New" panose="02070309020205020404" pitchFamily="49" charset="0"/>
                <a:cs typeface="Courier New" panose="02070309020205020404" pitchFamily="49" charset="0"/>
              </a:rPr>
              <a:t> </a:t>
            </a:r>
            <a:r>
              <a:rPr lang="en-US" altLang="en-US" sz="2800" dirty="0" err="1">
                <a:solidFill>
                  <a:srgbClr val="00B050"/>
                </a:solidFill>
                <a:latin typeface="Courier New" panose="02070309020205020404" pitchFamily="49" charset="0"/>
                <a:cs typeface="Courier New" panose="02070309020205020404" pitchFamily="49" charset="0"/>
              </a:rPr>
              <a:t>deal_hands</a:t>
            </a:r>
            <a:r>
              <a:rPr lang="en-US" altLang="en-US" sz="2800" dirty="0">
                <a:solidFill>
                  <a:srgbClr val="00B050"/>
                </a:solidFill>
                <a:latin typeface="Courier New" panose="02070309020205020404" pitchFamily="49" charset="0"/>
                <a:cs typeface="Courier New" panose="02070309020205020404" pitchFamily="49" charset="0"/>
              </a:rPr>
              <a:t>(self, </a:t>
            </a:r>
            <a:r>
              <a:rPr lang="en-US" altLang="en-US" sz="2800" dirty="0" err="1">
                <a:solidFill>
                  <a:srgbClr val="00B050"/>
                </a:solidFill>
                <a:latin typeface="Courier New" panose="02070309020205020404" pitchFamily="49" charset="0"/>
                <a:cs typeface="Courier New" panose="02070309020205020404" pitchFamily="49" charset="0"/>
              </a:rPr>
              <a:t>hand_num</a:t>
            </a:r>
            <a:r>
              <a:rPr lang="en-US" altLang="en-US" sz="2800" dirty="0">
                <a:solidFill>
                  <a:srgbClr val="00B050"/>
                </a:solidFill>
                <a:latin typeface="Courier New" panose="02070309020205020404" pitchFamily="49" charset="0"/>
                <a:cs typeface="Courier New" panose="02070309020205020404" pitchFamily="49" charset="0"/>
              </a:rPr>
              <a:t>, </a:t>
            </a:r>
            <a:r>
              <a:rPr lang="en-US" altLang="en-US" sz="2800" dirty="0" err="1">
                <a:solidFill>
                  <a:srgbClr val="00B050"/>
                </a:solidFill>
                <a:latin typeface="Courier New" panose="02070309020205020404" pitchFamily="49" charset="0"/>
                <a:cs typeface="Courier New" panose="02070309020205020404" pitchFamily="49" charset="0"/>
              </a:rPr>
              <a:t>card_num</a:t>
            </a:r>
            <a:r>
              <a:rPr lang="en-US" altLang="en-US" sz="2800" dirty="0">
                <a:solidFill>
                  <a:srgbClr val="00B050"/>
                </a:solidFill>
                <a:latin typeface="Courier New" panose="02070309020205020404" pitchFamily="49" charset="0"/>
                <a:cs typeface="Courier New" panose="02070309020205020404" pitchFamily="49" charset="0"/>
              </a:rPr>
              <a:t>):</a:t>
            </a:r>
          </a:p>
          <a:p>
            <a:pPr marL="254000" indent="0" eaLnBrk="1" hangingPunct="1">
              <a:spcBef>
                <a:spcPts val="0"/>
              </a:spcBef>
              <a:buFont typeface="Gill Sans" charset="0"/>
              <a:buNone/>
              <a:defRPr/>
            </a:pPr>
            <a:r>
              <a:rPr lang="en-US" altLang="en-US" sz="2800" dirty="0">
                <a:solidFill>
                  <a:srgbClr val="00B050"/>
                </a:solidFill>
                <a:latin typeface="Courier New" panose="02070309020205020404" pitchFamily="49" charset="0"/>
                <a:cs typeface="Courier New" panose="02070309020205020404" pitchFamily="49" charset="0"/>
              </a:rPr>
              <a:t>        hands = []</a:t>
            </a:r>
            <a:br>
              <a:rPr lang="en-US" altLang="en-US" sz="2800" dirty="0">
                <a:solidFill>
                  <a:srgbClr val="00B050"/>
                </a:solidFill>
                <a:latin typeface="Courier New" panose="02070309020205020404" pitchFamily="49" charset="0"/>
                <a:cs typeface="Courier New" panose="02070309020205020404" pitchFamily="49" charset="0"/>
              </a:rPr>
            </a:br>
            <a:r>
              <a:rPr lang="en-US" altLang="en-US" sz="2800" dirty="0">
                <a:solidFill>
                  <a:srgbClr val="00B050"/>
                </a:solidFill>
                <a:latin typeface="Courier New" panose="02070309020205020404" pitchFamily="49" charset="0"/>
                <a:cs typeface="Courier New" panose="02070309020205020404" pitchFamily="49" charset="0"/>
              </a:rPr>
              <a:t>        for </a:t>
            </a:r>
            <a:r>
              <a:rPr lang="en-US" altLang="en-US" sz="2800" dirty="0" err="1">
                <a:solidFill>
                  <a:srgbClr val="00B050"/>
                </a:solidFill>
                <a:latin typeface="Courier New" panose="02070309020205020404" pitchFamily="49" charset="0"/>
                <a:cs typeface="Courier New" panose="02070309020205020404" pitchFamily="49" charset="0"/>
              </a:rPr>
              <a:t>i</a:t>
            </a:r>
            <a:r>
              <a:rPr lang="en-US" altLang="en-US" sz="2800" dirty="0">
                <a:solidFill>
                  <a:srgbClr val="00B050"/>
                </a:solidFill>
                <a:latin typeface="Courier New" panose="02070309020205020404" pitchFamily="49" charset="0"/>
                <a:cs typeface="Courier New" panose="02070309020205020404" pitchFamily="49" charset="0"/>
              </a:rPr>
              <a:t> in range(</a:t>
            </a:r>
            <a:r>
              <a:rPr lang="en-US" altLang="en-US" sz="2800" dirty="0" err="1">
                <a:solidFill>
                  <a:srgbClr val="00B050"/>
                </a:solidFill>
                <a:latin typeface="Courier New" panose="02070309020205020404" pitchFamily="49" charset="0"/>
                <a:cs typeface="Courier New" panose="02070309020205020404" pitchFamily="49" charset="0"/>
              </a:rPr>
              <a:t>hand_num</a:t>
            </a:r>
            <a:r>
              <a:rPr lang="en-US" altLang="en-US" sz="2800" dirty="0">
                <a:solidFill>
                  <a:srgbClr val="00B050"/>
                </a:solidFill>
                <a:latin typeface="Courier New" panose="02070309020205020404" pitchFamily="49" charset="0"/>
                <a:cs typeface="Courier New" panose="02070309020205020404" pitchFamily="49" charset="0"/>
              </a:rPr>
              <a:t>):</a:t>
            </a:r>
          </a:p>
          <a:p>
            <a:pPr marL="254000" indent="0" eaLnBrk="1" hangingPunct="1">
              <a:spcBef>
                <a:spcPts val="0"/>
              </a:spcBef>
              <a:buFont typeface="Gill Sans" charset="0"/>
              <a:buNone/>
              <a:defRPr/>
            </a:pPr>
            <a:r>
              <a:rPr lang="en-US" altLang="en-US" sz="2800" dirty="0">
                <a:solidFill>
                  <a:srgbClr val="00B050"/>
                </a:solidFill>
                <a:latin typeface="Courier New" panose="02070309020205020404" pitchFamily="49" charset="0"/>
                <a:cs typeface="Courier New" panose="02070309020205020404" pitchFamily="49" charset="0"/>
              </a:rPr>
              <a:t>            hand = Hand(‘hand ’ + </a:t>
            </a:r>
            <a:r>
              <a:rPr lang="en-US" altLang="en-US" sz="2800" dirty="0" err="1">
                <a:solidFill>
                  <a:srgbClr val="00B050"/>
                </a:solidFill>
                <a:latin typeface="Courier New" panose="02070309020205020404" pitchFamily="49" charset="0"/>
                <a:cs typeface="Courier New" panose="02070309020205020404" pitchFamily="49" charset="0"/>
              </a:rPr>
              <a:t>str</a:t>
            </a:r>
            <a:r>
              <a:rPr lang="en-US" altLang="en-US" sz="2800" dirty="0">
                <a:solidFill>
                  <a:srgbClr val="00B050"/>
                </a:solidFill>
                <a:latin typeface="Courier New" panose="02070309020205020404" pitchFamily="49" charset="0"/>
                <a:cs typeface="Courier New" panose="02070309020205020404" pitchFamily="49" charset="0"/>
              </a:rPr>
              <a:t>(</a:t>
            </a:r>
            <a:r>
              <a:rPr lang="en-US" altLang="en-US" sz="2800" dirty="0" err="1">
                <a:solidFill>
                  <a:srgbClr val="00B050"/>
                </a:solidFill>
                <a:latin typeface="Courier New" panose="02070309020205020404" pitchFamily="49" charset="0"/>
                <a:cs typeface="Courier New" panose="02070309020205020404" pitchFamily="49" charset="0"/>
              </a:rPr>
              <a:t>i</a:t>
            </a:r>
            <a:r>
              <a:rPr lang="en-US" altLang="en-US" sz="2800" dirty="0">
                <a:solidFill>
                  <a:srgbClr val="00B050"/>
                </a:solidFill>
                <a:latin typeface="Courier New" panose="02070309020205020404" pitchFamily="49" charset="0"/>
                <a:cs typeface="Courier New" panose="02070309020205020404" pitchFamily="49" charset="0"/>
              </a:rPr>
              <a:t>))</a:t>
            </a:r>
            <a:br>
              <a:rPr lang="en-US" altLang="en-US" sz="2800" dirty="0">
                <a:solidFill>
                  <a:srgbClr val="00B050"/>
                </a:solidFill>
                <a:latin typeface="Courier New" panose="02070309020205020404" pitchFamily="49" charset="0"/>
                <a:cs typeface="Courier New" panose="02070309020205020404" pitchFamily="49" charset="0"/>
              </a:rPr>
            </a:br>
            <a:r>
              <a:rPr lang="en-US" altLang="en-US" sz="2800" dirty="0">
                <a:solidFill>
                  <a:srgbClr val="00B050"/>
                </a:solidFill>
                <a:latin typeface="Courier New" panose="02070309020205020404" pitchFamily="49" charset="0"/>
                <a:cs typeface="Courier New" panose="02070309020205020404" pitchFamily="49" charset="0"/>
              </a:rPr>
              <a:t>            </a:t>
            </a:r>
            <a:r>
              <a:rPr lang="en-US" altLang="en-US" sz="2800" dirty="0" err="1">
                <a:solidFill>
                  <a:srgbClr val="00B050"/>
                </a:solidFill>
                <a:latin typeface="Courier New" panose="02070309020205020404" pitchFamily="49" charset="0"/>
                <a:cs typeface="Courier New" panose="02070309020205020404" pitchFamily="49" charset="0"/>
              </a:rPr>
              <a:t>self.move_cards</a:t>
            </a:r>
            <a:r>
              <a:rPr lang="en-US" altLang="en-US" sz="2800" dirty="0">
                <a:solidFill>
                  <a:srgbClr val="00B050"/>
                </a:solidFill>
                <a:latin typeface="Courier New" panose="02070309020205020404" pitchFamily="49" charset="0"/>
                <a:cs typeface="Courier New" panose="02070309020205020404" pitchFamily="49" charset="0"/>
              </a:rPr>
              <a:t>(hand, </a:t>
            </a:r>
            <a:r>
              <a:rPr lang="en-US" altLang="en-US" sz="2800" dirty="0" err="1">
                <a:solidFill>
                  <a:srgbClr val="00B050"/>
                </a:solidFill>
                <a:latin typeface="Courier New" panose="02070309020205020404" pitchFamily="49" charset="0"/>
                <a:cs typeface="Courier New" panose="02070309020205020404" pitchFamily="49" charset="0"/>
              </a:rPr>
              <a:t>card_num</a:t>
            </a:r>
            <a:r>
              <a:rPr lang="en-US" altLang="en-US" sz="2800" dirty="0">
                <a:solidFill>
                  <a:srgbClr val="00B050"/>
                </a:solidFill>
                <a:latin typeface="Courier New" panose="02070309020205020404" pitchFamily="49" charset="0"/>
                <a:cs typeface="Courier New" panose="02070309020205020404" pitchFamily="49" charset="0"/>
              </a:rPr>
              <a:t>)</a:t>
            </a:r>
          </a:p>
          <a:p>
            <a:pPr marL="254000" indent="0" eaLnBrk="1" hangingPunct="1">
              <a:spcBef>
                <a:spcPts val="0"/>
              </a:spcBef>
              <a:buFont typeface="Gill Sans" charset="0"/>
              <a:buNone/>
              <a:defRPr/>
            </a:pPr>
            <a:r>
              <a:rPr lang="en-US" altLang="en-US" sz="2800" dirty="0">
                <a:solidFill>
                  <a:srgbClr val="00B050"/>
                </a:solidFill>
                <a:latin typeface="Courier New" panose="02070309020205020404" pitchFamily="49" charset="0"/>
                <a:cs typeface="Courier New" panose="02070309020205020404" pitchFamily="49" charset="0"/>
              </a:rPr>
              <a:t>            </a:t>
            </a:r>
            <a:r>
              <a:rPr lang="en-US" altLang="en-US" sz="2800" dirty="0" err="1">
                <a:solidFill>
                  <a:srgbClr val="00B050"/>
                </a:solidFill>
                <a:latin typeface="Courier New" panose="02070309020205020404" pitchFamily="49" charset="0"/>
                <a:cs typeface="Courier New" panose="02070309020205020404" pitchFamily="49" charset="0"/>
              </a:rPr>
              <a:t>hands.append</a:t>
            </a:r>
            <a:r>
              <a:rPr lang="en-US" altLang="en-US" sz="2800" dirty="0">
                <a:solidFill>
                  <a:srgbClr val="00B050"/>
                </a:solidFill>
                <a:latin typeface="Courier New" panose="02070309020205020404" pitchFamily="49" charset="0"/>
                <a:cs typeface="Courier New" panose="02070309020205020404" pitchFamily="49" charset="0"/>
              </a:rPr>
              <a:t>(hand)</a:t>
            </a:r>
          </a:p>
          <a:p>
            <a:pPr marL="254000" indent="0" eaLnBrk="1" hangingPunct="1">
              <a:spcBef>
                <a:spcPts val="0"/>
              </a:spcBef>
              <a:buFont typeface="Gill Sans" charset="0"/>
              <a:buNone/>
              <a:defRPr/>
            </a:pPr>
            <a:r>
              <a:rPr lang="en-US" altLang="en-US" sz="2800" dirty="0">
                <a:solidFill>
                  <a:srgbClr val="00B050"/>
                </a:solidFill>
                <a:latin typeface="Courier New" panose="02070309020205020404" pitchFamily="49" charset="0"/>
                <a:cs typeface="Courier New" panose="02070309020205020404" pitchFamily="49" charset="0"/>
              </a:rPr>
              <a:t>        return hands</a:t>
            </a:r>
          </a:p>
          <a:p>
            <a:pPr marL="254000" indent="0" eaLnBrk="1" hangingPunct="1">
              <a:defRPr/>
            </a:pPr>
            <a:endParaRPr lang="en-US" altLang="en-US" sz="2800" dirty="0">
              <a:latin typeface="Courier New" panose="02070309020205020404" pitchFamily="49" charset="0"/>
              <a:cs typeface="Courier New" panose="02070309020205020404" pitchFamily="49" charset="0"/>
            </a:endParaRPr>
          </a:p>
          <a:p>
            <a:pPr marL="254000" indent="0" eaLnBrk="1" hangingPunct="1">
              <a:buFont typeface="Gill Sans" charset="0"/>
              <a:buNone/>
              <a:defRPr/>
            </a:pPr>
            <a:br>
              <a:rPr lang="en-US" altLang="en-US" sz="2800" dirty="0">
                <a:latin typeface="Courier New" panose="02070309020205020404" pitchFamily="49" charset="0"/>
                <a:cs typeface="Courier New" panose="02070309020205020404" pitchFamily="49" charset="0"/>
              </a:rPr>
            </a:br>
            <a:endParaRPr lang="en-US" altLang="en-US" sz="2800" dirty="0">
              <a:latin typeface="Courier New" panose="02070309020205020404" pitchFamily="49" charset="0"/>
              <a:cs typeface="Courier New" panose="02070309020205020404" pitchFamily="49" charset="0"/>
            </a:endParaRPr>
          </a:p>
        </p:txBody>
      </p:sp>
      <p:pic>
        <p:nvPicPr>
          <p:cNvPr id="4" name="Picture 2" descr="https://upload.wikimedia.org/wikipedia/commons/thumb/8/80/7_playing_cards.jpg/1200px-7_playing_card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904" t="11918" r="6645"/>
          <a:stretch/>
        </p:blipFill>
        <p:spPr bwMode="auto">
          <a:xfrm>
            <a:off x="5944096" y="785664"/>
            <a:ext cx="2880321" cy="2128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96158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E7F20C-9E5B-4D18-9F8C-AF79B85DB916}"/>
              </a:ext>
            </a:extLst>
          </p:cNvPr>
          <p:cNvSpPr>
            <a:spLocks noGrp="1"/>
          </p:cNvSpPr>
          <p:nvPr>
            <p:ph idx="1"/>
          </p:nvPr>
        </p:nvSpPr>
        <p:spPr>
          <a:xfrm>
            <a:off x="-176584" y="1001688"/>
            <a:ext cx="10083800" cy="5435600"/>
          </a:xfrm>
        </p:spPr>
        <p:txBody>
          <a:bodyPr/>
          <a:lstStyle/>
          <a:p>
            <a:pPr marL="215900" indent="0" algn="ctr">
              <a:buNone/>
            </a:pPr>
            <a:r>
              <a:rPr lang="en-US" sz="4800" b="1" dirty="0">
                <a:solidFill>
                  <a:schemeClr val="accent2"/>
                </a:solidFill>
              </a:rPr>
              <a:t>Exercises</a:t>
            </a:r>
          </a:p>
        </p:txBody>
      </p:sp>
    </p:spTree>
    <p:extLst>
      <p:ext uri="{BB962C8B-B14F-4D97-AF65-F5344CB8AC3E}">
        <p14:creationId xmlns:p14="http://schemas.microsoft.com/office/powerpoint/2010/main" val="256892404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A0E2-2EC6-4B34-BB24-AE46DB9EB39E}"/>
              </a:ext>
            </a:extLst>
          </p:cNvPr>
          <p:cNvSpPr>
            <a:spLocks noGrp="1"/>
          </p:cNvSpPr>
          <p:nvPr>
            <p:ph type="title"/>
          </p:nvPr>
        </p:nvSpPr>
        <p:spPr>
          <a:xfrm>
            <a:off x="50800" y="50800"/>
            <a:ext cx="10083800" cy="950888"/>
          </a:xfrm>
        </p:spPr>
        <p:txBody>
          <a:bodyPr/>
          <a:lstStyle/>
          <a:p>
            <a:r>
              <a:rPr lang="en-US" sz="4800" dirty="0">
                <a:solidFill>
                  <a:schemeClr val="accent2"/>
                </a:solidFill>
              </a:rPr>
              <a:t>Exercise 1:</a:t>
            </a:r>
          </a:p>
        </p:txBody>
      </p:sp>
      <p:sp>
        <p:nvSpPr>
          <p:cNvPr id="7" name="Rectangle 1">
            <a:extLst>
              <a:ext uri="{FF2B5EF4-FFF2-40B4-BE49-F238E27FC236}">
                <a16:creationId xmlns:a16="http://schemas.microsoft.com/office/drawing/2014/main" id="{D7190B47-D35A-4F01-B4B6-8B4C0C600C35}"/>
              </a:ext>
            </a:extLst>
          </p:cNvPr>
          <p:cNvSpPr>
            <a:spLocks noChangeArrowheads="1"/>
          </p:cNvSpPr>
          <p:nvPr/>
        </p:nvSpPr>
        <p:spPr bwMode="auto">
          <a:xfrm>
            <a:off x="77426" y="1361728"/>
            <a:ext cx="9837076" cy="55927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Write a class </a:t>
            </a:r>
            <a:r>
              <a:rPr kumimoji="0" lang="en-US" altLang="en-US" sz="2000" b="1"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Game</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with </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attributes</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energy, </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money and </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no_of_castles</a:t>
            </a:r>
            <a:endPar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and a </a:t>
            </a:r>
            <a:r>
              <a:rPr kumimoji="0" lang="en-US" altLang="en-US" sz="2000" b="1" i="1"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show_info</a:t>
            </a:r>
            <a:r>
              <a:rPr kumimoji="0" lang="en-US" altLang="en-US" sz="2000" b="1"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(which will print the attributes’ values) method. </a:t>
            </a:r>
          </a:p>
          <a:p>
            <a:pPr marL="0" marR="0" lvl="0" indent="0" algn="l" defTabSz="914400" rtl="0" eaLnBrk="0" fontAlgn="base" latinLnBrk="0" hangingPunct="0">
              <a:lnSpc>
                <a:spcPct val="150000"/>
              </a:lnSpc>
              <a:spcBef>
                <a:spcPct val="0"/>
              </a:spcBef>
              <a:spcAft>
                <a:spcPct val="0"/>
              </a:spcAft>
              <a:buClrTx/>
              <a:buSzTx/>
              <a:buFontTx/>
              <a:buNone/>
              <a:tabLst/>
            </a:pPr>
            <a:b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Write a class named </a:t>
            </a:r>
            <a:r>
              <a:rPr kumimoji="0" lang="en-US" altLang="en-US" sz="2000" b="1"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Player</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that will </a:t>
            </a:r>
            <a:r>
              <a:rPr kumimoji="0" lang="en-US" altLang="en-US" sz="2000" b="1"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inherit</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from Game class and implement a </a:t>
            </a: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create_new_castle</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method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which will allow the player to create a new castle if his energy is &gt;5 and his money is &gt; 10, </a:t>
            </a:r>
            <a:b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it should update the attributes accordingly. </a:t>
            </a: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3601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A0E2-2EC6-4B34-BB24-AE46DB9EB39E}"/>
              </a:ext>
            </a:extLst>
          </p:cNvPr>
          <p:cNvSpPr>
            <a:spLocks noGrp="1"/>
          </p:cNvSpPr>
          <p:nvPr>
            <p:ph type="title"/>
          </p:nvPr>
        </p:nvSpPr>
        <p:spPr>
          <a:xfrm>
            <a:off x="50800" y="50800"/>
            <a:ext cx="10083800" cy="950888"/>
          </a:xfrm>
        </p:spPr>
        <p:txBody>
          <a:bodyPr/>
          <a:lstStyle/>
          <a:p>
            <a:r>
              <a:rPr lang="en-US" sz="4800" dirty="0">
                <a:solidFill>
                  <a:schemeClr val="accent2"/>
                </a:solidFill>
              </a:rPr>
              <a:t>Exercise 2:</a:t>
            </a:r>
          </a:p>
        </p:txBody>
      </p:sp>
      <p:sp>
        <p:nvSpPr>
          <p:cNvPr id="3" name="Rectangle 1">
            <a:extLst>
              <a:ext uri="{FF2B5EF4-FFF2-40B4-BE49-F238E27FC236}">
                <a16:creationId xmlns:a16="http://schemas.microsoft.com/office/drawing/2014/main" id="{83A502AE-84CF-4F91-8D43-AE9CF37584E1}"/>
              </a:ext>
            </a:extLst>
          </p:cNvPr>
          <p:cNvSpPr>
            <a:spLocks noChangeArrowheads="1"/>
          </p:cNvSpPr>
          <p:nvPr/>
        </p:nvSpPr>
        <p:spPr bwMode="auto">
          <a:xfrm>
            <a:off x="0" y="1514786"/>
            <a:ext cx="9951144" cy="60544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Create another class </a:t>
            </a:r>
            <a:r>
              <a:rPr kumimoji="0" lang="en-US" altLang="en-US" sz="2000" b="1" i="1"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OponentPlayer</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that will </a:t>
            </a:r>
            <a:r>
              <a:rPr kumimoji="0" lang="en-US" altLang="en-US" sz="2000" b="1"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inherit from class Game</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written before and </a:t>
            </a:r>
            <a:b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it will have an </a:t>
            </a:r>
            <a:r>
              <a:rPr kumimoji="0" lang="en-US" altLang="en-US" sz="2000" b="1"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additional attribute</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named </a:t>
            </a:r>
            <a:r>
              <a:rPr kumimoji="0" lang="en-US" altLang="en-US" sz="2000" b="1" i="1"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no_of_destructions</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Implement a method that will </a:t>
            </a:r>
            <a:r>
              <a:rPr kumimoji="0" lang="en-US" altLang="en-US" sz="2000" b="1" i="1"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destroyCastle</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which will allow the player</a:t>
            </a:r>
            <a:r>
              <a:rPr lang="en-US" altLang="en-US" sz="2000" dirty="0">
                <a:solidFill>
                  <a:schemeClr val="tx1"/>
                </a:solidFill>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to destroy a castle, thereby increasing his </a:t>
            </a: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no_of_destructions</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attribute. </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b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If the player’s energy is lower than 10, he won’t be able to destroy the castle.</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Attributes should be updated properly following destruction. </a:t>
            </a: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76656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73896"/>
            <a:ext cx="10083800" cy="2057400"/>
          </a:xfrm>
        </p:spPr>
        <p:txBody>
          <a:bodyPr/>
          <a:lstStyle/>
          <a:p>
            <a:pPr algn="ctr">
              <a:spcBef>
                <a:spcPts val="0"/>
              </a:spcBef>
              <a:spcAft>
                <a:spcPts val="0"/>
              </a:spcAft>
            </a:pPr>
            <a:r>
              <a:rPr lang="en-US" altLang="en-US" sz="4400" b="1" dirty="0">
                <a:solidFill>
                  <a:schemeClr val="accent2"/>
                </a:solidFill>
              </a:rPr>
              <a:t>Week 14</a:t>
            </a:r>
            <a:br>
              <a:rPr lang="en-US" altLang="en-US" sz="4800" b="1" dirty="0">
                <a:solidFill>
                  <a:schemeClr val="tx2"/>
                </a:solidFill>
              </a:rPr>
            </a:br>
            <a:r>
              <a:rPr lang="en-US" altLang="en-US" sz="4400" b="1" dirty="0">
                <a:solidFill>
                  <a:schemeClr val="accent2"/>
                </a:solidFill>
              </a:rPr>
              <a:t>Inheritance</a:t>
            </a:r>
            <a:endParaRPr lang="en-US" sz="4800" b="1" dirty="0">
              <a:solidFill>
                <a:schemeClr val="accent2"/>
              </a:solidFill>
            </a:endParaRPr>
          </a:p>
        </p:txBody>
      </p:sp>
    </p:spTree>
    <p:extLst>
      <p:ext uri="{BB962C8B-B14F-4D97-AF65-F5344CB8AC3E}">
        <p14:creationId xmlns:p14="http://schemas.microsoft.com/office/powerpoint/2010/main" val="344488136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64576" cy="987500"/>
          </a:xfrm>
        </p:spPr>
        <p:txBody>
          <a:bodyPr/>
          <a:lstStyle/>
          <a:p>
            <a:pPr algn="l">
              <a:defRPr/>
            </a:pPr>
            <a:r>
              <a:rPr lang="en-US" sz="4800" dirty="0">
                <a:solidFill>
                  <a:schemeClr val="accent2"/>
                </a:solidFill>
              </a:rPr>
              <a:t>Car Dealership</a:t>
            </a:r>
          </a:p>
        </p:txBody>
      </p:sp>
      <p:sp>
        <p:nvSpPr>
          <p:cNvPr id="3" name="Content Placeholder 2"/>
          <p:cNvSpPr>
            <a:spLocks noGrp="1"/>
          </p:cNvSpPr>
          <p:nvPr>
            <p:ph idx="1"/>
          </p:nvPr>
        </p:nvSpPr>
        <p:spPr>
          <a:xfrm>
            <a:off x="111448" y="1865784"/>
            <a:ext cx="9721080" cy="4891360"/>
          </a:xfrm>
        </p:spPr>
        <p:txBody>
          <a:bodyPr/>
          <a:lstStyle/>
          <a:p>
            <a:pPr marL="457200" indent="-457200" algn="l">
              <a:lnSpc>
                <a:spcPct val="150000"/>
              </a:lnSpc>
              <a:buSzPct val="125000"/>
              <a:buFont typeface="Arial" panose="020B0604020202020204" pitchFamily="34" charset="0"/>
              <a:buChar char="•"/>
            </a:pPr>
            <a:r>
              <a:rPr lang="en-US" altLang="en-US" sz="3100" dirty="0"/>
              <a:t>Imagine we run a car dealership!</a:t>
            </a:r>
          </a:p>
          <a:p>
            <a:pPr algn="l">
              <a:lnSpc>
                <a:spcPct val="150000"/>
              </a:lnSpc>
              <a:spcAft>
                <a:spcPts val="600"/>
              </a:spcAft>
            </a:pPr>
            <a:r>
              <a:rPr lang="en-US" altLang="en-US" sz="3100" b="1" dirty="0"/>
              <a:t>Selling</a:t>
            </a:r>
            <a:r>
              <a:rPr lang="en-US" altLang="en-US" sz="3100" dirty="0"/>
              <a:t> all types of vehicles from trucks to motorcycles.</a:t>
            </a:r>
          </a:p>
          <a:p>
            <a:pPr marL="457200" lvl="2" indent="-457200" algn="l">
              <a:lnSpc>
                <a:spcPct val="150000"/>
              </a:lnSpc>
              <a:buSzPct val="125000"/>
              <a:buFont typeface="Arial" panose="020B0604020202020204" pitchFamily="34" charset="0"/>
              <a:buChar char="•"/>
            </a:pPr>
            <a:r>
              <a:rPr lang="en-US" altLang="en-US" sz="3100" u="sng" dirty="0"/>
              <a:t>Vehicle price</a:t>
            </a:r>
            <a:r>
              <a:rPr lang="en-US" altLang="en-US" sz="3100" dirty="0"/>
              <a:t>: $5000 x </a:t>
            </a:r>
            <a:r>
              <a:rPr lang="en-US" altLang="en-US" sz="3100" dirty="0" err="1"/>
              <a:t>num_of_wheels</a:t>
            </a:r>
            <a:endParaRPr lang="en-US" altLang="en-US" sz="3100" dirty="0"/>
          </a:p>
          <a:p>
            <a:pPr marL="457200" indent="-457200" algn="l">
              <a:lnSpc>
                <a:spcPct val="150000"/>
              </a:lnSpc>
              <a:buSzPct val="125000"/>
              <a:buFont typeface="Arial" panose="020B0604020202020204" pitchFamily="34" charset="0"/>
              <a:buChar char="•"/>
            </a:pPr>
            <a:r>
              <a:rPr lang="en-US" altLang="en-US" sz="3100" b="1" u="sng" dirty="0"/>
              <a:t>Buying</a:t>
            </a:r>
            <a:r>
              <a:rPr lang="en-US" altLang="en-US" sz="3100" u="sng" dirty="0"/>
              <a:t> back a car</a:t>
            </a:r>
            <a:r>
              <a:rPr lang="en-US" altLang="en-US" sz="3100" dirty="0"/>
              <a:t>: </a:t>
            </a:r>
            <a:r>
              <a:rPr lang="en-US" altLang="en-US" sz="3100" dirty="0" err="1"/>
              <a:t>flat_rate</a:t>
            </a:r>
            <a:r>
              <a:rPr lang="en-US" altLang="en-US" sz="3100" dirty="0"/>
              <a:t> – 10% of kilometers</a:t>
            </a:r>
          </a:p>
          <a:p>
            <a:pPr marL="1603375" lvl="4" indent="-747713" algn="l">
              <a:lnSpc>
                <a:spcPct val="150000"/>
              </a:lnSpc>
              <a:buFont typeface="Wingdings" panose="05000000000000000000" pitchFamily="2" charset="2"/>
              <a:buChar char="v"/>
            </a:pPr>
            <a:r>
              <a:rPr lang="en-US" altLang="en-US" sz="3100" dirty="0" err="1"/>
              <a:t>flat_rate</a:t>
            </a:r>
            <a:r>
              <a:rPr lang="en-US" altLang="en-US" sz="3100" dirty="0"/>
              <a:t> = 10,000 for trucks</a:t>
            </a:r>
          </a:p>
          <a:p>
            <a:pPr marL="1603375" lvl="4" indent="-747713" algn="l">
              <a:lnSpc>
                <a:spcPct val="150000"/>
              </a:lnSpc>
              <a:buFont typeface="Wingdings" panose="05000000000000000000" pitchFamily="2" charset="2"/>
              <a:buChar char="v"/>
            </a:pPr>
            <a:r>
              <a:rPr lang="en-US" altLang="en-US" sz="3100" dirty="0" err="1"/>
              <a:t>flat_rate</a:t>
            </a:r>
            <a:r>
              <a:rPr lang="en-US" altLang="en-US" sz="3100" dirty="0"/>
              <a:t> = 8,000 for cars</a:t>
            </a:r>
          </a:p>
          <a:p>
            <a:pPr marL="1603375" lvl="4" indent="-747713" algn="l">
              <a:lnSpc>
                <a:spcPct val="150000"/>
              </a:lnSpc>
              <a:buFont typeface="Wingdings" panose="05000000000000000000" pitchFamily="2" charset="2"/>
              <a:buChar char="v"/>
            </a:pPr>
            <a:r>
              <a:rPr lang="en-US" altLang="en-US" sz="3100" dirty="0" err="1"/>
              <a:t>flat_rate</a:t>
            </a:r>
            <a:r>
              <a:rPr lang="en-US" altLang="en-US" sz="3100" dirty="0"/>
              <a:t> = 4,000 for motorcycles </a:t>
            </a:r>
          </a:p>
        </p:txBody>
      </p:sp>
    </p:spTree>
    <p:extLst>
      <p:ext uri="{BB962C8B-B14F-4D97-AF65-F5344CB8AC3E}">
        <p14:creationId xmlns:p14="http://schemas.microsoft.com/office/powerpoint/2010/main" val="29161503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8800" cy="889000"/>
          </a:xfrm>
        </p:spPr>
        <p:txBody>
          <a:bodyPr/>
          <a:lstStyle/>
          <a:p>
            <a:pPr algn="l">
              <a:defRPr/>
            </a:pPr>
            <a:r>
              <a:rPr lang="en-US" sz="4800" dirty="0">
                <a:solidFill>
                  <a:schemeClr val="accent2"/>
                </a:solidFill>
              </a:rPr>
              <a:t>Car Dealership</a:t>
            </a:r>
          </a:p>
        </p:txBody>
      </p:sp>
      <p:sp>
        <p:nvSpPr>
          <p:cNvPr id="3" name="Content Placeholder 2"/>
          <p:cNvSpPr>
            <a:spLocks noGrp="1"/>
          </p:cNvSpPr>
          <p:nvPr>
            <p:ph idx="1"/>
          </p:nvPr>
        </p:nvSpPr>
        <p:spPr>
          <a:xfrm>
            <a:off x="34942" y="2297832"/>
            <a:ext cx="8933177" cy="3600400"/>
          </a:xfrm>
        </p:spPr>
        <p:txBody>
          <a:bodyPr/>
          <a:lstStyle/>
          <a:p>
            <a:pPr marL="457200" indent="-457200" algn="l">
              <a:lnSpc>
                <a:spcPct val="150000"/>
              </a:lnSpc>
              <a:buSzPct val="125000"/>
              <a:buFont typeface="Arial" panose="020B0604020202020204" pitchFamily="34" charset="0"/>
              <a:buChar char="•"/>
            </a:pPr>
            <a:r>
              <a:rPr lang="en-US" altLang="en-US" dirty="0"/>
              <a:t>Design an object oriented sales system for the dealership!</a:t>
            </a:r>
          </a:p>
          <a:p>
            <a:pPr marL="457200" indent="-457200" algn="l">
              <a:lnSpc>
                <a:spcPct val="150000"/>
              </a:lnSpc>
              <a:buSzPct val="125000"/>
              <a:buFont typeface="Arial" panose="020B0604020202020204" pitchFamily="34" charset="0"/>
              <a:buChar char="•"/>
            </a:pPr>
            <a:r>
              <a:rPr lang="en-US" altLang="en-US" dirty="0"/>
              <a:t>What would be the objects?</a:t>
            </a:r>
          </a:p>
          <a:p>
            <a:pPr marL="1317625" lvl="2" indent="-461963" algn="l">
              <a:lnSpc>
                <a:spcPct val="150000"/>
              </a:lnSpc>
              <a:buFont typeface="Wingdings" panose="05000000000000000000" pitchFamily="2" charset="2"/>
              <a:buChar char="v"/>
            </a:pPr>
            <a:r>
              <a:rPr lang="en-US" altLang="en-US" dirty="0"/>
              <a:t>Car, Truck, Motorcycle</a:t>
            </a:r>
          </a:p>
          <a:p>
            <a:pPr marL="1317625" lvl="2" indent="-461963" algn="l">
              <a:lnSpc>
                <a:spcPct val="150000"/>
              </a:lnSpc>
              <a:buFont typeface="Wingdings" panose="05000000000000000000" pitchFamily="2" charset="2"/>
              <a:buChar char="v"/>
            </a:pPr>
            <a:r>
              <a:rPr lang="en-US" altLang="en-US" dirty="0"/>
              <a:t>Sale, Customer, Inventory, …</a:t>
            </a:r>
          </a:p>
        </p:txBody>
      </p:sp>
    </p:spTree>
    <p:extLst>
      <p:ext uri="{BB962C8B-B14F-4D97-AF65-F5344CB8AC3E}">
        <p14:creationId xmlns:p14="http://schemas.microsoft.com/office/powerpoint/2010/main" val="96566905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14184" cy="785664"/>
          </a:xfrm>
        </p:spPr>
        <p:txBody>
          <a:bodyPr/>
          <a:lstStyle/>
          <a:p>
            <a:pPr algn="l">
              <a:defRPr/>
            </a:pPr>
            <a:r>
              <a:rPr lang="en-US" sz="4800" dirty="0">
                <a:solidFill>
                  <a:schemeClr val="accent2"/>
                </a:solidFill>
              </a:rPr>
              <a:t>Dealership - Car Class</a:t>
            </a:r>
          </a:p>
        </p:txBody>
      </p:sp>
      <p:sp>
        <p:nvSpPr>
          <p:cNvPr id="6" name="Rectangle 3"/>
          <p:cNvSpPr>
            <a:spLocks noGrp="1"/>
          </p:cNvSpPr>
          <p:nvPr>
            <p:ph idx="1"/>
          </p:nvPr>
        </p:nvSpPr>
        <p:spPr>
          <a:xfrm>
            <a:off x="0" y="1217712"/>
            <a:ext cx="9912350" cy="6875462"/>
          </a:xfrm>
        </p:spPr>
        <p:txBody>
          <a:bodyPr wrap="none" lIns="91440" tIns="45720" rIns="91440" bIns="45720">
            <a:spAutoFit/>
          </a:bodyPr>
          <a:lstStyle/>
          <a:p>
            <a:pPr marL="0" indent="0" algn="l">
              <a:lnSpc>
                <a:spcPts val="2800"/>
              </a:lnSpc>
              <a:spcBef>
                <a:spcPct val="0"/>
              </a:spcBef>
              <a:buSzTx/>
              <a:buFontTx/>
              <a:buNone/>
            </a:pPr>
            <a:r>
              <a:rPr lang="en-US" altLang="en-US" sz="1700" b="1" dirty="0">
                <a:solidFill>
                  <a:srgbClr val="000080"/>
                </a:solidFill>
                <a:latin typeface="Courier New" panose="02070309020205020404" pitchFamily="49" charset="0"/>
                <a:cs typeface="Courier New" panose="02070309020205020404" pitchFamily="49" charset="0"/>
              </a:rPr>
              <a:t>class </a:t>
            </a:r>
            <a:r>
              <a:rPr lang="en-US" altLang="en-US" sz="1700" b="1" dirty="0">
                <a:solidFill>
                  <a:srgbClr val="000000"/>
                </a:solidFill>
                <a:latin typeface="Courier New" panose="02070309020205020404" pitchFamily="49" charset="0"/>
                <a:cs typeface="Courier New" panose="02070309020205020404" pitchFamily="49" charset="0"/>
              </a:rPr>
              <a:t>Car:</a:t>
            </a:r>
          </a:p>
          <a:p>
            <a:pPr marL="0" indent="0" algn="l">
              <a:lnSpc>
                <a:spcPts val="2800"/>
              </a:lnSpc>
              <a:spcBef>
                <a:spcPct val="0"/>
              </a:spcBef>
              <a:buSzTx/>
              <a:buFont typeface="Gill Sans" charset="0"/>
              <a:buNone/>
            </a:pPr>
            <a:r>
              <a:rPr lang="en-US" altLang="en-US" sz="1700" b="1" dirty="0">
                <a:solidFill>
                  <a:srgbClr val="000000"/>
                </a:solidFill>
                <a:latin typeface="Courier New" panose="02070309020205020404" pitchFamily="49" charset="0"/>
                <a:cs typeface="Courier New" panose="02070309020205020404" pitchFamily="49" charset="0"/>
              </a:rPr>
              <a:t>    wheels = 4</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def </a:t>
            </a:r>
            <a:r>
              <a:rPr lang="en-US" altLang="en-US" sz="1700" b="1" dirty="0">
                <a:solidFill>
                  <a:srgbClr val="B200B2"/>
                </a:solidFill>
                <a:latin typeface="Courier New" panose="02070309020205020404" pitchFamily="49" charset="0"/>
                <a:cs typeface="Courier New" panose="02070309020205020404" pitchFamily="49" charset="0"/>
              </a:rPr>
              <a:t>__</a:t>
            </a:r>
            <a:r>
              <a:rPr lang="en-US" altLang="en-US" sz="1700" b="1" dirty="0" err="1">
                <a:solidFill>
                  <a:srgbClr val="B200B2"/>
                </a:solidFill>
                <a:latin typeface="Courier New" panose="02070309020205020404" pitchFamily="49" charset="0"/>
                <a:cs typeface="Courier New" panose="02070309020205020404" pitchFamily="49" charset="0"/>
              </a:rPr>
              <a:t>init</a:t>
            </a:r>
            <a:r>
              <a:rPr lang="en-US" altLang="en-US" sz="1700" b="1" dirty="0">
                <a:solidFill>
                  <a:srgbClr val="B200B2"/>
                </a:solidFill>
                <a:latin typeface="Courier New" panose="02070309020205020404" pitchFamily="49" charset="0"/>
                <a:cs typeface="Courier New" panose="02070309020205020404" pitchFamily="49" charset="0"/>
              </a:rPr>
              <a:t>__</a:t>
            </a:r>
            <a:r>
              <a:rPr lang="en-US" altLang="en-US" sz="1700" b="1" dirty="0">
                <a:solidFill>
                  <a:srgbClr val="000000"/>
                </a:solidFill>
                <a:latin typeface="Courier New" panose="02070309020205020404" pitchFamily="49" charset="0"/>
                <a:cs typeface="Courier New" panose="02070309020205020404" pitchFamily="49" charset="0"/>
              </a:rPr>
              <a:t>(</a:t>
            </a:r>
            <a:r>
              <a:rPr lang="en-US" altLang="en-US" sz="1700" b="1" dirty="0">
                <a:solidFill>
                  <a:srgbClr val="94558D"/>
                </a:solidFill>
                <a:latin typeface="Courier New" panose="02070309020205020404" pitchFamily="49" charset="0"/>
                <a:cs typeface="Courier New" panose="02070309020205020404" pitchFamily="49" charset="0"/>
              </a:rPr>
              <a:t>self</a:t>
            </a:r>
            <a:r>
              <a:rPr lang="en-US" altLang="en-US" sz="1700" b="1" dirty="0">
                <a:solidFill>
                  <a:srgbClr val="000000"/>
                </a:solidFill>
                <a:latin typeface="Courier New" panose="02070309020205020404" pitchFamily="49" charset="0"/>
                <a:cs typeface="Courier New" panose="02070309020205020404" pitchFamily="49" charset="0"/>
              </a:rPr>
              <a:t>, kilometers, make, model, year):</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i="1" dirty="0">
                <a:solidFill>
                  <a:srgbClr val="808080"/>
                </a:solidFill>
                <a:latin typeface="Courier New" panose="02070309020205020404" pitchFamily="49" charset="0"/>
                <a:cs typeface="Courier New" panose="02070309020205020404" pitchFamily="49" charset="0"/>
              </a:rPr>
              <a:t>"""Return a new Car object."""</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.kilometers</a:t>
            </a:r>
            <a:r>
              <a:rPr lang="en-US" altLang="en-US" sz="1700" b="1" dirty="0">
                <a:solidFill>
                  <a:srgbClr val="000000"/>
                </a:solidFill>
                <a:latin typeface="Courier New" panose="02070309020205020404" pitchFamily="49" charset="0"/>
                <a:cs typeface="Courier New" panose="02070309020205020404" pitchFamily="49" charset="0"/>
              </a:rPr>
              <a:t> = kilometers</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.make</a:t>
            </a:r>
            <a:r>
              <a:rPr lang="en-US" altLang="en-US" sz="1700" b="1" dirty="0">
                <a:solidFill>
                  <a:srgbClr val="000000"/>
                </a:solidFill>
                <a:latin typeface="Courier New" panose="02070309020205020404" pitchFamily="49" charset="0"/>
                <a:cs typeface="Courier New" panose="02070309020205020404" pitchFamily="49" charset="0"/>
              </a:rPr>
              <a:t> = make</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.model</a:t>
            </a:r>
            <a:r>
              <a:rPr lang="en-US" altLang="en-US" sz="1700" b="1" dirty="0">
                <a:solidFill>
                  <a:srgbClr val="000000"/>
                </a:solidFill>
                <a:latin typeface="Courier New" panose="02070309020205020404" pitchFamily="49" charset="0"/>
                <a:cs typeface="Courier New" panose="02070309020205020404" pitchFamily="49" charset="0"/>
              </a:rPr>
              <a:t> = model</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.year</a:t>
            </a:r>
            <a:r>
              <a:rPr lang="en-US" altLang="en-US" sz="1700" b="1" dirty="0">
                <a:solidFill>
                  <a:srgbClr val="000000"/>
                </a:solidFill>
                <a:latin typeface="Courier New" panose="02070309020205020404" pitchFamily="49" charset="0"/>
                <a:cs typeface="Courier New" panose="02070309020205020404" pitchFamily="49" charset="0"/>
              </a:rPr>
              <a:t> = year</a:t>
            </a:r>
            <a:br>
              <a:rPr lang="en-US" altLang="en-US" sz="1700" b="1" dirty="0">
                <a:solidFill>
                  <a:srgbClr val="000000"/>
                </a:solidFill>
                <a:latin typeface="Courier New" panose="02070309020205020404" pitchFamily="49" charset="0"/>
                <a:cs typeface="Courier New" panose="02070309020205020404" pitchFamily="49" charset="0"/>
              </a:rPr>
            </a:b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def </a:t>
            </a:r>
            <a:r>
              <a:rPr lang="en-US" altLang="en-US" sz="1700" b="1" dirty="0" err="1">
                <a:solidFill>
                  <a:srgbClr val="000000"/>
                </a:solidFill>
                <a:latin typeface="Courier New" panose="02070309020205020404" pitchFamily="49" charset="0"/>
                <a:cs typeface="Courier New" panose="02070309020205020404" pitchFamily="49" charset="0"/>
              </a:rPr>
              <a:t>sale_price</a:t>
            </a:r>
            <a:r>
              <a:rPr lang="en-US" altLang="en-US" sz="1700" b="1" dirty="0">
                <a:solidFill>
                  <a:srgbClr val="000000"/>
                </a:solidFill>
                <a:latin typeface="Courier New" panose="02070309020205020404" pitchFamily="49" charset="0"/>
                <a:cs typeface="Courier New" panose="02070309020205020404" pitchFamily="49" charset="0"/>
              </a:rPr>
              <a:t>(</a:t>
            </a:r>
            <a:r>
              <a:rPr lang="en-US" altLang="en-US" sz="1700" b="1" dirty="0">
                <a:solidFill>
                  <a:srgbClr val="94558D"/>
                </a:solidFill>
                <a:latin typeface="Courier New" panose="02070309020205020404" pitchFamily="49" charset="0"/>
                <a:cs typeface="Courier New" panose="02070309020205020404" pitchFamily="49" charset="0"/>
              </a:rPr>
              <a:t>self</a:t>
            </a:r>
            <a:r>
              <a:rPr lang="en-US" altLang="en-US" sz="1700" b="1" dirty="0">
                <a:solidFill>
                  <a:srgbClr val="000000"/>
                </a:solidFill>
                <a:latin typeface="Courier New" panose="02070309020205020404" pitchFamily="49" charset="0"/>
                <a:cs typeface="Courier New" panose="02070309020205020404" pitchFamily="49" charset="0"/>
              </a:rPr>
              <a:t>):</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i="1" dirty="0">
                <a:solidFill>
                  <a:srgbClr val="808080"/>
                </a:solidFill>
                <a:latin typeface="Courier New" panose="02070309020205020404" pitchFamily="49" charset="0"/>
                <a:cs typeface="Courier New" panose="02070309020205020404" pitchFamily="49" charset="0"/>
              </a:rPr>
              <a:t>"""Return the sale price for this car."""</a:t>
            </a:r>
            <a:br>
              <a:rPr lang="en-US" altLang="en-US" sz="1700" b="1" i="1" dirty="0">
                <a:solidFill>
                  <a:srgbClr val="808080"/>
                </a:solidFill>
                <a:latin typeface="Courier New" panose="02070309020205020404" pitchFamily="49" charset="0"/>
                <a:cs typeface="Courier New" panose="02070309020205020404" pitchFamily="49" charset="0"/>
              </a:rPr>
            </a:br>
            <a:r>
              <a:rPr lang="en-US" altLang="en-US" sz="1700" b="1" i="1" dirty="0">
                <a:solidFill>
                  <a:srgbClr val="80808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return </a:t>
            </a:r>
            <a:r>
              <a:rPr lang="en-US" altLang="en-US" sz="1700" b="1" dirty="0">
                <a:solidFill>
                  <a:srgbClr val="0000FF"/>
                </a:solidFill>
                <a:latin typeface="Courier New" panose="02070309020205020404" pitchFamily="49" charset="0"/>
                <a:cs typeface="Courier New" panose="02070309020205020404" pitchFamily="49" charset="0"/>
              </a:rPr>
              <a:t>5000 </a:t>
            </a: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.wheels</a:t>
            </a:r>
            <a:br>
              <a:rPr lang="en-US" altLang="en-US" sz="1700" b="1" dirty="0">
                <a:solidFill>
                  <a:srgbClr val="000000"/>
                </a:solidFill>
                <a:latin typeface="Courier New" panose="02070309020205020404" pitchFamily="49" charset="0"/>
                <a:cs typeface="Courier New" panose="02070309020205020404" pitchFamily="49" charset="0"/>
              </a:rPr>
            </a:b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def </a:t>
            </a:r>
            <a:r>
              <a:rPr lang="en-US" altLang="en-US" sz="1700" b="1" dirty="0" err="1">
                <a:solidFill>
                  <a:srgbClr val="000000"/>
                </a:solidFill>
                <a:latin typeface="Courier New" panose="02070309020205020404" pitchFamily="49" charset="0"/>
                <a:cs typeface="Courier New" panose="02070309020205020404" pitchFamily="49" charset="0"/>
              </a:rPr>
              <a:t>purchase_price</a:t>
            </a:r>
            <a:r>
              <a:rPr lang="en-US" altLang="en-US" sz="1700" b="1" dirty="0">
                <a:solidFill>
                  <a:srgbClr val="000000"/>
                </a:solidFill>
                <a:latin typeface="Courier New" panose="02070309020205020404" pitchFamily="49" charset="0"/>
                <a:cs typeface="Courier New" panose="02070309020205020404" pitchFamily="49" charset="0"/>
              </a:rPr>
              <a:t>(</a:t>
            </a:r>
            <a:r>
              <a:rPr lang="en-US" altLang="en-US" sz="1700" b="1" dirty="0">
                <a:solidFill>
                  <a:srgbClr val="94558D"/>
                </a:solidFill>
                <a:latin typeface="Courier New" panose="02070309020205020404" pitchFamily="49" charset="0"/>
                <a:cs typeface="Courier New" panose="02070309020205020404" pitchFamily="49" charset="0"/>
              </a:rPr>
              <a:t>self</a:t>
            </a:r>
            <a:r>
              <a:rPr lang="en-US" altLang="en-US" sz="1700" b="1" dirty="0">
                <a:solidFill>
                  <a:srgbClr val="000000"/>
                </a:solidFill>
                <a:latin typeface="Courier New" panose="02070309020205020404" pitchFamily="49" charset="0"/>
                <a:cs typeface="Courier New" panose="02070309020205020404" pitchFamily="49" charset="0"/>
              </a:rPr>
              <a:t>):</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i="1" dirty="0">
                <a:solidFill>
                  <a:srgbClr val="808080"/>
                </a:solidFill>
                <a:latin typeface="Courier New" panose="02070309020205020404" pitchFamily="49" charset="0"/>
                <a:cs typeface="Courier New" panose="02070309020205020404" pitchFamily="49" charset="0"/>
              </a:rPr>
              <a:t>"""Return the price for which we would pay to purchase the car."""</a:t>
            </a:r>
            <a:br>
              <a:rPr lang="en-US" altLang="en-US" sz="1700" b="1" i="1" dirty="0">
                <a:solidFill>
                  <a:srgbClr val="808080"/>
                </a:solidFill>
                <a:latin typeface="Courier New" panose="02070309020205020404" pitchFamily="49" charset="0"/>
                <a:cs typeface="Courier New" panose="02070309020205020404" pitchFamily="49" charset="0"/>
              </a:rPr>
            </a:br>
            <a:r>
              <a:rPr lang="en-US" altLang="en-US" sz="1700" b="1" i="1" dirty="0">
                <a:solidFill>
                  <a:srgbClr val="80808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return </a:t>
            </a:r>
            <a:r>
              <a:rPr lang="en-US" altLang="en-US" sz="1700" b="1" dirty="0">
                <a:solidFill>
                  <a:srgbClr val="0000FF"/>
                </a:solidFill>
                <a:latin typeface="Courier New" panose="02070309020205020404" pitchFamily="49" charset="0"/>
                <a:cs typeface="Courier New" panose="02070309020205020404" pitchFamily="49" charset="0"/>
              </a:rPr>
              <a:t>8000 </a:t>
            </a:r>
            <a:r>
              <a:rPr lang="en-US" altLang="en-US" sz="1700" b="1" dirty="0">
                <a:solidFill>
                  <a:srgbClr val="000000"/>
                </a:solidFill>
                <a:latin typeface="Courier New" panose="02070309020205020404" pitchFamily="49" charset="0"/>
                <a:cs typeface="Courier New" panose="02070309020205020404" pitchFamily="49" charset="0"/>
              </a:rPr>
              <a:t>- (0</a:t>
            </a:r>
            <a:r>
              <a:rPr lang="en-US" altLang="en-US" sz="1700" b="1" dirty="0">
                <a:solidFill>
                  <a:srgbClr val="0000FF"/>
                </a:solidFill>
                <a:latin typeface="Courier New" panose="02070309020205020404" pitchFamily="49" charset="0"/>
                <a:cs typeface="Courier New" panose="02070309020205020404" pitchFamily="49" charset="0"/>
              </a:rPr>
              <a:t>.10 </a:t>
            </a: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.kilometers</a:t>
            </a:r>
            <a:r>
              <a:rPr lang="en-US" altLang="en-US" sz="1700" b="1" dirty="0">
                <a:solidFill>
                  <a:srgbClr val="000000"/>
                </a:solidFill>
                <a:latin typeface="Courier New" panose="02070309020205020404" pitchFamily="49" charset="0"/>
                <a:cs typeface="Courier New" panose="02070309020205020404" pitchFamily="49" charset="0"/>
              </a:rPr>
              <a:t>)</a:t>
            </a:r>
            <a:br>
              <a:rPr lang="en-US" altLang="en-US" sz="1700" b="1" dirty="0">
                <a:solidFill>
                  <a:srgbClr val="000000"/>
                </a:solidFill>
                <a:latin typeface="Courier New" panose="02070309020205020404" pitchFamily="49" charset="0"/>
                <a:cs typeface="Courier New" panose="02070309020205020404" pitchFamily="49" charset="0"/>
              </a:rPr>
            </a:br>
            <a:br>
              <a:rPr lang="en-US" altLang="en-US" sz="1700" b="1" dirty="0">
                <a:solidFill>
                  <a:srgbClr val="000000"/>
                </a:solidFill>
                <a:latin typeface="Courier New" panose="02070309020205020404" pitchFamily="49" charset="0"/>
                <a:cs typeface="Courier New" panose="02070309020205020404" pitchFamily="49" charset="0"/>
              </a:rPr>
            </a:br>
            <a:br>
              <a:rPr lang="en-US" altLang="en-US" sz="1700" b="1" dirty="0">
                <a:solidFill>
                  <a:srgbClr val="000000"/>
                </a:solidFill>
                <a:latin typeface="Courier New" panose="02070309020205020404" pitchFamily="49" charset="0"/>
                <a:cs typeface="Courier New" panose="02070309020205020404" pitchFamily="49" charset="0"/>
              </a:rPr>
            </a:br>
            <a:endParaRPr lang="en-US" altLang="en-US" sz="1700" b="1" dirty="0">
              <a:solidFill>
                <a:srgbClr val="000000"/>
              </a:solidFill>
            </a:endParaRPr>
          </a:p>
        </p:txBody>
      </p:sp>
    </p:spTree>
    <p:extLst>
      <p:ext uri="{BB962C8B-B14F-4D97-AF65-F5344CB8AC3E}">
        <p14:creationId xmlns:p14="http://schemas.microsoft.com/office/powerpoint/2010/main" val="179947558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68" y="9988"/>
            <a:ext cx="8178800" cy="727100"/>
          </a:xfrm>
        </p:spPr>
        <p:txBody>
          <a:bodyPr/>
          <a:lstStyle/>
          <a:p>
            <a:pPr algn="l">
              <a:defRPr/>
            </a:pPr>
            <a:r>
              <a:rPr lang="en-US" sz="4800" dirty="0">
                <a:solidFill>
                  <a:schemeClr val="accent2"/>
                </a:solidFill>
              </a:rPr>
              <a:t>Dealership - Truck Class</a:t>
            </a:r>
          </a:p>
        </p:txBody>
      </p:sp>
      <p:sp>
        <p:nvSpPr>
          <p:cNvPr id="6" name="Rectangle 3"/>
          <p:cNvSpPr>
            <a:spLocks noGrp="1"/>
          </p:cNvSpPr>
          <p:nvPr>
            <p:ph idx="1"/>
          </p:nvPr>
        </p:nvSpPr>
        <p:spPr>
          <a:xfrm>
            <a:off x="0" y="1217712"/>
            <a:ext cx="10174288" cy="6913562"/>
          </a:xfrm>
        </p:spPr>
        <p:txBody>
          <a:bodyPr wrap="none" lIns="91440" tIns="45720" rIns="91440" bIns="45720">
            <a:spAutoFit/>
          </a:bodyPr>
          <a:lstStyle/>
          <a:p>
            <a:pPr marL="0" indent="0" algn="l">
              <a:lnSpc>
                <a:spcPts val="2800"/>
              </a:lnSpc>
              <a:spcBef>
                <a:spcPct val="0"/>
              </a:spcBef>
              <a:buSzTx/>
              <a:buFontTx/>
              <a:buNone/>
            </a:pPr>
            <a:r>
              <a:rPr lang="en-US" altLang="en-US" sz="1700" b="1" dirty="0">
                <a:solidFill>
                  <a:srgbClr val="000080"/>
                </a:solidFill>
                <a:latin typeface="Courier New" panose="02070309020205020404" pitchFamily="49" charset="0"/>
                <a:cs typeface="Courier New" panose="02070309020205020404" pitchFamily="49" charset="0"/>
              </a:rPr>
              <a:t>class </a:t>
            </a:r>
            <a:r>
              <a:rPr lang="en-US" altLang="en-US" sz="1700" b="1" dirty="0">
                <a:solidFill>
                  <a:srgbClr val="000000"/>
                </a:solidFill>
                <a:latin typeface="Courier New" panose="02070309020205020404" pitchFamily="49" charset="0"/>
                <a:cs typeface="Courier New" panose="02070309020205020404" pitchFamily="49" charset="0"/>
              </a:rPr>
              <a:t>Truck:</a:t>
            </a:r>
          </a:p>
          <a:p>
            <a:pPr marL="0" indent="0" algn="l">
              <a:lnSpc>
                <a:spcPts val="2800"/>
              </a:lnSpc>
              <a:spcBef>
                <a:spcPct val="0"/>
              </a:spcBef>
              <a:buSzTx/>
              <a:buFont typeface="Gill Sans" charset="0"/>
              <a:buNone/>
            </a:pPr>
            <a:r>
              <a:rPr lang="en-US" altLang="en-US" sz="1700" b="1" dirty="0">
                <a:solidFill>
                  <a:srgbClr val="000000"/>
                </a:solidFill>
                <a:latin typeface="Courier New" panose="02070309020205020404" pitchFamily="49" charset="0"/>
                <a:cs typeface="Courier New" panose="02070309020205020404" pitchFamily="49" charset="0"/>
              </a:rPr>
              <a:t>    wheels = 10</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def </a:t>
            </a:r>
            <a:r>
              <a:rPr lang="en-US" altLang="en-US" sz="1700" b="1" dirty="0">
                <a:solidFill>
                  <a:srgbClr val="B200B2"/>
                </a:solidFill>
                <a:latin typeface="Courier New" panose="02070309020205020404" pitchFamily="49" charset="0"/>
                <a:cs typeface="Courier New" panose="02070309020205020404" pitchFamily="49" charset="0"/>
              </a:rPr>
              <a:t>__</a:t>
            </a:r>
            <a:r>
              <a:rPr lang="en-US" altLang="en-US" sz="1700" b="1" dirty="0" err="1">
                <a:solidFill>
                  <a:srgbClr val="B200B2"/>
                </a:solidFill>
                <a:latin typeface="Courier New" panose="02070309020205020404" pitchFamily="49" charset="0"/>
                <a:cs typeface="Courier New" panose="02070309020205020404" pitchFamily="49" charset="0"/>
              </a:rPr>
              <a:t>init</a:t>
            </a:r>
            <a:r>
              <a:rPr lang="en-US" altLang="en-US" sz="1700" b="1" dirty="0">
                <a:solidFill>
                  <a:srgbClr val="B200B2"/>
                </a:solidFill>
                <a:latin typeface="Courier New" panose="02070309020205020404" pitchFamily="49" charset="0"/>
                <a:cs typeface="Courier New" panose="02070309020205020404" pitchFamily="49" charset="0"/>
              </a:rPr>
              <a:t>__</a:t>
            </a:r>
            <a:r>
              <a:rPr lang="en-US" altLang="en-US" sz="1700" b="1" dirty="0">
                <a:solidFill>
                  <a:srgbClr val="000000"/>
                </a:solidFill>
                <a:latin typeface="Courier New" panose="02070309020205020404" pitchFamily="49" charset="0"/>
                <a:cs typeface="Courier New" panose="02070309020205020404" pitchFamily="49" charset="0"/>
              </a:rPr>
              <a:t>(</a:t>
            </a:r>
            <a:r>
              <a:rPr lang="en-US" altLang="en-US" sz="1700" b="1" dirty="0">
                <a:solidFill>
                  <a:srgbClr val="94558D"/>
                </a:solidFill>
                <a:latin typeface="Courier New" panose="02070309020205020404" pitchFamily="49" charset="0"/>
                <a:cs typeface="Courier New" panose="02070309020205020404" pitchFamily="49" charset="0"/>
              </a:rPr>
              <a:t>self</a:t>
            </a:r>
            <a:r>
              <a:rPr lang="en-US" altLang="en-US" sz="1700" b="1" dirty="0">
                <a:solidFill>
                  <a:srgbClr val="000000"/>
                </a:solidFill>
                <a:latin typeface="Courier New" panose="02070309020205020404" pitchFamily="49" charset="0"/>
                <a:cs typeface="Courier New" panose="02070309020205020404" pitchFamily="49" charset="0"/>
              </a:rPr>
              <a:t>, kilometers, make, model, year):</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i="1" dirty="0">
                <a:solidFill>
                  <a:srgbClr val="808080"/>
                </a:solidFill>
                <a:latin typeface="Courier New" panose="02070309020205020404" pitchFamily="49" charset="0"/>
                <a:cs typeface="Courier New" panose="02070309020205020404" pitchFamily="49" charset="0"/>
              </a:rPr>
              <a:t>"""Return a new Truck object."""</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.kilometers</a:t>
            </a:r>
            <a:r>
              <a:rPr lang="en-US" altLang="en-US" sz="1700" b="1" dirty="0">
                <a:solidFill>
                  <a:srgbClr val="000000"/>
                </a:solidFill>
                <a:latin typeface="Courier New" panose="02070309020205020404" pitchFamily="49" charset="0"/>
                <a:cs typeface="Courier New" panose="02070309020205020404" pitchFamily="49" charset="0"/>
              </a:rPr>
              <a:t> = kilometers</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.make</a:t>
            </a:r>
            <a:r>
              <a:rPr lang="en-US" altLang="en-US" sz="1700" b="1" dirty="0">
                <a:solidFill>
                  <a:srgbClr val="000000"/>
                </a:solidFill>
                <a:latin typeface="Courier New" panose="02070309020205020404" pitchFamily="49" charset="0"/>
                <a:cs typeface="Courier New" panose="02070309020205020404" pitchFamily="49" charset="0"/>
              </a:rPr>
              <a:t> = make</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.model</a:t>
            </a:r>
            <a:r>
              <a:rPr lang="en-US" altLang="en-US" sz="1700" b="1" dirty="0">
                <a:solidFill>
                  <a:srgbClr val="000000"/>
                </a:solidFill>
                <a:latin typeface="Courier New" panose="02070309020205020404" pitchFamily="49" charset="0"/>
                <a:cs typeface="Courier New" panose="02070309020205020404" pitchFamily="49" charset="0"/>
              </a:rPr>
              <a:t> = model</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.year</a:t>
            </a:r>
            <a:r>
              <a:rPr lang="en-US" altLang="en-US" sz="1700" b="1" dirty="0">
                <a:solidFill>
                  <a:srgbClr val="000000"/>
                </a:solidFill>
                <a:latin typeface="Courier New" panose="02070309020205020404" pitchFamily="49" charset="0"/>
                <a:cs typeface="Courier New" panose="02070309020205020404" pitchFamily="49" charset="0"/>
              </a:rPr>
              <a:t> = year</a:t>
            </a:r>
            <a:br>
              <a:rPr lang="en-US" altLang="en-US" sz="1700" b="1" dirty="0">
                <a:solidFill>
                  <a:srgbClr val="000000"/>
                </a:solidFill>
                <a:latin typeface="Courier New" panose="02070309020205020404" pitchFamily="49" charset="0"/>
                <a:cs typeface="Courier New" panose="02070309020205020404" pitchFamily="49" charset="0"/>
              </a:rPr>
            </a:b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def </a:t>
            </a:r>
            <a:r>
              <a:rPr lang="en-US" altLang="en-US" sz="1700" b="1" dirty="0" err="1">
                <a:solidFill>
                  <a:srgbClr val="000000"/>
                </a:solidFill>
                <a:latin typeface="Courier New" panose="02070309020205020404" pitchFamily="49" charset="0"/>
                <a:cs typeface="Courier New" panose="02070309020205020404" pitchFamily="49" charset="0"/>
              </a:rPr>
              <a:t>sale_price</a:t>
            </a:r>
            <a:r>
              <a:rPr lang="en-US" altLang="en-US" sz="1700" b="1" dirty="0">
                <a:solidFill>
                  <a:srgbClr val="000000"/>
                </a:solidFill>
                <a:latin typeface="Courier New" panose="02070309020205020404" pitchFamily="49" charset="0"/>
                <a:cs typeface="Courier New" panose="02070309020205020404" pitchFamily="49" charset="0"/>
              </a:rPr>
              <a:t>(</a:t>
            </a:r>
            <a:r>
              <a:rPr lang="en-US" altLang="en-US" sz="1700" b="1" dirty="0">
                <a:solidFill>
                  <a:srgbClr val="94558D"/>
                </a:solidFill>
                <a:latin typeface="Courier New" panose="02070309020205020404" pitchFamily="49" charset="0"/>
                <a:cs typeface="Courier New" panose="02070309020205020404" pitchFamily="49" charset="0"/>
              </a:rPr>
              <a:t>self</a:t>
            </a:r>
            <a:r>
              <a:rPr lang="en-US" altLang="en-US" sz="1700" b="1" dirty="0">
                <a:solidFill>
                  <a:srgbClr val="000000"/>
                </a:solidFill>
                <a:latin typeface="Courier New" panose="02070309020205020404" pitchFamily="49" charset="0"/>
                <a:cs typeface="Courier New" panose="02070309020205020404" pitchFamily="49" charset="0"/>
              </a:rPr>
              <a:t>):</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i="1" dirty="0">
                <a:solidFill>
                  <a:srgbClr val="808080"/>
                </a:solidFill>
                <a:latin typeface="Courier New" panose="02070309020205020404" pitchFamily="49" charset="0"/>
                <a:cs typeface="Courier New" panose="02070309020205020404" pitchFamily="49" charset="0"/>
              </a:rPr>
              <a:t>"""Return the sale price for this truck"""</a:t>
            </a:r>
            <a:br>
              <a:rPr lang="en-US" altLang="en-US" sz="1700" b="1" i="1" dirty="0">
                <a:solidFill>
                  <a:srgbClr val="808080"/>
                </a:solidFill>
                <a:latin typeface="Courier New" panose="02070309020205020404" pitchFamily="49" charset="0"/>
                <a:cs typeface="Courier New" panose="02070309020205020404" pitchFamily="49" charset="0"/>
              </a:rPr>
            </a:br>
            <a:r>
              <a:rPr lang="en-US" altLang="en-US" sz="1700" b="1" i="1" dirty="0">
                <a:solidFill>
                  <a:srgbClr val="80808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return </a:t>
            </a:r>
            <a:r>
              <a:rPr lang="en-US" altLang="en-US" sz="1700" b="1" dirty="0">
                <a:solidFill>
                  <a:srgbClr val="0000FF"/>
                </a:solidFill>
                <a:latin typeface="Courier New" panose="02070309020205020404" pitchFamily="49" charset="0"/>
                <a:cs typeface="Courier New" panose="02070309020205020404" pitchFamily="49" charset="0"/>
              </a:rPr>
              <a:t>5000 </a:t>
            </a: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.wheels</a:t>
            </a:r>
            <a:br>
              <a:rPr lang="en-US" altLang="en-US" sz="1700" b="1" dirty="0">
                <a:solidFill>
                  <a:srgbClr val="000000"/>
                </a:solidFill>
                <a:latin typeface="Courier New" panose="02070309020205020404" pitchFamily="49" charset="0"/>
                <a:cs typeface="Courier New" panose="02070309020205020404" pitchFamily="49" charset="0"/>
              </a:rPr>
            </a:b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def </a:t>
            </a:r>
            <a:r>
              <a:rPr lang="en-US" altLang="en-US" sz="1700" b="1" dirty="0" err="1">
                <a:solidFill>
                  <a:srgbClr val="000000"/>
                </a:solidFill>
                <a:latin typeface="Courier New" panose="02070309020205020404" pitchFamily="49" charset="0"/>
                <a:cs typeface="Courier New" panose="02070309020205020404" pitchFamily="49" charset="0"/>
              </a:rPr>
              <a:t>purchase_price</a:t>
            </a:r>
            <a:r>
              <a:rPr lang="en-US" altLang="en-US" sz="1700" b="1" dirty="0">
                <a:solidFill>
                  <a:srgbClr val="000000"/>
                </a:solidFill>
                <a:latin typeface="Courier New" panose="02070309020205020404" pitchFamily="49" charset="0"/>
                <a:cs typeface="Courier New" panose="02070309020205020404" pitchFamily="49" charset="0"/>
              </a:rPr>
              <a:t>(</a:t>
            </a:r>
            <a:r>
              <a:rPr lang="en-US" altLang="en-US" sz="1700" b="1" dirty="0">
                <a:solidFill>
                  <a:srgbClr val="94558D"/>
                </a:solidFill>
                <a:latin typeface="Courier New" panose="02070309020205020404" pitchFamily="49" charset="0"/>
                <a:cs typeface="Courier New" panose="02070309020205020404" pitchFamily="49" charset="0"/>
              </a:rPr>
              <a:t>self</a:t>
            </a:r>
            <a:r>
              <a:rPr lang="en-US" altLang="en-US" sz="1700" b="1" dirty="0">
                <a:solidFill>
                  <a:srgbClr val="000000"/>
                </a:solidFill>
                <a:latin typeface="Courier New" panose="02070309020205020404" pitchFamily="49" charset="0"/>
                <a:cs typeface="Courier New" panose="02070309020205020404" pitchFamily="49" charset="0"/>
              </a:rPr>
              <a:t>):</a:t>
            </a:r>
            <a:br>
              <a:rPr lang="en-US" altLang="en-US" sz="1700" b="1" dirty="0">
                <a:solidFill>
                  <a:srgbClr val="000000"/>
                </a:solidFill>
                <a:latin typeface="Courier New" panose="02070309020205020404" pitchFamily="49" charset="0"/>
                <a:cs typeface="Courier New" panose="02070309020205020404" pitchFamily="49" charset="0"/>
              </a:rPr>
            </a:b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i="1" dirty="0">
                <a:solidFill>
                  <a:srgbClr val="808080"/>
                </a:solidFill>
                <a:latin typeface="Courier New" panose="02070309020205020404" pitchFamily="49" charset="0"/>
                <a:cs typeface="Courier New" panose="02070309020205020404" pitchFamily="49" charset="0"/>
              </a:rPr>
              <a:t>"""Return the price for which we would pay to purchase the truck."""</a:t>
            </a:r>
            <a:br>
              <a:rPr lang="en-US" altLang="en-US" sz="1700" b="1" i="1" dirty="0">
                <a:solidFill>
                  <a:srgbClr val="808080"/>
                </a:solidFill>
                <a:latin typeface="Courier New" panose="02070309020205020404" pitchFamily="49" charset="0"/>
                <a:cs typeface="Courier New" panose="02070309020205020404" pitchFamily="49" charset="0"/>
              </a:rPr>
            </a:br>
            <a:r>
              <a:rPr lang="en-US" altLang="en-US" sz="1700" b="1" i="1" dirty="0">
                <a:solidFill>
                  <a:srgbClr val="808080"/>
                </a:solidFill>
                <a:latin typeface="Courier New" panose="02070309020205020404" pitchFamily="49" charset="0"/>
                <a:cs typeface="Courier New" panose="02070309020205020404" pitchFamily="49" charset="0"/>
              </a:rPr>
              <a:t>        </a:t>
            </a:r>
            <a:r>
              <a:rPr lang="en-US" altLang="en-US" sz="1700" b="1" dirty="0">
                <a:solidFill>
                  <a:srgbClr val="000080"/>
                </a:solidFill>
                <a:latin typeface="Courier New" panose="02070309020205020404" pitchFamily="49" charset="0"/>
                <a:cs typeface="Courier New" panose="02070309020205020404" pitchFamily="49" charset="0"/>
              </a:rPr>
              <a:t>return </a:t>
            </a:r>
            <a:r>
              <a:rPr lang="en-US" altLang="en-US" sz="1700" b="1" dirty="0">
                <a:solidFill>
                  <a:srgbClr val="0000FF"/>
                </a:solidFill>
                <a:latin typeface="Courier New" panose="02070309020205020404" pitchFamily="49" charset="0"/>
                <a:cs typeface="Courier New" panose="02070309020205020404" pitchFamily="49" charset="0"/>
              </a:rPr>
              <a:t>10000 </a:t>
            </a:r>
            <a:r>
              <a:rPr lang="en-US" altLang="en-US" sz="1700" b="1" dirty="0">
                <a:solidFill>
                  <a:srgbClr val="000000"/>
                </a:solidFill>
                <a:latin typeface="Courier New" panose="02070309020205020404" pitchFamily="49" charset="0"/>
                <a:cs typeface="Courier New" panose="02070309020205020404" pitchFamily="49" charset="0"/>
              </a:rPr>
              <a:t>- (0</a:t>
            </a:r>
            <a:r>
              <a:rPr lang="en-US" altLang="en-US" sz="1700" b="1" dirty="0">
                <a:solidFill>
                  <a:srgbClr val="0000FF"/>
                </a:solidFill>
                <a:latin typeface="Courier New" panose="02070309020205020404" pitchFamily="49" charset="0"/>
                <a:cs typeface="Courier New" panose="02070309020205020404" pitchFamily="49" charset="0"/>
              </a:rPr>
              <a:t>.10 </a:t>
            </a:r>
            <a:r>
              <a:rPr lang="en-US" altLang="en-US" sz="1700" b="1" dirty="0">
                <a:solidFill>
                  <a:srgbClr val="000000"/>
                </a:solidFill>
                <a:latin typeface="Courier New" panose="02070309020205020404" pitchFamily="49" charset="0"/>
                <a:cs typeface="Courier New" panose="02070309020205020404" pitchFamily="49" charset="0"/>
              </a:rPr>
              <a:t>* </a:t>
            </a:r>
            <a:r>
              <a:rPr lang="en-US" altLang="en-US" sz="1700" b="1" dirty="0" err="1">
                <a:solidFill>
                  <a:srgbClr val="94558D"/>
                </a:solidFill>
                <a:latin typeface="Courier New" panose="02070309020205020404" pitchFamily="49" charset="0"/>
                <a:cs typeface="Courier New" panose="02070309020205020404" pitchFamily="49" charset="0"/>
              </a:rPr>
              <a:t>self</a:t>
            </a:r>
            <a:r>
              <a:rPr lang="en-US" altLang="en-US" sz="1700" b="1" dirty="0" err="1">
                <a:solidFill>
                  <a:srgbClr val="000000"/>
                </a:solidFill>
                <a:latin typeface="Courier New" panose="02070309020205020404" pitchFamily="49" charset="0"/>
                <a:cs typeface="Courier New" panose="02070309020205020404" pitchFamily="49" charset="0"/>
              </a:rPr>
              <a:t>.kilometers</a:t>
            </a:r>
            <a:r>
              <a:rPr lang="en-US" altLang="en-US" sz="1700" b="1" dirty="0">
                <a:solidFill>
                  <a:srgbClr val="000000"/>
                </a:solidFill>
                <a:latin typeface="Courier New" panose="02070309020205020404" pitchFamily="49" charset="0"/>
                <a:cs typeface="Courier New" panose="02070309020205020404" pitchFamily="49" charset="0"/>
              </a:rPr>
              <a:t>)</a:t>
            </a:r>
            <a:br>
              <a:rPr lang="en-US" altLang="en-US" sz="1700" b="1" dirty="0">
                <a:solidFill>
                  <a:srgbClr val="000000"/>
                </a:solidFill>
                <a:latin typeface="Courier New" panose="02070309020205020404" pitchFamily="49" charset="0"/>
                <a:cs typeface="Courier New" panose="02070309020205020404" pitchFamily="49" charset="0"/>
              </a:rPr>
            </a:br>
            <a:br>
              <a:rPr lang="en-US" altLang="en-US" sz="1700" b="1" dirty="0">
                <a:solidFill>
                  <a:srgbClr val="000000"/>
                </a:solidFill>
                <a:latin typeface="Courier New" panose="02070309020205020404" pitchFamily="49" charset="0"/>
                <a:cs typeface="Courier New" panose="02070309020205020404" pitchFamily="49" charset="0"/>
              </a:rPr>
            </a:br>
            <a:br>
              <a:rPr lang="en-US" altLang="en-US" sz="1700" b="1" dirty="0">
                <a:solidFill>
                  <a:srgbClr val="000000"/>
                </a:solidFill>
                <a:latin typeface="Courier New" panose="02070309020205020404" pitchFamily="49" charset="0"/>
                <a:cs typeface="Courier New" panose="02070309020205020404" pitchFamily="49" charset="0"/>
              </a:rPr>
            </a:br>
            <a:endParaRPr lang="en-US" altLang="en-US" sz="1700" b="1" dirty="0">
              <a:solidFill>
                <a:srgbClr val="000000"/>
              </a:solidFill>
            </a:endParaRPr>
          </a:p>
        </p:txBody>
      </p:sp>
    </p:spTree>
    <p:extLst>
      <p:ext uri="{BB962C8B-B14F-4D97-AF65-F5344CB8AC3E}">
        <p14:creationId xmlns:p14="http://schemas.microsoft.com/office/powerpoint/2010/main" val="2086950895"/>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10757</TotalTime>
  <Pages>0</Pages>
  <Words>1652</Words>
  <Characters>0</Characters>
  <Application>Microsoft Office PowerPoint</Application>
  <PresentationFormat>Custom</PresentationFormat>
  <Lines>0</Lines>
  <Paragraphs>270</Paragraphs>
  <Slides>48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48</vt:i4>
      </vt:variant>
    </vt:vector>
  </HeadingPairs>
  <TitlesOfParts>
    <vt:vector size="58" baseType="lpstr">
      <vt:lpstr>Arial</vt:lpstr>
      <vt:lpstr>Calibri</vt:lpstr>
      <vt:lpstr>Courier New</vt:lpstr>
      <vt:lpstr>Gill Sans</vt:lpstr>
      <vt:lpstr>Gill Sans Light</vt:lpstr>
      <vt:lpstr>Wingdings</vt:lpstr>
      <vt:lpstr>ヒラギノ角ゴ ProN W3</vt:lpstr>
      <vt:lpstr>ヒラギノ角ゴ ProN W6</vt:lpstr>
      <vt:lpstr>Title &amp; Subtitle</vt:lpstr>
      <vt:lpstr>1_Title &amp; Bullets</vt:lpstr>
      <vt:lpstr> ENGR 101 Introduction to Programming  Week 14</vt:lpstr>
      <vt:lpstr>Reminder Last Week (Week 13) Classes and Methods</vt:lpstr>
      <vt:lpstr>PowerPoint Presentation</vt:lpstr>
      <vt:lpstr>PowerPoint Presentation</vt:lpstr>
      <vt:lpstr>Week 14 Inheritance</vt:lpstr>
      <vt:lpstr>Car Dealership</vt:lpstr>
      <vt:lpstr>Car Dealership</vt:lpstr>
      <vt:lpstr>Dealership - Car Class</vt:lpstr>
      <vt:lpstr>Dealership - Truck Class</vt:lpstr>
      <vt:lpstr>Dealership - Motorcycle Class</vt:lpstr>
      <vt:lpstr>Problems?</vt:lpstr>
      <vt:lpstr>Dealership – Vehicle Class</vt:lpstr>
      <vt:lpstr>Inheritance: Car and Truck</vt:lpstr>
      <vt:lpstr>Adding a new class: Motorcycle</vt:lpstr>
      <vt:lpstr>Problems?</vt:lpstr>
      <vt:lpstr>PowerPoint Presentation</vt:lpstr>
      <vt:lpstr>Inheritance - Thoughts</vt:lpstr>
      <vt:lpstr>Animal World</vt:lpstr>
      <vt:lpstr>Talking Animals</vt:lpstr>
      <vt:lpstr>Problem?</vt:lpstr>
      <vt:lpstr>Solution: Polymorphism</vt:lpstr>
      <vt:lpstr>Solution: Polymorphism</vt:lpstr>
      <vt:lpstr>Polymorphism</vt:lpstr>
      <vt:lpstr>Polymorphism</vt:lpstr>
      <vt:lpstr>Polymorphism</vt:lpstr>
      <vt:lpstr>Modeling Card Objects</vt:lpstr>
      <vt:lpstr>Card objects</vt:lpstr>
      <vt:lpstr>PowerPoint Presentation</vt:lpstr>
      <vt:lpstr>Comparing cards –     Operator Overloading</vt:lpstr>
      <vt:lpstr>Comparing cards –   Operator Overloading</vt:lpstr>
      <vt:lpstr>Comparing cards</vt:lpstr>
      <vt:lpstr>Decks</vt:lpstr>
      <vt:lpstr>Printing the Deck</vt:lpstr>
      <vt:lpstr>Add, remove, shuffle,  and sort</vt:lpstr>
      <vt:lpstr>Add, remove, shuffle  and sort</vt:lpstr>
      <vt:lpstr>Add, remove, shuffle  and sort</vt:lpstr>
      <vt:lpstr>Inheritance - Parent/Child</vt:lpstr>
      <vt:lpstr>Inheritance –  Similar/Different</vt:lpstr>
      <vt:lpstr>Inheritance - Declaration</vt:lpstr>
      <vt:lpstr>Inheritance - Overriding</vt:lpstr>
      <vt:lpstr>Inheritance - Overriding</vt:lpstr>
      <vt:lpstr>Inheritance</vt:lpstr>
      <vt:lpstr>Deal a hand</vt:lpstr>
      <vt:lpstr>Exercise</vt:lpstr>
      <vt:lpstr>Deal a hand</vt:lpstr>
      <vt:lpstr>PowerPoint Presentation</vt:lpstr>
      <vt:lpstr>Exercise 1:</vt:lpstr>
      <vt:lpstr>Exercise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211 Introduction to Programming  Week 11</dc:title>
  <dc:subject/>
  <dc:creator>Ali Cakmak</dc:creator>
  <cp:keywords/>
  <dc:description/>
  <cp:lastModifiedBy>Mujde</cp:lastModifiedBy>
  <cp:revision>97</cp:revision>
  <cp:lastPrinted>2018-01-15T18:28:59Z</cp:lastPrinted>
  <dcterms:created xsi:type="dcterms:W3CDTF">2015-12-16T08:00:23Z</dcterms:created>
  <dcterms:modified xsi:type="dcterms:W3CDTF">2019-05-06T13:41:35Z</dcterms:modified>
</cp:coreProperties>
</file>