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816" r:id="rId15"/>
  </p:sldMasterIdLst>
  <p:sldIdLst>
    <p:sldId id="295" r:id="rId16"/>
    <p:sldId id="321" r:id="rId17"/>
    <p:sldId id="322" r:id="rId18"/>
    <p:sldId id="323" r:id="rId19"/>
    <p:sldId id="324" r:id="rId20"/>
    <p:sldId id="327" r:id="rId21"/>
    <p:sldId id="328" r:id="rId22"/>
    <p:sldId id="335" r:id="rId23"/>
    <p:sldId id="336" r:id="rId24"/>
    <p:sldId id="329" r:id="rId25"/>
    <p:sldId id="330" r:id="rId26"/>
    <p:sldId id="333" r:id="rId27"/>
    <p:sldId id="349" r:id="rId28"/>
    <p:sldId id="337" r:id="rId29"/>
    <p:sldId id="339" r:id="rId30"/>
    <p:sldId id="340" r:id="rId31"/>
    <p:sldId id="341" r:id="rId32"/>
    <p:sldId id="342" r:id="rId33"/>
    <p:sldId id="343" r:id="rId34"/>
    <p:sldId id="331" r:id="rId35"/>
    <p:sldId id="334" r:id="rId36"/>
    <p:sldId id="345" r:id="rId37"/>
    <p:sldId id="346" r:id="rId38"/>
    <p:sldId id="347" r:id="rId39"/>
    <p:sldId id="348" r:id="rId40"/>
    <p:sldId id="294" r:id="rId41"/>
    <p:sldId id="350" r:id="rId42"/>
    <p:sldId id="352" r:id="rId43"/>
    <p:sldId id="351" r:id="rId44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23"/>
  </p:normalViewPr>
  <p:slideViewPr>
    <p:cSldViewPr>
      <p:cViewPr varScale="1">
        <p:scale>
          <a:sx n="54" d="100"/>
          <a:sy n="54" d="100"/>
        </p:scale>
        <p:origin x="1400" y="60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3761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88058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95350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964186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78540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61103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971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5023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871743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44405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024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9365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104938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406400"/>
            <a:ext cx="2190750" cy="64563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406400"/>
            <a:ext cx="6419850" cy="6456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35872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27791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88228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2500790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300069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6854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08591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5104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67069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5395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12864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40983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58734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02868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03874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800601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" y="2159000"/>
            <a:ext cx="4914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14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336395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13319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6165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77193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55292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64592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07614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09745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8250" y="50800"/>
            <a:ext cx="2495550" cy="751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" y="50800"/>
            <a:ext cx="7334250" cy="751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66445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9964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06729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34855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600" y="2159000"/>
            <a:ext cx="147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2159000"/>
            <a:ext cx="147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499126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98488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2140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1259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679469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30152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36568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746855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369901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873749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06570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832025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55038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86800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2584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529300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55347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43052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011326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969482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290388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706837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162441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66907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25033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219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163070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976670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5131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43602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907235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43640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5261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1444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094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1646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01782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824461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09550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1618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78576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78613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46096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29027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53819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00171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80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72692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04777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28912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81823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483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731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05984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97790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1982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50800"/>
            <a:ext cx="4965700" cy="754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50800"/>
            <a:ext cx="4965700" cy="754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12694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22480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8794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18340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39587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6127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92752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6400"/>
            <a:ext cx="8763000" cy="14716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4779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44415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21006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56284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0798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56594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6500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15195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47666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03293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93956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52842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08802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5057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5057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96336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20415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30509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50715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336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78015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35802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18403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98476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82597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3131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96992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5057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5057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457548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97285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72064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0663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07793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00862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178648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19747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11978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61685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08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85281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20829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2825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0145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154210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01706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29627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11193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9539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17092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9977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7110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58013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2516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7527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23308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30367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61555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80548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69208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61500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7443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145497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77873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03731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3200"/>
            <a:ext cx="2190750" cy="6659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3200"/>
            <a:ext cx="6419850" cy="6659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3563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50800"/>
            <a:ext cx="9982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2159000"/>
            <a:ext cx="9982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600" y="2159000"/>
            <a:ext cx="30988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016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5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4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0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5963" indent="-385763" algn="l" rtl="0" eaLnBrk="0" fontAlgn="base" hangingPunct="0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1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50800"/>
            <a:ext cx="10083800" cy="754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985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711200"/>
            <a:ext cx="8178800" cy="4152900"/>
          </a:xfrm>
        </p:spPr>
        <p:txBody>
          <a:bodyPr/>
          <a:lstStyle/>
          <a:p>
            <a:pPr eaLnBrk="1" hangingPunct="1"/>
            <a:br>
              <a:rPr lang="en-US" altLang="tr-TR" dirty="0"/>
            </a:br>
            <a:r>
              <a:rPr lang="en-US" altLang="tr-TR" sz="5400" b="1" dirty="0"/>
              <a:t>ENGR 101</a:t>
            </a:r>
            <a:br>
              <a:rPr lang="en-US" altLang="tr-TR" sz="5400" b="1" dirty="0"/>
            </a:br>
            <a:r>
              <a:rPr lang="en-US" altLang="tr-TR" sz="5400" b="1" dirty="0"/>
              <a:t>Introduction to Programming</a:t>
            </a:r>
            <a:br>
              <a:rPr lang="en-US" altLang="tr-TR" b="1" dirty="0"/>
            </a:br>
            <a:br>
              <a:rPr lang="en-US" altLang="tr-TR" sz="4400" b="1" i="1" u="sng" dirty="0">
                <a:solidFill>
                  <a:srgbClr val="003C52"/>
                </a:solidFill>
                <a:cs typeface="ヒラギノ角ゴ ProN W6" charset="0"/>
              </a:rPr>
            </a:br>
            <a:r>
              <a:rPr lang="en-US" altLang="tr-TR" sz="4400" b="1" dirty="0">
                <a:solidFill>
                  <a:srgbClr val="003C52"/>
                </a:solidFill>
              </a:rPr>
              <a:t>Week 2</a:t>
            </a:r>
            <a:endParaRPr lang="en-US" altLang="tr-TR" sz="4400" b="1" dirty="0">
              <a:solidFill>
                <a:srgbClr val="003C52"/>
              </a:solidFill>
              <a:cs typeface="ヒラギノ角ゴ ProN W6" charset="0"/>
            </a:endParaRPr>
          </a:p>
        </p:txBody>
      </p:sp>
      <p:sp>
        <p:nvSpPr>
          <p:cNvPr id="1536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tr-TR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Expressions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649760"/>
            <a:ext cx="10083800" cy="594484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An expression is a combination of values, variables, and operators.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A value by itself is an expression.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A variable by itself is an expression.</a:t>
            </a: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3 + 5      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expression</a:t>
            </a: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expression</a:t>
            </a:r>
            <a:endParaRPr lang="en-US" altLang="tr-T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42   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an expression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amount = 7 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an expression</a:t>
            </a:r>
          </a:p>
          <a:p>
            <a:pPr marL="254000" indent="0" eaLnBrk="1" hangingPunct="1"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7438875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Statements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609" y="1865784"/>
            <a:ext cx="10083800" cy="52832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tr-TR" altLang="tr-TR" dirty="0"/>
              <a:t>Statement is </a:t>
            </a:r>
            <a:r>
              <a:rPr lang="en-US" altLang="tr-TR" dirty="0"/>
              <a:t>a unit of code that Python interpreter can execute.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Anything that makes a line or multiple lines of Python code.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Each expression is a statement as well.</a:t>
            </a: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3+5      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statement and expression</a:t>
            </a: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42 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statement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295400" lvl="3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a=7      </a:t>
            </a:r>
            <a:r>
              <a:rPr lang="en-US" altLang="tr-T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statement</a:t>
            </a:r>
          </a:p>
        </p:txBody>
      </p:sp>
    </p:spTree>
    <p:extLst>
      <p:ext uri="{BB962C8B-B14F-4D97-AF65-F5344CB8AC3E}">
        <p14:creationId xmlns:p14="http://schemas.microsoft.com/office/powerpoint/2010/main" val="38300873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Comments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comment.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another comment.</a:t>
            </a:r>
            <a:r>
              <a:rPr lang="en-US" altLang="tr-TR" b="1" dirty="0">
                <a:solidFill>
                  <a:srgbClr val="00B050"/>
                </a:solidFill>
              </a:rPr>
              <a:t> </a:t>
            </a: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 is a multi-line comment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 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US" altLang="tr-TR" b="1" dirty="0">
              <a:solidFill>
                <a:srgbClr val="00B050"/>
              </a:solidFill>
            </a:endParaRPr>
          </a:p>
          <a:p>
            <a:pPr marL="254000" indent="0" eaLnBrk="1" hangingPunct="1">
              <a:buFont typeface="Gill Sans" charset="0"/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543425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Functions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159000"/>
            <a:ext cx="10083800" cy="4027264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When you define a function, you specify the name and the sequence of statements.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You can </a:t>
            </a:r>
            <a:r>
              <a:rPr lang="en-US" altLang="en-US" dirty="0"/>
              <a:t>“</a:t>
            </a:r>
            <a:r>
              <a:rPr lang="en-US" altLang="tr-TR" dirty="0"/>
              <a:t>call</a:t>
            </a:r>
            <a:r>
              <a:rPr lang="en-US" altLang="en-US" dirty="0"/>
              <a:t>”</a:t>
            </a:r>
            <a:r>
              <a:rPr lang="en-US" altLang="tr-TR" dirty="0"/>
              <a:t> the function by name.</a:t>
            </a:r>
          </a:p>
        </p:txBody>
      </p:sp>
    </p:spTree>
    <p:extLst>
      <p:ext uri="{BB962C8B-B14F-4D97-AF65-F5344CB8AC3E}">
        <p14:creationId xmlns:p14="http://schemas.microsoft.com/office/powerpoint/2010/main" val="13748403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833510"/>
          </a:xfrm>
        </p:spPr>
        <p:txBody>
          <a:bodyPr/>
          <a:lstStyle/>
          <a:p>
            <a:r>
              <a:rPr lang="en-US" altLang="tr-TR" sz="5400" dirty="0">
                <a:solidFill>
                  <a:schemeClr val="accent2"/>
                </a:solidFill>
              </a:rPr>
              <a:t>Adding new functions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-104775" y="1254720"/>
            <a:ext cx="10358438" cy="5435600"/>
          </a:xfrm>
        </p:spPr>
        <p:txBody>
          <a:bodyPr/>
          <a:lstStyle/>
          <a:p>
            <a:pPr marL="215900" indent="0">
              <a:lnSpc>
                <a:spcPct val="150000"/>
              </a:lnSpc>
              <a:buFont typeface="Gill Sans" charset="0"/>
              <a:buNone/>
            </a:pPr>
            <a:r>
              <a:rPr lang="en-US" altLang="tr-T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tr-TR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altLang="tr-T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tr-T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“This is week 2</a:t>
            </a:r>
            <a:r>
              <a:rPr lang="en-US" altLang="tr-TR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altLang="tr-TR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en-US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“We are studying functions</a:t>
            </a:r>
            <a:r>
              <a:rPr lang="en-US" altLang="tr-TR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tr-TR" sz="2600" b="1" dirty="0">
              <a:solidFill>
                <a:srgbClr val="FFC000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0800" y="3121620"/>
            <a:ext cx="5173663" cy="647700"/>
          </a:xfrm>
          <a:prstGeom prst="rect">
            <a:avLst/>
          </a:prstGeom>
          <a:noFill/>
          <a:ln w="571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N W3"/>
              <a:sym typeface="Gill Sans" charset="0"/>
            </a:endParaRPr>
          </a:p>
        </p:txBody>
      </p:sp>
      <p:cxnSp>
        <p:nvCxnSpPr>
          <p:cNvPr id="17413" name="Straight Arrow Connector 6"/>
          <p:cNvCxnSpPr>
            <a:cxnSpLocks noChangeShapeType="1"/>
          </p:cNvCxnSpPr>
          <p:nvPr/>
        </p:nvCxnSpPr>
        <p:spPr bwMode="auto">
          <a:xfrm flipH="1">
            <a:off x="5224463" y="2545358"/>
            <a:ext cx="863600" cy="576262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6088063" y="2110383"/>
            <a:ext cx="19192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HEADER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6FAE60-34C6-45B4-AA53-5239960B43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39640" y="2457437"/>
            <a:ext cx="1229791" cy="880331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B7F449-D375-4A3F-8339-A43CFA40B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431" y="2076622"/>
            <a:ext cx="1263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NAME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9CE41289-5F55-496D-BF0F-CD7AD343F6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055664" y="4777928"/>
            <a:ext cx="344111" cy="720080"/>
          </a:xfrm>
          <a:prstGeom prst="straightConnector1">
            <a:avLst/>
          </a:prstGeom>
          <a:noFill/>
          <a:ln w="57150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7">
            <a:extLst>
              <a:ext uri="{FF2B5EF4-FFF2-40B4-BE49-F238E27FC236}">
                <a16:creationId xmlns:a16="http://schemas.microsoft.com/office/drawing/2014/main" id="{1717BB70-41F1-45F5-852A-B25D4C06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866" y="5390376"/>
            <a:ext cx="2392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STATEMENTS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1F9C7C-BC7F-46D0-BD0C-F5D2D2D5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820120"/>
            <a:ext cx="9375775" cy="1173163"/>
          </a:xfrm>
          <a:prstGeom prst="rect">
            <a:avLst/>
          </a:prstGeom>
          <a:noFill/>
          <a:ln w="57150" algn="ctr">
            <a:solidFill>
              <a:srgbClr val="00B0F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N W3"/>
              <a:sym typeface="Gill Sans" charset="0"/>
            </a:endParaRPr>
          </a:p>
        </p:txBody>
      </p:sp>
      <p:cxnSp>
        <p:nvCxnSpPr>
          <p:cNvPr id="15" name="Straight Arrow Connector 6">
            <a:extLst>
              <a:ext uri="{FF2B5EF4-FFF2-40B4-BE49-F238E27FC236}">
                <a16:creationId xmlns:a16="http://schemas.microsoft.com/office/drawing/2014/main" id="{8D7639D1-8156-4F06-82D7-7AC98D449B3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65975" y="3181945"/>
            <a:ext cx="863600" cy="576263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7">
            <a:extLst>
              <a:ext uri="{FF2B5EF4-FFF2-40B4-BE49-F238E27FC236}">
                <a16:creationId xmlns:a16="http://schemas.microsoft.com/office/drawing/2014/main" id="{595A6E74-5AB1-48A4-A731-F756BD34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264537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BODY</a:t>
            </a: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13C97864-D280-4DD8-933E-3127323058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8606" y="4993283"/>
            <a:ext cx="0" cy="981869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7">
            <a:extLst>
              <a:ext uri="{FF2B5EF4-FFF2-40B4-BE49-F238E27FC236}">
                <a16:creationId xmlns:a16="http://schemas.microsoft.com/office/drawing/2014/main" id="{4C88E645-1276-4C6E-AD09-188C157F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" y="5951091"/>
            <a:ext cx="21768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Indentation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40D2B-8585-4EB2-876E-447DD68BBDDA}"/>
              </a:ext>
            </a:extLst>
          </p:cNvPr>
          <p:cNvSpPr/>
          <p:nvPr/>
        </p:nvSpPr>
        <p:spPr>
          <a:xfrm>
            <a:off x="-147045" y="1114624"/>
            <a:ext cx="9252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tr-TR" dirty="0">
                <a:latin typeface="Gill Sans"/>
                <a:cs typeface="Courier New" panose="02070309020205020404" pitchFamily="49" charset="0"/>
              </a:rPr>
              <a:t>The header has to end with a colon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453F2-225C-41F9-9239-038E2B0B5C6D}"/>
              </a:ext>
            </a:extLst>
          </p:cNvPr>
          <p:cNvSpPr/>
          <p:nvPr/>
        </p:nvSpPr>
        <p:spPr>
          <a:xfrm>
            <a:off x="50800" y="6959429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dirty="0">
                <a:latin typeface="Gill Sans"/>
                <a:cs typeface="Courier New" panose="02070309020205020404" pitchFamily="49" charset="0"/>
              </a:rPr>
              <a:t>No indentation is an end of the function</a:t>
            </a:r>
            <a:endParaRPr lang="en-US" dirty="0">
              <a:latin typeface="Gill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337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50800" y="1937792"/>
            <a:ext cx="9926389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Defining a function creates a variable with the same name. </a:t>
            </a:r>
          </a:p>
          <a:p>
            <a:pPr marL="254000" indent="0" eaLnBrk="1" hangingPunct="1">
              <a:buNone/>
              <a:defRPr/>
            </a:pP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testing():</a:t>
            </a:r>
            <a:b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week 2</a:t>
            </a: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“We are studying functions</a:t>
            </a: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altLang="tr-T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None/>
              <a:defRPr/>
            </a:pP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711200" indent="-457200" eaLnBrk="1" hangingPunct="1">
              <a:buSzPct val="125000"/>
              <a:defRPr/>
            </a:pPr>
            <a:r>
              <a:rPr lang="en-US" altLang="tr-TR" sz="2800" dirty="0"/>
              <a:t>Once defined, a function can be used inside other functions.</a:t>
            </a:r>
          </a:p>
          <a:p>
            <a:pPr marL="254000" indent="0" eaLnBrk="1" hangingPunct="1">
              <a:buNone/>
              <a:defRPr/>
            </a:pP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repeat_function():</a:t>
            </a:r>
            <a:b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testing()</a:t>
            </a:r>
            <a:b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testing() </a:t>
            </a:r>
            <a:br>
              <a:rPr lang="en-US" altLang="tr-TR" dirty="0"/>
            </a:br>
            <a: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repeat_function()</a:t>
            </a:r>
          </a:p>
        </p:txBody>
      </p:sp>
      <p:sp>
        <p:nvSpPr>
          <p:cNvPr id="19459" name="Rectangle 2"/>
          <p:cNvSpPr>
            <a:spLocks/>
          </p:cNvSpPr>
          <p:nvPr/>
        </p:nvSpPr>
        <p:spPr bwMode="auto">
          <a:xfrm>
            <a:off x="50800" y="50800"/>
            <a:ext cx="10083800" cy="87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1pPr>
            <a:lvl2pPr marL="742950" indent="-28575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2pPr>
            <a:lvl3pPr marL="11430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3pPr>
            <a:lvl4pPr marL="16002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4pPr>
            <a:lvl5pPr marL="2057400" indent="-228600"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Adding new functions</a:t>
            </a:r>
          </a:p>
        </p:txBody>
      </p:sp>
    </p:spTree>
    <p:extLst>
      <p:ext uri="{BB962C8B-B14F-4D97-AF65-F5344CB8AC3E}">
        <p14:creationId xmlns:p14="http://schemas.microsoft.com/office/powerpoint/2010/main" val="31011605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Putting it all together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04775" y="2159000"/>
            <a:ext cx="10358438" cy="858912"/>
          </a:xfrm>
        </p:spPr>
        <p:txBody>
          <a:bodyPr/>
          <a:lstStyle/>
          <a:p>
            <a:pPr marL="254000" indent="0" eaLnBrk="1" hangingPunct="1">
              <a:lnSpc>
                <a:spcPts val="4025"/>
              </a:lnSpc>
              <a:spcBef>
                <a:spcPct val="0"/>
              </a:spcBef>
              <a:spcAft>
                <a:spcPts val="4200"/>
              </a:spcAft>
              <a:buFont typeface="Gill Sans" charset="0"/>
              <a:buNone/>
            </a:pPr>
            <a:r>
              <a:rPr lang="en-US" altLang="tr-TR" sz="2600" i="1" dirty="0">
                <a:solidFill>
                  <a:srgbClr val="003D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definitions have to come before use</a:t>
            </a:r>
            <a:br>
              <a:rPr lang="en-US" altLang="tr-T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D15109-7D35-490D-980A-02C63AB7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04" y="3571992"/>
            <a:ext cx="871296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testing():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"This is week 2."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 are studying functions."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repeat_function():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testing()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testing()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repeat_function()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286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4777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Flow of execution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450" y="12192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Execution starts from top, and proceeds to bottom in order.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Function definitions do not alter the flow of execution. However, a function is not executed unless called explicitly.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A function call is like a detour in the flow of execution.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993900" y="6350000"/>
            <a:ext cx="6184900" cy="1041400"/>
            <a:chOff x="0" y="0"/>
            <a:chExt cx="3896" cy="656"/>
          </a:xfrm>
        </p:grpSpPr>
        <p:sp>
          <p:nvSpPr>
            <p:cNvPr id="21509" name="Oval 4"/>
            <p:cNvSpPr>
              <a:spLocks/>
            </p:cNvSpPr>
            <p:nvPr/>
          </p:nvSpPr>
          <p:spPr bwMode="auto">
            <a:xfrm>
              <a:off x="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0" name="Oval 5"/>
            <p:cNvSpPr>
              <a:spLocks/>
            </p:cNvSpPr>
            <p:nvPr/>
          </p:nvSpPr>
          <p:spPr bwMode="auto">
            <a:xfrm>
              <a:off x="60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1" name="Oval 6"/>
            <p:cNvSpPr>
              <a:spLocks/>
            </p:cNvSpPr>
            <p:nvPr/>
          </p:nvSpPr>
          <p:spPr bwMode="auto">
            <a:xfrm>
              <a:off x="120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2" name="Oval 7"/>
            <p:cNvSpPr>
              <a:spLocks/>
            </p:cNvSpPr>
            <p:nvPr/>
          </p:nvSpPr>
          <p:spPr bwMode="auto">
            <a:xfrm>
              <a:off x="180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3" name="Oval 8"/>
            <p:cNvSpPr>
              <a:spLocks/>
            </p:cNvSpPr>
            <p:nvPr/>
          </p:nvSpPr>
          <p:spPr bwMode="auto">
            <a:xfrm>
              <a:off x="240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4" name="Oval 9"/>
            <p:cNvSpPr>
              <a:spLocks/>
            </p:cNvSpPr>
            <p:nvPr/>
          </p:nvSpPr>
          <p:spPr bwMode="auto">
            <a:xfrm>
              <a:off x="300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5" name="Oval 10"/>
            <p:cNvSpPr>
              <a:spLocks/>
            </p:cNvSpPr>
            <p:nvPr/>
          </p:nvSpPr>
          <p:spPr bwMode="auto">
            <a:xfrm>
              <a:off x="3600" y="384"/>
              <a:ext cx="296" cy="2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1pPr>
              <a:lvl2pPr marL="742950" indent="-28575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2pPr>
              <a:lvl3pPr marL="11430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3pPr>
              <a:lvl4pPr marL="16002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4pPr>
              <a:lvl5pPr marL="2057400" indent="-228600"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0000"/>
                  </a:solidFill>
                  <a:latin typeface="Gill Sans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altLang="tr-TR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N W3"/>
                <a:sym typeface="Gill Sans" charset="0"/>
              </a:endParaRPr>
            </a:p>
          </p:txBody>
        </p:sp>
        <p:sp>
          <p:nvSpPr>
            <p:cNvPr id="21516" name="Freeform 11"/>
            <p:cNvSpPr>
              <a:spLocks/>
            </p:cNvSpPr>
            <p:nvPr/>
          </p:nvSpPr>
          <p:spPr bwMode="auto">
            <a:xfrm>
              <a:off x="1346" y="0"/>
              <a:ext cx="704" cy="5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600">
                  <a:moveTo>
                    <a:pt x="0" y="21140"/>
                  </a:moveTo>
                  <a:lnTo>
                    <a:pt x="2618" y="1838"/>
                  </a:lnTo>
                  <a:lnTo>
                    <a:pt x="8509" y="0"/>
                  </a:lnTo>
                  <a:lnTo>
                    <a:pt x="11455" y="3677"/>
                  </a:lnTo>
                  <a:lnTo>
                    <a:pt x="13745" y="5055"/>
                  </a:lnTo>
                  <a:lnTo>
                    <a:pt x="18000" y="1838"/>
                  </a:lnTo>
                  <a:cubicBezTo>
                    <a:pt x="18000" y="1838"/>
                    <a:pt x="19636" y="1379"/>
                    <a:pt x="19636" y="2757"/>
                  </a:cubicBezTo>
                  <a:cubicBezTo>
                    <a:pt x="19636" y="4136"/>
                    <a:pt x="21600" y="7813"/>
                    <a:pt x="21600" y="7813"/>
                  </a:cubicBezTo>
                  <a:cubicBezTo>
                    <a:pt x="21600" y="7813"/>
                    <a:pt x="20945" y="9191"/>
                    <a:pt x="19636" y="9191"/>
                  </a:cubicBezTo>
                  <a:cubicBezTo>
                    <a:pt x="18327" y="9191"/>
                    <a:pt x="17018" y="10570"/>
                    <a:pt x="17018" y="10570"/>
                  </a:cubicBezTo>
                  <a:cubicBezTo>
                    <a:pt x="17018" y="10570"/>
                    <a:pt x="12436" y="10570"/>
                    <a:pt x="11782" y="11489"/>
                  </a:cubicBezTo>
                  <a:cubicBezTo>
                    <a:pt x="11127" y="12409"/>
                    <a:pt x="10800" y="14247"/>
                    <a:pt x="10800" y="14247"/>
                  </a:cubicBezTo>
                  <a:cubicBezTo>
                    <a:pt x="10800" y="14247"/>
                    <a:pt x="10473" y="15166"/>
                    <a:pt x="9164" y="15166"/>
                  </a:cubicBezTo>
                  <a:cubicBezTo>
                    <a:pt x="7855" y="15166"/>
                    <a:pt x="5891" y="17004"/>
                    <a:pt x="5891" y="17004"/>
                  </a:cubicBezTo>
                  <a:lnTo>
                    <a:pt x="1636" y="2160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endParaRPr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309" y="51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endParaRPr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 flipH="1">
              <a:off x="888" y="520"/>
              <a:ext cx="2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endParaRPr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 flipH="1">
              <a:off x="1504" y="520"/>
              <a:ext cx="2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3167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Parameters and Arguments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97" y="1865784"/>
            <a:ext cx="10083800" cy="5435600"/>
          </a:xfrm>
        </p:spPr>
        <p:txBody>
          <a:bodyPr/>
          <a:lstStyle/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Functions can have </a:t>
            </a:r>
            <a:r>
              <a:rPr lang="en-US" altLang="tr-TR" b="1" dirty="0"/>
              <a:t>arguments</a:t>
            </a:r>
            <a:r>
              <a:rPr lang="en-US" altLang="tr-TR" dirty="0"/>
              <a:t>.</a:t>
            </a:r>
          </a:p>
          <a:p>
            <a:pPr marL="939800" lvl="2" indent="0" eaLnBrk="1" hangingPunct="1">
              <a:buSzPct val="100000"/>
              <a:buNone/>
              <a:defRPr/>
            </a:pPr>
            <a:r>
              <a:rPr lang="en-US" altLang="tr-TR" dirty="0"/>
              <a:t>e.g. Built in functions:</a:t>
            </a:r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 err="1"/>
              <a:t>math.sin</a:t>
            </a:r>
            <a:r>
              <a:rPr lang="en-US" altLang="tr-TR" dirty="0"/>
              <a:t>(0.25) -</a:t>
            </a:r>
            <a:r>
              <a:rPr lang="en-US" altLang="tr-TR" sz="2400" dirty="0">
                <a:solidFill>
                  <a:srgbClr val="00B0F0"/>
                </a:solidFill>
              </a:rPr>
              <a:t>sin function with 1 argument</a:t>
            </a:r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 err="1"/>
              <a:t>math.pow</a:t>
            </a:r>
            <a:r>
              <a:rPr lang="en-US" altLang="tr-TR" dirty="0"/>
              <a:t> (2,3) -</a:t>
            </a:r>
            <a:r>
              <a:rPr lang="en-US" altLang="tr-TR" sz="2400" dirty="0">
                <a:solidFill>
                  <a:srgbClr val="00B0F0"/>
                </a:solidFill>
              </a:rPr>
              <a:t>pow function with 2 arguments</a:t>
            </a:r>
          </a:p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Inside the function, these arguments are assigned to variables called </a:t>
            </a:r>
            <a:r>
              <a:rPr lang="en-US" altLang="tr-TR" b="1" dirty="0"/>
              <a:t>parameters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8352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50800" y="1433513"/>
            <a:ext cx="10083800" cy="543560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print_twice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tr-T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tr-T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254000" indent="0" eaLnBrk="1" hangingPunct="1">
              <a:buFont typeface="Gill Sans" charset="0"/>
              <a:buNone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print_twice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ENGR 211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Parameters and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74D23-B66D-46C6-8730-8912DF9891DD}"/>
              </a:ext>
            </a:extLst>
          </p:cNvPr>
          <p:cNvSpPr/>
          <p:nvPr/>
        </p:nvSpPr>
        <p:spPr>
          <a:xfrm>
            <a:off x="-536624" y="1569591"/>
            <a:ext cx="9289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0" eaLnBrk="1" hangingPunct="1">
              <a:defRPr/>
            </a:pPr>
            <a:r>
              <a:rPr lang="en-US" altLang="tr-TR" b="1" i="1" dirty="0"/>
              <a:t>x</a:t>
            </a:r>
            <a:r>
              <a:rPr lang="en-US" altLang="tr-TR" dirty="0"/>
              <a:t> is an argument to the function </a:t>
            </a:r>
            <a:r>
              <a:rPr lang="en-US" altLang="tr-TR" b="1" i="1" dirty="0" err="1"/>
              <a:t>print_twice</a:t>
            </a:r>
            <a:endParaRPr lang="en-US" altLang="tr-TR" b="1" i="1" dirty="0"/>
          </a:p>
        </p:txBody>
      </p:sp>
    </p:spTree>
    <p:extLst>
      <p:ext uri="{BB962C8B-B14F-4D97-AF65-F5344CB8AC3E}">
        <p14:creationId xmlns:p14="http://schemas.microsoft.com/office/powerpoint/2010/main" val="7999997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Values and Types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577752"/>
            <a:ext cx="10083800" cy="6016848"/>
          </a:xfrm>
        </p:spPr>
        <p:txBody>
          <a:bodyPr/>
          <a:lstStyle/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Value </a:t>
            </a:r>
            <a:r>
              <a:rPr lang="en-US" altLang="tr-TR" dirty="0">
                <a:sym typeface="Wingdings" panose="05000000000000000000" pitchFamily="2" charset="2"/>
              </a:rPr>
              <a:t> e.g., a number, a letter, text, etc.</a:t>
            </a:r>
          </a:p>
          <a:p>
            <a:pPr marL="1397000" lvl="2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>
                <a:sym typeface="Wingdings" panose="05000000000000000000" pitchFamily="2" charset="2"/>
              </a:rPr>
              <a:t>5, ‘a’, ‘hello world!’</a:t>
            </a:r>
            <a:endParaRPr lang="en-US" altLang="tr-TR" dirty="0"/>
          </a:p>
          <a:p>
            <a:pPr marL="711200" indent="-457200" eaLnBrk="1" hangingPunct="1"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dirty="0"/>
              <a:t>Values have types.</a:t>
            </a:r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 err="1"/>
              <a:t>int</a:t>
            </a:r>
            <a:r>
              <a:rPr lang="en-US" altLang="tr-TR" dirty="0"/>
              <a:t>      </a:t>
            </a:r>
            <a:r>
              <a:rPr lang="en-US" altLang="tr-TR" dirty="0">
                <a:sym typeface="Wingdings" panose="05000000000000000000" pitchFamily="2" charset="2"/>
              </a:rPr>
              <a:t> 0, 10, 3, 7, 98, etc.</a:t>
            </a:r>
            <a:endParaRPr lang="en-US" altLang="tr-TR" dirty="0"/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/>
              <a:t>float   </a:t>
            </a:r>
            <a:r>
              <a:rPr lang="en-US" altLang="tr-TR" dirty="0">
                <a:sym typeface="Wingdings" panose="05000000000000000000" pitchFamily="2" charset="2"/>
              </a:rPr>
              <a:t> 0.1, 4.2, etc.</a:t>
            </a:r>
            <a:endParaRPr lang="en-US" altLang="tr-TR" dirty="0"/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 err="1"/>
              <a:t>str</a:t>
            </a:r>
            <a:r>
              <a:rPr lang="en-US" altLang="tr-TR" dirty="0"/>
              <a:t>      </a:t>
            </a:r>
            <a:r>
              <a:rPr lang="en-US" altLang="tr-TR" dirty="0">
                <a:sym typeface="Wingdings" panose="05000000000000000000" pitchFamily="2" charset="2"/>
              </a:rPr>
              <a:t> ‘a’, ‘ ’, ‘hello’, etc.</a:t>
            </a:r>
            <a:endParaRPr lang="en-US" altLang="tr-TR" dirty="0"/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/>
              <a:t>bool   </a:t>
            </a:r>
            <a:r>
              <a:rPr lang="en-US" altLang="tr-TR" dirty="0">
                <a:sym typeface="Wingdings" panose="05000000000000000000" pitchFamily="2" charset="2"/>
              </a:rPr>
              <a:t> True, False</a:t>
            </a:r>
            <a:endParaRPr lang="en-US" altLang="tr-TR" dirty="0"/>
          </a:p>
          <a:p>
            <a:pPr marL="1752600" lvl="3" indent="-457200" eaLnBrk="1" hangingPunct="1"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altLang="tr-T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736199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Variables and Parameters </a:t>
            </a:r>
            <a:br>
              <a:rPr lang="en-US" altLang="tr-TR" sz="5400" dirty="0">
                <a:solidFill>
                  <a:schemeClr val="accent2"/>
                </a:solidFill>
              </a:rPr>
            </a:br>
            <a:r>
              <a:rPr lang="en-US" altLang="tr-TR" sz="5400" dirty="0">
                <a:solidFill>
                  <a:schemeClr val="accent2"/>
                </a:solidFill>
              </a:rPr>
              <a:t>are </a:t>
            </a:r>
            <a:r>
              <a:rPr lang="en-US" altLang="tr-TR" sz="5400" b="1" dirty="0">
                <a:solidFill>
                  <a:schemeClr val="accent2"/>
                </a:solidFill>
              </a:rPr>
              <a:t>Local</a:t>
            </a:r>
            <a:endParaRPr lang="en-US" altLang="tr-TR" sz="5400" b="1" dirty="0">
              <a:solidFill>
                <a:schemeClr val="accent2"/>
              </a:solidFill>
              <a:cs typeface="ヒラギノ角ゴ ProN W6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3089920"/>
            <a:ext cx="10083800" cy="450468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student(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first,last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full = first +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last</a:t>
            </a:r>
            <a:b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print_twice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(full)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name1 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name2 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None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student(name1, name2)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full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6F86BF-37C7-473C-BB7F-813DE50697E3}"/>
              </a:ext>
            </a:extLst>
          </p:cNvPr>
          <p:cNvSpPr/>
          <p:nvPr/>
        </p:nvSpPr>
        <p:spPr>
          <a:xfrm>
            <a:off x="-248592" y="2012702"/>
            <a:ext cx="9937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indent="-457200" eaLnBrk="1" hangingPunct="1">
              <a:buFont typeface="Arial" panose="020B0604020202020204" pitchFamily="34" charset="0"/>
              <a:buChar char="•"/>
            </a:pPr>
            <a:r>
              <a:rPr lang="en-US" altLang="tr-TR" dirty="0"/>
              <a:t>first &amp; last are </a:t>
            </a:r>
            <a:r>
              <a:rPr lang="en-US" altLang="tr-TR" b="1" i="1" dirty="0"/>
              <a:t>arguments </a:t>
            </a:r>
            <a:r>
              <a:rPr lang="en-US" altLang="tr-TR" dirty="0"/>
              <a:t>of the function</a:t>
            </a:r>
            <a:r>
              <a:rPr lang="en-US" altLang="tr-TR" b="1" i="1" dirty="0"/>
              <a:t> student </a:t>
            </a:r>
          </a:p>
          <a:p>
            <a:pPr marL="711200" indent="-457200" eaLnBrk="1" hangingPunct="1">
              <a:buFont typeface="Arial" panose="020B0604020202020204" pitchFamily="34" charset="0"/>
              <a:buChar char="•"/>
            </a:pPr>
            <a:r>
              <a:rPr lang="en-US" altLang="tr-TR" b="1" i="1" dirty="0"/>
              <a:t>full</a:t>
            </a:r>
            <a:r>
              <a:rPr lang="en-US" altLang="tr-TR" dirty="0"/>
              <a:t> is a local variable inside the function </a:t>
            </a:r>
            <a:r>
              <a:rPr lang="en-US" altLang="tr-TR" b="1" i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5610861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Local Variables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865784"/>
            <a:ext cx="10083800" cy="543560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print_twice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x</a:t>
            </a:r>
            <a:b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x</a:t>
            </a:r>
            <a:b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dirty="0">
                <a:solidFill>
                  <a:srgbClr val="D90B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full</a:t>
            </a:r>
          </a:p>
        </p:txBody>
      </p:sp>
    </p:spTree>
    <p:extLst>
      <p:ext uri="{BB962C8B-B14F-4D97-AF65-F5344CB8AC3E}">
        <p14:creationId xmlns:p14="http://schemas.microsoft.com/office/powerpoint/2010/main" val="1875626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Why Functions?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150" y="1505744"/>
            <a:ext cx="9791700" cy="66171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/>
              <a:cs typeface="+mn-cs"/>
              <a:sym typeface="Gill Sans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cs typeface="+mn-cs"/>
                <a:sym typeface="Gill Sans" charset="0"/>
              </a:rPr>
              <a:t>Make a program smaller by eliminating repetitive code. </a:t>
            </a: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sym typeface="Gill Sans" charset="0"/>
              </a:rPr>
              <a:t>write once, debug, and reuse many times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/>
              <a:cs typeface="+mn-cs"/>
              <a:sym typeface="Gill Sans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cs typeface="+mn-cs"/>
                <a:sym typeface="Gill Sans" charset="0"/>
              </a:rPr>
              <a:t>if you make a change, you only have to make it in one place.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cs typeface="+mn-cs"/>
                <a:sym typeface="Gill Sans" charset="0"/>
              </a:rPr>
              <a:t>Dividing a long program into functions allows you </a:t>
            </a:r>
          </a:p>
          <a:p>
            <a:pPr marL="914400" lvl="1" indent="-457200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dirty="0">
                <a:ea typeface="ヒラギノ角ゴ ProN W3"/>
                <a:cs typeface="+mn-cs"/>
              </a:rPr>
              <a:t>to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/>
                <a:cs typeface="+mn-cs"/>
                <a:sym typeface="Gill Sans" charset="0"/>
              </a:rPr>
              <a:t>debug the parts one at a time and then assemble them into a working whole.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/>
              <a:cs typeface="+mn-cs"/>
              <a:sym typeface="Gill Sans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N W3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542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Type conversion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2.39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float(32)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(32.45)</a:t>
            </a:r>
          </a:p>
        </p:txBody>
      </p:sp>
    </p:spTree>
    <p:extLst>
      <p:ext uri="{BB962C8B-B14F-4D97-AF65-F5344CB8AC3E}">
        <p14:creationId xmlns:p14="http://schemas.microsoft.com/office/powerpoint/2010/main" val="14634297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Math functions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0" eaLnBrk="1" hangingPunct="1">
              <a:defRPr/>
            </a:pPr>
            <a:r>
              <a:rPr lang="en-US" altLang="tr-TR" dirty="0"/>
              <a:t>in order to access one of the functions defined in the math module, you need to use the dot notation.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tr-T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tr-T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575488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Composition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7" y="2009800"/>
            <a:ext cx="101092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b="1" u="sng" dirty="0"/>
              <a:t>Wherever you can put a value, you can put an arbitrary expression. </a:t>
            </a:r>
          </a:p>
          <a:p>
            <a:pPr marL="254000" indent="0" eaLnBrk="1" hangingPunct="1">
              <a:buNone/>
              <a:defRPr/>
            </a:pPr>
            <a:endParaRPr lang="en-US" altLang="tr-T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None/>
              <a:defRPr/>
            </a:pP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(degrees/360.0 * 2 * </a:t>
            </a:r>
            <a:r>
              <a:rPr lang="en-US" altLang="tr-TR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tr-TR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0" indent="0" eaLnBrk="1" hangingPunct="1">
              <a:buNone/>
              <a:defRPr/>
            </a:pP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   </a:t>
            </a:r>
            <a:r>
              <a:rPr lang="en-US" altLang="tr-TR" dirty="0">
                <a:solidFill>
                  <a:srgbClr val="D90B00"/>
                </a:solidFill>
              </a:rPr>
              <a:t>EXCEPT: The left hand side of an assignment!</a:t>
            </a:r>
          </a:p>
        </p:txBody>
      </p:sp>
    </p:spTree>
    <p:extLst>
      <p:ext uri="{BB962C8B-B14F-4D97-AF65-F5344CB8AC3E}">
        <p14:creationId xmlns:p14="http://schemas.microsoft.com/office/powerpoint/2010/main" val="14862370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In-class Assignment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Exercise 5 – Part 1 (Chapter 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55F291-EBE9-4D2D-B821-0ED8A3457E59}"/>
              </a:ext>
            </a:extLst>
          </p:cNvPr>
          <p:cNvSpPr/>
          <p:nvPr/>
        </p:nvSpPr>
        <p:spPr>
          <a:xfrm>
            <a:off x="6016104" y="1649760"/>
            <a:ext cx="5080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+ - - - - - + - - - - - +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+ - - - - - + - - - - - +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|             |             |</a:t>
            </a:r>
          </a:p>
          <a:p>
            <a:r>
              <a:rPr lang="en-US" dirty="0"/>
              <a:t>+ - - - - - + - - - - - +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1327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Some more Exercises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AF28D-32B7-443D-A9C1-9E55074E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4" y="1470235"/>
            <a:ext cx="9289032" cy="5584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 a function that takes a string and an integer as input (string, y). The function should print the string 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times,and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each time the string should be written in a new line.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print_str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('exercise',3) should return below: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091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1327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Some more Exercises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52007E-CC2A-4070-A0C8-B9CD1465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72" y="1847925"/>
            <a:ext cx="9001000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 function called percentage that takes the percentage for two given numbers.</a:t>
            </a:r>
            <a:b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percentage(80,60,25) should return:</a:t>
            </a:r>
          </a:p>
          <a:p>
            <a:pPr>
              <a:lnSpc>
                <a:spcPct val="150000"/>
              </a:lnSpc>
            </a:pPr>
            <a:b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25% of 80 is 20.0</a:t>
            </a:r>
            <a:b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25% of 60 is 15.0</a:t>
            </a:r>
          </a:p>
        </p:txBody>
      </p:sp>
    </p:spTree>
    <p:extLst>
      <p:ext uri="{BB962C8B-B14F-4D97-AF65-F5344CB8AC3E}">
        <p14:creationId xmlns:p14="http://schemas.microsoft.com/office/powerpoint/2010/main" val="19797365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1327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Some more Exercises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A9C6DC-4AA8-4055-BF8B-EAC202FF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8" y="1577752"/>
            <a:ext cx="9577064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 function that takes four arguments x1, y1, x2, y2 where each (x, y) pair refers to a point on a 2D Cartesian plane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 the distance between the two points(x1,y1)and(x2, y2).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encouraged to use functions from the math module.</a:t>
            </a:r>
            <a:b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(3,4,5,6) should give 2.828</a:t>
            </a:r>
          </a:p>
        </p:txBody>
      </p:sp>
    </p:spTree>
    <p:extLst>
      <p:ext uri="{BB962C8B-B14F-4D97-AF65-F5344CB8AC3E}">
        <p14:creationId xmlns:p14="http://schemas.microsoft.com/office/powerpoint/2010/main" val="30291193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Values and Types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93" y="1505744"/>
            <a:ext cx="10083800" cy="5435600"/>
          </a:xfrm>
        </p:spPr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type(‘Hello World’)			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type(17)						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type(3.2)						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type(’17’)						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39436850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Variables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721768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A name that refers to a value.</a:t>
            </a:r>
          </a:p>
          <a:p>
            <a:pPr marL="254000" indent="0" eaLnBrk="1" hangingPunct="1"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 = ‘hello’</a:t>
            </a:r>
          </a:p>
          <a:p>
            <a:pPr marL="254000" indent="0" eaLnBrk="1" hangingPunct="1"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n = 17</a:t>
            </a:r>
          </a:p>
          <a:p>
            <a:pPr marL="254000" indent="0" eaLnBrk="1" hangingPunct="1"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3.1415926535897931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use </a:t>
            </a:r>
            <a:r>
              <a:rPr lang="en-US" altLang="tr-TR" b="1" dirty="0"/>
              <a:t>print</a:t>
            </a:r>
            <a:r>
              <a:rPr lang="en-US" altLang="tr-TR" dirty="0"/>
              <a:t> to display the value of a variable.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use </a:t>
            </a:r>
            <a:r>
              <a:rPr lang="en-US" altLang="tr-TR" b="1" dirty="0"/>
              <a:t>type </a:t>
            </a:r>
            <a:r>
              <a:rPr lang="en-US" altLang="tr-TR" dirty="0"/>
              <a:t>to check the type of a variable.</a:t>
            </a:r>
          </a:p>
        </p:txBody>
      </p:sp>
    </p:spTree>
    <p:extLst>
      <p:ext uri="{BB962C8B-B14F-4D97-AF65-F5344CB8AC3E}">
        <p14:creationId xmlns:p14="http://schemas.microsoft.com/office/powerpoint/2010/main" val="19150064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52695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Variable names and </a:t>
            </a:r>
            <a:br>
              <a:rPr lang="en-US" altLang="tr-TR" sz="5400" dirty="0">
                <a:solidFill>
                  <a:schemeClr val="accent2"/>
                </a:solidFill>
              </a:rPr>
            </a:br>
            <a:r>
              <a:rPr lang="en-US" altLang="tr-TR" sz="5400" dirty="0">
                <a:solidFill>
                  <a:schemeClr val="accent2"/>
                </a:solidFill>
              </a:rPr>
              <a:t>keywords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159000"/>
            <a:ext cx="5245224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sz="2800" dirty="0"/>
              <a:t>Variable names can be arbitrarily long. </a:t>
            </a:r>
          </a:p>
          <a:p>
            <a:pPr marL="698500" eaLnBrk="1" hangingPunct="1">
              <a:buSzPct val="125000"/>
            </a:pPr>
            <a:r>
              <a:rPr lang="en-US" altLang="tr-TR" sz="2800" dirty="0"/>
              <a:t>Names contain both letters and numbers. </a:t>
            </a:r>
          </a:p>
          <a:p>
            <a:pPr marL="698500" eaLnBrk="1" hangingPunct="1">
              <a:buSzPct val="125000"/>
            </a:pPr>
            <a:r>
              <a:rPr lang="en-US" altLang="tr-TR" sz="2800" dirty="0"/>
              <a:t>Underscore (_) character can appear in a name.</a:t>
            </a:r>
          </a:p>
          <a:p>
            <a:pPr marL="698500" eaLnBrk="1" hangingPunct="1">
              <a:buSzPct val="125000"/>
            </a:pPr>
            <a:r>
              <a:rPr lang="en-US" altLang="tr-TR" sz="2800" dirty="0"/>
              <a:t>Variable names cannot start with a number.</a:t>
            </a:r>
          </a:p>
          <a:p>
            <a:pPr marL="698500" eaLnBrk="1" hangingPunct="1">
              <a:buSzPct val="125000"/>
            </a:pPr>
            <a:r>
              <a:rPr lang="en-US" altLang="tr-TR" sz="2800" dirty="0"/>
              <a:t>Don’t use Python reserved keywords.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56064" y="1577752"/>
            <a:ext cx="3445024" cy="5867648"/>
          </a:xfrm>
          <a:prstGeom prst="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6604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0033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3462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7018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447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0" eaLnBrk="1" hangingPunct="1">
              <a:buNone/>
            </a:pPr>
            <a:endParaRPr lang="en-US" altLang="tr-TR" sz="2000" dirty="0"/>
          </a:p>
          <a:p>
            <a:pPr marL="698500" eaLnBrk="1" hangingPunct="1"/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amount </a:t>
            </a: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✔</a:t>
            </a:r>
            <a:endParaRPr lang="en-US" altLang="tr-TR" sz="2000" b="1" dirty="0">
              <a:solidFill>
                <a:srgbClr val="00B050"/>
              </a:solidFill>
            </a:endParaRPr>
          </a:p>
          <a:p>
            <a:pPr marL="698500" eaLnBrk="1" hangingPunct="1"/>
            <a:r>
              <a:rPr lang="en-US" altLang="tr-TR" sz="2000" dirty="0"/>
              <a:t>amount1</a:t>
            </a:r>
            <a:r>
              <a:rPr lang="en-US" altLang="tr-TR" sz="1400" dirty="0"/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✔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amount_1</a:t>
            </a:r>
            <a:r>
              <a:rPr lang="en-US" altLang="tr-TR" sz="1400" dirty="0"/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✔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 err="1"/>
              <a:t>food_amount</a:t>
            </a:r>
            <a:r>
              <a:rPr lang="en-US" altLang="tr-TR" sz="1400" dirty="0"/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✔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_amount</a:t>
            </a:r>
            <a:r>
              <a:rPr lang="en-US" altLang="tr-TR" sz="1400" dirty="0"/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✔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_1amount</a:t>
            </a:r>
            <a:r>
              <a:rPr lang="en-US" altLang="tr-TR" sz="1400" dirty="0"/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✔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Amount</a:t>
            </a:r>
            <a:r>
              <a:rPr lang="en-US" altLang="tr-TR" sz="1400" dirty="0"/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B050"/>
                </a:solidFill>
              </a:rPr>
              <a:t>✔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1amount    </a:t>
            </a:r>
            <a:r>
              <a:rPr lang="en-US" altLang="tr-TR" sz="2000" b="1" dirty="0">
                <a:solidFill>
                  <a:srgbClr val="FF0000"/>
                </a:solidFill>
              </a:rPr>
              <a:t>X</a:t>
            </a:r>
          </a:p>
          <a:p>
            <a:pPr marL="698500" eaLnBrk="1" hangingPunct="1"/>
            <a:r>
              <a:rPr lang="en-US" altLang="tr-TR" sz="2000" dirty="0" err="1"/>
              <a:t>amount.of.food</a:t>
            </a:r>
            <a:r>
              <a:rPr lang="en-US" altLang="tr-TR" sz="2000" dirty="0"/>
              <a:t>   </a:t>
            </a:r>
            <a:r>
              <a:rPr lang="en-US" altLang="tr-TR" sz="2000" b="1" dirty="0">
                <a:solidFill>
                  <a:srgbClr val="FF0000"/>
                </a:solidFill>
              </a:rPr>
              <a:t>X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food-amount   </a:t>
            </a:r>
            <a:r>
              <a:rPr lang="en-US" altLang="tr-TR" sz="2000" b="1" dirty="0">
                <a:solidFill>
                  <a:srgbClr val="FF0000"/>
                </a:solidFill>
              </a:rPr>
              <a:t>X</a:t>
            </a:r>
            <a:endParaRPr lang="en-US" altLang="tr-TR" sz="2000" dirty="0"/>
          </a:p>
          <a:p>
            <a:pPr marL="698500" eaLnBrk="1" hangingPunct="1"/>
            <a:r>
              <a:rPr lang="en-US" altLang="tr-TR" sz="2000" dirty="0"/>
              <a:t>class   </a:t>
            </a:r>
            <a:r>
              <a:rPr lang="en-US" altLang="tr-TR" sz="2000" b="1" dirty="0">
                <a:solidFill>
                  <a:srgbClr val="FF0000"/>
                </a:solidFill>
              </a:rPr>
              <a:t>X</a:t>
            </a:r>
            <a:endParaRPr lang="en-US" altLang="tr-TR" sz="2000" dirty="0"/>
          </a:p>
          <a:p>
            <a:pPr marL="1384300" lvl="2" eaLnBrk="1" hangingPunct="1"/>
            <a:endParaRPr lang="en-US" altLang="tr-TR" sz="2000" dirty="0"/>
          </a:p>
          <a:p>
            <a:pPr marL="1384300" lvl="2" eaLnBrk="1" hangingPunct="1"/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12850373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105861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Operators and Operands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" y="1462033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b="1" dirty="0"/>
              <a:t>Operators</a:t>
            </a:r>
            <a:r>
              <a:rPr lang="en-US" altLang="tr-TR" dirty="0"/>
              <a:t> are special symbols that represent computations like addition and multiplication.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The values that the operator is applied to are called </a:t>
            </a:r>
            <a:r>
              <a:rPr lang="en-US" altLang="tr-TR" b="1" dirty="0"/>
              <a:t>operands</a:t>
            </a:r>
            <a:r>
              <a:rPr lang="en-US" altLang="tr-TR" dirty="0"/>
              <a:t>.</a:t>
            </a:r>
          </a:p>
          <a:p>
            <a:pPr marL="698500" eaLnBrk="1" hangingPunct="1">
              <a:buSzPct val="125000"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+,-,/,*,**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8072" y="5826224"/>
            <a:ext cx="122413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 + b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5152008" y="6330280"/>
            <a:ext cx="720080" cy="64807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flipH="1">
            <a:off x="5152008" y="6330280"/>
            <a:ext cx="1440160" cy="64807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6268132" y="6241016"/>
            <a:ext cx="745102" cy="737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4359920" y="689763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    operator</a:t>
            </a:r>
          </a:p>
        </p:txBody>
      </p:sp>
    </p:spTree>
    <p:extLst>
      <p:ext uri="{BB962C8B-B14F-4D97-AF65-F5344CB8AC3E}">
        <p14:creationId xmlns:p14="http://schemas.microsoft.com/office/powerpoint/2010/main" val="39616893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-2860" y="193779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When both operands are integers, / is a floor division.</a:t>
            </a:r>
          </a:p>
          <a:p>
            <a:pPr marL="939800" lvl="2" indent="0" eaLnBrk="1" hangingPunct="1">
              <a:buNone/>
            </a:pPr>
            <a:r>
              <a:rPr lang="en-US" altLang="tr-TR" dirty="0"/>
              <a:t> 3 / 5 = ?   5 / 3 = ?    6 / 3 = ?     6 / 4 = ? 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If either operands is a floating-point number, the result is a float. </a:t>
            </a:r>
          </a:p>
          <a:p>
            <a:pPr marL="254000" indent="0" eaLnBrk="1" hangingPunct="1">
              <a:buNone/>
            </a:pPr>
            <a:r>
              <a:rPr lang="en-US" altLang="tr-TR" dirty="0"/>
              <a:t>       3 / 5.0 = ?   5 / 3.0 = ?    6.0 / 3.5 = ?     6 / 4.0 = ?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Integer vs. Float Division</a:t>
            </a:r>
          </a:p>
        </p:txBody>
      </p:sp>
    </p:spTree>
    <p:extLst>
      <p:ext uri="{BB962C8B-B14F-4D97-AF65-F5344CB8AC3E}">
        <p14:creationId xmlns:p14="http://schemas.microsoft.com/office/powerpoint/2010/main" val="5115472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Order of Operations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3779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When multiple operators appears in an expression, the order of evaluation depends on the rules of precedence.</a:t>
            </a:r>
          </a:p>
          <a:p>
            <a:pPr marL="596900" lvl="1" indent="0" eaLnBrk="1" hangingPunct="1">
              <a:buNone/>
            </a:pPr>
            <a:r>
              <a:rPr lang="en-US" altLang="tr-TR" dirty="0"/>
              <a:t>		4 * 5 – 1 / 3 / 2 * 9 + 1 = ?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P E M D A S: parentheses, exponentiation, multiplication &amp; division, addition &amp; subtraction.</a:t>
            </a:r>
          </a:p>
          <a:p>
            <a:pPr marL="1397000" lvl="2" indent="-457200" eaLnBrk="1" hangingPunct="1">
              <a:buSzPct val="100000"/>
              <a:buFont typeface="Wingdings" panose="05000000000000000000" pitchFamily="2" charset="2"/>
              <a:buChar char="q"/>
            </a:pPr>
            <a:r>
              <a:rPr lang="en-US" altLang="tr-TR" dirty="0"/>
              <a:t>Same precedence: LEFT </a:t>
            </a:r>
            <a:r>
              <a:rPr lang="en-US" altLang="tr-TR" dirty="0">
                <a:sym typeface="Wingdings" panose="05000000000000000000" pitchFamily="2" charset="2"/>
              </a:rPr>
              <a:t></a:t>
            </a:r>
            <a:r>
              <a:rPr lang="en-US" altLang="tr-TR" dirty="0"/>
              <a:t> RIGHT</a:t>
            </a:r>
          </a:p>
        </p:txBody>
      </p:sp>
    </p:spTree>
    <p:extLst>
      <p:ext uri="{BB962C8B-B14F-4D97-AF65-F5344CB8AC3E}">
        <p14:creationId xmlns:p14="http://schemas.microsoft.com/office/powerpoint/2010/main" val="1506397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String Operations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‘a’ + ‘b’ = ?</a:t>
            </a:r>
          </a:p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‘a’ * 3 = ?</a:t>
            </a:r>
          </a:p>
        </p:txBody>
      </p:sp>
    </p:spTree>
    <p:extLst>
      <p:ext uri="{BB962C8B-B14F-4D97-AF65-F5344CB8AC3E}">
        <p14:creationId xmlns:p14="http://schemas.microsoft.com/office/powerpoint/2010/main" val="20093780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Pages>0</Pages>
  <Words>1050</Words>
  <Characters>0</Characters>
  <Application>Microsoft Office PowerPoint</Application>
  <PresentationFormat>Custom</PresentationFormat>
  <Lines>0</Lines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29</vt:i4>
      </vt:variant>
    </vt:vector>
  </HeadingPairs>
  <TitlesOfParts>
    <vt:vector size="50" baseType="lpstr">
      <vt:lpstr>Arial</vt:lpstr>
      <vt:lpstr>Courier New</vt:lpstr>
      <vt:lpstr>Gill Sans</vt:lpstr>
      <vt:lpstr>Wingdings</vt:lpstr>
      <vt:lpstr>ヒラギノ角ゴ ProN W3</vt:lpstr>
      <vt:lpstr>ヒラギノ角ゴ ProN W6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1_Title &amp; Bullets</vt:lpstr>
      <vt:lpstr> ENGR 101 Introduction to Programming  Week 2</vt:lpstr>
      <vt:lpstr>Values and Types</vt:lpstr>
      <vt:lpstr>Values and Types</vt:lpstr>
      <vt:lpstr>Variables</vt:lpstr>
      <vt:lpstr>Variable names and  keywords</vt:lpstr>
      <vt:lpstr>Operators and Operands</vt:lpstr>
      <vt:lpstr>Integer vs. Float Division</vt:lpstr>
      <vt:lpstr>Order of Operations</vt:lpstr>
      <vt:lpstr>String Operations</vt:lpstr>
      <vt:lpstr>Expressions</vt:lpstr>
      <vt:lpstr>Statements</vt:lpstr>
      <vt:lpstr>Comments</vt:lpstr>
      <vt:lpstr>Functions</vt:lpstr>
      <vt:lpstr>Adding new functions</vt:lpstr>
      <vt:lpstr>PowerPoint Presentation</vt:lpstr>
      <vt:lpstr>Putting it all together</vt:lpstr>
      <vt:lpstr>Flow of execution</vt:lpstr>
      <vt:lpstr>Parameters and Arguments</vt:lpstr>
      <vt:lpstr>Parameters and Arguments</vt:lpstr>
      <vt:lpstr>Variables and Parameters  are Local</vt:lpstr>
      <vt:lpstr>Local Variables</vt:lpstr>
      <vt:lpstr>Why Functions?</vt:lpstr>
      <vt:lpstr>Type conversion</vt:lpstr>
      <vt:lpstr>Math functions</vt:lpstr>
      <vt:lpstr>Composition</vt:lpstr>
      <vt:lpstr>In-class Assignment</vt:lpstr>
      <vt:lpstr>Some more Exercises</vt:lpstr>
      <vt:lpstr>Some more Exercises</vt:lpstr>
      <vt:lpstr>Some more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Week 2.0</dc:title>
  <dc:subject/>
  <dc:creator>Ali Cakmak</dc:creator>
  <cp:keywords/>
  <dc:description/>
  <cp:lastModifiedBy>Mujde</cp:lastModifiedBy>
  <cp:revision>78</cp:revision>
  <dcterms:modified xsi:type="dcterms:W3CDTF">2019-02-11T15:17:46Z</dcterms:modified>
</cp:coreProperties>
</file>