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4" r:id="rId2"/>
    <p:sldMasterId id="2147483696" r:id="rId3"/>
  </p:sldMasterIdLst>
  <p:sldIdLst>
    <p:sldId id="313" r:id="rId4"/>
    <p:sldId id="352" r:id="rId5"/>
    <p:sldId id="310" r:id="rId6"/>
    <p:sldId id="343" r:id="rId7"/>
    <p:sldId id="304" r:id="rId8"/>
    <p:sldId id="297" r:id="rId9"/>
    <p:sldId id="300" r:id="rId10"/>
    <p:sldId id="398" r:id="rId11"/>
    <p:sldId id="387" r:id="rId12"/>
    <p:sldId id="365" r:id="rId13"/>
    <p:sldId id="366" r:id="rId14"/>
    <p:sldId id="367" r:id="rId15"/>
    <p:sldId id="368" r:id="rId16"/>
    <p:sldId id="369" r:id="rId17"/>
    <p:sldId id="397" r:id="rId18"/>
    <p:sldId id="373" r:id="rId19"/>
    <p:sldId id="372" r:id="rId20"/>
    <p:sldId id="386" r:id="rId21"/>
    <p:sldId id="371" r:id="rId22"/>
    <p:sldId id="370" r:id="rId23"/>
    <p:sldId id="374" r:id="rId24"/>
    <p:sldId id="376" r:id="rId25"/>
    <p:sldId id="379" r:id="rId26"/>
    <p:sldId id="400" r:id="rId27"/>
  </p:sldIdLst>
  <p:sldSz cx="10160000" cy="7620000"/>
  <p:notesSz cx="4870450" cy="7102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/>
    <p:restoredTop sz="94623"/>
  </p:normalViewPr>
  <p:slideViewPr>
    <p:cSldViewPr>
      <p:cViewPr varScale="1">
        <p:scale>
          <a:sx n="54" d="100"/>
          <a:sy n="54" d="100"/>
        </p:scale>
        <p:origin x="1400" y="60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96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034975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87265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282700"/>
            <a:ext cx="2044700" cy="353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282700"/>
            <a:ext cx="5981700" cy="353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583707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434895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665656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2079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214372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753440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38361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84841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358743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088839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33828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677023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3650" y="50800"/>
            <a:ext cx="2520950" cy="7543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" y="50800"/>
            <a:ext cx="741045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246937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E4E08-7229-4EEA-A0F6-11ED90E15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5876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2F18A-DBD5-41A8-8F3F-994B33587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0865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07145-0B4A-45CE-8ED0-D9DBB8445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2761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770BC-6AC4-47BA-94F2-9E7D3966D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776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B4DCE-32F5-44EF-AEEE-07858757D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336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F7285-25D1-4352-BAF0-0CF32AC1F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6487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4690C-C907-4563-BE82-16559943B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133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470567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72B51-51C4-4F4F-A3FE-7FEBB7184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0415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A006B-FDDE-4C11-8AD3-62316ACD8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9067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FDC37-1691-4972-96FD-9DB33C4C1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6361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3650" y="50800"/>
            <a:ext cx="2520950" cy="7543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" y="50800"/>
            <a:ext cx="741045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5614B-1899-48D5-8F4F-4BF6E80745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73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3924300"/>
            <a:ext cx="4013200" cy="88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013200" cy="88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17635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26161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474975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8336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04066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6981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3924300"/>
            <a:ext cx="8178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282700"/>
            <a:ext cx="81788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5" y="-76200"/>
            <a:ext cx="15303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800" y="50800"/>
            <a:ext cx="10083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" y="2159000"/>
            <a:ext cx="1008380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67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60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800" y="50800"/>
            <a:ext cx="10083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" y="2159000"/>
            <a:ext cx="1008380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940300" y="7251700"/>
            <a:ext cx="266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ea typeface="Gill Sans" charset="0"/>
                <a:cs typeface="Gill Sans" charset="0"/>
              </a:defRPr>
            </a:lvl1pPr>
          </a:lstStyle>
          <a:p>
            <a:pPr>
              <a:defRPr/>
            </a:pPr>
            <a:fld id="{48AB2F51-CA1A-4665-853E-59A0A1889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8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60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711200"/>
            <a:ext cx="8178800" cy="4152900"/>
          </a:xfrm>
        </p:spPr>
        <p:txBody>
          <a:bodyPr/>
          <a:lstStyle/>
          <a:p>
            <a:pPr eaLnBrk="1" hangingPunct="1">
              <a:defRPr/>
            </a:pPr>
            <a:b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</a:br>
            <a:r>
              <a:rPr lang="en-US" sz="5400" b="1" dirty="0">
                <a:latin typeface="Gill Sans" charset="0"/>
                <a:ea typeface="ヒラギノ角ゴ ProN W3" charset="0"/>
                <a:cs typeface="ヒラギノ角ゴ ProN W3" charset="0"/>
              </a:rPr>
              <a:t>ENGR 101</a:t>
            </a:r>
            <a:br>
              <a:rPr lang="en-US" sz="5400" b="1" dirty="0">
                <a:latin typeface="Gill Sans" charset="0"/>
                <a:ea typeface="ヒラギノ角ゴ ProN W3" charset="0"/>
                <a:cs typeface="ヒラギノ角ゴ ProN W3" charset="0"/>
              </a:rPr>
            </a:br>
            <a:r>
              <a:rPr lang="en-US" sz="5400" b="1" dirty="0">
                <a:latin typeface="Gill Sans" charset="0"/>
                <a:ea typeface="ヒラギノ角ゴ ProN W3" charset="0"/>
                <a:cs typeface="ヒラギノ角ゴ ProN W3" charset="0"/>
              </a:rPr>
              <a:t>Introduction to Programming</a:t>
            </a:r>
            <a:br>
              <a:rPr lang="en-US" b="1" dirty="0">
                <a:latin typeface="Gill Sans" charset="0"/>
                <a:ea typeface="ヒラギノ角ゴ ProN W3" charset="0"/>
                <a:cs typeface="ヒラギノ角ゴ ProN W3" charset="0"/>
              </a:rPr>
            </a:br>
            <a:br>
              <a:rPr lang="en-US" sz="4400" b="1" i="1" u="sng" dirty="0">
                <a:solidFill>
                  <a:srgbClr val="003C52"/>
                </a:solidFill>
                <a:latin typeface="Gill Sans" charset="0"/>
                <a:ea typeface="ヒラギノ角ゴ ProN W6" charset="0"/>
                <a:cs typeface="ヒラギノ角ゴ ProN W6" charset="0"/>
              </a:rPr>
            </a:br>
            <a:r>
              <a:rPr lang="en-US" sz="4400" b="1" dirty="0">
                <a:solidFill>
                  <a:srgbClr val="003C52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Week 4</a:t>
            </a:r>
            <a:endParaRPr lang="en-US" sz="4400" b="1" dirty="0">
              <a:solidFill>
                <a:srgbClr val="003C52"/>
              </a:solidFill>
              <a:latin typeface="Gill Sans" charset="0"/>
              <a:ea typeface="ヒラギノ角ゴ ProN W6" charset="0"/>
              <a:cs typeface="ヒラギノ角ゴ ProN W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r>
              <a:rPr lang="en-US" sz="5400" dirty="0">
                <a:solidFill>
                  <a:schemeClr val="tx2"/>
                </a:solidFill>
              </a:rPr>
              <a:t>Boolean Type - bool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25000"/>
            </a:pPr>
            <a:r>
              <a:rPr lang="en-US" dirty="0"/>
              <a:t>Has two possible values: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marL="21590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pitchFamily="49" charset="0"/>
              </a:rPr>
              <a:t>&gt;&gt;&gt; a = True</a:t>
            </a:r>
          </a:p>
          <a:p>
            <a:pPr marL="21590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pitchFamily="49" charset="0"/>
              </a:rPr>
              <a:t>&gt;&gt;&gt; print type(a)</a:t>
            </a:r>
          </a:p>
          <a:p>
            <a:pPr marL="21590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pitchFamily="49" charset="0"/>
              </a:rPr>
              <a:t>&lt;type, ‘bool’&gt;</a:t>
            </a:r>
          </a:p>
          <a:p>
            <a:pPr marL="215900" indent="0">
              <a:buNone/>
            </a:pPr>
            <a:endParaRPr lang="en-US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1299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22896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>
                <a:solidFill>
                  <a:schemeClr val="tx2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Boolean Expressions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b="1" dirty="0">
                <a:latin typeface="Gill Sans" charset="0"/>
                <a:ea typeface="ヒラギノ角ゴ ProN W3" charset="0"/>
                <a:cs typeface="ヒラギノ角ゴ ProN W3" charset="0"/>
              </a:rPr>
              <a:t>True</a:t>
            </a: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 and </a:t>
            </a:r>
            <a:r>
              <a:rPr lang="en-US" b="1" dirty="0">
                <a:latin typeface="Gill Sans" charset="0"/>
                <a:ea typeface="ヒラギノ角ゴ ProN W3" charset="0"/>
                <a:cs typeface="ヒラギノ角ゴ ProN W3" charset="0"/>
              </a:rPr>
              <a:t>False</a:t>
            </a: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 are special values that belong to the type bool; they are not strings:</a:t>
            </a:r>
          </a:p>
          <a:p>
            <a:pPr marL="698500" eaLnBrk="1" hangingPunct="1">
              <a:defRPr/>
            </a:pPr>
            <a:endParaRPr lang="en-US" dirty="0"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marL="254000" indent="0" eaLnBrk="1" hangingPunct="1"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  <a:t>&gt;&gt;&gt; type(True)</a:t>
            </a:r>
            <a:br>
              <a:rPr lang="en-US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  <a:t>&lt;type 'bool'&gt;</a:t>
            </a:r>
          </a:p>
          <a:p>
            <a:pPr marL="254000" indent="0" eaLnBrk="1" hangingPunct="1">
              <a:buNone/>
              <a:defRPr/>
            </a:pPr>
            <a:endParaRPr lang="en-US" b="1" dirty="0">
              <a:latin typeface="Courier" pitchFamily="49" charset="0"/>
              <a:ea typeface="ヒラギノ角ゴ ProN W3" charset="0"/>
              <a:cs typeface="ヒラギノ角ゴ ProN W3" charset="0"/>
            </a:endParaRPr>
          </a:p>
          <a:p>
            <a:pPr marL="254000" indent="0" eaLnBrk="1" hangingPunct="1"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  <a:t>&gt;&gt;&gt; type(False)</a:t>
            </a:r>
            <a:br>
              <a:rPr lang="en-US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  <a:t>&lt;type 'bool'&gt;</a:t>
            </a:r>
          </a:p>
        </p:txBody>
      </p:sp>
    </p:spTree>
    <p:extLst>
      <p:ext uri="{BB962C8B-B14F-4D97-AF65-F5344CB8AC3E}">
        <p14:creationId xmlns:p14="http://schemas.microsoft.com/office/powerpoint/2010/main" val="259460828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950888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>
                <a:solidFill>
                  <a:schemeClr val="tx2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Relational Operators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649760"/>
            <a:ext cx="10083800" cy="5435600"/>
          </a:xfrm>
        </p:spPr>
        <p:txBody>
          <a:bodyPr/>
          <a:lstStyle/>
          <a:p>
            <a:pPr marL="698500" eaLnBrk="1" hangingPunct="1">
              <a:spcBef>
                <a:spcPts val="0"/>
              </a:spcBef>
              <a:spcAft>
                <a:spcPts val="600"/>
              </a:spcAft>
              <a:buSzPct val="125000"/>
              <a:defRPr/>
            </a:pP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Relational operators are:</a:t>
            </a:r>
            <a:b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</a:b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  <a:t> x == y  # x is equal to y</a:t>
            </a:r>
            <a:br>
              <a:rPr lang="en-US" sz="2400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  <a:t> x != y  # x is not equal to y</a:t>
            </a:r>
            <a:br>
              <a:rPr lang="en-US" sz="2400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  <a:t> x &gt; y   # x is greater than y</a:t>
            </a:r>
            <a:br>
              <a:rPr lang="en-US" sz="2400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  <a:t> x &lt; y   # x is less than y</a:t>
            </a:r>
          </a:p>
          <a:p>
            <a:pPr marL="25400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  <a:t>   x &gt;= y  # x is greater than or equal to y</a:t>
            </a:r>
            <a:br>
              <a:rPr lang="en-US" sz="2400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  <a:t>   x &lt;= y  # x is less than or equal to y</a:t>
            </a:r>
          </a:p>
          <a:p>
            <a:pPr marL="698500" eaLnBrk="1" hangingPunct="1">
              <a:buSzPct val="125000"/>
              <a:defRPr/>
            </a:pP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A</a:t>
            </a:r>
            <a:r>
              <a:rPr lang="en-US" b="1" dirty="0">
                <a:latin typeface="Gill Sans" charset="0"/>
                <a:ea typeface="ヒラギノ角ゴ ProN W3" charset="0"/>
                <a:cs typeface="ヒラギノ角ゴ ProN W3" charset="0"/>
              </a:rPr>
              <a:t> common error</a:t>
            </a: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 is to use a single equal sign (=) instead of a double equal sign (==). </a:t>
            </a:r>
          </a:p>
          <a:p>
            <a:pPr marL="1770063" lvl="1" indent="-688975" eaLnBrk="1" hangingPunct="1"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= is an assignment operator and </a:t>
            </a:r>
          </a:p>
          <a:p>
            <a:pPr marL="1770063" lvl="1" indent="-688975" eaLnBrk="1" hangingPunct="1"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== is a relational operator. </a:t>
            </a:r>
          </a:p>
          <a:p>
            <a:pPr marL="698500" eaLnBrk="1" hangingPunct="1">
              <a:buSzPct val="125000"/>
              <a:defRPr/>
            </a:pP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There is no such thing as =&lt; or =&gt;.</a:t>
            </a:r>
          </a:p>
        </p:txBody>
      </p:sp>
    </p:spTree>
    <p:extLst>
      <p:ext uri="{BB962C8B-B14F-4D97-AF65-F5344CB8AC3E}">
        <p14:creationId xmlns:p14="http://schemas.microsoft.com/office/powerpoint/2010/main" val="165882433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>
                <a:solidFill>
                  <a:schemeClr val="tx2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Logical Operators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There are three logical operators: </a:t>
            </a:r>
            <a:r>
              <a:rPr lang="en-US" b="1" dirty="0">
                <a:latin typeface="Gill Sans" charset="0"/>
                <a:ea typeface="ヒラギノ角ゴ ProN W3" charset="0"/>
                <a:cs typeface="ヒラギノ角ゴ ProN W3" charset="0"/>
              </a:rPr>
              <a:t>and</a:t>
            </a: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, </a:t>
            </a:r>
            <a:r>
              <a:rPr lang="en-US" b="1" dirty="0">
                <a:latin typeface="Gill Sans" charset="0"/>
                <a:ea typeface="ヒラギノ角ゴ ProN W3" charset="0"/>
                <a:cs typeface="ヒラギノ角ゴ ProN W3" charset="0"/>
              </a:rPr>
              <a:t>or</a:t>
            </a: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, and </a:t>
            </a:r>
            <a:r>
              <a:rPr lang="en-US" b="1" dirty="0">
                <a:latin typeface="Gill Sans" charset="0"/>
                <a:ea typeface="ヒラギノ角ゴ ProN W3" charset="0"/>
                <a:cs typeface="ヒラギノ角ゴ ProN W3" charset="0"/>
              </a:rPr>
              <a:t>not</a:t>
            </a: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. </a:t>
            </a:r>
          </a:p>
          <a:p>
            <a:pPr marL="698500" eaLnBrk="1" hangingPunct="1">
              <a:buSzPct val="125000"/>
              <a:defRPr/>
            </a:pP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The semantics (meaning) of these operators is similar to their meaning in English.</a:t>
            </a:r>
          </a:p>
        </p:txBody>
      </p:sp>
    </p:spTree>
    <p:extLst>
      <p:ext uri="{BB962C8B-B14F-4D97-AF65-F5344CB8AC3E}">
        <p14:creationId xmlns:p14="http://schemas.microsoft.com/office/powerpoint/2010/main" val="133286889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734864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>
                <a:solidFill>
                  <a:schemeClr val="tx2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Logical Operators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4000" indent="0" eaLnBrk="1" hangingPunct="1"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3000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x &gt; 0 </a:t>
            </a:r>
            <a:r>
              <a:rPr lang="en-US" sz="3000" b="1" dirty="0">
                <a:solidFill>
                  <a:srgbClr val="FF000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  <a:t>and</a:t>
            </a:r>
            <a:r>
              <a:rPr lang="en-US" sz="3000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x &lt; 10 </a:t>
            </a:r>
            <a:br>
              <a:rPr lang="en-US" sz="3000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sz="3000" dirty="0">
                <a:latin typeface="Courier" pitchFamily="49" charset="0"/>
                <a:ea typeface="ヒラギノ角ゴ ProN W3" charset="0"/>
                <a:cs typeface="ヒラギノ角ゴ ProN W3" charset="0"/>
              </a:rPr>
              <a:t># is true only if x is greater than 0 </a:t>
            </a:r>
          </a:p>
          <a:p>
            <a:pPr marL="254000" indent="0" eaLnBrk="1" hangingPunct="1"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3000" dirty="0">
                <a:latin typeface="Courier" pitchFamily="49" charset="0"/>
                <a:ea typeface="ヒラギノ角ゴ ProN W3" charset="0"/>
                <a:cs typeface="ヒラギノ角ゴ ProN W3" charset="0"/>
              </a:rPr>
              <a:t># </a:t>
            </a:r>
            <a:r>
              <a:rPr lang="en-US" sz="3000" b="1" i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and</a:t>
            </a:r>
            <a:r>
              <a:rPr lang="en-US" sz="3000" dirty="0">
                <a:latin typeface="Courier" pitchFamily="49" charset="0"/>
                <a:ea typeface="ヒラギノ角ゴ ProN W3" charset="0"/>
                <a:cs typeface="ヒラギノ角ゴ ProN W3" charset="0"/>
              </a:rPr>
              <a:t> less than 10.</a:t>
            </a:r>
          </a:p>
          <a:p>
            <a:pPr marL="254000" indent="0" eaLnBrk="1" hangingPunct="1">
              <a:spcBef>
                <a:spcPts val="0"/>
              </a:spcBef>
              <a:spcAft>
                <a:spcPts val="800"/>
              </a:spcAft>
              <a:buNone/>
              <a:defRPr/>
            </a:pPr>
            <a:endParaRPr lang="en-US" sz="500" dirty="0">
              <a:latin typeface="Courier" pitchFamily="49" charset="0"/>
              <a:ea typeface="ヒラギノ角ゴ ProN W3" charset="0"/>
              <a:cs typeface="ヒラギノ角ゴ ProN W3" charset="0"/>
            </a:endParaRPr>
          </a:p>
          <a:p>
            <a:pPr marL="254000" indent="0" eaLnBrk="1" hangingPunct="1"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3000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x &gt; 0 </a:t>
            </a:r>
            <a:r>
              <a:rPr lang="en-US" sz="3000" b="1" dirty="0">
                <a:solidFill>
                  <a:srgbClr val="FF000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  <a:t>or</a:t>
            </a:r>
            <a:r>
              <a:rPr lang="en-US" sz="3000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x &lt; 10</a:t>
            </a:r>
            <a:br>
              <a:rPr lang="en-US" sz="3000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sz="3000" dirty="0">
                <a:latin typeface="Courier" pitchFamily="49" charset="0"/>
                <a:ea typeface="ヒラギノ角ゴ ProN W3" charset="0"/>
                <a:cs typeface="ヒラギノ角ゴ ProN W3" charset="0"/>
              </a:rPr>
              <a:t># is true if </a:t>
            </a:r>
            <a:r>
              <a:rPr lang="en-US" sz="3000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either</a:t>
            </a:r>
            <a:r>
              <a:rPr lang="en-US" sz="3000" dirty="0">
                <a:latin typeface="Courier" pitchFamily="49" charset="0"/>
                <a:ea typeface="ヒラギノ角ゴ ProN W3" charset="0"/>
                <a:cs typeface="ヒラギノ角ゴ ProN W3" charset="0"/>
              </a:rPr>
              <a:t> of the conditions </a:t>
            </a:r>
          </a:p>
          <a:p>
            <a:pPr marL="254000" indent="0" eaLnBrk="1" hangingPunct="1"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3000" dirty="0">
                <a:latin typeface="Courier" pitchFamily="49" charset="0"/>
                <a:ea typeface="ヒラギノ角ゴ ProN W3" charset="0"/>
                <a:cs typeface="ヒラギノ角ゴ ProN W3" charset="0"/>
              </a:rPr>
              <a:t># is true, that is, if x is greater than 0 </a:t>
            </a:r>
          </a:p>
          <a:p>
            <a:pPr marL="254000" indent="0" eaLnBrk="1" hangingPunct="1"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3000" dirty="0">
                <a:latin typeface="Courier" pitchFamily="49" charset="0"/>
                <a:ea typeface="ヒラギノ角ゴ ProN W3" charset="0"/>
                <a:cs typeface="ヒラギノ角ゴ ProN W3" charset="0"/>
              </a:rPr>
              <a:t># </a:t>
            </a:r>
            <a:r>
              <a:rPr lang="en-US" sz="3000" b="1" i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or</a:t>
            </a:r>
            <a:r>
              <a:rPr lang="en-US" sz="3000" dirty="0">
                <a:latin typeface="Courier" pitchFamily="49" charset="0"/>
                <a:ea typeface="ヒラギノ角ゴ ProN W3" charset="0"/>
                <a:cs typeface="ヒラギノ角ゴ ProN W3" charset="0"/>
              </a:rPr>
              <a:t> less than 10.</a:t>
            </a:r>
          </a:p>
          <a:p>
            <a:pPr marL="254000" indent="0" eaLnBrk="1" hangingPunct="1">
              <a:spcBef>
                <a:spcPts val="0"/>
              </a:spcBef>
              <a:spcAft>
                <a:spcPts val="800"/>
              </a:spcAft>
              <a:buNone/>
              <a:defRPr/>
            </a:pPr>
            <a:endParaRPr lang="en-US" sz="500" dirty="0">
              <a:latin typeface="Courier" pitchFamily="49" charset="0"/>
              <a:ea typeface="ヒラギノ角ゴ ProN W3" charset="0"/>
              <a:cs typeface="ヒラギノ角ゴ ProN W3" charset="0"/>
            </a:endParaRPr>
          </a:p>
          <a:p>
            <a:pPr marL="254000" indent="0" eaLnBrk="1" hangingPunct="1"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3000" b="1" dirty="0">
                <a:solidFill>
                  <a:srgbClr val="FF000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  <a:t>not</a:t>
            </a:r>
            <a:r>
              <a:rPr lang="en-US" sz="3000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(x &gt; y)</a:t>
            </a:r>
            <a:br>
              <a:rPr lang="en-US" sz="3000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sz="3000" dirty="0">
                <a:latin typeface="Courier" pitchFamily="49" charset="0"/>
                <a:ea typeface="ヒラギノ角ゴ ProN W3" charset="0"/>
                <a:cs typeface="ヒラギノ角ゴ ProN W3" charset="0"/>
              </a:rPr>
              <a:t># is true if x &gt; y is false, that is, </a:t>
            </a:r>
          </a:p>
          <a:p>
            <a:pPr marL="254000" indent="0" eaLnBrk="1" hangingPunct="1"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3000" dirty="0">
                <a:latin typeface="Courier" pitchFamily="49" charset="0"/>
                <a:ea typeface="ヒラギノ角ゴ ProN W3" charset="0"/>
                <a:cs typeface="ヒラギノ角ゴ ProN W3" charset="0"/>
              </a:rPr>
              <a:t># if x is less than or equal to y.</a:t>
            </a:r>
          </a:p>
        </p:txBody>
      </p:sp>
    </p:spTree>
    <p:extLst>
      <p:ext uri="{BB962C8B-B14F-4D97-AF65-F5344CB8AC3E}">
        <p14:creationId xmlns:p14="http://schemas.microsoft.com/office/powerpoint/2010/main" val="121489408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25000"/>
            </a:pPr>
            <a:r>
              <a:rPr lang="en-US" dirty="0"/>
              <a:t>or (lowest precedence)</a:t>
            </a:r>
          </a:p>
          <a:p>
            <a:pPr>
              <a:buSzPct val="125000"/>
            </a:pPr>
            <a:r>
              <a:rPr lang="en-US" dirty="0"/>
              <a:t>and</a:t>
            </a:r>
          </a:p>
          <a:p>
            <a:pPr>
              <a:buSzPct val="125000"/>
            </a:pPr>
            <a:r>
              <a:rPr lang="en-US" dirty="0"/>
              <a:t>not (highest precedence)</a:t>
            </a:r>
          </a:p>
          <a:p>
            <a:endParaRPr lang="en-US" dirty="0"/>
          </a:p>
          <a:p>
            <a:pPr marL="215900" indent="0">
              <a:buNone/>
            </a:pPr>
            <a:r>
              <a:rPr lang="en-US" b="1" dirty="0">
                <a:latin typeface="Courier"/>
              </a:rPr>
              <a:t>print False and True or True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9AD4AF-A265-4B38-B8F5-12103FF48A4F}"/>
              </a:ext>
            </a:extLst>
          </p:cNvPr>
          <p:cNvCxnSpPr/>
          <p:nvPr/>
        </p:nvCxnSpPr>
        <p:spPr bwMode="auto">
          <a:xfrm>
            <a:off x="5440040" y="3305944"/>
            <a:ext cx="0" cy="1656184"/>
          </a:xfrm>
          <a:prstGeom prst="straightConnector1">
            <a:avLst/>
          </a:prstGeom>
          <a:ln w="98425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5334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0" y="1247775"/>
            <a:ext cx="10160000" cy="2652713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Iteration (Looping) </a:t>
            </a:r>
            <a:br>
              <a:rPr lang="en-US" altLang="tr-TR" sz="5400" dirty="0">
                <a:solidFill>
                  <a:schemeClr val="accent2"/>
                </a:solidFill>
              </a:rPr>
            </a:br>
            <a:r>
              <a:rPr lang="en-US" altLang="tr-TR" sz="5400" dirty="0">
                <a:solidFill>
                  <a:schemeClr val="accent2"/>
                </a:solidFill>
              </a:rPr>
              <a:t>Another Way</a:t>
            </a:r>
          </a:p>
        </p:txBody>
      </p:sp>
    </p:spTree>
    <p:extLst>
      <p:ext uri="{BB962C8B-B14F-4D97-AF65-F5344CB8AC3E}">
        <p14:creationId xmlns:p14="http://schemas.microsoft.com/office/powerpoint/2010/main" val="320296512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950888"/>
          </a:xfrm>
        </p:spPr>
        <p:txBody>
          <a:bodyPr/>
          <a:lstStyle/>
          <a:p>
            <a:r>
              <a:rPr lang="en-US" altLang="en-US" sz="5400" dirty="0">
                <a:solidFill>
                  <a:schemeClr val="tx2"/>
                </a:solidFill>
              </a:rPr>
              <a:t>while loop – syntax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0800" y="1714074"/>
            <a:ext cx="10083800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590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a counter variable</a:t>
            </a:r>
          </a:p>
          <a:p>
            <a:pPr marL="215900" indent="0">
              <a:spcBef>
                <a:spcPts val="60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counter_variable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215900" indent="0">
              <a:spcBef>
                <a:spcPts val="600"/>
              </a:spcBef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5900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15900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#do something in the loop body</a:t>
            </a:r>
          </a:p>
          <a:p>
            <a:pPr marL="215900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5900" indent="0">
              <a:spcBef>
                <a:spcPts val="60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5900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#update the counter variable</a:t>
            </a:r>
          </a:p>
          <a:p>
            <a:pPr marL="215900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counter_variable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2</a:t>
            </a:r>
          </a:p>
          <a:p>
            <a:pPr marL="21590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5900" indent="0">
              <a:buNone/>
            </a:pPr>
            <a:r>
              <a:rPr lang="en-US" sz="2800" i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boolean_expression</a:t>
            </a:r>
            <a:r>
              <a:rPr lang="en-US" sz="2800" i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should involve the counter variable</a:t>
            </a:r>
          </a:p>
        </p:txBody>
      </p:sp>
    </p:spTree>
    <p:extLst>
      <p:ext uri="{BB962C8B-B14F-4D97-AF65-F5344CB8AC3E}">
        <p14:creationId xmlns:p14="http://schemas.microsoft.com/office/powerpoint/2010/main" val="135906215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tx2"/>
                </a:solidFill>
              </a:rPr>
              <a:t>The </a:t>
            </a:r>
            <a:r>
              <a:rPr lang="en-US" altLang="tr-TR" sz="5400" b="1" dirty="0">
                <a:solidFill>
                  <a:schemeClr val="tx2"/>
                </a:solidFill>
              </a:rPr>
              <a:t>while</a:t>
            </a:r>
            <a:r>
              <a:rPr lang="en-US" altLang="tr-TR" sz="5400" dirty="0">
                <a:solidFill>
                  <a:schemeClr val="tx2"/>
                </a:solidFill>
              </a:rPr>
              <a:t> statement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More formally, here is the flow of execution for a while statement:</a:t>
            </a:r>
            <a:br>
              <a:rPr lang="en-US" altLang="tr-TR" dirty="0"/>
            </a:br>
            <a:br>
              <a:rPr lang="en-US" altLang="tr-TR" dirty="0"/>
            </a:br>
            <a:r>
              <a:rPr lang="en-US" altLang="tr-TR" dirty="0"/>
              <a:t>1. Evaluate the condition, yielding </a:t>
            </a:r>
            <a:r>
              <a:rPr lang="en-US" altLang="tr-TR" b="1" dirty="0"/>
              <a:t>True</a:t>
            </a:r>
            <a:r>
              <a:rPr lang="en-US" altLang="tr-TR" dirty="0"/>
              <a:t> or </a:t>
            </a:r>
            <a:r>
              <a:rPr lang="en-US" altLang="tr-TR" b="1" dirty="0"/>
              <a:t>False</a:t>
            </a:r>
            <a:r>
              <a:rPr lang="en-US" altLang="tr-TR" dirty="0"/>
              <a:t>.</a:t>
            </a:r>
            <a:br>
              <a:rPr lang="en-US" altLang="tr-TR" dirty="0"/>
            </a:br>
            <a:br>
              <a:rPr lang="en-US" altLang="tr-TR" dirty="0"/>
            </a:br>
            <a:r>
              <a:rPr lang="en-US" altLang="tr-TR" dirty="0"/>
              <a:t>2. If the condition is false, exit the while statement and continue execution at the next statement.</a:t>
            </a:r>
            <a:br>
              <a:rPr lang="en-US" altLang="tr-TR" dirty="0"/>
            </a:br>
            <a:br>
              <a:rPr lang="en-US" altLang="tr-TR" dirty="0"/>
            </a:br>
            <a:r>
              <a:rPr lang="en-US" altLang="tr-TR" dirty="0"/>
              <a:t>3. If the condition is true, </a:t>
            </a:r>
            <a:r>
              <a:rPr lang="en-US" altLang="tr-TR" u="sng" dirty="0"/>
              <a:t>execute the body</a:t>
            </a:r>
            <a:r>
              <a:rPr lang="en-US" altLang="tr-TR" dirty="0"/>
              <a:t> and then go back to step 1.</a:t>
            </a:r>
          </a:p>
        </p:txBody>
      </p:sp>
    </p:spTree>
    <p:extLst>
      <p:ext uri="{BB962C8B-B14F-4D97-AF65-F5344CB8AC3E}">
        <p14:creationId xmlns:p14="http://schemas.microsoft.com/office/powerpoint/2010/main" val="125397420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878880"/>
          </a:xfrm>
        </p:spPr>
        <p:txBody>
          <a:bodyPr/>
          <a:lstStyle/>
          <a:p>
            <a:r>
              <a:rPr lang="en-US" sz="5400" dirty="0">
                <a:solidFill>
                  <a:schemeClr val="tx2"/>
                </a:solidFill>
              </a:rPr>
              <a:t>Looping another way - while</a:t>
            </a:r>
            <a:endParaRPr lang="en-US" altLang="en-US" sz="6000" dirty="0">
              <a:solidFill>
                <a:schemeClr val="tx2"/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83456" y="2513856"/>
            <a:ext cx="4608066" cy="3240360"/>
          </a:xfrm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215900" indent="0" latinLnBrk="1">
              <a:spcBef>
                <a:spcPct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000" b="1" dirty="0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(bob,100)</a:t>
            </a:r>
            <a:br>
              <a:rPr lang="en-US" sz="2000" b="1" dirty="0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2000" b="1" dirty="0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(bob)</a:t>
            </a:r>
            <a:endParaRPr lang="en-US" alt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04" name="Content Placeholder 2"/>
          <p:cNvSpPr txBox="1">
            <a:spLocks/>
          </p:cNvSpPr>
          <p:nvPr/>
        </p:nvSpPr>
        <p:spPr bwMode="auto">
          <a:xfrm>
            <a:off x="5183908" y="2513856"/>
            <a:ext cx="4806676" cy="3240360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 marL="21590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44450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346200" indent="-44450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701800" indent="-44450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44700" indent="-44450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019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591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163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735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2159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ヒラギノ角ゴ ProN W3" charset="-128"/>
              <a:cs typeface="Courier New" panose="02070309020205020404" pitchFamily="49" charset="0"/>
              <a:sym typeface="Gill Sans" charset="0"/>
            </a:endParaRPr>
          </a:p>
          <a:p>
            <a:pPr marL="2159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ヒラギノ角ゴ ProN W3" charset="-128"/>
              <a:cs typeface="Courier New" panose="02070309020205020404" pitchFamily="49" charset="0"/>
              <a:sym typeface="Gill Sans" charset="0"/>
            </a:endParaRPr>
          </a:p>
          <a:p>
            <a:pPr marL="2159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= 0</a:t>
            </a:r>
          </a:p>
          <a:p>
            <a:pPr marL="2159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while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&lt; 4:</a:t>
            </a:r>
          </a:p>
          <a:p>
            <a:pPr marL="2159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=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+ 1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DCC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fd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DCC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(bob,100)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DCC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DCC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DCC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lt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DCC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(bob)</a:t>
            </a:r>
          </a:p>
          <a:p>
            <a:pPr marL="2159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DCC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  </a:t>
            </a:r>
            <a:endParaRPr kumimoji="0" lang="en-US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ヒラギノ角ゴ ProN W3" charset="-128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964090" y="2009800"/>
            <a:ext cx="3024336" cy="108012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"/>
                <a:ea typeface="ヒラギノ角ゴ ProN W3" charset="0"/>
                <a:cs typeface="ヒラギノ角ゴ ProN W3" charset="0"/>
                <a:sym typeface="Gill Sans" charset="0"/>
              </a:rPr>
              <a:t>option #1    with for loop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160120" y="2009800"/>
            <a:ext cx="3024336" cy="108012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"/>
                <a:ea typeface="ヒラギノ角ゴ ProN W3" charset="0"/>
                <a:cs typeface="ヒラギノ角ゴ ProN W3" charset="0"/>
                <a:sym typeface="Gill Sans" charset="0"/>
              </a:rPr>
              <a:t>option #2     with while loop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7215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64" y="2441848"/>
            <a:ext cx="10083800" cy="2057400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en-US" sz="4800" b="1" dirty="0">
                <a:solidFill>
                  <a:schemeClr val="tx2"/>
                </a:solidFill>
              </a:rPr>
              <a:t>Reminder</a:t>
            </a:r>
            <a:br>
              <a:rPr lang="en-US" altLang="en-US" sz="4800" b="1" dirty="0">
                <a:solidFill>
                  <a:schemeClr val="tx2"/>
                </a:solidFill>
              </a:rPr>
            </a:br>
            <a:r>
              <a:rPr lang="en-US" altLang="en-US" sz="4800" b="1" dirty="0">
                <a:solidFill>
                  <a:schemeClr val="tx2"/>
                </a:solidFill>
              </a:rPr>
              <a:t>Last Week (Week 3)</a:t>
            </a:r>
            <a:br>
              <a:rPr lang="en-US" altLang="en-US" sz="4800" b="1" dirty="0">
                <a:solidFill>
                  <a:schemeClr val="tx2"/>
                </a:solidFill>
              </a:rPr>
            </a:br>
            <a:r>
              <a:rPr lang="en-US" altLang="en-US" sz="4800" b="1" dirty="0">
                <a:solidFill>
                  <a:schemeClr val="accent1">
                    <a:lumMod val="75000"/>
                  </a:schemeClr>
                </a:solidFill>
              </a:rPr>
              <a:t>Turtle World &amp; Iterations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4545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950888"/>
          </a:xfrm>
        </p:spPr>
        <p:txBody>
          <a:bodyPr/>
          <a:lstStyle/>
          <a:p>
            <a:r>
              <a:rPr lang="en-US" sz="5400" dirty="0">
                <a:solidFill>
                  <a:schemeClr val="tx2"/>
                </a:solidFill>
              </a:rPr>
              <a:t>Looping another way - while</a:t>
            </a:r>
            <a:endParaRPr lang="en-US" altLang="en-US" sz="6000" dirty="0">
              <a:solidFill>
                <a:schemeClr val="tx2"/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83456" y="2513856"/>
            <a:ext cx="4608066" cy="3240360"/>
          </a:xfrm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215900" indent="0" latinLnBrk="1">
              <a:spcBef>
                <a:spcPct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range(4, 8, 2):</a:t>
            </a:r>
          </a:p>
          <a:p>
            <a:pPr marL="215900" indent="0" latinLnBrk="1">
              <a:spcBef>
                <a:spcPct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04" name="Content Placeholder 2"/>
          <p:cNvSpPr txBox="1">
            <a:spLocks/>
          </p:cNvSpPr>
          <p:nvPr/>
        </p:nvSpPr>
        <p:spPr bwMode="auto">
          <a:xfrm>
            <a:off x="5183908" y="2513856"/>
            <a:ext cx="4806676" cy="3240360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 marL="21590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44450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346200" indent="-44450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701800" indent="-44450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44700" indent="-44450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019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591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163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735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2159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ヒラギノ角ゴ ProN W3" charset="-128"/>
              <a:cs typeface="Courier New" panose="02070309020205020404" pitchFamily="49" charset="0"/>
              <a:sym typeface="Gill Sans" charset="0"/>
            </a:endParaRPr>
          </a:p>
          <a:p>
            <a:pPr marL="2159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ヒラギノ角ゴ ProN W3" charset="-128"/>
              <a:cs typeface="Courier New" panose="02070309020205020404" pitchFamily="49" charset="0"/>
              <a:sym typeface="Gill Sans" charset="0"/>
            </a:endParaRPr>
          </a:p>
          <a:p>
            <a:pPr marL="2159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= 4</a:t>
            </a:r>
          </a:p>
          <a:p>
            <a:pPr marL="2159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while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&lt; 8:</a:t>
            </a:r>
          </a:p>
          <a:p>
            <a:pPr marL="2159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 print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i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ヒラギノ角ゴ ProN W3" charset="-128"/>
              <a:cs typeface="Courier New" panose="02070309020205020404" pitchFamily="49" charset="0"/>
              <a:sym typeface="Gill Sans" charset="0"/>
            </a:endParaRPr>
          </a:p>
          <a:p>
            <a:pPr marL="2159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=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+ 2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DCC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</a:t>
            </a:r>
            <a:endParaRPr kumimoji="0" lang="en-US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ヒラギノ角ゴ ProN W3" charset="-128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964090" y="2009800"/>
            <a:ext cx="3024336" cy="108012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"/>
                <a:ea typeface="ヒラギノ角ゴ ProN W3" charset="0"/>
                <a:cs typeface="ヒラギノ角ゴ ProN W3" charset="0"/>
                <a:sym typeface="Gill Sans" charset="0"/>
              </a:rPr>
              <a:t>Example    with for loop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160120" y="2009800"/>
            <a:ext cx="3024336" cy="108012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"/>
                <a:ea typeface="ヒラギノ角ゴ ProN W3" charset="0"/>
                <a:cs typeface="ヒラギノ角ゴ ProN W3" charset="0"/>
                <a:sym typeface="Gill Sans" charset="0"/>
              </a:rPr>
              <a:t>Example     with while loop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9128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238920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The while statement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50800" y="2114232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Another example for </a:t>
            </a:r>
            <a:r>
              <a:rPr lang="en-US" altLang="tr-TR" dirty="0">
                <a:cs typeface="Courier New" panose="02070309020205020404" pitchFamily="49" charset="0"/>
              </a:rPr>
              <a:t>countdown function:</a:t>
            </a:r>
          </a:p>
          <a:p>
            <a:pPr marL="254000" indent="0" eaLnBrk="1" hangingPunct="1">
              <a:spcBef>
                <a:spcPts val="0"/>
              </a:spcBef>
              <a:buSzPct val="125000"/>
              <a:buNone/>
            </a:pPr>
            <a:br>
              <a:rPr lang="en-US" altLang="tr-TR" b="1" dirty="0">
                <a:latin typeface="Courier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  <a:t>def countdown(n):</a:t>
            </a:r>
            <a:br>
              <a:rPr lang="en-US" altLang="tr-TR" b="1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  <a:t>    while n &gt; 0:</a:t>
            </a:r>
            <a:br>
              <a:rPr lang="en-US" altLang="tr-TR" b="1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  <a:t>        print n</a:t>
            </a:r>
            <a:br>
              <a:rPr lang="en-US" altLang="tr-TR" b="1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  <a:t>        </a:t>
            </a:r>
            <a:r>
              <a:rPr lang="en-US" altLang="tr-TR" b="1" dirty="0" err="1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  <a:t>n</a:t>
            </a:r>
            <a:r>
              <a:rPr lang="en-US" altLang="tr-TR" b="1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  <a:t> = n-1</a:t>
            </a:r>
            <a:br>
              <a:rPr lang="en-US" altLang="tr-TR" b="1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  <a:t>    print ‘Done!’</a:t>
            </a:r>
          </a:p>
          <a:p>
            <a:pPr marL="698500" eaLnBrk="1" hangingPunct="1">
              <a:buSzPct val="125000"/>
            </a:pPr>
            <a:r>
              <a:rPr lang="en-US" altLang="tr-TR" dirty="0">
                <a:cs typeface="Courier New" panose="02070309020205020404" pitchFamily="49" charset="0"/>
              </a:rPr>
              <a:t>Create the same function using </a:t>
            </a:r>
            <a:r>
              <a:rPr lang="en-US" altLang="tr-TR" b="1" i="1" dirty="0">
                <a:cs typeface="Courier New" panose="02070309020205020404" pitchFamily="49" charset="0"/>
              </a:rPr>
              <a:t>for loop</a:t>
            </a:r>
            <a:r>
              <a:rPr lang="en-US" altLang="tr-TR" dirty="0"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75195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238920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The </a:t>
            </a:r>
            <a:r>
              <a:rPr lang="en-US" altLang="tr-TR" sz="5400" b="1" dirty="0">
                <a:solidFill>
                  <a:schemeClr val="accent2"/>
                </a:solidFill>
              </a:rPr>
              <a:t>while</a:t>
            </a:r>
            <a:r>
              <a:rPr lang="en-US" altLang="tr-TR" sz="5400" dirty="0">
                <a:solidFill>
                  <a:schemeClr val="accent2"/>
                </a:solidFill>
              </a:rPr>
              <a:t> statement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98500" eaLnBrk="1" hangingPunct="1">
              <a:buSzPct val="125000"/>
            </a:pPr>
            <a:r>
              <a:rPr lang="en-US" altLang="tr-TR" sz="2800" dirty="0"/>
              <a:t>This type of flow is called a </a:t>
            </a:r>
            <a:r>
              <a:rPr lang="en-US" altLang="tr-TR" sz="2800" b="1" dirty="0"/>
              <a:t>loop</a:t>
            </a:r>
            <a:r>
              <a:rPr lang="en-US" altLang="tr-TR" sz="2800" dirty="0"/>
              <a:t> because the last step loops back around to the top.</a:t>
            </a:r>
          </a:p>
          <a:p>
            <a:pPr marL="698500" eaLnBrk="1" hangingPunct="1">
              <a:buSzPct val="125000"/>
            </a:pPr>
            <a:r>
              <a:rPr lang="en-US" altLang="tr-TR" sz="2800" dirty="0"/>
              <a:t>The body of the loop should change the value of one or more variables </a:t>
            </a:r>
            <a:r>
              <a:rPr lang="en-US" altLang="tr-TR" sz="2800" i="1" u="sng" dirty="0"/>
              <a:t>so that eventually the condition becomes false and the loop terminates</a:t>
            </a:r>
            <a:r>
              <a:rPr lang="en-US" altLang="tr-TR" sz="2800" dirty="0"/>
              <a:t>. </a:t>
            </a:r>
          </a:p>
          <a:p>
            <a:pPr marL="698500" eaLnBrk="1" hangingPunct="1">
              <a:buSzPct val="125000"/>
            </a:pPr>
            <a:r>
              <a:rPr lang="en-US" altLang="tr-TR" sz="2800" dirty="0"/>
              <a:t>Otherwise the loop will repeat forever, which is called an </a:t>
            </a:r>
            <a:r>
              <a:rPr lang="en-US" altLang="tr-TR" sz="2800" b="1" dirty="0"/>
              <a:t>infinite loop</a:t>
            </a:r>
            <a:r>
              <a:rPr lang="en-US" altLang="tr-TR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207604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1022896"/>
          </a:xfrm>
        </p:spPr>
        <p:txBody>
          <a:bodyPr/>
          <a:lstStyle/>
          <a:p>
            <a:r>
              <a:rPr lang="en-US" altLang="en-US" sz="5400" dirty="0">
                <a:solidFill>
                  <a:schemeClr val="accent2"/>
                </a:solidFill>
              </a:rPr>
              <a:t>Sum numbers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25000"/>
            </a:pPr>
            <a:r>
              <a:rPr lang="en-US" altLang="en-US" dirty="0"/>
              <a:t>Write a function that will take two integers a and b, and sum the numbers between a and b (including endpoints)!</a:t>
            </a:r>
          </a:p>
          <a:p>
            <a:pPr lvl="3">
              <a:buSzPct val="125000"/>
            </a:pPr>
            <a:r>
              <a:rPr lang="en-US" altLang="en-US" dirty="0"/>
              <a:t>Try it with both for and while loops!</a:t>
            </a:r>
          </a:p>
        </p:txBody>
      </p:sp>
    </p:spTree>
    <p:extLst>
      <p:ext uri="{BB962C8B-B14F-4D97-AF65-F5344CB8AC3E}">
        <p14:creationId xmlns:p14="http://schemas.microsoft.com/office/powerpoint/2010/main" val="353738022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1022896"/>
          </a:xfrm>
        </p:spPr>
        <p:txBody>
          <a:bodyPr/>
          <a:lstStyle/>
          <a:p>
            <a:r>
              <a:rPr lang="en-US" altLang="en-US" sz="5400" dirty="0">
                <a:solidFill>
                  <a:schemeClr val="accent2"/>
                </a:solidFill>
              </a:rPr>
              <a:t>Average function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0800" y="1721768"/>
            <a:ext cx="10083800" cy="5435600"/>
          </a:xfrm>
        </p:spPr>
        <p:txBody>
          <a:bodyPr/>
          <a:lstStyle/>
          <a:p>
            <a:pPr marL="215900" indent="0">
              <a:buSzPct val="125000"/>
              <a:buNone/>
            </a:pPr>
            <a:r>
              <a:rPr lang="en-US" altLang="en-US" dirty="0"/>
              <a:t>Create a function that takes two integers n and p as inputs and prints the average of numbers from p to n (inclusive). </a:t>
            </a:r>
          </a:p>
          <a:p>
            <a:pPr marL="215900" indent="0">
              <a:buSzPct val="125000"/>
              <a:buNone/>
            </a:pPr>
            <a:r>
              <a:rPr lang="en-US" altLang="en-US" dirty="0"/>
              <a:t>You cannot use any built-in functions or anything that we haven’t learnt so far.</a:t>
            </a:r>
          </a:p>
          <a:p>
            <a:pPr marL="215900" indent="0">
              <a:buSzPct val="125000"/>
              <a:buNone/>
            </a:pPr>
            <a:r>
              <a:rPr lang="en-US" altLang="en-US" dirty="0"/>
              <a:t>&gt;&gt; </a:t>
            </a:r>
            <a:r>
              <a:rPr lang="en-US" altLang="en-US" dirty="0" err="1"/>
              <a:t>take_avg</a:t>
            </a:r>
            <a:r>
              <a:rPr lang="en-US" altLang="en-US" dirty="0"/>
              <a:t>(1,100)</a:t>
            </a:r>
          </a:p>
          <a:p>
            <a:pPr marL="215900" indent="0">
              <a:buSzPct val="125000"/>
              <a:buNone/>
            </a:pPr>
            <a:r>
              <a:rPr lang="en-US" altLang="en-US" dirty="0"/>
              <a:t>The average of numbers between 1 and 100 is 50.5</a:t>
            </a:r>
          </a:p>
          <a:p>
            <a:pPr marL="215900" indent="0">
              <a:buSzPct val="125000"/>
              <a:buNone/>
            </a:pPr>
            <a:r>
              <a:rPr lang="en-US" altLang="en-US" dirty="0"/>
              <a:t>Do the question using both </a:t>
            </a:r>
            <a:r>
              <a:rPr lang="en-US" altLang="en-US" b="1" i="1" dirty="0"/>
              <a:t>for loop &amp; while loop</a:t>
            </a:r>
          </a:p>
          <a:p>
            <a:pPr marL="215900" indent="0">
              <a:buSzPct val="125000"/>
              <a:buNone/>
            </a:pPr>
            <a:r>
              <a:rPr lang="en-US" altLang="en-US" sz="2800" b="1" i="1" dirty="0"/>
              <a:t>Hint: floating point division</a:t>
            </a:r>
          </a:p>
        </p:txBody>
      </p:sp>
    </p:spTree>
    <p:extLst>
      <p:ext uri="{BB962C8B-B14F-4D97-AF65-F5344CB8AC3E}">
        <p14:creationId xmlns:p14="http://schemas.microsoft.com/office/powerpoint/2010/main" val="24926829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22896"/>
          </a:xfrm>
        </p:spPr>
        <p:txBody>
          <a:bodyPr/>
          <a:lstStyle/>
          <a:p>
            <a:pPr eaLnBrk="1" hangingPunct="1"/>
            <a:r>
              <a:rPr lang="en-US" altLang="tr-TR" sz="5400" dirty="0" err="1">
                <a:solidFill>
                  <a:schemeClr val="tx2"/>
                </a:solidFill>
              </a:rPr>
              <a:t>TurtleWorld</a:t>
            </a:r>
            <a:endParaRPr lang="en-US" altLang="tr-TR" sz="5400" dirty="0">
              <a:solidFill>
                <a:schemeClr val="tx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65784"/>
            <a:ext cx="10083800" cy="5435600"/>
          </a:xfrm>
        </p:spPr>
        <p:txBody>
          <a:bodyPr/>
          <a:lstStyle/>
          <a:p>
            <a:pPr marL="254000" indent="0" eaLnBrk="1" hangingPunct="1">
              <a:buFont typeface="Gill Sans" charset="0"/>
              <a:buNone/>
            </a:pP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swampy.TurtleWorld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 =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TurtleWorld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bob = Turtle()</a:t>
            </a: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 err="1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tr-TR" sz="2800" b="1" dirty="0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(bob,100) # move forward 100 units (pixels)</a:t>
            </a:r>
            <a:br>
              <a:rPr lang="en-US" altLang="tr-TR" sz="2800" b="1" dirty="0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 err="1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altLang="tr-TR" sz="2800" b="1" dirty="0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(bob, 90) # turn 90 degrees left</a:t>
            </a:r>
            <a:br>
              <a:rPr lang="en-US" altLang="tr-TR" sz="2800" b="1" dirty="0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 err="1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tr-TR" sz="2800" b="1" dirty="0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(bob,100) # move forward 100 units (pixels)</a:t>
            </a:r>
            <a:endParaRPr lang="en-US" altLang="tr-T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make the turtle screen wait</a:t>
            </a:r>
          </a:p>
          <a:p>
            <a:pPr marL="254000" indent="0" eaLnBrk="1" hangingPunct="1">
              <a:spcBef>
                <a:spcPct val="0"/>
              </a:spcBef>
              <a:buFont typeface="Gill Sans" charset="0"/>
              <a:buNone/>
            </a:pP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wait_for_user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1292662"/>
          </a:xfrm>
        </p:spPr>
        <p:txBody>
          <a:bodyPr/>
          <a:lstStyle/>
          <a:p>
            <a:r>
              <a:rPr lang="en-US" altLang="en-US" sz="5400" dirty="0" err="1">
                <a:solidFill>
                  <a:schemeClr val="tx2"/>
                </a:solidFill>
              </a:rPr>
              <a:t>Repetions</a:t>
            </a:r>
            <a:r>
              <a:rPr lang="en-US" altLang="en-US" sz="5400" dirty="0">
                <a:solidFill>
                  <a:schemeClr val="tx2"/>
                </a:solidFill>
              </a:rPr>
              <a:t>: for loop – syntax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0800" y="4230469"/>
            <a:ext cx="10083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59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start, stop, step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159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CF7B3E-DA25-4DCA-B5B1-1FE783459FD0}"/>
              </a:ext>
            </a:extLst>
          </p:cNvPr>
          <p:cNvCxnSpPr>
            <a:cxnSpLocks/>
          </p:cNvCxnSpPr>
          <p:nvPr/>
        </p:nvCxnSpPr>
        <p:spPr bwMode="auto">
          <a:xfrm>
            <a:off x="4287912" y="3233936"/>
            <a:ext cx="0" cy="93610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7B725F-B0B2-4F24-ABAC-B114549AC1ED}"/>
              </a:ext>
            </a:extLst>
          </p:cNvPr>
          <p:cNvSpPr txBox="1"/>
          <p:nvPr/>
        </p:nvSpPr>
        <p:spPr>
          <a:xfrm>
            <a:off x="3495824" y="2577153"/>
            <a:ext cx="223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0 by default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70FDEB-B59E-4A1E-8896-82735C9E93B8}"/>
              </a:ext>
            </a:extLst>
          </p:cNvPr>
          <p:cNvCxnSpPr>
            <a:cxnSpLocks/>
          </p:cNvCxnSpPr>
          <p:nvPr/>
        </p:nvCxnSpPr>
        <p:spPr bwMode="auto">
          <a:xfrm flipV="1">
            <a:off x="6088112" y="4890120"/>
            <a:ext cx="0" cy="92104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DD50E9-E317-459C-BDC2-10DEF2F7B159}"/>
              </a:ext>
            </a:extLst>
          </p:cNvPr>
          <p:cNvSpPr txBox="1"/>
          <p:nvPr/>
        </p:nvSpPr>
        <p:spPr>
          <a:xfrm>
            <a:off x="4447950" y="5811163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Have to be specified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51A6BF-60E2-40EC-B04F-D5D838507154}"/>
              </a:ext>
            </a:extLst>
          </p:cNvPr>
          <p:cNvCxnSpPr>
            <a:cxnSpLocks/>
          </p:cNvCxnSpPr>
          <p:nvPr/>
        </p:nvCxnSpPr>
        <p:spPr bwMode="auto">
          <a:xfrm>
            <a:off x="7650211" y="3174556"/>
            <a:ext cx="0" cy="93610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B1C1A8-9761-4FEC-A801-D6FD59045209}"/>
              </a:ext>
            </a:extLst>
          </p:cNvPr>
          <p:cNvSpPr txBox="1"/>
          <p:nvPr/>
        </p:nvSpPr>
        <p:spPr>
          <a:xfrm>
            <a:off x="6858123" y="2577153"/>
            <a:ext cx="223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1 by default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E3892-EA55-4A80-9CD7-17F3EB9552E9}"/>
              </a:ext>
            </a:extLst>
          </p:cNvPr>
          <p:cNvSpPr txBox="1"/>
          <p:nvPr/>
        </p:nvSpPr>
        <p:spPr>
          <a:xfrm>
            <a:off x="16407" y="5518775"/>
            <a:ext cx="2432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Indentation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6DC8C3-F647-4A7B-968E-119E90AF06A5}"/>
              </a:ext>
            </a:extLst>
          </p:cNvPr>
          <p:cNvCxnSpPr>
            <a:cxnSpLocks/>
          </p:cNvCxnSpPr>
          <p:nvPr/>
        </p:nvCxnSpPr>
        <p:spPr bwMode="auto">
          <a:xfrm>
            <a:off x="327472" y="5518775"/>
            <a:ext cx="905322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95D2C9-AFB4-4573-B650-FF3709142CF5}"/>
              </a:ext>
            </a:extLst>
          </p:cNvPr>
          <p:cNvCxnSpPr>
            <a:cxnSpLocks/>
          </p:cNvCxnSpPr>
          <p:nvPr/>
        </p:nvCxnSpPr>
        <p:spPr bwMode="auto">
          <a:xfrm>
            <a:off x="327472" y="4674096"/>
            <a:ext cx="0" cy="10081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574C9A-9A6B-4152-8A34-7DCA7E531E54}"/>
              </a:ext>
            </a:extLst>
          </p:cNvPr>
          <p:cNvCxnSpPr>
            <a:cxnSpLocks/>
          </p:cNvCxnSpPr>
          <p:nvPr/>
        </p:nvCxnSpPr>
        <p:spPr bwMode="auto">
          <a:xfrm>
            <a:off x="1232794" y="4674096"/>
            <a:ext cx="0" cy="10081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956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38100" y="2009800"/>
            <a:ext cx="10083800" cy="5435600"/>
          </a:xfrm>
        </p:spPr>
        <p:txBody>
          <a:bodyPr/>
          <a:lstStyle/>
          <a:p>
            <a:pPr marL="711200" indent="-457200" eaLnBrk="1" hangingPunct="1">
              <a:buSzPct val="125000"/>
              <a:defRPr/>
            </a:pPr>
            <a:r>
              <a:rPr lang="en-US" dirty="0"/>
              <a:t>Drawing a square with </a:t>
            </a:r>
            <a:r>
              <a:rPr lang="en-US" b="1" i="1" dirty="0"/>
              <a:t>for loop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endParaRPr lang="en-US" dirty="0"/>
          </a:p>
          <a:p>
            <a:pPr marL="254000" indent="0" eaLnBrk="1" hangingPunct="1">
              <a:spcBef>
                <a:spcPts val="0"/>
              </a:spcBef>
              <a:buFont typeface="Gill Sans" charset="0"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swampy.TurtleWorld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TurtleWorld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bob = Turtle()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0" indent="0" eaLnBrk="1" hangingPunct="1">
              <a:spcBef>
                <a:spcPts val="0"/>
              </a:spcBef>
              <a:buFont typeface="Gill Sans" charset="0"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400" b="1" dirty="0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(bob,100)</a:t>
            </a:r>
            <a:br>
              <a:rPr lang="en-US" sz="2400" b="1" dirty="0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2400" b="1" dirty="0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(bob)</a:t>
            </a:r>
            <a:br>
              <a:rPr lang="en-US" sz="2400" b="1" dirty="0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solidFill>
                <a:srgbClr val="003D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0" indent="0" eaLnBrk="1" hangingPunct="1">
              <a:spcBef>
                <a:spcPts val="0"/>
              </a:spcBef>
              <a:buFont typeface="Gill Sans" charset="0"/>
              <a:buNone/>
              <a:defRPr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wait_for_user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/>
            <a:r>
              <a:rPr lang="en-US" altLang="tr-TR" sz="5400" dirty="0" err="1">
                <a:solidFill>
                  <a:schemeClr val="tx2"/>
                </a:solidFill>
              </a:rPr>
              <a:t>TurtleWorld</a:t>
            </a:r>
            <a:endParaRPr lang="en-US" altLang="tr-TR" sz="5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tx2"/>
                </a:solidFill>
              </a:rPr>
              <a:t>Encapsulation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09" y="2133600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Wrapping a piece of code up in a function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put your square-drawing code into a function definition.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call the function, passing the turtle as a parameter. </a:t>
            </a:r>
          </a:p>
          <a:p>
            <a:pPr marL="693738" lvl="3" indent="0" eaLnBrk="1" hangingPunct="1">
              <a:buFont typeface="Gill Sans" charset="0"/>
              <a:buNone/>
            </a:pP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draw a square of size 100</a:t>
            </a:r>
          </a:p>
          <a:p>
            <a:pPr marL="693738" lvl="3" indent="0" eaLnBrk="1" hangingPunct="1">
              <a:spcBef>
                <a:spcPct val="0"/>
              </a:spcBef>
              <a:buFont typeface="Gill Sans" charset="0"/>
              <a:buNone/>
            </a:pP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square(t):</a:t>
            </a: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(t, 100)</a:t>
            </a: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square(bob)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083800" cy="806872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tx2"/>
                </a:solidFill>
              </a:rPr>
              <a:t>Generalization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dirty="0"/>
              <a:t>add a length parameter to the square function you developed.</a:t>
            </a:r>
          </a:p>
          <a:p>
            <a:pPr marL="254000" indent="0" eaLnBrk="1" hangingPunct="1">
              <a:spcBef>
                <a:spcPts val="2400"/>
              </a:spcBef>
              <a:buFont typeface="Gill Sans" charset="0"/>
              <a:buNone/>
              <a:defRPr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draw a square of a given length</a:t>
            </a:r>
            <a:br>
              <a:rPr lang="en-US" sz="2800" b="1" dirty="0"/>
            </a:b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square(t, length):</a:t>
            </a:r>
            <a:b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  <a:b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(t, length)</a:t>
            </a:r>
            <a:b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br>
              <a:rPr lang="en-US" sz="2800" b="1" dirty="0">
                <a:solidFill>
                  <a:srgbClr val="0070C0"/>
                </a:solidFill>
              </a:rPr>
            </a:br>
            <a:endParaRPr lang="en-US" sz="2800" b="1" dirty="0">
              <a:solidFill>
                <a:srgbClr val="0070C0"/>
              </a:solidFill>
            </a:endParaRP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square(bob, 100)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64" y="2441848"/>
            <a:ext cx="10083800" cy="2057400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en-US" sz="4800" b="1" dirty="0">
                <a:solidFill>
                  <a:schemeClr val="tx2"/>
                </a:solidFill>
              </a:rPr>
              <a:t>Week 4</a:t>
            </a:r>
            <a:br>
              <a:rPr lang="en-US" altLang="en-US" sz="4800" b="1" dirty="0">
                <a:solidFill>
                  <a:schemeClr val="tx2"/>
                </a:solidFill>
              </a:rPr>
            </a:br>
            <a:r>
              <a:rPr lang="en-US" altLang="en-US" sz="4800" b="1" dirty="0">
                <a:solidFill>
                  <a:schemeClr val="accent1">
                    <a:lumMod val="75000"/>
                  </a:schemeClr>
                </a:solidFill>
              </a:rPr>
              <a:t>Iterations, </a:t>
            </a:r>
            <a:r>
              <a:rPr lang="tr-TR" sz="4800" b="1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tr-TR" sz="4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4800" b="1" dirty="0" err="1">
                <a:solidFill>
                  <a:schemeClr val="accent1">
                    <a:lumMod val="75000"/>
                  </a:schemeClr>
                </a:solidFill>
              </a:rPr>
              <a:t>Expressions</a:t>
            </a:r>
            <a:r>
              <a:rPr lang="tr-TR" sz="4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tr-TR" sz="4800" b="1" dirty="0" err="1">
                <a:solidFill>
                  <a:schemeClr val="accent1">
                    <a:lumMod val="75000"/>
                  </a:schemeClr>
                </a:solidFill>
              </a:rPr>
              <a:t>Logical</a:t>
            </a:r>
            <a:r>
              <a:rPr lang="tr-TR" sz="4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4800" b="1" dirty="0" err="1">
                <a:solidFill>
                  <a:schemeClr val="accent1">
                    <a:lumMod val="75000"/>
                  </a:schemeClr>
                </a:solidFill>
              </a:rPr>
              <a:t>Operators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2592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tr-TR" sz="5400" b="1" dirty="0">
                <a:solidFill>
                  <a:schemeClr val="tx2"/>
                </a:solidFill>
              </a:rPr>
              <a:t>Revisiting Boolean</a:t>
            </a:r>
          </a:p>
        </p:txBody>
      </p:sp>
    </p:spTree>
    <p:extLst>
      <p:ext uri="{BB962C8B-B14F-4D97-AF65-F5344CB8AC3E}">
        <p14:creationId xmlns:p14="http://schemas.microsoft.com/office/powerpoint/2010/main" val="387446527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itle &amp; Bulle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8319</TotalTime>
  <Pages>0</Pages>
  <Words>563</Words>
  <Characters>0</Characters>
  <Application>Microsoft Office PowerPoint</Application>
  <PresentationFormat>Custom</PresentationFormat>
  <Lines>0</Lines>
  <Paragraphs>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Courier</vt:lpstr>
      <vt:lpstr>Courier New</vt:lpstr>
      <vt:lpstr>Gill Sans</vt:lpstr>
      <vt:lpstr>Wingdings</vt:lpstr>
      <vt:lpstr>ヒラギノ角ゴ ProN W3</vt:lpstr>
      <vt:lpstr>ヒラギノ角ゴ ProN W6</vt:lpstr>
      <vt:lpstr>Title &amp; Subtitle</vt:lpstr>
      <vt:lpstr>1_Title &amp; Bullets</vt:lpstr>
      <vt:lpstr>2_Title &amp; Bullets</vt:lpstr>
      <vt:lpstr> ENGR 101 Introduction to Programming  Week 4</vt:lpstr>
      <vt:lpstr>Reminder Last Week (Week 3) Turtle World &amp; Iterations</vt:lpstr>
      <vt:lpstr>TurtleWorld</vt:lpstr>
      <vt:lpstr>Repetions: for loop – syntax</vt:lpstr>
      <vt:lpstr>TurtleWorld</vt:lpstr>
      <vt:lpstr>Encapsulation</vt:lpstr>
      <vt:lpstr>Generalization</vt:lpstr>
      <vt:lpstr>Week 4 Iterations, Boolean Expressions, Logical Operators</vt:lpstr>
      <vt:lpstr>Revisiting Boolean</vt:lpstr>
      <vt:lpstr>Boolean Type - bool</vt:lpstr>
      <vt:lpstr>Boolean Expressions</vt:lpstr>
      <vt:lpstr>Relational Operators</vt:lpstr>
      <vt:lpstr>Logical Operators</vt:lpstr>
      <vt:lpstr>Logical Operators</vt:lpstr>
      <vt:lpstr>Evaluation Order</vt:lpstr>
      <vt:lpstr>Iteration (Looping)  Another Way</vt:lpstr>
      <vt:lpstr>while loop – syntax</vt:lpstr>
      <vt:lpstr>The while statement</vt:lpstr>
      <vt:lpstr>Looping another way - while</vt:lpstr>
      <vt:lpstr>Looping another way - while</vt:lpstr>
      <vt:lpstr>The while statement</vt:lpstr>
      <vt:lpstr>The while statement </vt:lpstr>
      <vt:lpstr>Sum numbers</vt:lpstr>
      <vt:lpstr>Average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Week 3.0</dc:title>
  <dc:subject/>
  <dc:creator>Ali Cakmak</dc:creator>
  <cp:keywords/>
  <dc:description/>
  <cp:lastModifiedBy>Mujde</cp:lastModifiedBy>
  <cp:revision>89</cp:revision>
  <cp:lastPrinted>2017-11-18T12:49:10Z</cp:lastPrinted>
  <dcterms:modified xsi:type="dcterms:W3CDTF">2019-02-25T14:42:08Z</dcterms:modified>
</cp:coreProperties>
</file>