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96" r:id="rId3"/>
  </p:sldMasterIdLst>
  <p:sldIdLst>
    <p:sldId id="313" r:id="rId4"/>
    <p:sldId id="352" r:id="rId5"/>
    <p:sldId id="367" r:id="rId6"/>
    <p:sldId id="369" r:id="rId7"/>
    <p:sldId id="371" r:id="rId8"/>
    <p:sldId id="374" r:id="rId9"/>
    <p:sldId id="395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402" r:id="rId18"/>
    <p:sldId id="396" r:id="rId19"/>
    <p:sldId id="390" r:id="rId20"/>
    <p:sldId id="391" r:id="rId21"/>
    <p:sldId id="392" r:id="rId22"/>
    <p:sldId id="394" r:id="rId23"/>
    <p:sldId id="388" r:id="rId24"/>
    <p:sldId id="389" r:id="rId25"/>
    <p:sldId id="403" r:id="rId26"/>
    <p:sldId id="393" r:id="rId27"/>
    <p:sldId id="397" r:id="rId28"/>
    <p:sldId id="398" r:id="rId29"/>
    <p:sldId id="399" r:id="rId30"/>
    <p:sldId id="400" r:id="rId31"/>
    <p:sldId id="401" r:id="rId32"/>
    <p:sldId id="385" r:id="rId33"/>
    <p:sldId id="408" r:id="rId34"/>
    <p:sldId id="404" r:id="rId35"/>
    <p:sldId id="405" r:id="rId36"/>
    <p:sldId id="406" r:id="rId37"/>
    <p:sldId id="407" r:id="rId38"/>
  </p:sldIdLst>
  <p:sldSz cx="10160000" cy="7620000"/>
  <p:notesSz cx="4870450" cy="7102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3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3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3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3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396" y="88"/>
      </p:cViewPr>
      <p:guideLst>
        <p:guide orient="horz" pos="24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961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247775"/>
            <a:ext cx="7620000" cy="265271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002088"/>
            <a:ext cx="7620000" cy="1839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034975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872655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1282700"/>
            <a:ext cx="2044700" cy="353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282700"/>
            <a:ext cx="5981700" cy="3530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583707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247775"/>
            <a:ext cx="7620000" cy="26527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002088"/>
            <a:ext cx="7620000" cy="1839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147680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7952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1900238"/>
            <a:ext cx="8763000" cy="3168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5099050"/>
            <a:ext cx="8763000" cy="16668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204655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" y="2159000"/>
            <a:ext cx="4965700" cy="543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8900" y="2159000"/>
            <a:ext cx="4965700" cy="543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766032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406400"/>
            <a:ext cx="8763000" cy="1471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88" y="1868488"/>
            <a:ext cx="4297362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088" y="2782888"/>
            <a:ext cx="4297362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868488"/>
            <a:ext cx="4319588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782888"/>
            <a:ext cx="4319588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478679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463383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21155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23935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088839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286970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495421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13650" y="50800"/>
            <a:ext cx="2520950" cy="7543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" y="50800"/>
            <a:ext cx="7410450" cy="7543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432273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247775"/>
            <a:ext cx="7620000" cy="26527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002088"/>
            <a:ext cx="7620000" cy="1839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E4E08-7229-4EEA-A0F6-11ED90E156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5876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2F18A-DBD5-41A8-8F3F-994B335876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0865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1900238"/>
            <a:ext cx="8763000" cy="3168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5099050"/>
            <a:ext cx="8763000" cy="16668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07145-0B4A-45CE-8ED0-D9DBB8445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2761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" y="2159000"/>
            <a:ext cx="4965700" cy="543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8900" y="2159000"/>
            <a:ext cx="4965700" cy="543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770BC-6AC4-47BA-94F2-9E7D3966D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776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406400"/>
            <a:ext cx="8763000" cy="1471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88" y="1868488"/>
            <a:ext cx="4297362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088" y="2782888"/>
            <a:ext cx="4297362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868488"/>
            <a:ext cx="4319588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782888"/>
            <a:ext cx="4319588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B4DCE-32F5-44EF-AEEE-07858757D6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23362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F7285-25D1-4352-BAF0-0CF32AC1FC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64874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4690C-C907-4563-BE82-16559943B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1331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1900238"/>
            <a:ext cx="8763000" cy="3168650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5099050"/>
            <a:ext cx="8763000" cy="16668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4705678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72B51-51C4-4F4F-A3FE-7FEBB71848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0415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A006B-FDDE-4C11-8AD3-62316ACD81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90676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FDC37-1691-4972-96FD-9DB33C4C1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6361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13650" y="50800"/>
            <a:ext cx="2520950" cy="7543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" y="50800"/>
            <a:ext cx="7410450" cy="7543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5614B-1899-48D5-8F4F-4BF6E80745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730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3924300"/>
            <a:ext cx="4013200" cy="88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3924300"/>
            <a:ext cx="4013200" cy="88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176357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406400"/>
            <a:ext cx="8763000" cy="1471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88" y="1868488"/>
            <a:ext cx="4297362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088" y="2782888"/>
            <a:ext cx="4297362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868488"/>
            <a:ext cx="4319588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782888"/>
            <a:ext cx="4319588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26161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474975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483365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040660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06981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3924300"/>
            <a:ext cx="8178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282700"/>
            <a:ext cx="8178800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25" y="-76200"/>
            <a:ext cx="15303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800" y="50800"/>
            <a:ext cx="10083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" y="2159000"/>
            <a:ext cx="10083800" cy="543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613" y="-52388"/>
            <a:ext cx="1160462" cy="17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604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033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462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7018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447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800" y="50800"/>
            <a:ext cx="10083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" y="2159000"/>
            <a:ext cx="10083800" cy="543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tr-TR">
                <a:sym typeface="Gill Sans" charset="0"/>
              </a:rPr>
              <a:t>Second level</a:t>
            </a:r>
          </a:p>
          <a:p>
            <a:pPr lvl="2"/>
            <a:r>
              <a:rPr lang="en-US" altLang="tr-TR">
                <a:sym typeface="Gill Sans" charset="0"/>
              </a:rPr>
              <a:t>Third level</a:t>
            </a:r>
          </a:p>
          <a:p>
            <a:pPr lvl="3"/>
            <a:r>
              <a:rPr lang="en-US" altLang="tr-TR">
                <a:sym typeface="Gill Sans" charset="0"/>
              </a:rPr>
              <a:t>Fourth level</a:t>
            </a:r>
          </a:p>
          <a:p>
            <a:pPr lvl="4"/>
            <a:r>
              <a:rPr lang="en-US" altLang="tr-TR">
                <a:sym typeface="Gill Sans" charset="0"/>
              </a:rPr>
              <a:t>Fifth level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613" y="-52388"/>
            <a:ext cx="1160462" cy="17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4940300" y="7251700"/>
            <a:ext cx="2667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ea typeface="Gill Sans" charset="0"/>
                <a:cs typeface="Gill Sans" charset="0"/>
              </a:defRPr>
            </a:lvl1pPr>
          </a:lstStyle>
          <a:p>
            <a:pPr>
              <a:defRPr/>
            </a:pPr>
            <a:fld id="{48AB2F51-CA1A-4665-853E-59A0A1889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8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6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604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033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462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7018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447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711200"/>
            <a:ext cx="8178800" cy="4152900"/>
          </a:xfrm>
        </p:spPr>
        <p:txBody>
          <a:bodyPr/>
          <a:lstStyle/>
          <a:p>
            <a:pPr eaLnBrk="1" hangingPunct="1">
              <a:defRPr/>
            </a:pPr>
            <a:b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</a:br>
            <a:r>
              <a:rPr lang="en-US" sz="5400" b="1" dirty="0">
                <a:latin typeface="Gill Sans" charset="0"/>
                <a:ea typeface="ヒラギノ角ゴ ProN W3" charset="0"/>
                <a:cs typeface="ヒラギノ角ゴ ProN W3" charset="0"/>
              </a:rPr>
              <a:t>ENGR 101</a:t>
            </a:r>
            <a:br>
              <a:rPr lang="en-US" sz="5400" b="1" dirty="0">
                <a:latin typeface="Gill Sans" charset="0"/>
                <a:ea typeface="ヒラギノ角ゴ ProN W3" charset="0"/>
                <a:cs typeface="ヒラギノ角ゴ ProN W3" charset="0"/>
              </a:rPr>
            </a:br>
            <a:r>
              <a:rPr lang="en-US" sz="5400" b="1" dirty="0">
                <a:latin typeface="Gill Sans" charset="0"/>
                <a:ea typeface="ヒラギノ角ゴ ProN W3" charset="0"/>
                <a:cs typeface="ヒラギノ角ゴ ProN W3" charset="0"/>
              </a:rPr>
              <a:t>Introduction to Programming</a:t>
            </a:r>
            <a:br>
              <a:rPr lang="en-US" b="1" dirty="0">
                <a:latin typeface="Gill Sans" charset="0"/>
                <a:ea typeface="ヒラギノ角ゴ ProN W3" charset="0"/>
                <a:cs typeface="ヒラギノ角ゴ ProN W3" charset="0"/>
              </a:rPr>
            </a:br>
            <a:br>
              <a:rPr lang="en-US" sz="4400" b="1" i="1" u="sng" dirty="0">
                <a:solidFill>
                  <a:srgbClr val="003C52"/>
                </a:solidFill>
                <a:latin typeface="Gill Sans" charset="0"/>
                <a:ea typeface="ヒラギノ角ゴ ProN W6" charset="0"/>
                <a:cs typeface="ヒラギノ角ゴ ProN W6" charset="0"/>
              </a:rPr>
            </a:br>
            <a:r>
              <a:rPr lang="en-US" sz="4400" b="1" dirty="0">
                <a:solidFill>
                  <a:srgbClr val="003C52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Week 5</a:t>
            </a:r>
            <a:endParaRPr lang="en-US" sz="4400" b="1" dirty="0">
              <a:solidFill>
                <a:srgbClr val="003C52"/>
              </a:solidFill>
              <a:latin typeface="Gill Sans" charset="0"/>
              <a:ea typeface="ヒラギノ角ゴ ProN W6" charset="0"/>
              <a:cs typeface="ヒラギノ角ゴ ProN W6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166912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dirty="0">
                <a:solidFill>
                  <a:schemeClr val="accent2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Chained Conditionals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453" y="1649760"/>
            <a:ext cx="10083800" cy="5435600"/>
          </a:xfrm>
        </p:spPr>
        <p:txBody>
          <a:bodyPr/>
          <a:lstStyle/>
          <a:p>
            <a:pPr marL="698500" eaLnBrk="1" hangingPunct="1">
              <a:buSzPct val="125000"/>
              <a:defRPr/>
            </a:pPr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Sometimes there are </a:t>
            </a:r>
            <a:r>
              <a:rPr lang="en-US" b="1" i="1" dirty="0">
                <a:latin typeface="Gill Sans" charset="0"/>
                <a:ea typeface="ヒラギノ角ゴ ProN W3" charset="0"/>
                <a:cs typeface="ヒラギノ角ゴ ProN W3" charset="0"/>
              </a:rPr>
              <a:t>more than two possibilities </a:t>
            </a:r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and we need more than two branches. </a:t>
            </a:r>
          </a:p>
          <a:p>
            <a:pPr marL="698500" eaLnBrk="1" hangingPunct="1">
              <a:buSzPct val="125000"/>
              <a:defRPr/>
            </a:pPr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One way to express a computation like that is a </a:t>
            </a:r>
            <a:r>
              <a:rPr lang="en-US" b="1" dirty="0">
                <a:latin typeface="Gill Sans" charset="0"/>
                <a:ea typeface="ヒラギノ角ゴ ProN W3" charset="0"/>
                <a:cs typeface="ヒラギノ角ゴ ProN W3" charset="0"/>
              </a:rPr>
              <a:t>chained conditional</a:t>
            </a:r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310928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dirty="0">
                <a:solidFill>
                  <a:schemeClr val="accent2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Chained Conditionals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73" y="1577752"/>
            <a:ext cx="10083800" cy="3384376"/>
          </a:xfrm>
        </p:spPr>
        <p:txBody>
          <a:bodyPr/>
          <a:lstStyle/>
          <a:p>
            <a:pPr marL="254000" indent="0" eaLnBrk="1" hangingPunct="1">
              <a:buNone/>
              <a:defRPr/>
            </a:pPr>
            <a:b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</a:br>
            <a: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if x &lt; y:</a:t>
            </a:r>
            <a:b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</a:br>
            <a: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   print 'x is less than y'</a:t>
            </a:r>
            <a:b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</a:br>
            <a:r>
              <a:rPr lang="en-US" b="1" dirty="0" err="1">
                <a:latin typeface="Courier" pitchFamily="49" charset="0"/>
                <a:ea typeface="ヒラギノ角ゴ ProN W3" charset="0"/>
                <a:cs typeface="ヒラギノ角ゴ ProN W3" charset="0"/>
              </a:rPr>
              <a:t>elif</a:t>
            </a:r>
            <a: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 x &gt; y:</a:t>
            </a:r>
            <a:b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</a:br>
            <a: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   print 'x is greater than y'</a:t>
            </a:r>
            <a:b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</a:br>
            <a: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else:</a:t>
            </a:r>
            <a:b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</a:br>
            <a: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   print 'x and y are equal'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85759C-4D16-4A88-9B35-D987060FD33A}"/>
              </a:ext>
            </a:extLst>
          </p:cNvPr>
          <p:cNvSpPr txBox="1"/>
          <p:nvPr/>
        </p:nvSpPr>
        <p:spPr>
          <a:xfrm>
            <a:off x="219460" y="5898232"/>
            <a:ext cx="9721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elif</a:t>
            </a:r>
            <a:r>
              <a:rPr lang="en-US" dirty="0"/>
              <a:t> is an abbreviation for else if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 limit on </a:t>
            </a:r>
            <a:r>
              <a:rPr lang="en-US" dirty="0" err="1"/>
              <a:t>elif</a:t>
            </a:r>
            <a:r>
              <a:rPr lang="en-US" dirty="0"/>
              <a:t> statements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454944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dirty="0">
                <a:solidFill>
                  <a:schemeClr val="accent2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Chained Conditionals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" y="1793776"/>
            <a:ext cx="10083800" cy="5435600"/>
          </a:xfrm>
        </p:spPr>
        <p:txBody>
          <a:bodyPr/>
          <a:lstStyle/>
          <a:p>
            <a:pPr marL="698500" eaLnBrk="1" hangingPunct="1">
              <a:buSzPct val="125000"/>
              <a:defRPr/>
            </a:pPr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Each condition is checked in order. </a:t>
            </a:r>
          </a:p>
          <a:p>
            <a:pPr marL="698500" eaLnBrk="1" hangingPunct="1">
              <a:buSzPct val="125000"/>
              <a:defRPr/>
            </a:pPr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If the first is false, the next is checked, and so on. </a:t>
            </a:r>
          </a:p>
          <a:p>
            <a:pPr marL="698500" eaLnBrk="1" hangingPunct="1">
              <a:buSzPct val="125000"/>
              <a:defRPr/>
            </a:pPr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If one of them is true, the corresponding branch executes, and the statement ends. </a:t>
            </a:r>
          </a:p>
          <a:p>
            <a:pPr marL="698500" eaLnBrk="1" hangingPunct="1">
              <a:buSzPct val="125000"/>
              <a:defRPr/>
            </a:pPr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Even if multiple conditions are True, </a:t>
            </a:r>
            <a:r>
              <a:rPr lang="en-US" b="1" dirty="0">
                <a:latin typeface="Gill Sans" charset="0"/>
                <a:ea typeface="ヒラギノ角ゴ ProN W3" charset="0"/>
                <a:cs typeface="ヒラギノ角ゴ ProN W3" charset="0"/>
              </a:rPr>
              <a:t>only</a:t>
            </a:r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u="sng" dirty="0">
                <a:latin typeface="Gill Sans" charset="0"/>
                <a:ea typeface="ヒラギノ角ゴ ProN W3" charset="0"/>
                <a:cs typeface="ヒラギノ角ゴ ProN W3" charset="0"/>
              </a:rPr>
              <a:t>the first True branch executes</a:t>
            </a:r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166912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dirty="0">
                <a:solidFill>
                  <a:schemeClr val="accent2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Chained Conditionals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793776"/>
            <a:ext cx="10083800" cy="5435600"/>
          </a:xfrm>
        </p:spPr>
        <p:txBody>
          <a:bodyPr/>
          <a:lstStyle/>
          <a:p>
            <a:pPr marL="698500" eaLnBrk="1" hangingPunct="1">
              <a:buSzPct val="125000"/>
              <a:defRPr/>
            </a:pPr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If there is an else clause, it has to be at the end, but there does not have to be one.</a:t>
            </a:r>
          </a:p>
          <a:p>
            <a:pPr marL="254000" indent="0" eaLnBrk="1" hangingPunct="1">
              <a:buNone/>
              <a:defRPr/>
            </a:pPr>
            <a: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# implementation</a:t>
            </a:r>
          </a:p>
          <a:p>
            <a:pPr marL="254000" indent="0" eaLnBrk="1" hangingPunct="1">
              <a:buNone/>
              <a:defRPr/>
            </a:pPr>
            <a: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x = 5</a:t>
            </a:r>
            <a:b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</a:br>
            <a: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if x == 2:</a:t>
            </a:r>
            <a:b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</a:br>
            <a: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   print ‘x is 2’</a:t>
            </a:r>
            <a:b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</a:br>
            <a:r>
              <a:rPr lang="en-US" b="1" dirty="0" err="1">
                <a:latin typeface="Courier" pitchFamily="49" charset="0"/>
                <a:ea typeface="ヒラギノ角ゴ ProN W3" charset="0"/>
                <a:cs typeface="ヒラギノ角ゴ ProN W3" charset="0"/>
              </a:rPr>
              <a:t>elif</a:t>
            </a:r>
            <a: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 x &lt;= 6:</a:t>
            </a:r>
            <a:b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</a:br>
            <a: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   print "x is less than or equal to 6’</a:t>
            </a:r>
            <a:b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</a:br>
            <a:r>
              <a:rPr lang="en-US" b="1" dirty="0" err="1">
                <a:latin typeface="Courier" pitchFamily="49" charset="0"/>
                <a:ea typeface="ヒラギノ角ゴ ProN W3" charset="0"/>
                <a:cs typeface="ヒラギノ角ゴ ProN W3" charset="0"/>
              </a:rPr>
              <a:t>elif</a:t>
            </a:r>
            <a: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 x &gt; 3:</a:t>
            </a:r>
            <a:b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</a:br>
            <a: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   print ‘x is greater than 3’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310928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dirty="0">
                <a:solidFill>
                  <a:schemeClr val="accent2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Nested Conditionals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400" y="1092200"/>
            <a:ext cx="10083800" cy="5435600"/>
          </a:xfrm>
        </p:spPr>
        <p:txBody>
          <a:bodyPr/>
          <a:lstStyle/>
          <a:p>
            <a:pPr marL="698500" eaLnBrk="1" hangingPunct="1">
              <a:buSzPct val="125000"/>
              <a:defRPr/>
            </a:pPr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One conditional can also be nested within another.</a:t>
            </a:r>
          </a:p>
          <a:p>
            <a:pPr marL="254000" indent="0" eaLnBrk="1" hangingPunct="1">
              <a:buNone/>
              <a:defRPr/>
            </a:pPr>
            <a:b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</a:br>
            <a: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if x == y:</a:t>
            </a:r>
            <a:b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</a:br>
            <a: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    print 'x and y are equal'</a:t>
            </a:r>
            <a:b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</a:br>
            <a: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else:</a:t>
            </a:r>
            <a:b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</a:br>
            <a: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    if x &lt; y:</a:t>
            </a:r>
            <a:b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</a:br>
            <a: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        print 'x is less than y'</a:t>
            </a:r>
            <a:b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</a:br>
            <a: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    else:</a:t>
            </a:r>
            <a:b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</a:br>
            <a: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        print 'x is greater than y’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310928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dirty="0">
                <a:solidFill>
                  <a:schemeClr val="accent2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Nested Conditionals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400" y="1092200"/>
            <a:ext cx="10083800" cy="3581896"/>
          </a:xfrm>
        </p:spPr>
        <p:txBody>
          <a:bodyPr/>
          <a:lstStyle/>
          <a:p>
            <a:pPr marL="711200" indent="-457200" eaLnBrk="1" hangingPunct="1">
              <a:buSzPct val="125000"/>
              <a:defRPr/>
            </a:pPr>
            <a: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Indentation of the statements makes the structure apparent. However, it may get difficult to read in complicated conditions</a:t>
            </a:r>
          </a:p>
          <a:p>
            <a:pPr marL="254000" indent="0" eaLnBrk="1" hangingPunct="1">
              <a:buSzPct val="125000"/>
              <a:buNone/>
              <a:defRPr/>
            </a:pPr>
            <a:endParaRPr lang="en-US" b="1" dirty="0">
              <a:latin typeface="Courier" pitchFamily="49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EBD976-D991-40BA-9422-F8B552F25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64" y="3810000"/>
            <a:ext cx="849694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 is between 0 and 10"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 is between 0 and 10"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DDE2F1-D3A9-498E-B94A-3D720C69D6F1}"/>
              </a:ext>
            </a:extLst>
          </p:cNvPr>
          <p:cNvCxnSpPr/>
          <p:nvPr/>
        </p:nvCxnSpPr>
        <p:spPr bwMode="auto">
          <a:xfrm flipV="1">
            <a:off x="4503936" y="5148828"/>
            <a:ext cx="3672408" cy="82141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2F0CF0-C3E1-4FA8-BD56-4D5CA134D11B}"/>
              </a:ext>
            </a:extLst>
          </p:cNvPr>
          <p:cNvCxnSpPr/>
          <p:nvPr/>
        </p:nvCxnSpPr>
        <p:spPr bwMode="auto">
          <a:xfrm>
            <a:off x="4215904" y="3810000"/>
            <a:ext cx="3960440" cy="115212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E9DF17-0630-4412-B3E0-52F841C27A11}"/>
              </a:ext>
            </a:extLst>
          </p:cNvPr>
          <p:cNvSpPr txBox="1"/>
          <p:nvPr/>
        </p:nvSpPr>
        <p:spPr>
          <a:xfrm>
            <a:off x="8195308" y="4548663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Same effect with </a:t>
            </a:r>
            <a:r>
              <a:rPr lang="en-US" sz="2400" b="1" dirty="0">
                <a:solidFill>
                  <a:srgbClr val="FF0000"/>
                </a:solidFill>
              </a:rPr>
              <a:t>and</a:t>
            </a:r>
            <a:r>
              <a:rPr lang="en-US" sz="2400" dirty="0">
                <a:solidFill>
                  <a:srgbClr val="FF0000"/>
                </a:solidFill>
              </a:rPr>
              <a:t> operator</a:t>
            </a:r>
          </a:p>
        </p:txBody>
      </p:sp>
    </p:spTree>
    <p:extLst>
      <p:ext uri="{BB962C8B-B14F-4D97-AF65-F5344CB8AC3E}">
        <p14:creationId xmlns:p14="http://schemas.microsoft.com/office/powerpoint/2010/main" val="342588040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1407592" y="1721768"/>
            <a:ext cx="7848872" cy="2652713"/>
          </a:xfrm>
        </p:spPr>
        <p:txBody>
          <a:bodyPr/>
          <a:lstStyle/>
          <a:p>
            <a:pPr eaLnBrk="1" hangingPunct="1"/>
            <a:r>
              <a:rPr lang="en-US" altLang="tr-TR" sz="5400" dirty="0">
                <a:solidFill>
                  <a:schemeClr val="accent2"/>
                </a:solidFill>
              </a:rPr>
              <a:t>Getting input from the user through keyboard</a:t>
            </a:r>
          </a:p>
        </p:txBody>
      </p:sp>
    </p:spTree>
    <p:extLst>
      <p:ext uri="{BB962C8B-B14F-4D97-AF65-F5344CB8AC3E}">
        <p14:creationId xmlns:p14="http://schemas.microsoft.com/office/powerpoint/2010/main" val="129823889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166912"/>
          </a:xfrm>
        </p:spPr>
        <p:txBody>
          <a:bodyPr/>
          <a:lstStyle/>
          <a:p>
            <a:pPr eaLnBrk="1" hangingPunct="1"/>
            <a:r>
              <a:rPr lang="en-US" altLang="tr-TR" sz="5400" dirty="0">
                <a:solidFill>
                  <a:schemeClr val="accent2"/>
                </a:solidFill>
              </a:rPr>
              <a:t>Keyboard Input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" y="1721768"/>
            <a:ext cx="10083800" cy="5435600"/>
          </a:xfrm>
        </p:spPr>
        <p:txBody>
          <a:bodyPr/>
          <a:lstStyle/>
          <a:p>
            <a:pPr marL="698500" eaLnBrk="1" hangingPunct="1">
              <a:buSzPct val="125000"/>
            </a:pPr>
            <a:r>
              <a:rPr lang="en-US" altLang="tr-TR" dirty="0"/>
              <a:t>Python provides a built-in function called </a:t>
            </a:r>
            <a:r>
              <a:rPr lang="en-US" altLang="tr-TR" b="1" dirty="0" err="1"/>
              <a:t>raw_input</a:t>
            </a:r>
            <a:r>
              <a:rPr lang="en-US" altLang="tr-TR" dirty="0"/>
              <a:t> that gets input from the keyboard. </a:t>
            </a:r>
          </a:p>
          <a:p>
            <a:pPr marL="698500" eaLnBrk="1" hangingPunct="1">
              <a:buSzPct val="125000"/>
            </a:pPr>
            <a:r>
              <a:rPr lang="en-US" altLang="tr-TR" dirty="0"/>
              <a:t>When this function is called, the program stops and waits for the user to type something. </a:t>
            </a:r>
          </a:p>
          <a:p>
            <a:pPr marL="698500" eaLnBrk="1" hangingPunct="1">
              <a:buSzPct val="125000"/>
            </a:pPr>
            <a:r>
              <a:rPr lang="en-US" altLang="tr-TR" dirty="0"/>
              <a:t>When the user hits </a:t>
            </a:r>
            <a:r>
              <a:rPr lang="en-US" altLang="tr-TR" u="sng" dirty="0"/>
              <a:t>Enter</a:t>
            </a:r>
            <a:r>
              <a:rPr lang="en-US" altLang="tr-TR" dirty="0"/>
              <a:t>, the program resumes and </a:t>
            </a:r>
            <a:r>
              <a:rPr lang="en-US" altLang="tr-TR" dirty="0" err="1"/>
              <a:t>raw_input</a:t>
            </a:r>
            <a:r>
              <a:rPr lang="en-US" altLang="tr-TR" dirty="0"/>
              <a:t> returns what the user typed as a </a:t>
            </a:r>
            <a:r>
              <a:rPr lang="en-US" altLang="tr-TR" b="1" dirty="0"/>
              <a:t>string</a:t>
            </a:r>
            <a:r>
              <a:rPr lang="en-US" alt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115084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166912"/>
          </a:xfrm>
        </p:spPr>
        <p:txBody>
          <a:bodyPr/>
          <a:lstStyle/>
          <a:p>
            <a:pPr eaLnBrk="1" hangingPunct="1"/>
            <a:r>
              <a:rPr lang="en-US" altLang="tr-TR" sz="5400" dirty="0">
                <a:solidFill>
                  <a:schemeClr val="accent2"/>
                </a:solidFill>
              </a:rPr>
              <a:t>Keyboard Input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54000" indent="0" eaLnBrk="1" hangingPunct="1">
              <a:buFont typeface="Gill Sans" charset="0"/>
              <a:buNone/>
            </a:pPr>
            <a:r>
              <a:rPr lang="en-US" altLang="tr-TR" dirty="0">
                <a:latin typeface="Courier"/>
              </a:rPr>
              <a:t>&gt;&gt;&gt; </a:t>
            </a:r>
            <a:r>
              <a:rPr lang="en-US" altLang="tr-TR" b="1" dirty="0">
                <a:latin typeface="Courier"/>
              </a:rPr>
              <a:t>input = </a:t>
            </a:r>
            <a:r>
              <a:rPr lang="en-US" altLang="tr-TR" b="1" dirty="0" err="1">
                <a:latin typeface="Courier"/>
              </a:rPr>
              <a:t>raw_input</a:t>
            </a:r>
            <a:r>
              <a:rPr lang="en-US" altLang="tr-TR" b="1" dirty="0">
                <a:latin typeface="Courier"/>
              </a:rPr>
              <a:t>()</a:t>
            </a:r>
            <a:br>
              <a:rPr lang="en-US" altLang="tr-TR" dirty="0">
                <a:latin typeface="Courier"/>
              </a:rPr>
            </a:br>
            <a:r>
              <a:rPr lang="en-US" altLang="tr-TR" dirty="0">
                <a:latin typeface="Courier"/>
              </a:rPr>
              <a:t>What are you waiting for?</a:t>
            </a:r>
          </a:p>
          <a:p>
            <a:pPr marL="254000" indent="0" eaLnBrk="1" hangingPunct="1">
              <a:buFont typeface="Gill Sans" charset="0"/>
              <a:buNone/>
            </a:pPr>
            <a:r>
              <a:rPr lang="en-US" altLang="tr-TR" dirty="0">
                <a:latin typeface="Courier"/>
              </a:rPr>
              <a:t>&gt;&gt;&gt; </a:t>
            </a:r>
            <a:r>
              <a:rPr lang="en-US" altLang="tr-TR" b="1" dirty="0">
                <a:latin typeface="Courier"/>
              </a:rPr>
              <a:t>print input</a:t>
            </a:r>
            <a:br>
              <a:rPr lang="en-US" altLang="tr-TR" dirty="0">
                <a:latin typeface="Courier"/>
              </a:rPr>
            </a:br>
            <a:r>
              <a:rPr lang="en-US" altLang="tr-TR" dirty="0">
                <a:latin typeface="Courier"/>
              </a:rPr>
              <a:t>What are you waiting for?</a:t>
            </a:r>
          </a:p>
        </p:txBody>
      </p:sp>
    </p:spTree>
    <p:extLst>
      <p:ext uri="{BB962C8B-B14F-4D97-AF65-F5344CB8AC3E}">
        <p14:creationId xmlns:p14="http://schemas.microsoft.com/office/powerpoint/2010/main" val="121191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094904"/>
          </a:xfrm>
        </p:spPr>
        <p:txBody>
          <a:bodyPr/>
          <a:lstStyle/>
          <a:p>
            <a:pPr eaLnBrk="1" hangingPunct="1"/>
            <a:r>
              <a:rPr lang="en-US" altLang="tr-TR" sz="5400" dirty="0">
                <a:solidFill>
                  <a:schemeClr val="accent2"/>
                </a:solidFill>
              </a:rPr>
              <a:t>Keyboard Input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" y="1793776"/>
            <a:ext cx="10083800" cy="5435600"/>
          </a:xfrm>
        </p:spPr>
        <p:txBody>
          <a:bodyPr/>
          <a:lstStyle/>
          <a:p>
            <a:pPr marL="254000" indent="0" eaLnBrk="1" hangingPunct="1">
              <a:buFont typeface="Gill Sans" charset="0"/>
              <a:buNone/>
            </a:pPr>
            <a:r>
              <a:rPr lang="en-US" altLang="tr-TR" dirty="0">
                <a:latin typeface="Courier"/>
              </a:rPr>
              <a:t>&gt;&gt;&gt; </a:t>
            </a:r>
            <a:r>
              <a:rPr lang="en-US" altLang="tr-TR" b="1" dirty="0">
                <a:latin typeface="Courier"/>
              </a:rPr>
              <a:t>prompt = 'What is 2 times 2?:  '</a:t>
            </a:r>
          </a:p>
          <a:p>
            <a:pPr marL="254000" indent="0" eaLnBrk="1" hangingPunct="1">
              <a:buFont typeface="Gill Sans" charset="0"/>
              <a:buNone/>
            </a:pPr>
            <a:r>
              <a:rPr lang="en-US" altLang="tr-TR" dirty="0">
                <a:latin typeface="Courier"/>
              </a:rPr>
              <a:t>&gt;&gt;&gt; </a:t>
            </a:r>
            <a:r>
              <a:rPr lang="en-US" altLang="tr-TR" b="1" dirty="0">
                <a:latin typeface="Courier"/>
              </a:rPr>
              <a:t>answer = </a:t>
            </a:r>
            <a:r>
              <a:rPr lang="en-US" altLang="tr-TR" b="1" dirty="0" err="1">
                <a:latin typeface="Courier"/>
              </a:rPr>
              <a:t>raw_input</a:t>
            </a:r>
            <a:r>
              <a:rPr lang="en-US" altLang="tr-TR" b="1" dirty="0">
                <a:latin typeface="Courier"/>
              </a:rPr>
              <a:t>(prompt)</a:t>
            </a:r>
            <a:br>
              <a:rPr lang="en-US" altLang="tr-TR" dirty="0">
                <a:latin typeface="Courier"/>
              </a:rPr>
            </a:br>
            <a:r>
              <a:rPr lang="en-US" altLang="tr-TR" dirty="0">
                <a:latin typeface="Courier"/>
              </a:rPr>
              <a:t>What is 2 times 2?: 17</a:t>
            </a:r>
          </a:p>
          <a:p>
            <a:pPr marL="254000" indent="0" eaLnBrk="1" hangingPunct="1">
              <a:buNone/>
            </a:pPr>
            <a:r>
              <a:rPr lang="en-US" altLang="tr-TR" dirty="0">
                <a:latin typeface="Courier"/>
              </a:rPr>
              <a:t>&gt;&gt;&gt; </a:t>
            </a:r>
            <a:r>
              <a:rPr lang="en-US" altLang="tr-TR" b="1" dirty="0">
                <a:latin typeface="Courier"/>
              </a:rPr>
              <a:t>print type(answer)</a:t>
            </a:r>
            <a:br>
              <a:rPr lang="en-US" altLang="tr-TR" dirty="0">
                <a:latin typeface="Courier"/>
              </a:rPr>
            </a:br>
            <a:r>
              <a:rPr lang="en-US" altLang="tr-TR" dirty="0">
                <a:latin typeface="Courier"/>
              </a:rPr>
              <a:t>&lt;type '</a:t>
            </a:r>
            <a:r>
              <a:rPr lang="en-US" altLang="tr-TR" dirty="0" err="1">
                <a:latin typeface="Courier"/>
              </a:rPr>
              <a:t>str</a:t>
            </a:r>
            <a:r>
              <a:rPr lang="en-US" altLang="tr-TR" dirty="0">
                <a:latin typeface="Courier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129008823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73896"/>
            <a:ext cx="10083800" cy="2057400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en-US" sz="4800" b="1" dirty="0">
                <a:solidFill>
                  <a:schemeClr val="tx2"/>
                </a:solidFill>
              </a:rPr>
              <a:t>Reminder</a:t>
            </a:r>
            <a:br>
              <a:rPr lang="en-US" altLang="en-US" sz="4800" b="1" dirty="0">
                <a:solidFill>
                  <a:schemeClr val="tx2"/>
                </a:solidFill>
              </a:rPr>
            </a:br>
            <a:r>
              <a:rPr lang="en-US" altLang="en-US" sz="4800" b="1" dirty="0">
                <a:solidFill>
                  <a:schemeClr val="tx2"/>
                </a:solidFill>
              </a:rPr>
              <a:t>Last Week (Week 4)</a:t>
            </a:r>
            <a:br>
              <a:rPr lang="en-US" altLang="en-US" sz="4800" b="1" dirty="0">
                <a:solidFill>
                  <a:schemeClr val="tx2"/>
                </a:solidFill>
              </a:rPr>
            </a:br>
            <a:r>
              <a:rPr lang="en-US" altLang="en-US" sz="4400" b="1" dirty="0">
                <a:solidFill>
                  <a:schemeClr val="accent2"/>
                </a:solidFill>
              </a:rPr>
              <a:t>Boolean Expressions, Logical operators &amp;while loop iteration</a:t>
            </a:r>
            <a:endParaRPr lang="en-US" sz="4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64545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tr-TR" sz="5400" dirty="0">
                <a:solidFill>
                  <a:schemeClr val="accent2"/>
                </a:solidFill>
              </a:rPr>
              <a:t>Revisiting while loops</a:t>
            </a:r>
          </a:p>
        </p:txBody>
      </p:sp>
    </p:spTree>
    <p:extLst>
      <p:ext uri="{BB962C8B-B14F-4D97-AF65-F5344CB8AC3E}">
        <p14:creationId xmlns:p14="http://schemas.microsoft.com/office/powerpoint/2010/main" val="409704134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166912"/>
          </a:xfrm>
        </p:spPr>
        <p:txBody>
          <a:bodyPr/>
          <a:lstStyle/>
          <a:p>
            <a:pPr eaLnBrk="1" hangingPunct="1"/>
            <a:r>
              <a:rPr lang="en-US" altLang="tr-TR" sz="5400" b="1" dirty="0">
                <a:solidFill>
                  <a:schemeClr val="accent2"/>
                </a:solidFill>
              </a:rPr>
              <a:t>break</a:t>
            </a:r>
            <a:endParaRPr lang="en-US" altLang="tr-TR" sz="5400" b="1" dirty="0">
              <a:solidFill>
                <a:schemeClr val="accent2"/>
              </a:solidFill>
              <a:cs typeface="ヒラギノ角ゴ ProN W6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>
          <a:xfrm>
            <a:off x="-104576" y="1217712"/>
            <a:ext cx="10083800" cy="6336704"/>
          </a:xfrm>
        </p:spPr>
        <p:txBody>
          <a:bodyPr/>
          <a:lstStyle/>
          <a:p>
            <a:pPr marL="855663" lvl="2" indent="-511175" eaLnBrk="1" hangingPunct="1">
              <a:buSzPct val="125000"/>
            </a:pPr>
            <a:r>
              <a:rPr lang="en-US" altLang="tr-TR" sz="2800" dirty="0"/>
              <a:t>Use the </a:t>
            </a:r>
            <a:r>
              <a:rPr lang="en-US" altLang="tr-TR" sz="2800" b="1" dirty="0"/>
              <a:t>break</a:t>
            </a:r>
            <a:r>
              <a:rPr lang="en-US" altLang="tr-TR" sz="2800" dirty="0"/>
              <a:t> statement to jump out of the loop.</a:t>
            </a:r>
          </a:p>
          <a:p>
            <a:pPr marL="855663" lvl="2" indent="-511175" eaLnBrk="1" hangingPunct="1">
              <a:buSzPct val="125000"/>
            </a:pPr>
            <a:r>
              <a:rPr lang="en-US" altLang="tr-TR" sz="2800" dirty="0"/>
              <a:t>Suppose you want to take input from the user until they type “Done”:</a:t>
            </a:r>
            <a:br>
              <a:rPr lang="en-US" altLang="tr-TR" sz="2800" dirty="0"/>
            </a:br>
            <a:br>
              <a:rPr lang="en-US" altLang="tr-TR" sz="2800" dirty="0"/>
            </a:b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  <a:b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altLang="tr-T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raw_input</a:t>
            </a: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('&gt; ')</a:t>
            </a:r>
            <a:b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line == 'done':</a:t>
            </a:r>
            <a:b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  <a:b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line</a:t>
            </a:r>
            <a:b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'Finished!’</a:t>
            </a:r>
          </a:p>
          <a:p>
            <a:pPr marL="855663" lvl="2" indent="-511175" eaLnBrk="1" hangingPunct="1">
              <a:buSzPct val="125000"/>
            </a:pPr>
            <a:r>
              <a:rPr lang="en-US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The loop condition is True, which is always true. SO the loop runs until it hits the </a:t>
            </a:r>
            <a:r>
              <a:rPr lang="en-US" altLang="tr-TR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statement.</a:t>
            </a:r>
          </a:p>
        </p:txBody>
      </p:sp>
    </p:spTree>
    <p:extLst>
      <p:ext uri="{BB962C8B-B14F-4D97-AF65-F5344CB8AC3E}">
        <p14:creationId xmlns:p14="http://schemas.microsoft.com/office/powerpoint/2010/main" val="322588432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50800" y="50800"/>
            <a:ext cx="10083800" cy="1094904"/>
          </a:xfrm>
        </p:spPr>
        <p:txBody>
          <a:bodyPr/>
          <a:lstStyle/>
          <a:p>
            <a:r>
              <a:rPr lang="en-US" altLang="en-US" sz="5400" b="1" dirty="0">
                <a:solidFill>
                  <a:schemeClr val="accent2"/>
                </a:solidFill>
              </a:rPr>
              <a:t>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129" y="1721768"/>
            <a:ext cx="10109200" cy="5435600"/>
          </a:xfrm>
        </p:spPr>
        <p:txBody>
          <a:bodyPr/>
          <a:lstStyle/>
          <a:p>
            <a:pPr>
              <a:buSzPct val="125000"/>
            </a:pPr>
            <a:r>
              <a:rPr lang="en-US" altLang="tr-TR" sz="2800" dirty="0"/>
              <a:t>Allows to skip the current iteration and continue with the next iteration</a:t>
            </a:r>
            <a:br>
              <a:rPr lang="en-US" altLang="tr-TR" sz="2800" dirty="0"/>
            </a:br>
            <a:br>
              <a:rPr lang="en-US" altLang="tr-TR" sz="2800" dirty="0"/>
            </a:b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  <a:b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altLang="tr-T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raw_input</a:t>
            </a: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('&gt; ')</a:t>
            </a:r>
            <a:b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line != 'done':</a:t>
            </a:r>
            <a:b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line</a:t>
            </a:r>
            <a:b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continue</a:t>
            </a:r>
          </a:p>
          <a:p>
            <a:pPr marL="215900" indent="0">
              <a:spcBef>
                <a:spcPts val="0"/>
              </a:spcBef>
              <a:buSzPct val="125000"/>
              <a:buNone/>
            </a:pP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else:</a:t>
            </a:r>
          </a:p>
          <a:p>
            <a:pPr marL="215900" indent="0">
              <a:spcBef>
                <a:spcPts val="0"/>
              </a:spcBef>
              <a:buSzPct val="125000"/>
              <a:buNone/>
            </a:pP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break</a:t>
            </a:r>
            <a:b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print 'Finished!’</a:t>
            </a:r>
          </a:p>
          <a:p>
            <a:pPr>
              <a:buSzPct val="125000"/>
            </a:pPr>
            <a:r>
              <a:rPr lang="en-US" sz="2800" dirty="0"/>
              <a:t>The </a:t>
            </a:r>
            <a:r>
              <a:rPr lang="en-US" sz="2800" b="1" dirty="0"/>
              <a:t>continue</a:t>
            </a:r>
            <a:r>
              <a:rPr lang="en-US" sz="2800" dirty="0"/>
              <a:t> statement rejects all the remaining statements in the current iteration of the loop and moves the control back to the top of the loop</a:t>
            </a:r>
            <a:endParaRPr lang="en-US" altLang="tr-T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9893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50800" y="50800"/>
            <a:ext cx="10083800" cy="1094904"/>
          </a:xfrm>
        </p:spPr>
        <p:txBody>
          <a:bodyPr/>
          <a:lstStyle/>
          <a:p>
            <a:r>
              <a:rPr lang="en-US" altLang="en-US" sz="5400" b="1" dirty="0">
                <a:solidFill>
                  <a:schemeClr val="accent2"/>
                </a:solidFill>
              </a:rPr>
              <a:t>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469" y="1505744"/>
            <a:ext cx="10109200" cy="3600400"/>
          </a:xfrm>
        </p:spPr>
        <p:txBody>
          <a:bodyPr/>
          <a:lstStyle/>
          <a:p>
            <a:pPr>
              <a:buSzPct val="125000"/>
            </a:pPr>
            <a:r>
              <a:rPr lang="en-US" altLang="tr-TR" sz="2800" dirty="0"/>
              <a:t>Using for loop and continue statement, write a code that prints the odd numbers between 0 and 10.</a:t>
            </a:r>
          </a:p>
          <a:p>
            <a:pPr marL="215900" indent="0">
              <a:buSzPct val="125000"/>
              <a:buNone/>
            </a:pPr>
            <a:br>
              <a:rPr lang="en-US" altLang="tr-TR" sz="2800" dirty="0"/>
            </a:br>
            <a:r>
              <a:rPr lang="en-US" altLang="tr-TR" sz="2800" dirty="0"/>
              <a:t>      </a:t>
            </a:r>
            <a:r>
              <a:rPr lang="en-US" sz="2800" dirty="0"/>
              <a:t>Hint: if x%2==0 then x is an even number</a:t>
            </a:r>
          </a:p>
          <a:p>
            <a:pPr marL="215900" indent="0">
              <a:buSzPct val="125000"/>
              <a:buNone/>
            </a:pPr>
            <a:endParaRPr lang="en-US" altLang="tr-T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5900" indent="0">
              <a:buSzPct val="125000"/>
              <a:buNone/>
            </a:pPr>
            <a:endParaRPr lang="en-US" altLang="tr-T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0B3A9-3248-46D4-953E-44149E9C1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624" y="4098032"/>
            <a:ext cx="5125121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i%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4847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166912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dirty="0">
                <a:solidFill>
                  <a:schemeClr val="accent2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Modulus Operator (%)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255" y="1865784"/>
            <a:ext cx="10083800" cy="5435600"/>
          </a:xfrm>
        </p:spPr>
        <p:txBody>
          <a:bodyPr/>
          <a:lstStyle/>
          <a:p>
            <a:pPr marL="254000" indent="0" eaLnBrk="1" hangingPunct="1">
              <a:buNone/>
              <a:defRPr/>
            </a:pPr>
            <a:r>
              <a:rPr lang="en-US" sz="2800" b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&gt;&gt;&gt; remainder = 7 % 3</a:t>
            </a:r>
          </a:p>
          <a:p>
            <a:pPr marL="254000" indent="0" eaLnBrk="1" hangingPunct="1">
              <a:buNone/>
              <a:defRPr/>
            </a:pPr>
            <a:r>
              <a:rPr lang="en-US" sz="2800" b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&gt;&gt;&gt; print remainder</a:t>
            </a:r>
          </a:p>
          <a:p>
            <a:pPr marL="254000" indent="0" eaLnBrk="1" hangingPunct="1">
              <a:buNone/>
              <a:defRPr/>
            </a:pPr>
            <a:endParaRPr lang="en-US" sz="100" b="1" dirty="0">
              <a:latin typeface="Courier" pitchFamily="49" charset="0"/>
              <a:ea typeface="ヒラギノ角ゴ ProN W3" charset="0"/>
              <a:cs typeface="ヒラギノ角ゴ ProN W3" charset="0"/>
            </a:endParaRPr>
          </a:p>
          <a:p>
            <a:pPr marL="698500" eaLnBrk="1" hangingPunct="1">
              <a:spcAft>
                <a:spcPts val="600"/>
              </a:spcAft>
              <a:buSzPct val="125000"/>
              <a:defRPr/>
            </a:pPr>
            <a:r>
              <a:rPr lang="en-US" sz="2800" u="sng" dirty="0">
                <a:latin typeface="Gill Sans" charset="0"/>
                <a:ea typeface="ヒラギノ角ゴ ProN W3" charset="0"/>
                <a:cs typeface="ヒラギノ角ゴ ProN W3" charset="0"/>
              </a:rPr>
              <a:t>Usage</a:t>
            </a:r>
            <a:r>
              <a:rPr lang="en-US" sz="2800" dirty="0">
                <a:latin typeface="Gill Sans" charset="0"/>
                <a:ea typeface="ヒラギノ角ゴ ProN W3" charset="0"/>
                <a:cs typeface="ヒラギノ角ゴ ProN W3" charset="0"/>
              </a:rPr>
              <a:t>:</a:t>
            </a:r>
          </a:p>
          <a:p>
            <a:pPr marL="254000" indent="0" eaLnBrk="1" hangingPunct="1">
              <a:spcAft>
                <a:spcPts val="600"/>
              </a:spcAft>
              <a:buNone/>
              <a:defRPr/>
            </a:pPr>
            <a:br>
              <a:rPr lang="en-US" sz="100" dirty="0">
                <a:latin typeface="Gill Sans" charset="0"/>
                <a:ea typeface="ヒラギノ角ゴ ProN W3" charset="0"/>
                <a:cs typeface="ヒラギノ角ゴ ProN W3" charset="0"/>
              </a:rPr>
            </a:br>
            <a:r>
              <a:rPr lang="en-US" sz="100" dirty="0">
                <a:latin typeface="Gill Sans" charset="0"/>
                <a:ea typeface="ヒラギノ角ゴ ProN W3" charset="0"/>
                <a:cs typeface="ヒラギノ角ゴ ProN W3" charset="0"/>
              </a:rPr>
              <a:t>                                                                                                                                               </a:t>
            </a:r>
            <a:r>
              <a:rPr lang="en-US" sz="2800" b="1" dirty="0" err="1">
                <a:latin typeface="Gill Sans" charset="0"/>
                <a:ea typeface="ヒラギノ角ゴ ProN W3" charset="0"/>
                <a:cs typeface="ヒラギノ角ゴ ProN W3" charset="0"/>
              </a:rPr>
              <a:t>i</a:t>
            </a:r>
            <a:r>
              <a:rPr lang="en-US" sz="2800" b="1" dirty="0">
                <a:latin typeface="Gill Sans" charset="0"/>
                <a:ea typeface="ヒラギノ角ゴ ProN W3" charset="0"/>
                <a:cs typeface="ヒラギノ角ゴ ProN W3" charset="0"/>
              </a:rPr>
              <a:t>.</a:t>
            </a:r>
            <a:r>
              <a:rPr lang="en-US" sz="2800" dirty="0">
                <a:latin typeface="Gill Sans" charset="0"/>
                <a:ea typeface="ヒラギノ角ゴ ProN W3" charset="0"/>
                <a:cs typeface="ヒラギノ角ゴ ProN W3" charset="0"/>
              </a:rPr>
              <a:t> to check whether one number is </a:t>
            </a:r>
            <a:r>
              <a:rPr lang="en-US" sz="2800" b="1" dirty="0">
                <a:latin typeface="Gill Sans" charset="0"/>
                <a:ea typeface="ヒラギノ角ゴ ProN W3" charset="0"/>
                <a:cs typeface="ヒラギノ角ゴ ProN W3" charset="0"/>
              </a:rPr>
              <a:t>divisible</a:t>
            </a:r>
            <a:r>
              <a:rPr lang="en-US" sz="2800" dirty="0">
                <a:latin typeface="Gill Sans" charset="0"/>
                <a:ea typeface="ヒラギノ角ゴ ProN W3" charset="0"/>
                <a:cs typeface="ヒラギノ角ゴ ProN W3" charset="0"/>
              </a:rPr>
              <a:t> by another.    </a:t>
            </a:r>
          </a:p>
          <a:p>
            <a:pPr marL="1773238" lvl="1" indent="-457200" eaLnBrk="1" hangingPunct="1"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Gill Sans" charset="0"/>
                <a:ea typeface="ヒラギノ角ゴ ProN W3" charset="0"/>
                <a:cs typeface="ヒラギノ角ゴ ProN W3" charset="0"/>
              </a:rPr>
              <a:t> e.g., if x % y is zero, then x is divisible by y.</a:t>
            </a:r>
          </a:p>
          <a:p>
            <a:pPr marL="254000" indent="0" eaLnBrk="1" hangingPunct="1">
              <a:buSzPct val="125000"/>
              <a:buNone/>
              <a:defRPr/>
            </a:pPr>
            <a:r>
              <a:rPr lang="en-US" sz="2800" dirty="0">
                <a:latin typeface="Gill Sans" charset="0"/>
                <a:ea typeface="ヒラギノ角ゴ ProN W3" charset="0"/>
                <a:cs typeface="ヒラギノ角ゴ ProN W3" charset="0"/>
              </a:rPr>
              <a:t>      </a:t>
            </a:r>
            <a:r>
              <a:rPr lang="en-US" sz="2800" b="1" dirty="0">
                <a:latin typeface="Gill Sans" charset="0"/>
                <a:ea typeface="ヒラギノ角ゴ ProN W3" charset="0"/>
                <a:cs typeface="ヒラギノ角ゴ ProN W3" charset="0"/>
              </a:rPr>
              <a:t>ii.</a:t>
            </a:r>
            <a:r>
              <a:rPr lang="en-US" sz="2800" dirty="0">
                <a:latin typeface="Gill Sans" charset="0"/>
                <a:ea typeface="ヒラギノ角ゴ ProN W3" charset="0"/>
                <a:cs typeface="ヒラギノ角ゴ ProN W3" charset="0"/>
              </a:rPr>
              <a:t> to extract the right-most digit(s) from a number. </a:t>
            </a:r>
          </a:p>
          <a:p>
            <a:pPr marL="1752600" lvl="3" indent="-457200" eaLnBrk="1" hangingPunct="1"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Gill Sans" charset="0"/>
                <a:ea typeface="ヒラギノ角ゴ ProN W3" charset="0"/>
                <a:cs typeface="ヒラギノ角ゴ ProN W3" charset="0"/>
              </a:rPr>
              <a:t>e.g., x % 10 yields the right-most digit of x. </a:t>
            </a:r>
          </a:p>
          <a:p>
            <a:pPr marL="1752600" lvl="3" indent="-457200" eaLnBrk="1" hangingPunct="1"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Gill Sans" charset="0"/>
                <a:ea typeface="ヒラギノ角ゴ ProN W3" charset="0"/>
                <a:cs typeface="ヒラギノ角ゴ ProN W3" charset="0"/>
              </a:rPr>
              <a:t> x % 100 yields the last two digits.</a:t>
            </a:r>
          </a:p>
        </p:txBody>
      </p:sp>
    </p:spTree>
    <p:extLst>
      <p:ext uri="{BB962C8B-B14F-4D97-AF65-F5344CB8AC3E}">
        <p14:creationId xmlns:p14="http://schemas.microsoft.com/office/powerpoint/2010/main" val="187279863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094904"/>
          </a:xfrm>
        </p:spPr>
        <p:txBody>
          <a:bodyPr/>
          <a:lstStyle/>
          <a:p>
            <a:pPr eaLnBrk="1" hangingPunct="1"/>
            <a:r>
              <a:rPr lang="en-US" altLang="tr-TR" sz="5400" dirty="0">
                <a:solidFill>
                  <a:schemeClr val="accent2"/>
                </a:solidFill>
              </a:rPr>
              <a:t>Multiple assignment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107453" y="4026024"/>
            <a:ext cx="10083800" cy="5435600"/>
          </a:xfrm>
        </p:spPr>
        <p:txBody>
          <a:bodyPr/>
          <a:lstStyle/>
          <a:p>
            <a:pPr marL="254000" indent="0" eaLnBrk="1" hangingPunct="1">
              <a:buFont typeface="Gill Sans" charset="0"/>
              <a:buNone/>
            </a:pPr>
            <a:r>
              <a:rPr lang="en-US" altLang="tr-TR" dirty="0">
                <a:latin typeface="Courier"/>
              </a:rPr>
              <a:t>&gt;&gt;&gt; </a:t>
            </a:r>
            <a:r>
              <a:rPr lang="en-US" altLang="tr-TR" dirty="0" err="1">
                <a:latin typeface="Courier"/>
              </a:rPr>
              <a:t>bruce</a:t>
            </a:r>
            <a:r>
              <a:rPr lang="en-US" altLang="tr-TR" dirty="0">
                <a:latin typeface="Courier"/>
              </a:rPr>
              <a:t> = 5</a:t>
            </a:r>
          </a:p>
          <a:p>
            <a:pPr marL="254000" indent="0" eaLnBrk="1" hangingPunct="1">
              <a:buFont typeface="Gill Sans" charset="0"/>
              <a:buNone/>
            </a:pPr>
            <a:r>
              <a:rPr lang="en-US" altLang="tr-TR" dirty="0">
                <a:latin typeface="Courier"/>
              </a:rPr>
              <a:t>&gt;&gt;&gt; print </a:t>
            </a:r>
            <a:r>
              <a:rPr lang="en-US" altLang="tr-TR" dirty="0" err="1">
                <a:latin typeface="Courier"/>
              </a:rPr>
              <a:t>bruce</a:t>
            </a:r>
            <a:endParaRPr lang="en-US" altLang="tr-TR" dirty="0">
              <a:latin typeface="Courier"/>
            </a:endParaRPr>
          </a:p>
          <a:p>
            <a:pPr marL="254000" indent="0" eaLnBrk="1" hangingPunct="1">
              <a:buFont typeface="Gill Sans" charset="0"/>
              <a:buNone/>
            </a:pPr>
            <a:r>
              <a:rPr lang="en-US" altLang="tr-TR" dirty="0">
                <a:latin typeface="Courier"/>
              </a:rPr>
              <a:t>&gt;&gt;&gt; </a:t>
            </a:r>
            <a:r>
              <a:rPr lang="en-US" altLang="tr-TR" dirty="0" err="1">
                <a:latin typeface="Courier"/>
              </a:rPr>
              <a:t>bruce</a:t>
            </a:r>
            <a:r>
              <a:rPr lang="en-US" altLang="tr-TR" dirty="0">
                <a:latin typeface="Courier"/>
              </a:rPr>
              <a:t> = 7</a:t>
            </a:r>
          </a:p>
          <a:p>
            <a:pPr marL="254000" indent="0" eaLnBrk="1" hangingPunct="1">
              <a:buFont typeface="Gill Sans" charset="0"/>
              <a:buNone/>
            </a:pPr>
            <a:r>
              <a:rPr lang="en-US" altLang="tr-TR" dirty="0">
                <a:latin typeface="Courier"/>
              </a:rPr>
              <a:t>&gt;&gt;&gt; print </a:t>
            </a:r>
            <a:r>
              <a:rPr lang="en-US" altLang="tr-TR" dirty="0" err="1">
                <a:latin typeface="Courier"/>
              </a:rPr>
              <a:t>bruce</a:t>
            </a:r>
            <a:br>
              <a:rPr lang="en-US" altLang="tr-TR" dirty="0"/>
            </a:br>
            <a:br>
              <a:rPr lang="en-US" altLang="tr-TR" dirty="0"/>
            </a:br>
            <a:br>
              <a:rPr lang="en-US" altLang="tr-TR" dirty="0"/>
            </a:br>
            <a:br>
              <a:rPr lang="en-US" altLang="tr-TR" dirty="0"/>
            </a:br>
            <a:br>
              <a:rPr lang="en-US" altLang="tr-TR" dirty="0"/>
            </a:br>
            <a:br>
              <a:rPr lang="en-US" altLang="tr-TR" dirty="0"/>
            </a:br>
            <a:endParaRPr lang="en-US" altLang="tr-TR" dirty="0"/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072" y="4458072"/>
            <a:ext cx="3849687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B34EABD-BC54-464B-94F1-C919526F8731}"/>
              </a:ext>
            </a:extLst>
          </p:cNvPr>
          <p:cNvSpPr/>
          <p:nvPr/>
        </p:nvSpPr>
        <p:spPr>
          <a:xfrm>
            <a:off x="130833" y="1361728"/>
            <a:ext cx="907300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SzPct val="125000"/>
              <a:buFont typeface="Arial" panose="020B0604020202020204" pitchFamily="34" charset="0"/>
              <a:buChar char="•"/>
            </a:pPr>
            <a:r>
              <a:rPr lang="en-US" altLang="tr-TR" dirty="0"/>
              <a:t>It is legal to make more than one assignment to the same variable</a:t>
            </a:r>
          </a:p>
          <a:p>
            <a:pPr marL="457200" indent="-457200">
              <a:buSzPct val="125000"/>
              <a:buFont typeface="Arial" panose="020B0604020202020204" pitchFamily="34" charset="0"/>
              <a:buChar char="•"/>
            </a:pPr>
            <a:r>
              <a:rPr lang="en-US" altLang="tr-TR" dirty="0"/>
              <a:t>A new assignment makes an existing variable refer to a new value and stop referring to the old value</a:t>
            </a:r>
          </a:p>
        </p:txBody>
      </p:sp>
    </p:spTree>
    <p:extLst>
      <p:ext uri="{BB962C8B-B14F-4D97-AF65-F5344CB8AC3E}">
        <p14:creationId xmlns:p14="http://schemas.microsoft.com/office/powerpoint/2010/main" val="89470949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238920"/>
          </a:xfrm>
        </p:spPr>
        <p:txBody>
          <a:bodyPr/>
          <a:lstStyle/>
          <a:p>
            <a:pPr eaLnBrk="1" hangingPunct="1"/>
            <a:r>
              <a:rPr lang="en-US" altLang="tr-TR" sz="5400" dirty="0">
                <a:solidFill>
                  <a:schemeClr val="accent2"/>
                </a:solidFill>
              </a:rPr>
              <a:t>Multiple assignment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idx="1"/>
          </p:nvPr>
        </p:nvSpPr>
        <p:spPr>
          <a:xfrm>
            <a:off x="50800" y="2159000"/>
            <a:ext cx="10083800" cy="3595216"/>
          </a:xfrm>
        </p:spPr>
        <p:txBody>
          <a:bodyPr/>
          <a:lstStyle/>
          <a:p>
            <a:pPr marL="254000" indent="0" eaLnBrk="1" hangingPunct="1">
              <a:buFont typeface="Gill Sans" charset="0"/>
              <a:buNone/>
            </a:pPr>
            <a:r>
              <a:rPr lang="en-US" altLang="tr-TR" sz="2800" dirty="0">
                <a:latin typeface="Courier"/>
              </a:rPr>
              <a:t>&gt;&gt;&gt; a = 5</a:t>
            </a:r>
          </a:p>
          <a:p>
            <a:pPr marL="254000" indent="0" eaLnBrk="1" hangingPunct="1">
              <a:buFont typeface="Gill Sans" charset="0"/>
              <a:buNone/>
            </a:pPr>
            <a:r>
              <a:rPr lang="en-US" altLang="tr-TR" sz="2800" dirty="0">
                <a:latin typeface="Courier"/>
              </a:rPr>
              <a:t>&gt;&gt;&gt; b = a  # a and b are now equal</a:t>
            </a:r>
          </a:p>
          <a:p>
            <a:pPr marL="254000" indent="0" eaLnBrk="1" hangingPunct="1">
              <a:buFont typeface="Gill Sans" charset="0"/>
              <a:buNone/>
            </a:pPr>
            <a:r>
              <a:rPr lang="en-US" altLang="tr-TR" sz="2800" dirty="0">
                <a:latin typeface="Courier"/>
              </a:rPr>
              <a:t>&gt;&gt;&gt; a = 3   # a and b are no longer equal</a:t>
            </a:r>
          </a:p>
        </p:txBody>
      </p:sp>
    </p:spTree>
    <p:extLst>
      <p:ext uri="{BB962C8B-B14F-4D97-AF65-F5344CB8AC3E}">
        <p14:creationId xmlns:p14="http://schemas.microsoft.com/office/powerpoint/2010/main" val="299034613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310928"/>
          </a:xfrm>
        </p:spPr>
        <p:txBody>
          <a:bodyPr/>
          <a:lstStyle/>
          <a:p>
            <a:pPr eaLnBrk="1" hangingPunct="1"/>
            <a:r>
              <a:rPr lang="en-US" altLang="tr-TR" sz="5400" dirty="0">
                <a:solidFill>
                  <a:schemeClr val="accent2"/>
                </a:solidFill>
              </a:rPr>
              <a:t>Updating variables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98500" eaLnBrk="1" hangingPunct="1">
              <a:buSzPct val="125000"/>
            </a:pPr>
            <a:r>
              <a:rPr lang="en-US" altLang="tr-TR" dirty="0"/>
              <a:t>One of the most common forms of multiple assignment is an update, where the new value of the variable depends on the old.</a:t>
            </a:r>
            <a:br>
              <a:rPr lang="en-US" altLang="tr-TR" dirty="0"/>
            </a:br>
            <a:br>
              <a:rPr lang="en-US" altLang="tr-TR" dirty="0"/>
            </a:br>
            <a:r>
              <a:rPr lang="en-US" altLang="tr-TR" b="1" dirty="0">
                <a:latin typeface="Courier"/>
              </a:rPr>
              <a:t>x = x+1</a:t>
            </a:r>
            <a:br>
              <a:rPr lang="en-US" altLang="tr-TR" dirty="0"/>
            </a:br>
            <a:br>
              <a:rPr lang="en-US" altLang="tr-TR" dirty="0"/>
            </a:br>
            <a:r>
              <a:rPr lang="en-US" altLang="tr-TR" dirty="0"/>
              <a:t>This means “get the current value of x, add one, and then update x with the new value.”</a:t>
            </a:r>
            <a:br>
              <a:rPr lang="en-US" altLang="tr-TR" dirty="0"/>
            </a:br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366665789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166912"/>
          </a:xfrm>
        </p:spPr>
        <p:txBody>
          <a:bodyPr/>
          <a:lstStyle/>
          <a:p>
            <a:pPr eaLnBrk="1" hangingPunct="1"/>
            <a:r>
              <a:rPr lang="en-US" altLang="tr-TR" sz="5400" dirty="0">
                <a:solidFill>
                  <a:schemeClr val="accent2"/>
                </a:solidFill>
              </a:rPr>
              <a:t>Updating variables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0" y="1721768"/>
            <a:ext cx="10083800" cy="5435600"/>
          </a:xfrm>
        </p:spPr>
        <p:txBody>
          <a:bodyPr/>
          <a:lstStyle/>
          <a:p>
            <a:pPr marL="698500" eaLnBrk="1" hangingPunct="1">
              <a:buSzPct val="125000"/>
              <a:defRPr/>
            </a:pPr>
            <a:r>
              <a:rPr lang="en-US" altLang="tr-TR" dirty="0"/>
              <a:t>If you try to update a variable that doesn’t exist, you get an error, because Python evaluates the right side before it assigns a value to x:</a:t>
            </a:r>
          </a:p>
          <a:p>
            <a:pPr marL="254000" indent="0" eaLnBrk="1" hangingPunct="1">
              <a:buNone/>
              <a:defRPr/>
            </a:pPr>
            <a:endParaRPr lang="en-US" altLang="tr-TR" dirty="0"/>
          </a:p>
          <a:p>
            <a:pPr marL="939800" lvl="2" indent="0" eaLnBrk="1" hangingPunct="1">
              <a:buFont typeface="Gill Sans" charset="0"/>
              <a:buNone/>
              <a:defRPr/>
            </a:pPr>
            <a:r>
              <a:rPr lang="en-US" altLang="tr-TR" b="1" dirty="0">
                <a:latin typeface="Courier"/>
              </a:rPr>
              <a:t>&gt;&gt;&gt; x = x+1</a:t>
            </a:r>
            <a:br>
              <a:rPr lang="en-US" altLang="tr-TR" dirty="0">
                <a:latin typeface="Courier"/>
              </a:rPr>
            </a:br>
            <a:r>
              <a:rPr lang="en-US" altLang="tr-TR" dirty="0" err="1">
                <a:latin typeface="Courier"/>
              </a:rPr>
              <a:t>NameError</a:t>
            </a:r>
            <a:r>
              <a:rPr lang="en-US" altLang="tr-TR" dirty="0">
                <a:latin typeface="Courier"/>
              </a:rPr>
              <a:t>: name 'x'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23925033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-510480"/>
            <a:ext cx="10083800" cy="2057400"/>
          </a:xfrm>
        </p:spPr>
        <p:txBody>
          <a:bodyPr/>
          <a:lstStyle/>
          <a:p>
            <a:pPr eaLnBrk="1" hangingPunct="1"/>
            <a:r>
              <a:rPr lang="en-US" altLang="tr-TR" sz="4800" dirty="0">
                <a:solidFill>
                  <a:schemeClr val="accent2"/>
                </a:solidFill>
              </a:rPr>
              <a:t>Updating variables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>
          <a:xfrm>
            <a:off x="-6954" y="1546920"/>
            <a:ext cx="10083800" cy="5435600"/>
          </a:xfrm>
        </p:spPr>
        <p:txBody>
          <a:bodyPr/>
          <a:lstStyle/>
          <a:p>
            <a:pPr marL="698500" eaLnBrk="1" hangingPunct="1">
              <a:buSzPct val="125000"/>
              <a:defRPr/>
            </a:pPr>
            <a:r>
              <a:rPr lang="en-US" altLang="tr-TR" dirty="0"/>
              <a:t>Before you can update a variable, you have to </a:t>
            </a:r>
            <a:r>
              <a:rPr lang="en-US" altLang="tr-TR" b="1" dirty="0"/>
              <a:t>initialize</a:t>
            </a:r>
            <a:r>
              <a:rPr lang="en-US" altLang="tr-TR" dirty="0"/>
              <a:t> it, usually with a simple assignment:</a:t>
            </a:r>
          </a:p>
          <a:p>
            <a:pPr marL="939800" lvl="2" indent="0" eaLnBrk="1" hangingPunct="1">
              <a:buFont typeface="Gill Sans" charset="0"/>
              <a:buNone/>
              <a:defRPr/>
            </a:pPr>
            <a:r>
              <a:rPr lang="en-US" altLang="tr-TR" b="1" dirty="0">
                <a:latin typeface="Courier"/>
              </a:rPr>
              <a:t>&gt;&gt;&gt; x = 0</a:t>
            </a:r>
          </a:p>
          <a:p>
            <a:pPr marL="939800" lvl="2" indent="0" eaLnBrk="1" hangingPunct="1">
              <a:buFont typeface="Gill Sans" charset="0"/>
              <a:buNone/>
              <a:defRPr/>
            </a:pPr>
            <a:r>
              <a:rPr lang="en-US" altLang="tr-TR" b="1" dirty="0">
                <a:latin typeface="Courier"/>
              </a:rPr>
              <a:t>&gt;&gt;&gt; x = x+1</a:t>
            </a:r>
          </a:p>
          <a:p>
            <a:pPr marL="698500" eaLnBrk="1" hangingPunct="1">
              <a:buSzPct val="125000"/>
              <a:defRPr/>
            </a:pPr>
            <a:r>
              <a:rPr lang="en-US" altLang="tr-TR" dirty="0"/>
              <a:t>Updating a variable by adding 1 is called an </a:t>
            </a:r>
            <a:r>
              <a:rPr lang="en-US" altLang="tr-TR" b="1" dirty="0"/>
              <a:t>increment</a:t>
            </a:r>
            <a:r>
              <a:rPr lang="en-US" altLang="tr-TR" dirty="0"/>
              <a:t>; subtracting 1 is called a </a:t>
            </a:r>
            <a:r>
              <a:rPr lang="en-US" altLang="tr-TR" b="1" dirty="0"/>
              <a:t>decrement</a:t>
            </a:r>
            <a:r>
              <a:rPr lang="en-US" alt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60760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950888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5400" dirty="0">
                <a:solidFill>
                  <a:schemeClr val="accent2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Relational Operators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" y="1433736"/>
            <a:ext cx="9731000" cy="5976664"/>
          </a:xfrm>
        </p:spPr>
        <p:txBody>
          <a:bodyPr/>
          <a:lstStyle/>
          <a:p>
            <a:pPr marL="812800" indent="-457200" algn="l" eaLnBrk="1" hangingPunct="1">
              <a:spcBef>
                <a:spcPts val="0"/>
              </a:spcBef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Gill Sans" charset="0"/>
                <a:ea typeface="ヒラギノ角ゴ ProN W3" charset="0"/>
                <a:cs typeface="ヒラギノ角ゴ ProN W3" charset="0"/>
              </a:rPr>
              <a:t>Relational operators are:</a:t>
            </a:r>
            <a:br>
              <a:rPr lang="en-US" sz="3200" dirty="0">
                <a:latin typeface="Gill Sans" charset="0"/>
                <a:ea typeface="ヒラギノ角ゴ ProN W3" charset="0"/>
                <a:cs typeface="ヒラギノ角ゴ ProN W3" charset="0"/>
              </a:rPr>
            </a:br>
            <a:r>
              <a:rPr lang="en-US" b="1" dirty="0">
                <a:solidFill>
                  <a:srgbClr val="00B050"/>
                </a:solidFill>
                <a:latin typeface="Courier" pitchFamily="49" charset="0"/>
                <a:ea typeface="ヒラギノ角ゴ ProN W3" charset="0"/>
                <a:cs typeface="ヒラギノ角ゴ ProN W3" charset="0"/>
              </a:rPr>
              <a:t> x == y  # x is equal to y</a:t>
            </a:r>
            <a:br>
              <a:rPr lang="en-US" b="1" dirty="0">
                <a:solidFill>
                  <a:srgbClr val="00B050"/>
                </a:solidFill>
                <a:latin typeface="Courier" pitchFamily="49" charset="0"/>
                <a:ea typeface="ヒラギノ角ゴ ProN W3" charset="0"/>
                <a:cs typeface="ヒラギノ角ゴ ProN W3" charset="0"/>
              </a:rPr>
            </a:br>
            <a:r>
              <a:rPr lang="en-US" b="1" dirty="0">
                <a:solidFill>
                  <a:srgbClr val="00B050"/>
                </a:solidFill>
                <a:latin typeface="Courier" pitchFamily="49" charset="0"/>
                <a:ea typeface="ヒラギノ角ゴ ProN W3" charset="0"/>
                <a:cs typeface="ヒラギノ角ゴ ProN W3" charset="0"/>
              </a:rPr>
              <a:t> x != y  # x is not equal to y</a:t>
            </a:r>
            <a:br>
              <a:rPr lang="en-US" b="1" dirty="0">
                <a:solidFill>
                  <a:srgbClr val="00B050"/>
                </a:solidFill>
                <a:latin typeface="Courier" pitchFamily="49" charset="0"/>
                <a:ea typeface="ヒラギノ角ゴ ProN W3" charset="0"/>
                <a:cs typeface="ヒラギノ角ゴ ProN W3" charset="0"/>
              </a:rPr>
            </a:br>
            <a:r>
              <a:rPr lang="en-US" b="1" dirty="0">
                <a:solidFill>
                  <a:srgbClr val="00B050"/>
                </a:solidFill>
                <a:latin typeface="Courier" pitchFamily="49" charset="0"/>
                <a:ea typeface="ヒラギノ角ゴ ProN W3" charset="0"/>
                <a:cs typeface="ヒラギノ角ゴ ProN W3" charset="0"/>
              </a:rPr>
              <a:t> x &gt; y   # x is greater than y</a:t>
            </a:r>
            <a:br>
              <a:rPr lang="en-US" b="1" dirty="0">
                <a:solidFill>
                  <a:srgbClr val="00B050"/>
                </a:solidFill>
                <a:latin typeface="Courier" pitchFamily="49" charset="0"/>
                <a:ea typeface="ヒラギノ角ゴ ProN W3" charset="0"/>
                <a:cs typeface="ヒラギノ角ゴ ProN W3" charset="0"/>
              </a:rPr>
            </a:br>
            <a:r>
              <a:rPr lang="en-US" b="1" dirty="0">
                <a:solidFill>
                  <a:srgbClr val="00B050"/>
                </a:solidFill>
                <a:latin typeface="Courier" pitchFamily="49" charset="0"/>
                <a:ea typeface="ヒラギノ角ゴ ProN W3" charset="0"/>
                <a:cs typeface="ヒラギノ角ゴ ProN W3" charset="0"/>
              </a:rPr>
              <a:t> x &lt; y   # x is less than y</a:t>
            </a:r>
          </a:p>
          <a:p>
            <a:pPr marL="254000" indent="0" algn="l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srgbClr val="00B050"/>
                </a:solidFill>
                <a:latin typeface="Courier" pitchFamily="49" charset="0"/>
                <a:ea typeface="ヒラギノ角ゴ ProN W3" charset="0"/>
                <a:cs typeface="ヒラギノ角ゴ ProN W3" charset="0"/>
              </a:rPr>
              <a:t>   x &gt;= y  # x is greater than or equal to y</a:t>
            </a:r>
            <a:br>
              <a:rPr lang="en-US" b="1" dirty="0">
                <a:solidFill>
                  <a:srgbClr val="00B050"/>
                </a:solidFill>
                <a:latin typeface="Courier" pitchFamily="49" charset="0"/>
                <a:ea typeface="ヒラギノ角ゴ ProN W3" charset="0"/>
                <a:cs typeface="ヒラギノ角ゴ ProN W3" charset="0"/>
              </a:rPr>
            </a:br>
            <a:r>
              <a:rPr lang="en-US" b="1" dirty="0">
                <a:solidFill>
                  <a:srgbClr val="00B050"/>
                </a:solidFill>
                <a:latin typeface="Courier" pitchFamily="49" charset="0"/>
                <a:ea typeface="ヒラギノ角ゴ ProN W3" charset="0"/>
                <a:cs typeface="ヒラギノ角ゴ ProN W3" charset="0"/>
              </a:rPr>
              <a:t>   x &lt;= y  # x is less than or equal to y</a:t>
            </a:r>
          </a:p>
          <a:p>
            <a:pPr marL="812800" indent="-457200" algn="l" eaLnBrk="1" hangingPunct="1"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Gill Sans" charset="0"/>
                <a:ea typeface="ヒラギノ角ゴ ProN W3" charset="0"/>
                <a:cs typeface="ヒラギノ角ゴ ProN W3" charset="0"/>
              </a:rPr>
              <a:t>A</a:t>
            </a:r>
            <a:r>
              <a:rPr lang="en-US" sz="3200" b="1" dirty="0">
                <a:latin typeface="Gill Sans" charset="0"/>
                <a:ea typeface="ヒラギノ角ゴ ProN W3" charset="0"/>
                <a:cs typeface="ヒラギノ角ゴ ProN W3" charset="0"/>
              </a:rPr>
              <a:t> common error</a:t>
            </a:r>
            <a:r>
              <a:rPr lang="en-US" sz="3200" dirty="0">
                <a:latin typeface="Gill Sans" charset="0"/>
                <a:ea typeface="ヒラギノ角ゴ ProN W3" charset="0"/>
                <a:cs typeface="ヒラギノ角ゴ ProN W3" charset="0"/>
              </a:rPr>
              <a:t> is to use a single equal sign (=) instead of a double equal sign (==). </a:t>
            </a:r>
          </a:p>
          <a:p>
            <a:pPr marL="1770063" lvl="1" indent="-688975" algn="l" eaLnBrk="1" hangingPunct="1">
              <a:buSzPct val="100000"/>
              <a:buFont typeface="Wingdings" panose="05000000000000000000" pitchFamily="2" charset="2"/>
              <a:buChar char="q"/>
              <a:defRPr/>
            </a:pPr>
            <a:r>
              <a:rPr lang="en-US" sz="3200" dirty="0">
                <a:latin typeface="Gill Sans" charset="0"/>
                <a:ea typeface="ヒラギノ角ゴ ProN W3" charset="0"/>
                <a:cs typeface="ヒラギノ角ゴ ProN W3" charset="0"/>
              </a:rPr>
              <a:t>= is an assignment operator and </a:t>
            </a:r>
          </a:p>
          <a:p>
            <a:pPr marL="1770063" lvl="1" indent="-688975" algn="l" eaLnBrk="1" hangingPunct="1">
              <a:buSzPct val="100000"/>
              <a:buFont typeface="Wingdings" panose="05000000000000000000" pitchFamily="2" charset="2"/>
              <a:buChar char="q"/>
              <a:defRPr/>
            </a:pPr>
            <a:r>
              <a:rPr lang="en-US" sz="3200" dirty="0">
                <a:latin typeface="Gill Sans" charset="0"/>
                <a:ea typeface="ヒラギノ角ゴ ProN W3" charset="0"/>
                <a:cs typeface="ヒラギノ角ゴ ProN W3" charset="0"/>
              </a:rPr>
              <a:t>== is a relational operator. </a:t>
            </a:r>
          </a:p>
          <a:p>
            <a:pPr marL="812800" indent="-457200" algn="l" eaLnBrk="1" hangingPunct="1"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Gill Sans" charset="0"/>
                <a:ea typeface="ヒラギノ角ゴ ProN W3" charset="0"/>
                <a:cs typeface="ヒラギノ角ゴ ProN W3" charset="0"/>
              </a:rPr>
              <a:t>There is no such thing as =&lt; or =&gt;.</a:t>
            </a:r>
          </a:p>
        </p:txBody>
      </p:sp>
    </p:spTree>
    <p:extLst>
      <p:ext uri="{BB962C8B-B14F-4D97-AF65-F5344CB8AC3E}">
        <p14:creationId xmlns:p14="http://schemas.microsoft.com/office/powerpoint/2010/main" val="165882433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0800" y="50800"/>
            <a:ext cx="10083800" cy="1238920"/>
          </a:xfrm>
        </p:spPr>
        <p:txBody>
          <a:bodyPr/>
          <a:lstStyle/>
          <a:p>
            <a:pPr eaLnBrk="1" hangingPunct="1"/>
            <a:r>
              <a:rPr lang="en-US" altLang="tr-TR" sz="5400" dirty="0">
                <a:solidFill>
                  <a:schemeClr val="accent2"/>
                </a:solidFill>
              </a:rPr>
              <a:t>Algorithms</a:t>
            </a:r>
            <a:endParaRPr lang="tr-TR" altLang="tr-TR" sz="5400" dirty="0">
              <a:solidFill>
                <a:schemeClr val="accent2"/>
              </a:solidFill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3595" y="1649760"/>
            <a:ext cx="10083800" cy="54356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SzPct val="125000"/>
            </a:pPr>
            <a:r>
              <a:rPr lang="en-US" altLang="tr-TR" dirty="0"/>
              <a:t>A list of ordered steps to solve a problem.</a:t>
            </a:r>
          </a:p>
          <a:p>
            <a:pPr lvl="2" eaLnBrk="1" hangingPunct="1">
              <a:spcBef>
                <a:spcPts val="600"/>
              </a:spcBef>
              <a:buSzPct val="80000"/>
              <a:buFont typeface="Wingdings" panose="05000000000000000000" pitchFamily="2" charset="2"/>
              <a:buChar char="q"/>
            </a:pPr>
            <a:r>
              <a:rPr lang="en-US" altLang="tr-TR" dirty="0"/>
              <a:t>Complete</a:t>
            </a:r>
          </a:p>
          <a:p>
            <a:pPr lvl="2" eaLnBrk="1" hangingPunct="1">
              <a:spcBef>
                <a:spcPts val="600"/>
              </a:spcBef>
              <a:buSzPct val="80000"/>
              <a:buFont typeface="Wingdings" panose="05000000000000000000" pitchFamily="2" charset="2"/>
              <a:buChar char="q"/>
            </a:pPr>
            <a:r>
              <a:rPr lang="en-US" altLang="tr-TR" dirty="0"/>
              <a:t>Concise</a:t>
            </a:r>
          </a:p>
          <a:p>
            <a:pPr lvl="2" eaLnBrk="1" hangingPunct="1">
              <a:spcBef>
                <a:spcPts val="600"/>
              </a:spcBef>
              <a:buSzPct val="80000"/>
              <a:buFont typeface="Wingdings" panose="05000000000000000000" pitchFamily="2" charset="2"/>
              <a:buChar char="q"/>
            </a:pPr>
            <a:r>
              <a:rPr lang="en-US" altLang="tr-TR" dirty="0"/>
              <a:t>Unambiguous</a:t>
            </a:r>
          </a:p>
          <a:p>
            <a:pPr eaLnBrk="1" hangingPunct="1">
              <a:buSzPct val="125000"/>
            </a:pPr>
            <a:r>
              <a:rPr lang="en-US" altLang="tr-TR" dirty="0"/>
              <a:t>An algorithm example to multiply </a:t>
            </a:r>
            <a:r>
              <a:rPr lang="en-US" altLang="tr-TR" i="1" dirty="0"/>
              <a:t>n</a:t>
            </a:r>
            <a:r>
              <a:rPr lang="en-US" altLang="tr-TR" dirty="0"/>
              <a:t> by 9: </a:t>
            </a:r>
          </a:p>
          <a:p>
            <a:pPr lvl="2" eaLnBrk="1" hangingPunct="1">
              <a:buSzPct val="80000"/>
              <a:buFont typeface="Wingdings" panose="05000000000000000000" pitchFamily="2" charset="2"/>
              <a:buChar char="q"/>
            </a:pPr>
            <a:r>
              <a:rPr lang="en-US" altLang="tr-TR" dirty="0"/>
              <a:t>write </a:t>
            </a:r>
            <a:r>
              <a:rPr lang="en-US" altLang="tr-TR" i="1" dirty="0"/>
              <a:t>n</a:t>
            </a:r>
            <a:r>
              <a:rPr lang="en-US" altLang="tr-TR" dirty="0"/>
              <a:t>−1 as the first digit, and</a:t>
            </a:r>
          </a:p>
          <a:p>
            <a:pPr lvl="2" eaLnBrk="1" hangingPunct="1">
              <a:buSzPct val="80000"/>
              <a:buFont typeface="Wingdings" panose="05000000000000000000" pitchFamily="2" charset="2"/>
              <a:buChar char="q"/>
            </a:pPr>
            <a:r>
              <a:rPr lang="en-US" altLang="tr-TR" dirty="0"/>
              <a:t>10−</a:t>
            </a:r>
            <a:r>
              <a:rPr lang="en-US" altLang="tr-TR" i="1" dirty="0"/>
              <a:t>n</a:t>
            </a:r>
            <a:r>
              <a:rPr lang="en-US" altLang="tr-TR" dirty="0"/>
              <a:t> as the second digit. </a:t>
            </a:r>
          </a:p>
          <a:p>
            <a:pPr marL="558800" lvl="1" indent="0" eaLnBrk="1" hangingPunct="1">
              <a:buFont typeface="Gill Sans" charset="0"/>
              <a:buNone/>
            </a:pPr>
            <a:r>
              <a:rPr lang="en-US" altLang="tr-TR" dirty="0"/>
              <a:t>This trick a general solution for multiplying any single-digit number by 9. That’s an algorithm!</a:t>
            </a:r>
            <a:endParaRPr lang="tr-TR" altLang="tr-TR" dirty="0"/>
          </a:p>
        </p:txBody>
      </p:sp>
    </p:spTree>
    <p:extLst>
      <p:ext uri="{BB962C8B-B14F-4D97-AF65-F5344CB8AC3E}">
        <p14:creationId xmlns:p14="http://schemas.microsoft.com/office/powerpoint/2010/main" val="147595357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76200" y="-32221"/>
            <a:ext cx="10083800" cy="950888"/>
          </a:xfrm>
        </p:spPr>
        <p:txBody>
          <a:bodyPr/>
          <a:lstStyle/>
          <a:p>
            <a:pPr eaLnBrk="1" hangingPunct="1"/>
            <a:r>
              <a:rPr lang="en-US" altLang="tr-TR" sz="5400" dirty="0">
                <a:solidFill>
                  <a:schemeClr val="accent2"/>
                </a:solidFill>
              </a:rPr>
              <a:t>return</a:t>
            </a:r>
            <a:endParaRPr lang="tr-TR" altLang="tr-TR" sz="5400" dirty="0">
              <a:solidFill>
                <a:schemeClr val="accent2"/>
              </a:solidFill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0" y="557821"/>
            <a:ext cx="10083800" cy="4596220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SzPct val="125000"/>
            </a:pPr>
            <a:r>
              <a:rPr lang="en-US" dirty="0"/>
              <a:t>A </a:t>
            </a:r>
            <a:r>
              <a:rPr lang="en-US" b="1" dirty="0"/>
              <a:t>return</a:t>
            </a:r>
            <a:r>
              <a:rPr lang="en-US" dirty="0"/>
              <a:t> statement ends the execution of the </a:t>
            </a:r>
            <a:r>
              <a:rPr lang="en-US" b="1" dirty="0"/>
              <a:t>function</a:t>
            </a:r>
            <a:r>
              <a:rPr lang="en-US" dirty="0"/>
              <a:t> call and "</a:t>
            </a:r>
            <a:r>
              <a:rPr lang="en-US" b="1" dirty="0"/>
              <a:t>returns</a:t>
            </a:r>
            <a:r>
              <a:rPr lang="en-US" dirty="0"/>
              <a:t>" the result, i.e. the value of the expression following the </a:t>
            </a:r>
            <a:r>
              <a:rPr lang="en-US" b="1" dirty="0"/>
              <a:t>return</a:t>
            </a:r>
            <a:r>
              <a:rPr lang="en-US" dirty="0"/>
              <a:t> keyword, to the caller.</a:t>
            </a:r>
          </a:p>
          <a:p>
            <a:pPr eaLnBrk="1" hangingPunct="1">
              <a:spcBef>
                <a:spcPts val="600"/>
              </a:spcBef>
              <a:buSzPct val="125000"/>
            </a:pPr>
            <a:r>
              <a:rPr lang="en-US" altLang="tr-TR" dirty="0"/>
              <a:t>It is in a way like a break which exits the loop. But in this case, return exists the function and returns a result if a keyword follows it.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480C5B-BFA5-4C68-8910-1FAC4871D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4710173"/>
            <a:ext cx="9073008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subtract_tax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(Sal):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Sal&gt;=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tax_rate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tax_rate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0.05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tax_rate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subtract_tax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tax_ratio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subtract_tax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tax_ratio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7848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2613891"/>
            <a:ext cx="10083800" cy="1166912"/>
          </a:xfrm>
        </p:spPr>
        <p:txBody>
          <a:bodyPr/>
          <a:lstStyle/>
          <a:p>
            <a:pPr algn="ctr" eaLnBrk="1" hangingPunct="1"/>
            <a:r>
              <a:rPr lang="en-US" altLang="tr-TR" sz="5400" dirty="0">
                <a:solidFill>
                  <a:schemeClr val="accent2"/>
                </a:solidFill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286578565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-510480"/>
            <a:ext cx="10083800" cy="2057400"/>
          </a:xfrm>
        </p:spPr>
        <p:txBody>
          <a:bodyPr/>
          <a:lstStyle/>
          <a:p>
            <a:pPr eaLnBrk="1" hangingPunct="1"/>
            <a:r>
              <a:rPr lang="en-US" altLang="tr-TR" sz="4800" dirty="0">
                <a:solidFill>
                  <a:schemeClr val="accent2"/>
                </a:solidFill>
              </a:rPr>
              <a:t>Exercise 1: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>
          <a:xfrm>
            <a:off x="-23365" y="929680"/>
            <a:ext cx="10083800" cy="6192688"/>
          </a:xfrm>
        </p:spPr>
        <p:txBody>
          <a:bodyPr/>
          <a:lstStyle/>
          <a:p>
            <a:pPr marL="254000" indent="0" eaLnBrk="1" hangingPunct="1">
              <a:spcBef>
                <a:spcPts val="0"/>
              </a:spcBef>
              <a:buSzPct val="125000"/>
              <a:buNone/>
              <a:defRPr/>
            </a:pPr>
            <a:endParaRPr lang="en-US" altLang="tr-TR" dirty="0"/>
          </a:p>
          <a:p>
            <a:pPr marL="711200" indent="-457200" eaLnBrk="1" hangingPunct="1">
              <a:lnSpc>
                <a:spcPct val="150000"/>
              </a:lnSpc>
              <a:spcBef>
                <a:spcPts val="0"/>
              </a:spcBef>
              <a:buSzPct val="125000"/>
              <a:defRPr/>
            </a:pPr>
            <a:r>
              <a:rPr lang="en-US" altLang="tr-TR" sz="2800" dirty="0"/>
              <a:t>Create a </a:t>
            </a:r>
            <a:r>
              <a:rPr lang="en-US" altLang="tr-TR" sz="2800" b="1" i="1" dirty="0"/>
              <a:t>function called divider </a:t>
            </a:r>
            <a:r>
              <a:rPr lang="en-US" altLang="tr-TR" sz="2800" dirty="0"/>
              <a:t>which</a:t>
            </a:r>
            <a:r>
              <a:rPr lang="en-US" altLang="tr-TR" sz="2800" b="1" i="1" dirty="0"/>
              <a:t> </a:t>
            </a:r>
            <a:r>
              <a:rPr lang="en-US" altLang="tr-TR" sz="2800" dirty="0"/>
              <a:t>takes 3 integer inputs (number1, number2, number3).</a:t>
            </a:r>
          </a:p>
          <a:p>
            <a:pPr marL="711200" indent="-457200" eaLnBrk="1" hangingPunct="1">
              <a:lnSpc>
                <a:spcPct val="150000"/>
              </a:lnSpc>
              <a:spcBef>
                <a:spcPts val="0"/>
              </a:spcBef>
              <a:buSzPct val="125000"/>
              <a:defRPr/>
            </a:pPr>
            <a:r>
              <a:rPr lang="en-US" altLang="tr-TR" sz="2800" dirty="0"/>
              <a:t>This function is going to check all numbers from 1 till number1, if they are divisible by number2 and number3.</a:t>
            </a:r>
          </a:p>
          <a:p>
            <a:pPr marL="711200" indent="-457200" eaLnBrk="1" hangingPunct="1">
              <a:lnSpc>
                <a:spcPct val="150000"/>
              </a:lnSpc>
              <a:spcBef>
                <a:spcPts val="0"/>
              </a:spcBef>
              <a:buSzPct val="125000"/>
              <a:defRPr/>
            </a:pPr>
            <a:r>
              <a:rPr lang="en-US" altLang="tr-TR" sz="2800" dirty="0"/>
              <a:t>Hint: you can use modulus operator (%)</a:t>
            </a:r>
          </a:p>
          <a:p>
            <a:pPr marL="254000" indent="0" eaLnBrk="1" hangingPunct="1">
              <a:lnSpc>
                <a:spcPct val="150000"/>
              </a:lnSpc>
              <a:spcBef>
                <a:spcPts val="0"/>
              </a:spcBef>
              <a:buSzPct val="125000"/>
              <a:buNone/>
              <a:defRPr/>
            </a:pPr>
            <a:r>
              <a:rPr lang="en-US" altLang="tr-TR" sz="2400" dirty="0"/>
              <a:t>e.g. </a:t>
            </a:r>
            <a:r>
              <a:rPr lang="en-US" altLang="tr-TR" sz="2400" b="1" i="1" dirty="0"/>
              <a:t>divider</a:t>
            </a:r>
            <a:r>
              <a:rPr lang="en-US" altLang="tr-TR" sz="2400" dirty="0"/>
              <a:t>(8,2,3) should output the following:</a:t>
            </a:r>
          </a:p>
          <a:p>
            <a:pPr marL="254000" indent="0" eaLnBrk="1" hangingPunct="1">
              <a:spcBef>
                <a:spcPts val="0"/>
              </a:spcBef>
              <a:buSzPct val="125000"/>
              <a:buNone/>
              <a:defRPr/>
            </a:pPr>
            <a:r>
              <a:rPr lang="en-US" altLang="tr-TR" sz="2400" dirty="0"/>
              <a:t>2  is divisible by  2</a:t>
            </a:r>
          </a:p>
          <a:p>
            <a:pPr marL="254000" indent="0" eaLnBrk="1" hangingPunct="1">
              <a:spcBef>
                <a:spcPts val="0"/>
              </a:spcBef>
              <a:buSzPct val="125000"/>
              <a:buNone/>
              <a:defRPr/>
            </a:pPr>
            <a:r>
              <a:rPr lang="en-US" altLang="tr-TR" sz="2400" dirty="0"/>
              <a:t>3  is divisible by  3</a:t>
            </a:r>
          </a:p>
          <a:p>
            <a:pPr marL="254000" indent="0" eaLnBrk="1" hangingPunct="1">
              <a:spcBef>
                <a:spcPts val="0"/>
              </a:spcBef>
              <a:buSzPct val="125000"/>
              <a:buNone/>
              <a:defRPr/>
            </a:pPr>
            <a:r>
              <a:rPr lang="en-US" altLang="tr-TR" sz="2400" dirty="0"/>
              <a:t>4  is divisible by  2</a:t>
            </a:r>
          </a:p>
          <a:p>
            <a:pPr marL="254000" indent="0" eaLnBrk="1" hangingPunct="1">
              <a:spcBef>
                <a:spcPts val="0"/>
              </a:spcBef>
              <a:buSzPct val="125000"/>
              <a:buNone/>
              <a:defRPr/>
            </a:pPr>
            <a:r>
              <a:rPr lang="en-US" altLang="tr-TR" sz="2400" dirty="0"/>
              <a:t>6  is divisible by  2</a:t>
            </a:r>
          </a:p>
          <a:p>
            <a:pPr marL="254000" indent="0" eaLnBrk="1" hangingPunct="1">
              <a:spcBef>
                <a:spcPts val="0"/>
              </a:spcBef>
              <a:buSzPct val="125000"/>
              <a:buNone/>
              <a:defRPr/>
            </a:pPr>
            <a:r>
              <a:rPr lang="en-US" altLang="tr-TR" sz="2400" dirty="0"/>
              <a:t>6  is divisible by  3</a:t>
            </a:r>
          </a:p>
          <a:p>
            <a:pPr marL="254000" indent="0" eaLnBrk="1" hangingPunct="1">
              <a:spcBef>
                <a:spcPts val="0"/>
              </a:spcBef>
              <a:buSzPct val="125000"/>
              <a:buNone/>
              <a:defRPr/>
            </a:pPr>
            <a:r>
              <a:rPr lang="en-US" altLang="tr-TR" sz="2400" dirty="0"/>
              <a:t>8  is divisible by  2</a:t>
            </a:r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400834389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-510480"/>
            <a:ext cx="10083800" cy="2057400"/>
          </a:xfrm>
        </p:spPr>
        <p:txBody>
          <a:bodyPr/>
          <a:lstStyle/>
          <a:p>
            <a:pPr eaLnBrk="1" hangingPunct="1"/>
            <a:r>
              <a:rPr lang="en-US" altLang="tr-TR" sz="4800" dirty="0">
                <a:solidFill>
                  <a:schemeClr val="accent2"/>
                </a:solidFill>
              </a:rPr>
              <a:t>Exercise 2: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>
          <a:xfrm>
            <a:off x="-23365" y="929680"/>
            <a:ext cx="10083800" cy="6192688"/>
          </a:xfrm>
        </p:spPr>
        <p:txBody>
          <a:bodyPr/>
          <a:lstStyle/>
          <a:p>
            <a:pPr marL="254000" indent="0" eaLnBrk="1" hangingPunct="1">
              <a:spcBef>
                <a:spcPts val="0"/>
              </a:spcBef>
              <a:buSzPct val="125000"/>
              <a:buNone/>
              <a:defRPr/>
            </a:pPr>
            <a:endParaRPr lang="en-US" altLang="tr-TR" dirty="0"/>
          </a:p>
          <a:p>
            <a:pPr marL="711200" indent="-457200" eaLnBrk="1" hangingPunct="1">
              <a:lnSpc>
                <a:spcPct val="150000"/>
              </a:lnSpc>
              <a:spcBef>
                <a:spcPts val="0"/>
              </a:spcBef>
              <a:buSzPct val="125000"/>
              <a:defRPr/>
            </a:pPr>
            <a:r>
              <a:rPr lang="en-US" altLang="tr-TR" sz="2800" dirty="0"/>
              <a:t>Create a </a:t>
            </a:r>
            <a:r>
              <a:rPr lang="en-US" altLang="tr-TR" sz="2800" b="1" i="1" dirty="0"/>
              <a:t>function </a:t>
            </a:r>
            <a:r>
              <a:rPr lang="en-US" altLang="tr-TR" sz="2800" b="1" i="1" dirty="0" err="1"/>
              <a:t>isprime</a:t>
            </a:r>
            <a:r>
              <a:rPr lang="en-US" altLang="tr-TR" sz="2800" b="1" i="1" dirty="0"/>
              <a:t> </a:t>
            </a:r>
            <a:r>
              <a:rPr lang="en-US" altLang="tr-TR" sz="2800" dirty="0"/>
              <a:t>that takes an integer n and checks if the number is prime.</a:t>
            </a:r>
          </a:p>
          <a:p>
            <a:pPr marL="711200" indent="-457200" eaLnBrk="1" hangingPunct="1">
              <a:lnSpc>
                <a:spcPct val="150000"/>
              </a:lnSpc>
              <a:spcBef>
                <a:spcPts val="0"/>
              </a:spcBef>
              <a:buSzPct val="125000"/>
              <a:defRPr/>
            </a:pPr>
            <a:r>
              <a:rPr lang="en-US" altLang="tr-TR" sz="2800" dirty="0"/>
              <a:t>A prime number has only two factors: 1 and the number itself.</a:t>
            </a:r>
          </a:p>
          <a:p>
            <a:pPr marL="711200" indent="-457200" eaLnBrk="1" hangingPunct="1">
              <a:lnSpc>
                <a:spcPct val="150000"/>
              </a:lnSpc>
              <a:spcBef>
                <a:spcPts val="0"/>
              </a:spcBef>
              <a:buSzPct val="125000"/>
              <a:defRPr/>
            </a:pPr>
            <a:r>
              <a:rPr lang="en-US" altLang="tr-TR" sz="2800" dirty="0"/>
              <a:t>The example function calls are produced below.</a:t>
            </a:r>
          </a:p>
          <a:p>
            <a:pPr marL="254000" indent="0" eaLnBrk="1" hangingPunct="1">
              <a:lnSpc>
                <a:spcPct val="150000"/>
              </a:lnSpc>
              <a:spcBef>
                <a:spcPts val="0"/>
              </a:spcBef>
              <a:buSzPct val="125000"/>
              <a:buNone/>
              <a:defRPr/>
            </a:pPr>
            <a:r>
              <a:rPr lang="en-US" altLang="tr-TR" sz="2800" dirty="0"/>
              <a:t>&gt;&gt; </a:t>
            </a:r>
            <a:r>
              <a:rPr lang="en-US" altLang="tr-TR" sz="2800" dirty="0" err="1"/>
              <a:t>isprime</a:t>
            </a:r>
            <a:r>
              <a:rPr lang="en-US" altLang="tr-TR" sz="2800" dirty="0"/>
              <a:t>(10)</a:t>
            </a:r>
          </a:p>
          <a:p>
            <a:pPr marL="254000" indent="0" eaLnBrk="1" hangingPunct="1">
              <a:lnSpc>
                <a:spcPct val="150000"/>
              </a:lnSpc>
              <a:spcBef>
                <a:spcPts val="0"/>
              </a:spcBef>
              <a:buSzPct val="125000"/>
              <a:buNone/>
              <a:defRPr/>
            </a:pPr>
            <a:r>
              <a:rPr lang="en-US" altLang="tr-TR" sz="2800" dirty="0"/>
              <a:t>10 is not a prime number</a:t>
            </a:r>
          </a:p>
          <a:p>
            <a:pPr marL="254000" indent="0" eaLnBrk="1" hangingPunct="1">
              <a:lnSpc>
                <a:spcPct val="150000"/>
              </a:lnSpc>
              <a:spcBef>
                <a:spcPts val="0"/>
              </a:spcBef>
              <a:buSzPct val="125000"/>
              <a:buNone/>
              <a:defRPr/>
            </a:pPr>
            <a:r>
              <a:rPr lang="en-US" altLang="tr-TR" sz="2800" dirty="0"/>
              <a:t>&gt;&gt; </a:t>
            </a:r>
            <a:r>
              <a:rPr lang="en-US" altLang="tr-TR" sz="2800" dirty="0" err="1"/>
              <a:t>isprime</a:t>
            </a:r>
            <a:r>
              <a:rPr lang="en-US" altLang="tr-TR" sz="2800" dirty="0"/>
              <a:t>(919)</a:t>
            </a:r>
          </a:p>
          <a:p>
            <a:pPr marL="254000" indent="0" eaLnBrk="1" hangingPunct="1">
              <a:lnSpc>
                <a:spcPct val="150000"/>
              </a:lnSpc>
              <a:spcBef>
                <a:spcPts val="0"/>
              </a:spcBef>
              <a:buSzPct val="125000"/>
              <a:buNone/>
              <a:defRPr/>
            </a:pPr>
            <a:r>
              <a:rPr lang="en-US" altLang="tr-TR" sz="2800" dirty="0"/>
              <a:t>919 is a prime number</a:t>
            </a:r>
          </a:p>
        </p:txBody>
      </p:sp>
    </p:spTree>
    <p:extLst>
      <p:ext uri="{BB962C8B-B14F-4D97-AF65-F5344CB8AC3E}">
        <p14:creationId xmlns:p14="http://schemas.microsoft.com/office/powerpoint/2010/main" val="428058386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-510480"/>
            <a:ext cx="10083800" cy="2057400"/>
          </a:xfrm>
        </p:spPr>
        <p:txBody>
          <a:bodyPr/>
          <a:lstStyle/>
          <a:p>
            <a:pPr eaLnBrk="1" hangingPunct="1"/>
            <a:r>
              <a:rPr lang="en-US" altLang="tr-TR" sz="4800" dirty="0">
                <a:solidFill>
                  <a:schemeClr val="accent2"/>
                </a:solidFill>
              </a:rPr>
              <a:t>Exercise 3: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>
          <a:xfrm>
            <a:off x="-23365" y="929680"/>
            <a:ext cx="10083800" cy="2880320"/>
          </a:xfrm>
        </p:spPr>
        <p:txBody>
          <a:bodyPr/>
          <a:lstStyle/>
          <a:p>
            <a:pPr marL="254000" indent="0" eaLnBrk="1" hangingPunct="1">
              <a:spcBef>
                <a:spcPts val="0"/>
              </a:spcBef>
              <a:buSzPct val="125000"/>
              <a:buNone/>
              <a:defRPr/>
            </a:pPr>
            <a:endParaRPr lang="en-US" altLang="tr-TR" dirty="0"/>
          </a:p>
          <a:p>
            <a:pPr marL="711200" indent="-457200" eaLnBrk="1" hangingPunct="1">
              <a:lnSpc>
                <a:spcPct val="150000"/>
              </a:lnSpc>
              <a:spcBef>
                <a:spcPts val="0"/>
              </a:spcBef>
              <a:buSzPct val="125000"/>
              <a:defRPr/>
            </a:pPr>
            <a:r>
              <a:rPr lang="en-US" altLang="tr-TR" sz="2800" dirty="0"/>
              <a:t>Modify the following countdown function using conditional execution so that it works for both n1&gt;n2 and </a:t>
            </a:r>
            <a:r>
              <a:rPr lang="en-US" altLang="tr-TR" sz="2800" dirty="0" err="1"/>
              <a:t>and</a:t>
            </a:r>
            <a:r>
              <a:rPr lang="en-US" altLang="tr-TR" sz="2800" dirty="0"/>
              <a:t> n2&gt;n1</a:t>
            </a:r>
          </a:p>
          <a:p>
            <a:pPr marL="711200" indent="-457200" eaLnBrk="1" hangingPunct="1">
              <a:lnSpc>
                <a:spcPct val="150000"/>
              </a:lnSpc>
              <a:spcBef>
                <a:spcPts val="0"/>
              </a:spcBef>
              <a:buSzPct val="125000"/>
              <a:defRPr/>
            </a:pPr>
            <a:endParaRPr lang="en-US" altLang="tr-TR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DB4E172-2C7B-4208-8487-9D5AE6DA9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8" y="3510645"/>
            <a:ext cx="928903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countdown(n1,n2):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range(n1,n2-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k!=n2-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b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countdown(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countdown(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32987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806872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5400" dirty="0">
                <a:solidFill>
                  <a:schemeClr val="accent2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Logical Operators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375" y="1433736"/>
            <a:ext cx="9853736" cy="6480720"/>
          </a:xfrm>
        </p:spPr>
        <p:txBody>
          <a:bodyPr/>
          <a:lstStyle/>
          <a:p>
            <a:pPr marL="711200" indent="-457200" algn="l" eaLnBrk="1" hangingPunct="1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x &gt; 0 </a:t>
            </a:r>
            <a:r>
              <a:rPr lang="en-US" b="1" dirty="0">
                <a:solidFill>
                  <a:srgbClr val="FF0000"/>
                </a:solidFill>
                <a:latin typeface="Courier" pitchFamily="49" charset="0"/>
                <a:ea typeface="ヒラギノ角ゴ ProN W3" charset="0"/>
                <a:cs typeface="ヒラギノ角ゴ ProN W3" charset="0"/>
              </a:rPr>
              <a:t>and</a:t>
            </a:r>
            <a: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 x &lt; 10 </a:t>
            </a:r>
            <a:b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</a:br>
            <a:r>
              <a:rPr lang="en-US" dirty="0">
                <a:latin typeface="Courier" pitchFamily="49" charset="0"/>
                <a:ea typeface="ヒラギノ角ゴ ProN W3" charset="0"/>
                <a:cs typeface="ヒラギノ角ゴ ProN W3" charset="0"/>
              </a:rPr>
              <a:t>is true only if x is greater than 0 </a:t>
            </a:r>
          </a:p>
          <a:p>
            <a:pPr marL="254000" indent="0" algn="l" eaLnBrk="1" hangingPunct="1">
              <a:spcBef>
                <a:spcPts val="0"/>
              </a:spcBef>
              <a:spcAft>
                <a:spcPts val="800"/>
              </a:spcAft>
              <a:defRPr/>
            </a:pPr>
            <a:r>
              <a:rPr lang="en-US" b="1" i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  and</a:t>
            </a:r>
            <a:r>
              <a:rPr lang="en-US" dirty="0">
                <a:latin typeface="Courier" pitchFamily="49" charset="0"/>
                <a:ea typeface="ヒラギノ角ゴ ProN W3" charset="0"/>
                <a:cs typeface="ヒラギノ角ゴ ProN W3" charset="0"/>
              </a:rPr>
              <a:t> less than 10.</a:t>
            </a:r>
          </a:p>
          <a:p>
            <a:pPr marL="254000" indent="0" algn="l" eaLnBrk="1" hangingPunct="1">
              <a:spcBef>
                <a:spcPts val="0"/>
              </a:spcBef>
              <a:spcAft>
                <a:spcPts val="800"/>
              </a:spcAft>
              <a:buNone/>
              <a:defRPr/>
            </a:pPr>
            <a:endParaRPr lang="en-US" sz="400" dirty="0">
              <a:latin typeface="Courier" pitchFamily="49" charset="0"/>
              <a:ea typeface="ヒラギノ角ゴ ProN W3" charset="0"/>
              <a:cs typeface="ヒラギノ角ゴ ProN W3" charset="0"/>
            </a:endParaRPr>
          </a:p>
          <a:p>
            <a:pPr marL="711200" indent="-457200" algn="l" eaLnBrk="1" hangingPunct="1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x &gt; 0 </a:t>
            </a:r>
            <a:r>
              <a:rPr lang="en-US" b="1" dirty="0">
                <a:solidFill>
                  <a:srgbClr val="FF0000"/>
                </a:solidFill>
                <a:latin typeface="Courier" pitchFamily="49" charset="0"/>
                <a:ea typeface="ヒラギノ角ゴ ProN W3" charset="0"/>
                <a:cs typeface="ヒラギノ角ゴ ProN W3" charset="0"/>
              </a:rPr>
              <a:t>or</a:t>
            </a:r>
            <a: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 x &lt; 10</a:t>
            </a:r>
            <a:b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</a:br>
            <a:r>
              <a:rPr lang="en-US" dirty="0">
                <a:latin typeface="Courier" pitchFamily="49" charset="0"/>
                <a:ea typeface="ヒラギノ角ゴ ProN W3" charset="0"/>
                <a:cs typeface="ヒラギノ角ゴ ProN W3" charset="0"/>
              </a:rPr>
              <a:t>is true if </a:t>
            </a:r>
            <a: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either</a:t>
            </a:r>
            <a:r>
              <a:rPr lang="en-US" dirty="0">
                <a:latin typeface="Courier" pitchFamily="49" charset="0"/>
                <a:ea typeface="ヒラギノ角ゴ ProN W3" charset="0"/>
                <a:cs typeface="ヒラギノ角ゴ ProN W3" charset="0"/>
              </a:rPr>
              <a:t> of the conditions is true, that is, if x is greater than 0 </a:t>
            </a:r>
            <a:r>
              <a:rPr lang="en-US" b="1" i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or</a:t>
            </a:r>
            <a:r>
              <a:rPr lang="en-US" dirty="0">
                <a:latin typeface="Courier" pitchFamily="49" charset="0"/>
                <a:ea typeface="ヒラギノ角ゴ ProN W3" charset="0"/>
                <a:cs typeface="ヒラギノ角ゴ ProN W3" charset="0"/>
              </a:rPr>
              <a:t> less than 10.</a:t>
            </a:r>
          </a:p>
          <a:p>
            <a:pPr marL="254000" indent="0" algn="l" eaLnBrk="1" hangingPunct="1">
              <a:spcBef>
                <a:spcPts val="0"/>
              </a:spcBef>
              <a:spcAft>
                <a:spcPts val="800"/>
              </a:spcAft>
              <a:buNone/>
              <a:defRPr/>
            </a:pPr>
            <a:endParaRPr lang="en-US" sz="400" dirty="0">
              <a:latin typeface="Courier" pitchFamily="49" charset="0"/>
              <a:ea typeface="ヒラギノ角ゴ ProN W3" charset="0"/>
              <a:cs typeface="ヒラギノ角ゴ ProN W3" charset="0"/>
            </a:endParaRPr>
          </a:p>
          <a:p>
            <a:pPr marL="711200" indent="-457200" algn="l" eaLnBrk="1" hangingPunct="1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FF0000"/>
                </a:solidFill>
                <a:latin typeface="Courier" pitchFamily="49" charset="0"/>
                <a:ea typeface="ヒラギノ角ゴ ProN W3" charset="0"/>
                <a:cs typeface="ヒラギノ角ゴ ProN W3" charset="0"/>
              </a:rPr>
              <a:t>not</a:t>
            </a:r>
            <a: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 (x &gt; y)</a:t>
            </a:r>
            <a:b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</a:br>
            <a:r>
              <a:rPr lang="en-US" dirty="0">
                <a:latin typeface="Courier" pitchFamily="49" charset="0"/>
                <a:ea typeface="ヒラギノ角ゴ ProN W3" charset="0"/>
                <a:cs typeface="ヒラギノ角ゴ ProN W3" charset="0"/>
              </a:rPr>
              <a:t>is true if x &gt; y is false, that is, if x is less than or equal to y.</a:t>
            </a:r>
          </a:p>
          <a:p>
            <a:pPr marL="711200" indent="-457200" algn="l" eaLnBrk="1" hangingPunct="1"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u="sng" dirty="0">
                <a:latin typeface="Courier" pitchFamily="49" charset="0"/>
                <a:ea typeface="ヒラギノ角ゴ ProN W3" charset="0"/>
                <a:cs typeface="ヒラギノ角ゴ ProN W3" charset="0"/>
              </a:rPr>
              <a:t>EVALUATION ORDER</a:t>
            </a:r>
            <a:r>
              <a:rPr lang="en-US" dirty="0">
                <a:latin typeface="Courier" pitchFamily="49" charset="0"/>
                <a:ea typeface="ヒラギノ角ゴ ProN W3" charset="0"/>
                <a:cs typeface="ヒラギノ角ゴ ProN W3" charset="0"/>
              </a:rPr>
              <a:t>: </a:t>
            </a:r>
          </a:p>
          <a:p>
            <a:pPr marL="254000" indent="0" algn="l" eaLnBrk="1" hangingPunct="1">
              <a:spcBef>
                <a:spcPts val="0"/>
              </a:spcBef>
              <a:spcAft>
                <a:spcPts val="800"/>
              </a:spcAft>
              <a:defRPr/>
            </a:pPr>
            <a:r>
              <a:rPr lang="en-US" dirty="0">
                <a:latin typeface="Courier" pitchFamily="49" charset="0"/>
                <a:ea typeface="ヒラギノ角ゴ ProN W3" charset="0"/>
                <a:cs typeface="ヒラギノ角ゴ ProN W3" charset="0"/>
              </a:rPr>
              <a:t>	Not, and ,or</a:t>
            </a:r>
          </a:p>
        </p:txBody>
      </p:sp>
    </p:spTree>
    <p:extLst>
      <p:ext uri="{BB962C8B-B14F-4D97-AF65-F5344CB8AC3E}">
        <p14:creationId xmlns:p14="http://schemas.microsoft.com/office/powerpoint/2010/main" val="121489408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50800" y="50800"/>
            <a:ext cx="10083800" cy="878880"/>
          </a:xfrm>
        </p:spPr>
        <p:txBody>
          <a:bodyPr/>
          <a:lstStyle/>
          <a:p>
            <a:pPr algn="l"/>
            <a:r>
              <a:rPr lang="en-US" sz="5400" dirty="0">
                <a:solidFill>
                  <a:schemeClr val="accent2"/>
                </a:solidFill>
              </a:rPr>
              <a:t>Looping another way - while</a:t>
            </a:r>
            <a:endParaRPr lang="en-US" altLang="en-US" sz="6000" dirty="0">
              <a:solidFill>
                <a:schemeClr val="accent2"/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83456" y="2513856"/>
            <a:ext cx="4608066" cy="3240360"/>
          </a:xfrm>
          <a:ln w="12700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marL="215900" indent="0" latinLnBrk="1">
              <a:spcBef>
                <a:spcPct val="0"/>
              </a:spcBef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5900" indent="0" latinLnBrk="1">
              <a:spcBef>
                <a:spcPct val="0"/>
              </a:spcBef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5900" indent="0" latinLnBrk="1">
              <a:spcBef>
                <a:spcPct val="0"/>
              </a:spcBef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5900" indent="0" algn="l" latinLnBrk="1">
              <a:spcBef>
                <a:spcPct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range(4):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03D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000" b="1" dirty="0">
                <a:solidFill>
                  <a:srgbClr val="003D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(bob,100)</a:t>
            </a:r>
            <a:br>
              <a:rPr lang="en-US" sz="2000" b="1" dirty="0">
                <a:solidFill>
                  <a:srgbClr val="003D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3D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03D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2000" b="1" dirty="0">
                <a:solidFill>
                  <a:srgbClr val="003D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(bob)</a:t>
            </a:r>
            <a:endParaRPr lang="en-US" alt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04" name="Content Placeholder 2"/>
          <p:cNvSpPr txBox="1">
            <a:spLocks/>
          </p:cNvSpPr>
          <p:nvPr/>
        </p:nvSpPr>
        <p:spPr bwMode="auto">
          <a:xfrm>
            <a:off x="5183908" y="2513856"/>
            <a:ext cx="4806676" cy="3240360"/>
          </a:xfrm>
          <a:prstGeom prst="rect">
            <a:avLst/>
          </a:prstGeom>
          <a:noFill/>
          <a:ln w="12700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 marL="21590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44450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346200" indent="-44450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701800" indent="-44450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44700" indent="-444500">
              <a:spcBef>
                <a:spcPts val="1800"/>
              </a:spcBef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019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591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163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73500" indent="-44450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21590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ヒラギノ角ゴ ProN W3" charset="-128"/>
              <a:cs typeface="Courier New" panose="02070309020205020404" pitchFamily="49" charset="0"/>
              <a:sym typeface="Gill Sans" charset="0"/>
            </a:endParaRPr>
          </a:p>
          <a:p>
            <a:pPr marL="21590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ヒラギノ角ゴ ProN W3" charset="-128"/>
              <a:cs typeface="Courier New" panose="02070309020205020404" pitchFamily="49" charset="0"/>
              <a:sym typeface="Gill Sans" charset="0"/>
            </a:endParaRPr>
          </a:p>
          <a:p>
            <a:pPr marL="21590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 = 0</a:t>
            </a:r>
          </a:p>
          <a:p>
            <a:pPr marL="21590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while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 &lt; 4:</a:t>
            </a:r>
          </a:p>
          <a:p>
            <a:pPr marL="21590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 =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 + 1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3DCC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fd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DCC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(bob,100)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DCC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DCC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3DCC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lt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DCC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(bob)</a:t>
            </a:r>
          </a:p>
          <a:p>
            <a:pPr marL="21590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DCC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Gill Sans" charset="0"/>
              </a:rPr>
              <a:t>   </a:t>
            </a:r>
            <a:endParaRPr kumimoji="0" lang="en-US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ヒラギノ角ゴ ProN W3" charset="-128"/>
              <a:cs typeface="Courier New" panose="02070309020205020404" pitchFamily="49" charset="0"/>
              <a:sym typeface="Gill Sans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988119" y="2039602"/>
            <a:ext cx="3024336" cy="1080120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"/>
                <a:ea typeface="ヒラギノ角ゴ ProN W3" charset="0"/>
                <a:cs typeface="ヒラギノ角ゴ ProN W3" charset="0"/>
                <a:sym typeface="Gill Sans" charset="0"/>
              </a:rPr>
              <a:t>option #1    with for loop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160120" y="2009800"/>
            <a:ext cx="3024336" cy="1080120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"/>
                <a:ea typeface="ヒラギノ角ゴ ProN W3" charset="0"/>
                <a:cs typeface="ヒラギノ角ゴ ProN W3" charset="0"/>
                <a:sym typeface="Gill Sans" charset="0"/>
              </a:rPr>
              <a:t>option #2     with while loop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72150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094904"/>
          </a:xfrm>
        </p:spPr>
        <p:txBody>
          <a:bodyPr/>
          <a:lstStyle/>
          <a:p>
            <a:pPr algn="l" eaLnBrk="1" hangingPunct="1"/>
            <a:r>
              <a:rPr lang="en-US" altLang="tr-TR" sz="5400" dirty="0">
                <a:solidFill>
                  <a:schemeClr val="accent2"/>
                </a:solidFill>
              </a:rPr>
              <a:t>The while statement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>
          <a:xfrm>
            <a:off x="50800" y="2114232"/>
            <a:ext cx="10083800" cy="5435600"/>
          </a:xfrm>
        </p:spPr>
        <p:txBody>
          <a:bodyPr/>
          <a:lstStyle/>
          <a:p>
            <a:pPr marL="812800" indent="-457200" algn="l" eaLnBrk="1" hangingPunct="1">
              <a:buSzPct val="125000"/>
              <a:buFont typeface="Arial" panose="020B0604020202020204" pitchFamily="34" charset="0"/>
              <a:buChar char="•"/>
            </a:pPr>
            <a:r>
              <a:rPr lang="en-US" altLang="tr-TR" dirty="0">
                <a:cs typeface="Courier New" panose="02070309020205020404" pitchFamily="49" charset="0"/>
              </a:rPr>
              <a:t>Countdown function using while loop</a:t>
            </a:r>
          </a:p>
          <a:p>
            <a:pPr marL="254000" indent="0" algn="l" eaLnBrk="1" hangingPunct="1">
              <a:spcBef>
                <a:spcPts val="0"/>
              </a:spcBef>
              <a:buSzPct val="125000"/>
              <a:buNone/>
            </a:pPr>
            <a:br>
              <a:rPr lang="en-US" altLang="tr-TR" b="1" dirty="0">
                <a:latin typeface="Courier"/>
                <a:cs typeface="Courier New" panose="02070309020205020404" pitchFamily="49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"/>
                <a:cs typeface="Courier New" panose="02070309020205020404" pitchFamily="49" charset="0"/>
              </a:rPr>
              <a:t>def countdown(n):</a:t>
            </a:r>
            <a:br>
              <a:rPr lang="en-US" altLang="tr-TR" b="1" dirty="0">
                <a:solidFill>
                  <a:srgbClr val="00B050"/>
                </a:solidFill>
                <a:latin typeface="Courier"/>
                <a:cs typeface="Courier New" panose="02070309020205020404" pitchFamily="49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"/>
                <a:cs typeface="Courier New" panose="02070309020205020404" pitchFamily="49" charset="0"/>
              </a:rPr>
              <a:t>    while n &gt; 0:</a:t>
            </a:r>
            <a:br>
              <a:rPr lang="en-US" altLang="tr-TR" b="1" dirty="0">
                <a:solidFill>
                  <a:srgbClr val="00B050"/>
                </a:solidFill>
                <a:latin typeface="Courier"/>
                <a:cs typeface="Courier New" panose="02070309020205020404" pitchFamily="49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"/>
                <a:cs typeface="Courier New" panose="02070309020205020404" pitchFamily="49" charset="0"/>
              </a:rPr>
              <a:t>        print n</a:t>
            </a:r>
            <a:br>
              <a:rPr lang="en-US" altLang="tr-TR" b="1" dirty="0">
                <a:solidFill>
                  <a:srgbClr val="00B050"/>
                </a:solidFill>
                <a:latin typeface="Courier"/>
                <a:cs typeface="Courier New" panose="02070309020205020404" pitchFamily="49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"/>
                <a:cs typeface="Courier New" panose="02070309020205020404" pitchFamily="49" charset="0"/>
              </a:rPr>
              <a:t>        </a:t>
            </a:r>
            <a:r>
              <a:rPr lang="en-US" altLang="tr-TR" b="1" dirty="0" err="1">
                <a:solidFill>
                  <a:srgbClr val="00B050"/>
                </a:solidFill>
                <a:latin typeface="Courier"/>
                <a:cs typeface="Courier New" panose="02070309020205020404" pitchFamily="49" charset="0"/>
              </a:rPr>
              <a:t>n</a:t>
            </a:r>
            <a:r>
              <a:rPr lang="en-US" altLang="tr-TR" b="1" dirty="0">
                <a:solidFill>
                  <a:srgbClr val="00B050"/>
                </a:solidFill>
                <a:latin typeface="Courier"/>
                <a:cs typeface="Courier New" panose="02070309020205020404" pitchFamily="49" charset="0"/>
              </a:rPr>
              <a:t> = n-1</a:t>
            </a:r>
            <a:br>
              <a:rPr lang="en-US" altLang="tr-TR" b="1" dirty="0">
                <a:solidFill>
                  <a:srgbClr val="00B050"/>
                </a:solidFill>
                <a:latin typeface="Courier"/>
                <a:cs typeface="Courier New" panose="02070309020205020404" pitchFamily="49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"/>
                <a:cs typeface="Courier New" panose="02070309020205020404" pitchFamily="49" charset="0"/>
              </a:rPr>
              <a:t>    print ‘Done!’</a:t>
            </a:r>
          </a:p>
        </p:txBody>
      </p:sp>
    </p:spTree>
    <p:extLst>
      <p:ext uri="{BB962C8B-B14F-4D97-AF65-F5344CB8AC3E}">
        <p14:creationId xmlns:p14="http://schemas.microsoft.com/office/powerpoint/2010/main" val="39875195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br>
              <a:rPr lang="en-US" altLang="tr-TR" sz="5400" dirty="0">
                <a:solidFill>
                  <a:schemeClr val="accent2"/>
                </a:solidFill>
              </a:rPr>
            </a:br>
            <a:r>
              <a:rPr lang="en-US" altLang="tr-TR" sz="5400" dirty="0">
                <a:solidFill>
                  <a:schemeClr val="accent2"/>
                </a:solidFill>
              </a:rPr>
              <a:t>Week 5</a:t>
            </a:r>
            <a:br>
              <a:rPr lang="en-US" altLang="tr-TR" sz="5400" dirty="0">
                <a:solidFill>
                  <a:schemeClr val="accent2"/>
                </a:solidFill>
              </a:rPr>
            </a:br>
            <a:r>
              <a:rPr lang="en-US" altLang="tr-TR" sz="5400" dirty="0">
                <a:solidFill>
                  <a:schemeClr val="accent2"/>
                </a:solidFill>
              </a:rPr>
              <a:t>Conditional Execution</a:t>
            </a:r>
          </a:p>
        </p:txBody>
      </p:sp>
    </p:spTree>
    <p:extLst>
      <p:ext uri="{BB962C8B-B14F-4D97-AF65-F5344CB8AC3E}">
        <p14:creationId xmlns:p14="http://schemas.microsoft.com/office/powerpoint/2010/main" val="62703358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734864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dirty="0">
                <a:solidFill>
                  <a:schemeClr val="accent2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Conditional Execution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769616"/>
            <a:ext cx="9616504" cy="5435600"/>
          </a:xfrm>
        </p:spPr>
        <p:txBody>
          <a:bodyPr/>
          <a:lstStyle/>
          <a:p>
            <a:pPr marL="711200" indent="-457200" eaLnBrk="1" hangingPunct="1"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The ability to check conditions and </a:t>
            </a:r>
            <a:r>
              <a:rPr lang="en-US" u="sng" dirty="0">
                <a:latin typeface="Gill Sans" charset="0"/>
                <a:ea typeface="ヒラギノ角ゴ ProN W3" charset="0"/>
                <a:cs typeface="ヒラギノ角ゴ ProN W3" charset="0"/>
              </a:rPr>
              <a:t>change the behavior of the program</a:t>
            </a:r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 accordingly.</a:t>
            </a:r>
          </a:p>
          <a:p>
            <a:pPr marL="254000" indent="0" eaLnBrk="1" hangingPunct="1">
              <a:buNone/>
              <a:defRPr/>
            </a:pPr>
            <a:endParaRPr lang="en-US" dirty="0">
              <a:latin typeface="Gill Sans" charset="0"/>
              <a:ea typeface="ヒラギノ角ゴ ProN W3" charset="0"/>
              <a:cs typeface="ヒラギノ角ゴ ProN W3" charset="0"/>
            </a:endParaRPr>
          </a:p>
          <a:p>
            <a:pPr marL="254000" indent="0" eaLnBrk="1" hangingPunct="1">
              <a:buNone/>
              <a:defRPr/>
            </a:pPr>
            <a: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if x &gt; 0:</a:t>
            </a:r>
            <a:b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</a:br>
            <a: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    print 'x is positive'</a:t>
            </a:r>
          </a:p>
          <a:p>
            <a:pPr marL="254000" indent="0" eaLnBrk="1" hangingPunct="1">
              <a:buNone/>
              <a:defRPr/>
            </a:pPr>
            <a: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if x &lt; 0:</a:t>
            </a:r>
            <a:b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</a:br>
            <a: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    print 'x is negative’</a:t>
            </a:r>
          </a:p>
          <a:p>
            <a:pPr marL="711200" indent="-457200" eaLnBrk="1" hangingPunct="1">
              <a:buSzPct val="125000"/>
              <a:defRPr/>
            </a:pPr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If the condition is true, the indented statement(s) gets executed. </a:t>
            </a:r>
          </a:p>
          <a:p>
            <a:pPr marL="254000" indent="0" eaLnBrk="1" hangingPunct="1">
              <a:buNone/>
              <a:defRPr/>
            </a:pPr>
            <a:endParaRPr lang="en-US" b="1" dirty="0">
              <a:latin typeface="Courier" pitchFamily="49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7894" name="AutoShape 3"/>
          <p:cNvSpPr>
            <a:spLocks/>
          </p:cNvSpPr>
          <p:nvPr/>
        </p:nvSpPr>
        <p:spPr bwMode="auto">
          <a:xfrm>
            <a:off x="1173353" y="3786009"/>
            <a:ext cx="1357514" cy="684395"/>
          </a:xfrm>
          <a:prstGeom prst="roundRect">
            <a:avLst>
              <a:gd name="adj" fmla="val 36583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endParaRPr lang="tr-TR"/>
          </a:p>
        </p:txBody>
      </p:sp>
      <p:sp>
        <p:nvSpPr>
          <p:cNvPr id="37892" name="Line 6"/>
          <p:cNvSpPr>
            <a:spLocks noChangeShapeType="1"/>
          </p:cNvSpPr>
          <p:nvPr/>
        </p:nvSpPr>
        <p:spPr bwMode="auto">
          <a:xfrm rot="10800000" flipH="1">
            <a:off x="2484275" y="3436116"/>
            <a:ext cx="1083557" cy="210449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3" name="Rectangle 7"/>
          <p:cNvSpPr>
            <a:spLocks/>
          </p:cNvSpPr>
          <p:nvPr/>
        </p:nvSpPr>
        <p:spPr bwMode="auto">
          <a:xfrm>
            <a:off x="3693608" y="3124803"/>
            <a:ext cx="195207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86133E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dirty="0">
                <a:solidFill>
                  <a:srgbClr val="FF0000"/>
                </a:solidFill>
                <a:cs typeface="Gill Sans" charset="0"/>
              </a:rPr>
              <a:t>CONDITION</a:t>
            </a:r>
          </a:p>
        </p:txBody>
      </p:sp>
      <p:sp>
        <p:nvSpPr>
          <p:cNvPr id="12" name="Line 6">
            <a:extLst>
              <a:ext uri="{FF2B5EF4-FFF2-40B4-BE49-F238E27FC236}">
                <a16:creationId xmlns:a16="http://schemas.microsoft.com/office/drawing/2014/main" id="{7C680662-3922-4358-B98D-892935A1221D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719447" y="4746103"/>
            <a:ext cx="2561391" cy="91277"/>
          </a:xfrm>
          <a:prstGeom prst="line">
            <a:avLst/>
          </a:prstGeom>
          <a:noFill/>
          <a:ln w="38100">
            <a:solidFill>
              <a:srgbClr val="00B0F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19E55439-9AA3-4334-A520-707358D7BE93}"/>
              </a:ext>
            </a:extLst>
          </p:cNvPr>
          <p:cNvSpPr>
            <a:spLocks/>
          </p:cNvSpPr>
          <p:nvPr/>
        </p:nvSpPr>
        <p:spPr bwMode="auto">
          <a:xfrm>
            <a:off x="5368032" y="4499881"/>
            <a:ext cx="240488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86133E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dirty="0">
                <a:solidFill>
                  <a:srgbClr val="00B0F0"/>
                </a:solidFill>
                <a:cs typeface="Gill Sans" charset="0"/>
              </a:rPr>
              <a:t>HEADER with :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DA67C7EA-FE34-457D-B231-74B39FE4130F}"/>
              </a:ext>
            </a:extLst>
          </p:cNvPr>
          <p:cNvSpPr>
            <a:spLocks/>
          </p:cNvSpPr>
          <p:nvPr/>
        </p:nvSpPr>
        <p:spPr bwMode="auto">
          <a:xfrm>
            <a:off x="6725803" y="5129093"/>
            <a:ext cx="33012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86133E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dirty="0">
                <a:solidFill>
                  <a:srgbClr val="00B050"/>
                </a:solidFill>
                <a:cs typeface="Gill Sans" charset="0"/>
              </a:rPr>
              <a:t>indented statement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80391AA-A93F-4845-BCE8-614EA6075A0F}"/>
              </a:ext>
            </a:extLst>
          </p:cNvPr>
          <p:cNvSpPr/>
          <p:nvPr/>
        </p:nvSpPr>
        <p:spPr bwMode="auto">
          <a:xfrm>
            <a:off x="1173353" y="5129092"/>
            <a:ext cx="5274799" cy="525025"/>
          </a:xfrm>
          <a:prstGeom prst="roundRect">
            <a:avLst/>
          </a:prstGeom>
          <a:noFill/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1935636-6CAB-4148-A2EB-8F58FB489404}"/>
              </a:ext>
            </a:extLst>
          </p:cNvPr>
          <p:cNvSpPr/>
          <p:nvPr/>
        </p:nvSpPr>
        <p:spPr bwMode="auto">
          <a:xfrm>
            <a:off x="156720" y="4584429"/>
            <a:ext cx="2561391" cy="492443"/>
          </a:xfrm>
          <a:prstGeom prst="roundRect">
            <a:avLst/>
          </a:prstGeom>
          <a:noFill/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E19DB86-FA8F-45A9-A964-F5B9B22D8412}"/>
              </a:ext>
            </a:extLst>
          </p:cNvPr>
          <p:cNvSpPr/>
          <p:nvPr/>
        </p:nvSpPr>
        <p:spPr bwMode="auto">
          <a:xfrm>
            <a:off x="975545" y="3329986"/>
            <a:ext cx="1357514" cy="533400"/>
          </a:xfrm>
          <a:prstGeom prst="round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166912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dirty="0">
                <a:solidFill>
                  <a:schemeClr val="accent2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Alternative Execution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" y="1721768"/>
            <a:ext cx="10083800" cy="5435600"/>
          </a:xfrm>
        </p:spPr>
        <p:txBody>
          <a:bodyPr/>
          <a:lstStyle/>
          <a:p>
            <a:pPr marL="254000" indent="0" eaLnBrk="1" hangingPunct="1">
              <a:buNone/>
              <a:defRPr/>
            </a:pPr>
            <a: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if x %2==0:</a:t>
            </a:r>
            <a:b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</a:br>
            <a: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    print 'x is even'</a:t>
            </a:r>
          </a:p>
          <a:p>
            <a:pPr marL="254000" indent="0" eaLnBrk="1" hangingPunct="1">
              <a:buNone/>
              <a:defRPr/>
            </a:pPr>
            <a: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else:</a:t>
            </a:r>
            <a:b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</a:br>
            <a:r>
              <a:rPr lang="en-US" b="1" dirty="0">
                <a:latin typeface="Courier" pitchFamily="49" charset="0"/>
                <a:ea typeface="ヒラギノ角ゴ ProN W3" charset="0"/>
                <a:cs typeface="ヒラギノ角ゴ ProN W3" charset="0"/>
              </a:rPr>
              <a:t>    print 'x is odd’</a:t>
            </a:r>
          </a:p>
          <a:p>
            <a:pPr marL="254000" indent="0" eaLnBrk="1" hangingPunct="1">
              <a:buNone/>
              <a:defRPr/>
            </a:pPr>
            <a:endParaRPr lang="en-US" b="1" dirty="0">
              <a:latin typeface="Courier" pitchFamily="49" charset="0"/>
              <a:ea typeface="ヒラギノ角ゴ ProN W3" charset="0"/>
              <a:cs typeface="ヒラギノ角ゴ ProN W3" charset="0"/>
            </a:endParaRPr>
          </a:p>
          <a:p>
            <a:pPr marL="711200" indent="-457200" eaLnBrk="1" hangingPunct="1"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b="1" i="1" dirty="0">
                <a:latin typeface="Gill Sans" charset="0"/>
                <a:ea typeface="ヒラギノ角ゴ ProN W3" charset="0"/>
                <a:cs typeface="ヒラギノ角ゴ ProN W3" charset="0"/>
              </a:rPr>
              <a:t>Two possibilities </a:t>
            </a:r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and the condition determines which one gets executed.</a:t>
            </a:r>
          </a:p>
          <a:p>
            <a:pPr marL="711200" indent="-457200" eaLnBrk="1" hangingPunct="1"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The alternatives are called</a:t>
            </a:r>
            <a:r>
              <a:rPr lang="en-US" b="1" dirty="0">
                <a:latin typeface="Gill Sans" charset="0"/>
                <a:ea typeface="ヒラギノ角ゴ ProN W3" charset="0"/>
                <a:cs typeface="ヒラギノ角ゴ ProN W3" charset="0"/>
              </a:rPr>
              <a:t> branches</a:t>
            </a:r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, because they are branches in the </a:t>
            </a:r>
            <a:r>
              <a:rPr lang="en-US" u="sng" dirty="0">
                <a:latin typeface="Gill Sans" charset="0"/>
                <a:ea typeface="ヒラギノ角ゴ ProN W3" charset="0"/>
                <a:cs typeface="ヒラギノ角ゴ ProN W3" charset="0"/>
              </a:rPr>
              <a:t>flow of execution</a:t>
            </a:r>
            <a:r>
              <a:rPr lang="en-US" dirty="0">
                <a:latin typeface="Gill Sans" charset="0"/>
                <a:ea typeface="ヒラギノ角ゴ ProN W3" charset="0"/>
                <a:cs typeface="ヒラギノ角ゴ ProN W3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4D3C47-3C6F-4B0B-82AB-8DC695712902}"/>
              </a:ext>
            </a:extLst>
          </p:cNvPr>
          <p:cNvSpPr txBox="1"/>
          <p:nvPr/>
        </p:nvSpPr>
        <p:spPr>
          <a:xfrm>
            <a:off x="5512048" y="1721768"/>
            <a:ext cx="45251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If the remainder of x when divided by 2 is 0, then x is an even number.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Otherwise, x is an odd number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9849</TotalTime>
  <Pages>0</Pages>
  <Words>885</Words>
  <Characters>0</Characters>
  <Application>Microsoft Office PowerPoint</Application>
  <PresentationFormat>Custom</PresentationFormat>
  <Lines>0</Lines>
  <Paragraphs>172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Courier</vt:lpstr>
      <vt:lpstr>Courier New</vt:lpstr>
      <vt:lpstr>Gill Sans</vt:lpstr>
      <vt:lpstr>Wingdings</vt:lpstr>
      <vt:lpstr>ヒラギノ角ゴ ProN W3</vt:lpstr>
      <vt:lpstr>ヒラギノ角ゴ ProN W6</vt:lpstr>
      <vt:lpstr>Title &amp; Subtitle</vt:lpstr>
      <vt:lpstr>Title &amp; Bullets</vt:lpstr>
      <vt:lpstr>2_Title &amp; Bullets</vt:lpstr>
      <vt:lpstr> ENGR 101 Introduction to Programming  Week 5</vt:lpstr>
      <vt:lpstr>Reminder Last Week (Week 4) Boolean Expressions, Logical operators &amp;while loop iteration</vt:lpstr>
      <vt:lpstr>Relational Operators</vt:lpstr>
      <vt:lpstr>Logical Operators</vt:lpstr>
      <vt:lpstr>Looping another way - while</vt:lpstr>
      <vt:lpstr>The while statement</vt:lpstr>
      <vt:lpstr> Week 5 Conditional Execution</vt:lpstr>
      <vt:lpstr>Conditional Execution</vt:lpstr>
      <vt:lpstr>Alternative Execution</vt:lpstr>
      <vt:lpstr>Chained Conditionals</vt:lpstr>
      <vt:lpstr>Chained Conditionals</vt:lpstr>
      <vt:lpstr>Chained Conditionals</vt:lpstr>
      <vt:lpstr>Chained Conditionals</vt:lpstr>
      <vt:lpstr>Nested Conditionals</vt:lpstr>
      <vt:lpstr>Nested Conditionals</vt:lpstr>
      <vt:lpstr>Getting input from the user through keyboard</vt:lpstr>
      <vt:lpstr>Keyboard Input</vt:lpstr>
      <vt:lpstr>Keyboard Input</vt:lpstr>
      <vt:lpstr>Keyboard Input</vt:lpstr>
      <vt:lpstr>Revisiting while loops</vt:lpstr>
      <vt:lpstr>break</vt:lpstr>
      <vt:lpstr>continue</vt:lpstr>
      <vt:lpstr>continue</vt:lpstr>
      <vt:lpstr>Modulus Operator (%)</vt:lpstr>
      <vt:lpstr>Multiple assignment</vt:lpstr>
      <vt:lpstr>Multiple assignment</vt:lpstr>
      <vt:lpstr>Updating variables</vt:lpstr>
      <vt:lpstr>Updating variables</vt:lpstr>
      <vt:lpstr>Updating variables</vt:lpstr>
      <vt:lpstr>Algorithms</vt:lpstr>
      <vt:lpstr>return</vt:lpstr>
      <vt:lpstr>Exercises</vt:lpstr>
      <vt:lpstr>Exercise 1:</vt:lpstr>
      <vt:lpstr>Exercise 2:</vt:lpstr>
      <vt:lpstr>Exercise 3: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Week 3.0</dc:title>
  <dc:subject/>
  <dc:creator>Ali Cakmak</dc:creator>
  <cp:keywords/>
  <dc:description/>
  <cp:lastModifiedBy>Mujde</cp:lastModifiedBy>
  <cp:revision>119</cp:revision>
  <cp:lastPrinted>2017-11-18T12:49:10Z</cp:lastPrinted>
  <dcterms:modified xsi:type="dcterms:W3CDTF">2019-03-04T14:57:02Z</dcterms:modified>
</cp:coreProperties>
</file>