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85" r:id="rId3"/>
  </p:sldMasterIdLst>
  <p:notesMasterIdLst>
    <p:notesMasterId r:id="rId40"/>
  </p:notesMasterIdLst>
  <p:sldIdLst>
    <p:sldId id="334" r:id="rId4"/>
    <p:sldId id="468" r:id="rId5"/>
    <p:sldId id="469" r:id="rId6"/>
    <p:sldId id="439" r:id="rId7"/>
    <p:sldId id="434" r:id="rId8"/>
    <p:sldId id="470" r:id="rId9"/>
    <p:sldId id="465" r:id="rId10"/>
    <p:sldId id="471" r:id="rId11"/>
    <p:sldId id="472" r:id="rId12"/>
    <p:sldId id="473" r:id="rId13"/>
    <p:sldId id="461" r:id="rId14"/>
    <p:sldId id="464" r:id="rId15"/>
    <p:sldId id="386" r:id="rId16"/>
    <p:sldId id="387" r:id="rId17"/>
    <p:sldId id="388" r:id="rId18"/>
    <p:sldId id="389" r:id="rId19"/>
    <p:sldId id="390" r:id="rId20"/>
    <p:sldId id="335" r:id="rId21"/>
    <p:sldId id="336" r:id="rId22"/>
    <p:sldId id="337" r:id="rId23"/>
    <p:sldId id="338" r:id="rId24"/>
    <p:sldId id="339" r:id="rId25"/>
    <p:sldId id="340" r:id="rId26"/>
    <p:sldId id="341" r:id="rId27"/>
    <p:sldId id="342" r:id="rId28"/>
    <p:sldId id="343" r:id="rId29"/>
    <p:sldId id="350" r:id="rId30"/>
    <p:sldId id="351" r:id="rId31"/>
    <p:sldId id="352" r:id="rId32"/>
    <p:sldId id="353" r:id="rId33"/>
    <p:sldId id="354" r:id="rId34"/>
    <p:sldId id="475" r:id="rId35"/>
    <p:sldId id="476" r:id="rId36"/>
    <p:sldId id="477" r:id="rId37"/>
    <p:sldId id="478" r:id="rId38"/>
    <p:sldId id="474" r:id="rId39"/>
  </p:sldIdLst>
  <p:sldSz cx="10160000" cy="7620000"/>
  <p:notesSz cx="6858000" cy="9144000"/>
  <p:defaultTextStyle>
    <a:defPPr>
      <a:defRPr lang="en-US"/>
    </a:defPPr>
    <a:lvl1pPr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3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3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3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3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94623"/>
  </p:normalViewPr>
  <p:slideViewPr>
    <p:cSldViewPr>
      <p:cViewPr varScale="1">
        <p:scale>
          <a:sx n="54" d="100"/>
          <a:sy n="54" d="100"/>
        </p:scale>
        <p:origin x="1400" y="60"/>
      </p:cViewPr>
      <p:guideLst>
        <p:guide orient="horz" pos="24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ea typeface="ヒラギノ角ゴ ProN W3"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ea typeface="ヒラギノ角ゴ ProN W3" charset="0"/>
              </a:defRPr>
            </a:lvl1pPr>
          </a:lstStyle>
          <a:p>
            <a:pPr>
              <a:defRPr/>
            </a:pPr>
            <a:fld id="{EC8C6A40-D4DE-45C9-A8C2-40B14DF7604E}" type="datetimeFigureOut">
              <a:rPr lang="en-US"/>
              <a:pPr>
                <a:defRPr/>
              </a:pPr>
              <a:t>3/18/2019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ea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ea typeface="ヒラギノ角ゴ ProN W3" charset="0"/>
              </a:defRPr>
            </a:lvl1pPr>
          </a:lstStyle>
          <a:p>
            <a:pPr>
              <a:defRPr/>
            </a:pPr>
            <a:fld id="{96F4D262-F6B4-4DB6-8DB0-90CBC071B2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5446378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6719990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282700"/>
            <a:ext cx="2044700" cy="35306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1282700"/>
            <a:ext cx="5981700" cy="353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7665398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90C2AF6E-CB57-42E9-8C63-408374AF3CA1}" type="slidenum">
              <a:rPr lang="en-US" altLang="tr-TR"/>
              <a:pPr>
                <a:defRPr/>
              </a:pPr>
              <a:t>‹#›</a:t>
            </a:fld>
            <a:endParaRPr lang="en-US" altLang="tr-TR"/>
          </a:p>
        </p:txBody>
      </p:sp>
    </p:spTree>
    <p:extLst>
      <p:ext uri="{BB962C8B-B14F-4D97-AF65-F5344CB8AC3E}">
        <p14:creationId xmlns:p14="http://schemas.microsoft.com/office/powerpoint/2010/main" val="23441755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DDD6D303-C66A-45B7-B706-60ABF0010C4C}" type="slidenum">
              <a:rPr lang="en-US" altLang="tr-TR"/>
              <a:pPr>
                <a:defRPr/>
              </a:pPr>
              <a:t>‹#›</a:t>
            </a:fld>
            <a:endParaRPr lang="en-US" altLang="tr-TR"/>
          </a:p>
        </p:txBody>
      </p:sp>
    </p:spTree>
    <p:extLst>
      <p:ext uri="{BB962C8B-B14F-4D97-AF65-F5344CB8AC3E}">
        <p14:creationId xmlns:p14="http://schemas.microsoft.com/office/powerpoint/2010/main" val="11331131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A46B5D9F-23E5-43D4-99C1-4FF1A65F8859}" type="slidenum">
              <a:rPr lang="en-US" altLang="tr-TR"/>
              <a:pPr>
                <a:defRPr/>
              </a:pPr>
              <a:t>‹#›</a:t>
            </a:fld>
            <a:endParaRPr lang="en-US" altLang="tr-TR"/>
          </a:p>
        </p:txBody>
      </p:sp>
    </p:spTree>
    <p:extLst>
      <p:ext uri="{BB962C8B-B14F-4D97-AF65-F5344CB8AC3E}">
        <p14:creationId xmlns:p14="http://schemas.microsoft.com/office/powerpoint/2010/main" val="2630083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Box 4"/>
          <p:cNvSpPr txBox="1">
            <a:spLocks noGrp="1" noChangeArrowheads="1"/>
          </p:cNvSpPr>
          <p:nvPr>
            <p:ph type="sldNum" sz="quarter" idx="10"/>
          </p:nvPr>
        </p:nvSpPr>
        <p:spPr>
          <a:ln/>
        </p:spPr>
        <p:txBody>
          <a:bodyPr/>
          <a:lstStyle>
            <a:lvl1pPr>
              <a:defRPr/>
            </a:lvl1pPr>
          </a:lstStyle>
          <a:p>
            <a:pPr>
              <a:defRPr/>
            </a:pPr>
            <a:fld id="{279C4120-A330-4E76-9507-0672600B8379}" type="slidenum">
              <a:rPr lang="en-US" altLang="tr-TR"/>
              <a:pPr>
                <a:defRPr/>
              </a:pPr>
              <a:t>‹#›</a:t>
            </a:fld>
            <a:endParaRPr lang="en-US" altLang="tr-TR"/>
          </a:p>
        </p:txBody>
      </p:sp>
    </p:spTree>
    <p:extLst>
      <p:ext uri="{BB962C8B-B14F-4D97-AF65-F5344CB8AC3E}">
        <p14:creationId xmlns:p14="http://schemas.microsoft.com/office/powerpoint/2010/main" val="32544928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Text Box 4"/>
          <p:cNvSpPr txBox="1">
            <a:spLocks noGrp="1" noChangeArrowheads="1"/>
          </p:cNvSpPr>
          <p:nvPr>
            <p:ph type="sldNum" sz="quarter" idx="10"/>
          </p:nvPr>
        </p:nvSpPr>
        <p:spPr>
          <a:ln/>
        </p:spPr>
        <p:txBody>
          <a:bodyPr/>
          <a:lstStyle>
            <a:lvl1pPr>
              <a:defRPr/>
            </a:lvl1pPr>
          </a:lstStyle>
          <a:p>
            <a:pPr>
              <a:defRPr/>
            </a:pPr>
            <a:fld id="{FB19D037-B7D2-4105-A93A-57D92C13D095}" type="slidenum">
              <a:rPr lang="en-US" altLang="tr-TR"/>
              <a:pPr>
                <a:defRPr/>
              </a:pPr>
              <a:t>‹#›</a:t>
            </a:fld>
            <a:endParaRPr lang="en-US" altLang="tr-TR"/>
          </a:p>
        </p:txBody>
      </p:sp>
    </p:spTree>
    <p:extLst>
      <p:ext uri="{BB962C8B-B14F-4D97-AF65-F5344CB8AC3E}">
        <p14:creationId xmlns:p14="http://schemas.microsoft.com/office/powerpoint/2010/main" val="25710631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Text Box 4"/>
          <p:cNvSpPr txBox="1">
            <a:spLocks noGrp="1" noChangeArrowheads="1"/>
          </p:cNvSpPr>
          <p:nvPr>
            <p:ph type="sldNum" sz="quarter" idx="10"/>
          </p:nvPr>
        </p:nvSpPr>
        <p:spPr>
          <a:ln/>
        </p:spPr>
        <p:txBody>
          <a:bodyPr/>
          <a:lstStyle>
            <a:lvl1pPr>
              <a:defRPr/>
            </a:lvl1pPr>
          </a:lstStyle>
          <a:p>
            <a:pPr>
              <a:defRPr/>
            </a:pPr>
            <a:fld id="{4F24AB04-A43C-4752-A780-40F32DE6BDEB}" type="slidenum">
              <a:rPr lang="en-US" altLang="tr-TR"/>
              <a:pPr>
                <a:defRPr/>
              </a:pPr>
              <a:t>‹#›</a:t>
            </a:fld>
            <a:endParaRPr lang="en-US" altLang="tr-TR"/>
          </a:p>
        </p:txBody>
      </p:sp>
    </p:spTree>
    <p:extLst>
      <p:ext uri="{BB962C8B-B14F-4D97-AF65-F5344CB8AC3E}">
        <p14:creationId xmlns:p14="http://schemas.microsoft.com/office/powerpoint/2010/main" val="337767830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6CC834BB-8401-48DE-9DE0-21F75DD32307}" type="slidenum">
              <a:rPr lang="en-US" altLang="tr-TR"/>
              <a:pPr>
                <a:defRPr/>
              </a:pPr>
              <a:t>‹#›</a:t>
            </a:fld>
            <a:endParaRPr lang="en-US" altLang="tr-TR"/>
          </a:p>
        </p:txBody>
      </p:sp>
    </p:spTree>
    <p:extLst>
      <p:ext uri="{BB962C8B-B14F-4D97-AF65-F5344CB8AC3E}">
        <p14:creationId xmlns:p14="http://schemas.microsoft.com/office/powerpoint/2010/main" val="37602737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95066601-9C32-4746-A9BD-5A5290BADFFF}" type="slidenum">
              <a:rPr lang="en-US" altLang="tr-TR"/>
              <a:pPr>
                <a:defRPr/>
              </a:pPr>
              <a:t>‹#›</a:t>
            </a:fld>
            <a:endParaRPr lang="en-US" altLang="tr-TR"/>
          </a:p>
        </p:txBody>
      </p:sp>
    </p:spTree>
    <p:extLst>
      <p:ext uri="{BB962C8B-B14F-4D97-AF65-F5344CB8AC3E}">
        <p14:creationId xmlns:p14="http://schemas.microsoft.com/office/powerpoint/2010/main" val="24313620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61842605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5507256E-B87D-42E7-AEF4-8780D4A10F5E}" type="slidenum">
              <a:rPr lang="en-US" altLang="tr-TR"/>
              <a:pPr>
                <a:defRPr/>
              </a:pPr>
              <a:t>‹#›</a:t>
            </a:fld>
            <a:endParaRPr lang="en-US" altLang="tr-TR"/>
          </a:p>
        </p:txBody>
      </p:sp>
    </p:spTree>
    <p:extLst>
      <p:ext uri="{BB962C8B-B14F-4D97-AF65-F5344CB8AC3E}">
        <p14:creationId xmlns:p14="http://schemas.microsoft.com/office/powerpoint/2010/main" val="348509375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6AA8FC07-4BD0-4926-885B-5DE3B4580344}" type="slidenum">
              <a:rPr lang="en-US" altLang="tr-TR"/>
              <a:pPr>
                <a:defRPr/>
              </a:pPr>
              <a:t>‹#›</a:t>
            </a:fld>
            <a:endParaRPr lang="en-US" altLang="tr-TR"/>
          </a:p>
        </p:txBody>
      </p:sp>
    </p:spTree>
    <p:extLst>
      <p:ext uri="{BB962C8B-B14F-4D97-AF65-F5344CB8AC3E}">
        <p14:creationId xmlns:p14="http://schemas.microsoft.com/office/powerpoint/2010/main" val="313788930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29BB6082-9FD4-4AFF-9968-66CAC6798690}" type="slidenum">
              <a:rPr lang="en-US" altLang="tr-TR"/>
              <a:pPr>
                <a:defRPr/>
              </a:pPr>
              <a:t>‹#›</a:t>
            </a:fld>
            <a:endParaRPr lang="en-US" altLang="tr-TR"/>
          </a:p>
        </p:txBody>
      </p:sp>
    </p:spTree>
    <p:extLst>
      <p:ext uri="{BB962C8B-B14F-4D97-AF65-F5344CB8AC3E}">
        <p14:creationId xmlns:p14="http://schemas.microsoft.com/office/powerpoint/2010/main" val="13092010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C9A20A10-3730-4D21-BCCB-53879EC051B8}" type="slidenum">
              <a:rPr lang="en-US" altLang="tr-TR"/>
              <a:pPr>
                <a:defRPr/>
              </a:pPr>
              <a:t>‹#›</a:t>
            </a:fld>
            <a:endParaRPr lang="en-US" altLang="tr-TR"/>
          </a:p>
        </p:txBody>
      </p:sp>
    </p:spTree>
    <p:extLst>
      <p:ext uri="{BB962C8B-B14F-4D97-AF65-F5344CB8AC3E}">
        <p14:creationId xmlns:p14="http://schemas.microsoft.com/office/powerpoint/2010/main" val="167588800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D2C11B2B-E4F2-4619-A833-894723BD2200}" type="slidenum">
              <a:rPr lang="en-US" altLang="tr-TR"/>
              <a:pPr>
                <a:defRPr/>
              </a:pPr>
              <a:t>‹#›</a:t>
            </a:fld>
            <a:endParaRPr lang="en-US" altLang="tr-TR"/>
          </a:p>
        </p:txBody>
      </p:sp>
    </p:spTree>
    <p:extLst>
      <p:ext uri="{BB962C8B-B14F-4D97-AF65-F5344CB8AC3E}">
        <p14:creationId xmlns:p14="http://schemas.microsoft.com/office/powerpoint/2010/main" val="276326825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F2FE59B5-4A0D-42C9-A497-8540F1E9B39F}" type="slidenum">
              <a:rPr lang="en-US" altLang="tr-TR"/>
              <a:pPr>
                <a:defRPr/>
              </a:pPr>
              <a:t>‹#›</a:t>
            </a:fld>
            <a:endParaRPr lang="en-US" altLang="tr-TR"/>
          </a:p>
        </p:txBody>
      </p:sp>
    </p:spTree>
    <p:extLst>
      <p:ext uri="{BB962C8B-B14F-4D97-AF65-F5344CB8AC3E}">
        <p14:creationId xmlns:p14="http://schemas.microsoft.com/office/powerpoint/2010/main" val="387551015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Box 4"/>
          <p:cNvSpPr txBox="1">
            <a:spLocks noGrp="1" noChangeArrowheads="1"/>
          </p:cNvSpPr>
          <p:nvPr>
            <p:ph type="sldNum" sz="quarter" idx="10"/>
          </p:nvPr>
        </p:nvSpPr>
        <p:spPr>
          <a:ln/>
        </p:spPr>
        <p:txBody>
          <a:bodyPr/>
          <a:lstStyle>
            <a:lvl1pPr>
              <a:defRPr/>
            </a:lvl1pPr>
          </a:lstStyle>
          <a:p>
            <a:pPr>
              <a:defRPr/>
            </a:pPr>
            <a:fld id="{C772D591-80A2-4523-98D5-7EB45D85CD86}" type="slidenum">
              <a:rPr lang="en-US" altLang="tr-TR"/>
              <a:pPr>
                <a:defRPr/>
              </a:pPr>
              <a:t>‹#›</a:t>
            </a:fld>
            <a:endParaRPr lang="en-US" altLang="tr-TR"/>
          </a:p>
        </p:txBody>
      </p:sp>
    </p:spTree>
    <p:extLst>
      <p:ext uri="{BB962C8B-B14F-4D97-AF65-F5344CB8AC3E}">
        <p14:creationId xmlns:p14="http://schemas.microsoft.com/office/powerpoint/2010/main" val="396357833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Text Box 4"/>
          <p:cNvSpPr txBox="1">
            <a:spLocks noGrp="1" noChangeArrowheads="1"/>
          </p:cNvSpPr>
          <p:nvPr>
            <p:ph type="sldNum" sz="quarter" idx="10"/>
          </p:nvPr>
        </p:nvSpPr>
        <p:spPr>
          <a:ln/>
        </p:spPr>
        <p:txBody>
          <a:bodyPr/>
          <a:lstStyle>
            <a:lvl1pPr>
              <a:defRPr/>
            </a:lvl1pPr>
          </a:lstStyle>
          <a:p>
            <a:pPr>
              <a:defRPr/>
            </a:pPr>
            <a:fld id="{18163DE1-58F6-48A4-BAC9-30F80FB43328}" type="slidenum">
              <a:rPr lang="en-US" altLang="tr-TR"/>
              <a:pPr>
                <a:defRPr/>
              </a:pPr>
              <a:t>‹#›</a:t>
            </a:fld>
            <a:endParaRPr lang="en-US" altLang="tr-TR"/>
          </a:p>
        </p:txBody>
      </p:sp>
    </p:spTree>
    <p:extLst>
      <p:ext uri="{BB962C8B-B14F-4D97-AF65-F5344CB8AC3E}">
        <p14:creationId xmlns:p14="http://schemas.microsoft.com/office/powerpoint/2010/main" val="403716213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Text Box 4"/>
          <p:cNvSpPr txBox="1">
            <a:spLocks noGrp="1" noChangeArrowheads="1"/>
          </p:cNvSpPr>
          <p:nvPr>
            <p:ph type="sldNum" sz="quarter" idx="10"/>
          </p:nvPr>
        </p:nvSpPr>
        <p:spPr>
          <a:ln/>
        </p:spPr>
        <p:txBody>
          <a:bodyPr/>
          <a:lstStyle>
            <a:lvl1pPr>
              <a:defRPr/>
            </a:lvl1pPr>
          </a:lstStyle>
          <a:p>
            <a:pPr>
              <a:defRPr/>
            </a:pPr>
            <a:fld id="{6E65D118-8FE7-4EED-A45C-7A84092E6E63}" type="slidenum">
              <a:rPr lang="en-US" altLang="tr-TR"/>
              <a:pPr>
                <a:defRPr/>
              </a:pPr>
              <a:t>‹#›</a:t>
            </a:fld>
            <a:endParaRPr lang="en-US" altLang="tr-TR"/>
          </a:p>
        </p:txBody>
      </p:sp>
    </p:spTree>
    <p:extLst>
      <p:ext uri="{BB962C8B-B14F-4D97-AF65-F5344CB8AC3E}">
        <p14:creationId xmlns:p14="http://schemas.microsoft.com/office/powerpoint/2010/main" val="214659242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03A7C1BF-A58E-4101-AFF1-4368D46572C9}" type="slidenum">
              <a:rPr lang="en-US" altLang="tr-TR"/>
              <a:pPr>
                <a:defRPr/>
              </a:pPr>
              <a:t>‹#›</a:t>
            </a:fld>
            <a:endParaRPr lang="en-US" altLang="tr-TR"/>
          </a:p>
        </p:txBody>
      </p:sp>
    </p:spTree>
    <p:extLst>
      <p:ext uri="{BB962C8B-B14F-4D97-AF65-F5344CB8AC3E}">
        <p14:creationId xmlns:p14="http://schemas.microsoft.com/office/powerpoint/2010/main" val="78723456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3625257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24F78143-CD12-45D1-A056-659F30FEC20D}" type="slidenum">
              <a:rPr lang="en-US" altLang="tr-TR"/>
              <a:pPr>
                <a:defRPr/>
              </a:pPr>
              <a:t>‹#›</a:t>
            </a:fld>
            <a:endParaRPr lang="en-US" altLang="tr-TR"/>
          </a:p>
        </p:txBody>
      </p:sp>
    </p:spTree>
    <p:extLst>
      <p:ext uri="{BB962C8B-B14F-4D97-AF65-F5344CB8AC3E}">
        <p14:creationId xmlns:p14="http://schemas.microsoft.com/office/powerpoint/2010/main" val="4252747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30CBBDEA-24BB-4594-BB61-81B69EBEA8E8}" type="slidenum">
              <a:rPr lang="en-US" altLang="tr-TR"/>
              <a:pPr>
                <a:defRPr/>
              </a:pPr>
              <a:t>‹#›</a:t>
            </a:fld>
            <a:endParaRPr lang="en-US" altLang="tr-TR"/>
          </a:p>
        </p:txBody>
      </p:sp>
    </p:spTree>
    <p:extLst>
      <p:ext uri="{BB962C8B-B14F-4D97-AF65-F5344CB8AC3E}">
        <p14:creationId xmlns:p14="http://schemas.microsoft.com/office/powerpoint/2010/main" val="30230910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F6DFCED0-9EBB-46C5-84B2-F27F2DF14E4B}" type="slidenum">
              <a:rPr lang="en-US" altLang="tr-TR"/>
              <a:pPr>
                <a:defRPr/>
              </a:pPr>
              <a:t>‹#›</a:t>
            </a:fld>
            <a:endParaRPr lang="en-US" altLang="tr-TR"/>
          </a:p>
        </p:txBody>
      </p:sp>
    </p:spTree>
    <p:extLst>
      <p:ext uri="{BB962C8B-B14F-4D97-AF65-F5344CB8AC3E}">
        <p14:creationId xmlns:p14="http://schemas.microsoft.com/office/powerpoint/2010/main" val="91382574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F2E9C97D-2E7D-47D9-B943-C0A1FA7008EB}" type="slidenum">
              <a:rPr lang="en-US" altLang="tr-TR"/>
              <a:pPr>
                <a:defRPr/>
              </a:pPr>
              <a:t>‹#›</a:t>
            </a:fld>
            <a:endParaRPr lang="en-US" altLang="tr-TR"/>
          </a:p>
        </p:txBody>
      </p:sp>
    </p:spTree>
    <p:extLst>
      <p:ext uri="{BB962C8B-B14F-4D97-AF65-F5344CB8AC3E}">
        <p14:creationId xmlns:p14="http://schemas.microsoft.com/office/powerpoint/2010/main" val="34688999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9906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25764742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0652321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2885744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0526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423645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019733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990600" y="3924300"/>
            <a:ext cx="8178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1027" name="Rectangle 2"/>
          <p:cNvSpPr>
            <a:spLocks noGrp="1" noChangeArrowheads="1"/>
          </p:cNvSpPr>
          <p:nvPr>
            <p:ph type="title"/>
          </p:nvPr>
        </p:nvSpPr>
        <p:spPr bwMode="auto">
          <a:xfrm>
            <a:off x="990600" y="1282700"/>
            <a:ext cx="81788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2525" y="-76200"/>
            <a:ext cx="1530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800" y="50800"/>
            <a:ext cx="1008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title style</a:t>
            </a:r>
          </a:p>
        </p:txBody>
      </p:sp>
      <p:sp>
        <p:nvSpPr>
          <p:cNvPr id="2051" name="Rectangle 2"/>
          <p:cNvSpPr>
            <a:spLocks noGrp="1" noChangeArrowheads="1"/>
          </p:cNvSpPr>
          <p:nvPr>
            <p:ph type="body" idx="1"/>
          </p:nvPr>
        </p:nvSpPr>
        <p:spPr bwMode="auto">
          <a:xfrm>
            <a:off x="50800" y="21590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2052"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ext Box 4"/>
          <p:cNvSpPr txBox="1">
            <a:spLocks noGrp="1" noChangeArrowheads="1"/>
          </p:cNvSpPr>
          <p:nvPr>
            <p:ph type="sldNum" sz="quarter" idx="4"/>
          </p:nvPr>
        </p:nvSpPr>
        <p:spPr bwMode="auto">
          <a:xfrm>
            <a:off x="4940300" y="7251700"/>
            <a:ext cx="266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eaLnBrk="1" hangingPunct="1">
              <a:defRPr sz="1400">
                <a:solidFill>
                  <a:srgbClr val="000000"/>
                </a:solidFill>
              </a:defRPr>
            </a:lvl1pPr>
          </a:lstStyle>
          <a:p>
            <a:pPr>
              <a:defRPr/>
            </a:pPr>
            <a:fld id="{7A24FC83-9D63-459F-8E75-B93C7CE87CDF}"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hf sldNum="0" hdr="0" ftr="0" dt="0"/>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800" y="50800"/>
            <a:ext cx="1008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title style</a:t>
            </a:r>
          </a:p>
        </p:txBody>
      </p:sp>
      <p:sp>
        <p:nvSpPr>
          <p:cNvPr id="1027" name="Rectangle 2"/>
          <p:cNvSpPr>
            <a:spLocks noGrp="1" noChangeArrowheads="1"/>
          </p:cNvSpPr>
          <p:nvPr>
            <p:ph type="body" idx="1"/>
          </p:nvPr>
        </p:nvSpPr>
        <p:spPr bwMode="auto">
          <a:xfrm>
            <a:off x="50800" y="21590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102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ext Box 4"/>
          <p:cNvSpPr txBox="1">
            <a:spLocks noGrp="1" noChangeArrowheads="1"/>
          </p:cNvSpPr>
          <p:nvPr>
            <p:ph type="sldNum" sz="quarter" idx="4"/>
          </p:nvPr>
        </p:nvSpPr>
        <p:spPr bwMode="auto">
          <a:xfrm>
            <a:off x="4940300" y="7251700"/>
            <a:ext cx="266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eaLnBrk="1" hangingPunct="1">
              <a:defRPr sz="1400">
                <a:solidFill>
                  <a:schemeClr val="tx1"/>
                </a:solidFill>
              </a:defRPr>
            </a:lvl1pPr>
          </a:lstStyle>
          <a:p>
            <a:pPr>
              <a:defRPr/>
            </a:pPr>
            <a:fld id="{3596292F-5175-471D-A2EF-3D3575AB23D1}" type="slidenum">
              <a:rPr lang="en-US" altLang="tr-TR"/>
              <a:pPr>
                <a:defRPr/>
              </a:pPr>
              <a:t>‹#›</a:t>
            </a:fld>
            <a:endParaRPr lang="en-US" altLang="tr-TR"/>
          </a:p>
        </p:txBody>
      </p:sp>
    </p:spTree>
    <p:extLst>
      <p:ext uri="{BB962C8B-B14F-4D97-AF65-F5344CB8AC3E}">
        <p14:creationId xmlns:p14="http://schemas.microsoft.com/office/powerpoint/2010/main" val="28146519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hf sldNum="0" hdr="0" ftr="0" dt="0"/>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docs.python.org/2/library/stdtypes.html#string-methods"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990600" y="1649760"/>
            <a:ext cx="8178800" cy="4152900"/>
          </a:xfrm>
        </p:spPr>
        <p:txBody>
          <a:bodyPr/>
          <a:lstStyle/>
          <a:p>
            <a:pPr eaLnBrk="1" hangingPunct="1"/>
            <a:br>
              <a:rPr lang="en-US" altLang="tr-TR" dirty="0"/>
            </a:br>
            <a:r>
              <a:rPr lang="en-US" altLang="tr-TR" sz="5400" b="1" dirty="0"/>
              <a:t>ENGR 101</a:t>
            </a:r>
            <a:br>
              <a:rPr lang="en-US" altLang="tr-TR" sz="5400" b="1" dirty="0"/>
            </a:br>
            <a:r>
              <a:rPr lang="en-US" altLang="tr-TR" sz="5400" b="1" dirty="0"/>
              <a:t>Introduction to Programming</a:t>
            </a:r>
            <a:br>
              <a:rPr lang="en-US" altLang="tr-TR" b="1" dirty="0"/>
            </a:br>
            <a:br>
              <a:rPr lang="en-US" altLang="tr-TR" sz="4400" b="1" i="1" u="sng" dirty="0">
                <a:solidFill>
                  <a:srgbClr val="003C52"/>
                </a:solidFill>
                <a:cs typeface="ヒラギノ角ゴ ProN W6" charset="0"/>
              </a:rPr>
            </a:br>
            <a:r>
              <a:rPr lang="en-US" altLang="tr-TR" sz="4400" b="1" dirty="0">
                <a:solidFill>
                  <a:srgbClr val="003C52"/>
                </a:solidFill>
              </a:rPr>
              <a:t>Week 7</a:t>
            </a:r>
            <a:endParaRPr lang="en-US" altLang="tr-TR" sz="4400" b="1" dirty="0">
              <a:solidFill>
                <a:srgbClr val="003C52"/>
              </a:solidFill>
              <a:cs typeface="ヒラギノ角ゴ ProN W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0800" y="50800"/>
            <a:ext cx="10083800" cy="889000"/>
          </a:xfrm>
        </p:spPr>
        <p:txBody>
          <a:bodyPr/>
          <a:lstStyle/>
          <a:p>
            <a:pPr algn="l" eaLnBrk="1" hangingPunct="1"/>
            <a:r>
              <a:rPr lang="en-US" altLang="tr-TR" sz="4800" dirty="0">
                <a:solidFill>
                  <a:schemeClr val="accent2"/>
                </a:solidFill>
              </a:rPr>
              <a:t>Infinite Recursion</a:t>
            </a:r>
          </a:p>
        </p:txBody>
      </p:sp>
      <p:sp>
        <p:nvSpPr>
          <p:cNvPr id="44035" name="Rectangle 2"/>
          <p:cNvSpPr>
            <a:spLocks noGrp="1" noChangeArrowheads="1"/>
          </p:cNvSpPr>
          <p:nvPr>
            <p:ph type="body" idx="1"/>
          </p:nvPr>
        </p:nvSpPr>
        <p:spPr>
          <a:xfrm>
            <a:off x="-392608" y="2369840"/>
            <a:ext cx="10311184" cy="4752528"/>
          </a:xfrm>
        </p:spPr>
        <p:txBody>
          <a:bodyPr/>
          <a:lstStyle/>
          <a:p>
            <a:pPr marL="1155700" indent="-457200" algn="l" eaLnBrk="1" hangingPunct="1">
              <a:buSzPct val="125000"/>
              <a:buFont typeface="Arial" panose="020B0604020202020204" pitchFamily="34" charset="0"/>
              <a:buChar char="•"/>
            </a:pPr>
            <a:r>
              <a:rPr lang="en-US" altLang="tr-TR" dirty="0"/>
              <a:t>If a recursion never reaches a </a:t>
            </a:r>
            <a:r>
              <a:rPr lang="en-US" altLang="tr-TR" b="1" dirty="0"/>
              <a:t>base case</a:t>
            </a:r>
            <a:r>
              <a:rPr lang="en-US" altLang="tr-TR" dirty="0"/>
              <a:t>, it goes on making recursive calls forever, and the program </a:t>
            </a:r>
            <a:r>
              <a:rPr lang="en-US" altLang="tr-TR" u="sng" dirty="0"/>
              <a:t>never terminates</a:t>
            </a:r>
            <a:r>
              <a:rPr lang="en-US" altLang="tr-TR" dirty="0"/>
              <a:t>. </a:t>
            </a:r>
          </a:p>
          <a:p>
            <a:pPr marL="1155700" indent="-457200" algn="l" eaLnBrk="1" hangingPunct="1">
              <a:buSzPct val="125000"/>
              <a:buFont typeface="Arial" panose="020B0604020202020204" pitchFamily="34" charset="0"/>
              <a:buChar char="•"/>
            </a:pPr>
            <a:r>
              <a:rPr lang="en-US" altLang="tr-TR" dirty="0"/>
              <a:t>This is known as infinite recursion, and it is generally not a good idea. </a:t>
            </a:r>
            <a:br>
              <a:rPr lang="en-US" altLang="tr-TR" dirty="0"/>
            </a:br>
            <a:br>
              <a:rPr lang="en-US" altLang="tr-TR" dirty="0"/>
            </a:br>
            <a:r>
              <a:rPr lang="en-US" altLang="tr-TR" dirty="0"/>
              <a:t>Here is a minimal program with an infinite recursion:</a:t>
            </a:r>
          </a:p>
          <a:p>
            <a:pPr marL="596900" lvl="1" indent="0" algn="l" eaLnBrk="1" hangingPunct="1">
              <a:buFont typeface="Gill Sans" charset="0"/>
              <a:buNone/>
            </a:pPr>
            <a:r>
              <a:rPr lang="en-US" altLang="tr-TR" sz="2800" b="1" dirty="0">
                <a:latin typeface="Courier"/>
              </a:rPr>
              <a:t># implementation</a:t>
            </a:r>
            <a:br>
              <a:rPr lang="en-US" altLang="tr-TR" sz="2800" dirty="0">
                <a:latin typeface="Courier"/>
              </a:rPr>
            </a:br>
            <a:r>
              <a:rPr lang="en-US" altLang="tr-TR" sz="2800" b="1" dirty="0">
                <a:latin typeface="Courier"/>
              </a:rPr>
              <a:t>def recurse():</a:t>
            </a:r>
            <a:br>
              <a:rPr lang="en-US" altLang="tr-TR" sz="2800" b="1" dirty="0">
                <a:latin typeface="Courier"/>
              </a:rPr>
            </a:br>
            <a:r>
              <a:rPr lang="en-US" altLang="tr-TR" sz="2800" b="1" dirty="0">
                <a:latin typeface="Courier"/>
              </a:rPr>
              <a:t>    recurse()</a:t>
            </a:r>
          </a:p>
        </p:txBody>
      </p:sp>
    </p:spTree>
    <p:extLst>
      <p:ext uri="{BB962C8B-B14F-4D97-AF65-F5344CB8AC3E}">
        <p14:creationId xmlns:p14="http://schemas.microsoft.com/office/powerpoint/2010/main" val="3483024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889000"/>
          </a:xfrm>
        </p:spPr>
        <p:txBody>
          <a:bodyPr/>
          <a:lstStyle/>
          <a:p>
            <a:pPr algn="l" eaLnBrk="1">
              <a:defRPr/>
            </a:pPr>
            <a:r>
              <a:rPr lang="tr-TR" altLang="tr-TR" sz="4800" dirty="0" err="1">
                <a:solidFill>
                  <a:schemeClr val="accent2"/>
                </a:solidFill>
              </a:rPr>
              <a:t>Random</a:t>
            </a:r>
            <a:r>
              <a:rPr lang="tr-TR" altLang="tr-TR" sz="4800" dirty="0">
                <a:solidFill>
                  <a:schemeClr val="accent2"/>
                </a:solidFill>
              </a:rPr>
              <a:t> </a:t>
            </a:r>
            <a:r>
              <a:rPr lang="en-US" altLang="tr-TR" sz="4800" dirty="0">
                <a:solidFill>
                  <a:schemeClr val="accent2"/>
                </a:solidFill>
              </a:rPr>
              <a:t>module</a:t>
            </a:r>
            <a:endParaRPr lang="tr-TR" altLang="tr-TR" sz="4800" dirty="0">
              <a:solidFill>
                <a:schemeClr val="accent2"/>
              </a:solidFill>
            </a:endParaRPr>
          </a:p>
        </p:txBody>
      </p:sp>
      <p:sp>
        <p:nvSpPr>
          <p:cNvPr id="16387" name="Rectangle 2"/>
          <p:cNvSpPr>
            <a:spLocks noGrp="1" noChangeArrowheads="1"/>
          </p:cNvSpPr>
          <p:nvPr>
            <p:ph type="body" idx="1"/>
          </p:nvPr>
        </p:nvSpPr>
        <p:spPr>
          <a:xfrm>
            <a:off x="183456" y="2153816"/>
            <a:ext cx="10189132" cy="6984776"/>
          </a:xfrm>
        </p:spPr>
        <p:txBody>
          <a:bodyPr/>
          <a:lstStyle/>
          <a:p>
            <a:pPr marL="0" lvl="1" indent="0" algn="l" eaLnBrk="1">
              <a:spcBef>
                <a:spcPts val="0"/>
              </a:spcBef>
              <a:buNone/>
            </a:pPr>
            <a:r>
              <a:rPr lang="en-US" altLang="tr-TR" sz="2400" dirty="0">
                <a:latin typeface="Courier"/>
              </a:rPr>
              <a:t>&gt;&gt;&gt; </a:t>
            </a:r>
            <a:r>
              <a:rPr lang="en-US" altLang="tr-TR" sz="2400" b="1" dirty="0" err="1">
                <a:latin typeface="Courier"/>
              </a:rPr>
              <a:t>random.random</a:t>
            </a:r>
            <a:r>
              <a:rPr lang="en-US" altLang="tr-TR" sz="2400" b="1" dirty="0">
                <a:latin typeface="Courier"/>
              </a:rPr>
              <a:t>()  </a:t>
            </a:r>
            <a:r>
              <a:rPr lang="en-US" altLang="tr-TR" sz="2400" dirty="0">
                <a:latin typeface="Courier"/>
              </a:rPr>
              <a:t># float x, 0.0 &lt;= x &lt; 1.0</a:t>
            </a:r>
          </a:p>
          <a:p>
            <a:pPr marL="0" lvl="1" indent="0" algn="l" eaLnBrk="1">
              <a:spcBef>
                <a:spcPts val="0"/>
              </a:spcBef>
              <a:buNone/>
            </a:pPr>
            <a:r>
              <a:rPr lang="en-US" altLang="tr-TR" sz="2400" dirty="0">
                <a:latin typeface="Courier"/>
              </a:rPr>
              <a:t>0.37444887175646646</a:t>
            </a:r>
          </a:p>
          <a:p>
            <a:pPr marL="0" lvl="1" indent="0" algn="l" eaLnBrk="1">
              <a:spcBef>
                <a:spcPts val="0"/>
              </a:spcBef>
              <a:buNone/>
            </a:pPr>
            <a:endParaRPr lang="en-US" altLang="tr-TR" sz="2400" dirty="0">
              <a:latin typeface="Courier"/>
            </a:endParaRPr>
          </a:p>
          <a:p>
            <a:pPr marL="0" lvl="1" indent="0" algn="l" eaLnBrk="1">
              <a:spcBef>
                <a:spcPts val="0"/>
              </a:spcBef>
              <a:buNone/>
            </a:pPr>
            <a:r>
              <a:rPr lang="en-US" altLang="tr-TR" sz="2400" dirty="0">
                <a:latin typeface="Courier"/>
              </a:rPr>
              <a:t>&gt;&gt;&gt; </a:t>
            </a:r>
            <a:r>
              <a:rPr lang="en-US" altLang="tr-TR" sz="2400" b="1" dirty="0" err="1">
                <a:latin typeface="Courier"/>
              </a:rPr>
              <a:t>random.uniform</a:t>
            </a:r>
            <a:r>
              <a:rPr lang="en-US" altLang="tr-TR" sz="2400" b="1" dirty="0">
                <a:latin typeface="Courier"/>
              </a:rPr>
              <a:t>(1, 10)</a:t>
            </a:r>
            <a:r>
              <a:rPr lang="en-US" altLang="tr-TR" sz="2400" dirty="0">
                <a:latin typeface="Courier"/>
              </a:rPr>
              <a:t> # float x, 1.0 &lt;= x &lt; 10.0</a:t>
            </a:r>
          </a:p>
          <a:p>
            <a:pPr marL="0" lvl="1" indent="0" algn="l" eaLnBrk="1">
              <a:spcBef>
                <a:spcPts val="0"/>
              </a:spcBef>
              <a:buNone/>
            </a:pPr>
            <a:r>
              <a:rPr lang="en-US" altLang="tr-TR" sz="2400" dirty="0">
                <a:latin typeface="Courier"/>
              </a:rPr>
              <a:t>1.1800146073117523</a:t>
            </a:r>
          </a:p>
          <a:p>
            <a:pPr marL="0" lvl="1" indent="0" algn="l" eaLnBrk="1">
              <a:spcBef>
                <a:spcPts val="0"/>
              </a:spcBef>
              <a:buNone/>
            </a:pPr>
            <a:endParaRPr lang="en-US" altLang="tr-TR" sz="2400" dirty="0">
              <a:latin typeface="Courier"/>
            </a:endParaRPr>
          </a:p>
          <a:p>
            <a:pPr marL="0" lvl="1" indent="0" algn="l" eaLnBrk="1">
              <a:spcBef>
                <a:spcPts val="0"/>
              </a:spcBef>
              <a:buNone/>
            </a:pPr>
            <a:r>
              <a:rPr lang="en-US" altLang="tr-TR" sz="2400" dirty="0">
                <a:latin typeface="Courier"/>
              </a:rPr>
              <a:t>&gt;&gt;&gt; </a:t>
            </a:r>
            <a:r>
              <a:rPr lang="en-US" altLang="tr-TR" sz="2400" b="1" dirty="0" err="1">
                <a:latin typeface="Courier"/>
              </a:rPr>
              <a:t>random.randint</a:t>
            </a:r>
            <a:r>
              <a:rPr lang="en-US" altLang="tr-TR" sz="2400" b="1" dirty="0">
                <a:latin typeface="Courier"/>
              </a:rPr>
              <a:t>(1, 10)</a:t>
            </a:r>
            <a:r>
              <a:rPr lang="en-US" altLang="tr-TR" sz="2400" dirty="0">
                <a:latin typeface="Courier"/>
              </a:rPr>
              <a:t>  # integer x, 1 &lt;= x &lt;= 10</a:t>
            </a:r>
          </a:p>
          <a:p>
            <a:pPr marL="0" lvl="1" indent="0" algn="l" eaLnBrk="1">
              <a:spcBef>
                <a:spcPts val="0"/>
              </a:spcBef>
              <a:buNone/>
            </a:pPr>
            <a:r>
              <a:rPr lang="en-US" altLang="tr-TR" sz="2400" dirty="0">
                <a:latin typeface="Courier"/>
              </a:rPr>
              <a:t>7</a:t>
            </a:r>
          </a:p>
          <a:p>
            <a:pPr marL="0" lvl="1" indent="0" algn="l" eaLnBrk="1">
              <a:spcBef>
                <a:spcPts val="0"/>
              </a:spcBef>
              <a:buNone/>
            </a:pPr>
            <a:endParaRPr lang="en-US" altLang="tr-TR" sz="2400" dirty="0">
              <a:latin typeface="Courier"/>
            </a:endParaRPr>
          </a:p>
          <a:p>
            <a:pPr marL="0" lvl="1" indent="0" algn="l" eaLnBrk="1">
              <a:spcBef>
                <a:spcPts val="0"/>
              </a:spcBef>
              <a:buNone/>
            </a:pPr>
            <a:r>
              <a:rPr lang="en-US" altLang="tr-TR" sz="2400" dirty="0">
                <a:latin typeface="Courier"/>
              </a:rPr>
              <a:t>&gt;&gt;&gt; </a:t>
            </a:r>
            <a:r>
              <a:rPr lang="en-US" altLang="tr-TR" sz="2400" b="1" dirty="0" err="1">
                <a:latin typeface="Courier"/>
              </a:rPr>
              <a:t>random.randrange</a:t>
            </a:r>
            <a:r>
              <a:rPr lang="en-US" altLang="tr-TR" sz="2400" b="1" dirty="0">
                <a:latin typeface="Courier"/>
              </a:rPr>
              <a:t>(0, 10, 2)</a:t>
            </a:r>
            <a:r>
              <a:rPr lang="en-US" altLang="tr-TR" sz="2400" dirty="0">
                <a:latin typeface="Courier"/>
              </a:rPr>
              <a:t> # Even </a:t>
            </a:r>
            <a:r>
              <a:rPr lang="en-US" altLang="tr-TR" sz="2400" dirty="0" err="1">
                <a:latin typeface="Courier"/>
              </a:rPr>
              <a:t>int</a:t>
            </a:r>
            <a:r>
              <a:rPr lang="en-US" altLang="tr-TR" sz="2400" dirty="0">
                <a:latin typeface="Courier"/>
              </a:rPr>
              <a:t> from 0 to 10</a:t>
            </a:r>
          </a:p>
          <a:p>
            <a:pPr marL="0" lvl="1" indent="0" algn="l" eaLnBrk="1">
              <a:spcBef>
                <a:spcPts val="0"/>
              </a:spcBef>
              <a:buNone/>
            </a:pPr>
            <a:r>
              <a:rPr lang="en-US" altLang="tr-TR" sz="2400" dirty="0">
                <a:latin typeface="Courier"/>
              </a:rPr>
              <a:t>8</a:t>
            </a:r>
          </a:p>
          <a:p>
            <a:pPr marL="0" lvl="1" indent="0" algn="l" eaLnBrk="1">
              <a:spcBef>
                <a:spcPts val="0"/>
              </a:spcBef>
              <a:buNone/>
            </a:pPr>
            <a:endParaRPr lang="en-US" altLang="tr-TR" sz="2400" dirty="0">
              <a:latin typeface="Courier"/>
            </a:endParaRPr>
          </a:p>
          <a:p>
            <a:pPr marL="0" lvl="1" indent="0" algn="l" eaLnBrk="1">
              <a:spcBef>
                <a:spcPts val="0"/>
              </a:spcBef>
              <a:buNone/>
            </a:pPr>
            <a:r>
              <a:rPr lang="en-US" altLang="tr-TR" sz="2400" dirty="0">
                <a:latin typeface="Courier"/>
              </a:rPr>
              <a:t>&gt;&gt;&gt; </a:t>
            </a:r>
            <a:r>
              <a:rPr lang="en-US" altLang="tr-TR" sz="2400" b="1" dirty="0" err="1">
                <a:latin typeface="Courier"/>
              </a:rPr>
              <a:t>random.choice</a:t>
            </a:r>
            <a:r>
              <a:rPr lang="en-US" altLang="tr-TR" sz="2400" b="1" dirty="0">
                <a:latin typeface="Courier"/>
              </a:rPr>
              <a:t>('</a:t>
            </a:r>
            <a:r>
              <a:rPr lang="en-US" altLang="tr-TR" sz="2400" b="1" dirty="0" err="1">
                <a:latin typeface="Courier"/>
              </a:rPr>
              <a:t>abcdef</a:t>
            </a:r>
            <a:r>
              <a:rPr lang="en-US" altLang="tr-TR" sz="2400" b="1" dirty="0">
                <a:latin typeface="Courier"/>
              </a:rPr>
              <a:t>')</a:t>
            </a:r>
            <a:r>
              <a:rPr lang="en-US" altLang="tr-TR" sz="2400" dirty="0">
                <a:latin typeface="Courier"/>
              </a:rPr>
              <a:t>  # Choose a random element</a:t>
            </a:r>
          </a:p>
          <a:p>
            <a:pPr marL="0" lvl="1" indent="0" algn="l" eaLnBrk="1">
              <a:spcBef>
                <a:spcPts val="0"/>
              </a:spcBef>
              <a:buNone/>
            </a:pPr>
            <a:r>
              <a:rPr lang="en-US" altLang="tr-TR" sz="2400" dirty="0">
                <a:latin typeface="Courier"/>
              </a:rPr>
              <a:t>'c'</a:t>
            </a:r>
            <a:endParaRPr lang="tr-TR" altLang="tr-TR" sz="2400" dirty="0">
              <a:latin typeface="Courier"/>
            </a:endParaRPr>
          </a:p>
        </p:txBody>
      </p:sp>
    </p:spTree>
    <p:extLst>
      <p:ext uri="{BB962C8B-B14F-4D97-AF65-F5344CB8AC3E}">
        <p14:creationId xmlns:p14="http://schemas.microsoft.com/office/powerpoint/2010/main" val="27140942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 y="2225824"/>
            <a:ext cx="10083800" cy="2057400"/>
          </a:xfrm>
        </p:spPr>
        <p:txBody>
          <a:bodyPr/>
          <a:lstStyle/>
          <a:p>
            <a:pPr algn="ctr">
              <a:spcBef>
                <a:spcPts val="0"/>
              </a:spcBef>
              <a:spcAft>
                <a:spcPts val="0"/>
              </a:spcAft>
            </a:pPr>
            <a:r>
              <a:rPr lang="en-US" altLang="en-US" sz="4800" b="1" dirty="0">
                <a:solidFill>
                  <a:schemeClr val="tx2"/>
                </a:solidFill>
              </a:rPr>
              <a:t>Week 7</a:t>
            </a:r>
            <a:br>
              <a:rPr lang="en-US" altLang="en-US" sz="4800" b="1" dirty="0">
                <a:solidFill>
                  <a:schemeClr val="tx2"/>
                </a:solidFill>
              </a:rPr>
            </a:br>
            <a:r>
              <a:rPr lang="en-US" altLang="en-US" sz="4400" b="1" dirty="0">
                <a:solidFill>
                  <a:schemeClr val="accent2"/>
                </a:solidFill>
              </a:rPr>
              <a:t>Strings</a:t>
            </a:r>
            <a:endParaRPr lang="en-US" sz="4800" b="1" dirty="0">
              <a:solidFill>
                <a:schemeClr val="accent2"/>
              </a:solidFill>
            </a:endParaRPr>
          </a:p>
        </p:txBody>
      </p:sp>
    </p:spTree>
    <p:extLst>
      <p:ext uri="{BB962C8B-B14F-4D97-AF65-F5344CB8AC3E}">
        <p14:creationId xmlns:p14="http://schemas.microsoft.com/office/powerpoint/2010/main" val="11790372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800" y="50800"/>
            <a:ext cx="10083800" cy="1022896"/>
          </a:xfrm>
        </p:spPr>
        <p:txBody>
          <a:bodyPr/>
          <a:lstStyle/>
          <a:p>
            <a:pPr eaLnBrk="1" hangingPunct="1"/>
            <a:r>
              <a:rPr lang="en-US" altLang="en-US" sz="4800" dirty="0">
                <a:solidFill>
                  <a:schemeClr val="accent2"/>
                </a:solidFill>
              </a:rPr>
              <a:t>Strings</a:t>
            </a:r>
          </a:p>
        </p:txBody>
      </p:sp>
      <p:sp>
        <p:nvSpPr>
          <p:cNvPr id="34819" name="Rectangle 2"/>
          <p:cNvSpPr>
            <a:spLocks noGrp="1" noChangeArrowheads="1"/>
          </p:cNvSpPr>
          <p:nvPr>
            <p:ph type="body" idx="1"/>
          </p:nvPr>
        </p:nvSpPr>
        <p:spPr>
          <a:xfrm>
            <a:off x="0" y="1937792"/>
            <a:ext cx="10083800" cy="5435600"/>
          </a:xfrm>
        </p:spPr>
        <p:txBody>
          <a:bodyPr/>
          <a:lstStyle/>
          <a:p>
            <a:pPr marL="711200" indent="-457200" eaLnBrk="1" hangingPunct="1">
              <a:buSzPct val="125000"/>
              <a:buFont typeface="Arial" panose="020B0604020202020204" pitchFamily="34" charset="0"/>
              <a:buChar char="•"/>
            </a:pPr>
            <a:r>
              <a:rPr lang="en-US" altLang="en-US" dirty="0"/>
              <a:t>A string is a sequence of characters. </a:t>
            </a:r>
          </a:p>
          <a:p>
            <a:pPr marL="711200" indent="-457200" eaLnBrk="1" hangingPunct="1">
              <a:buSzPct val="125000"/>
              <a:buFont typeface="Arial" panose="020B0604020202020204" pitchFamily="34" charset="0"/>
              <a:buChar char="•"/>
            </a:pPr>
            <a:r>
              <a:rPr lang="en-US" altLang="en-US" dirty="0"/>
              <a:t>You can access the characters one at a time with the bracket operator.</a:t>
            </a:r>
          </a:p>
          <a:p>
            <a:pPr marL="939800" lvl="2" indent="0" eaLnBrk="1" hangingPunct="1">
              <a:buSzPct val="125000"/>
              <a:buNone/>
            </a:pPr>
            <a:r>
              <a:rPr lang="en-US" altLang="en-US" sz="2800" b="1" dirty="0">
                <a:solidFill>
                  <a:srgbClr val="00B050"/>
                </a:solidFill>
                <a:latin typeface="Courier"/>
              </a:rPr>
              <a:t>fruit = 'banana'</a:t>
            </a:r>
          </a:p>
          <a:p>
            <a:pPr marL="939800" lvl="2" indent="0" eaLnBrk="1" hangingPunct="1">
              <a:spcBef>
                <a:spcPts val="600"/>
              </a:spcBef>
              <a:buSzPct val="125000"/>
              <a:buNone/>
            </a:pPr>
            <a:r>
              <a:rPr lang="en-US" altLang="en-US" sz="2800" b="1" dirty="0">
                <a:solidFill>
                  <a:srgbClr val="00B050"/>
                </a:solidFill>
                <a:latin typeface="Courier"/>
              </a:rPr>
              <a:t>letter = fruit[1]</a:t>
            </a:r>
          </a:p>
          <a:p>
            <a:pPr marL="939800" lvl="2" indent="0" eaLnBrk="1" hangingPunct="1">
              <a:spcBef>
                <a:spcPts val="600"/>
              </a:spcBef>
              <a:buSzPct val="125000"/>
              <a:buNone/>
            </a:pPr>
            <a:r>
              <a:rPr lang="en-US" altLang="en-US" sz="2800" b="1" dirty="0">
                <a:solidFill>
                  <a:srgbClr val="00B050"/>
                </a:solidFill>
                <a:latin typeface="Courier"/>
              </a:rPr>
              <a:t>print letter</a:t>
            </a:r>
          </a:p>
          <a:p>
            <a:pPr marL="711200" indent="-457200" eaLnBrk="1" hangingPunct="1">
              <a:buSzPct val="125000"/>
              <a:buFont typeface="Arial" panose="020B0604020202020204" pitchFamily="34" charset="0"/>
              <a:buChar char="•"/>
            </a:pPr>
            <a:r>
              <a:rPr lang="en-US" altLang="en-US" dirty="0"/>
              <a:t>The expression in brackets is called an </a:t>
            </a:r>
            <a:r>
              <a:rPr lang="en-US" altLang="en-US" b="1" dirty="0"/>
              <a:t>index</a:t>
            </a:r>
            <a:r>
              <a:rPr lang="en-US" altLang="en-US" dirty="0"/>
              <a:t>. The index indicates which character in the sequence you want.</a:t>
            </a:r>
          </a:p>
          <a:p>
            <a:pPr marL="711200" indent="-457200" eaLnBrk="1" hangingPunct="1">
              <a:buSzPct val="125000"/>
              <a:buFont typeface="Arial" panose="020B0604020202020204" pitchFamily="34" charset="0"/>
              <a:buChar char="•"/>
            </a:pPr>
            <a:r>
              <a:rPr lang="en-US" altLang="en-US" dirty="0"/>
              <a:t>Indices start from 0.</a:t>
            </a:r>
          </a:p>
        </p:txBody>
      </p:sp>
    </p:spTree>
    <p:extLst>
      <p:ext uri="{BB962C8B-B14F-4D97-AF65-F5344CB8AC3E}">
        <p14:creationId xmlns:p14="http://schemas.microsoft.com/office/powerpoint/2010/main" val="40319954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800" y="50800"/>
            <a:ext cx="10083800" cy="1166912"/>
          </a:xfrm>
        </p:spPr>
        <p:txBody>
          <a:bodyPr/>
          <a:lstStyle/>
          <a:p>
            <a:pPr eaLnBrk="1" hangingPunct="1"/>
            <a:r>
              <a:rPr lang="en-US" altLang="en-US" sz="4800" b="1" dirty="0" err="1">
                <a:solidFill>
                  <a:schemeClr val="accent2"/>
                </a:solidFill>
              </a:rPr>
              <a:t>len</a:t>
            </a:r>
            <a:r>
              <a:rPr lang="en-US" altLang="en-US" sz="4800" dirty="0">
                <a:solidFill>
                  <a:schemeClr val="accent2"/>
                </a:solidFill>
              </a:rPr>
              <a:t> function</a:t>
            </a:r>
          </a:p>
        </p:txBody>
      </p:sp>
      <p:sp>
        <p:nvSpPr>
          <p:cNvPr id="35843" name="Rectangle 2"/>
          <p:cNvSpPr>
            <a:spLocks noGrp="1" noChangeArrowheads="1"/>
          </p:cNvSpPr>
          <p:nvPr>
            <p:ph type="body" idx="1"/>
          </p:nvPr>
        </p:nvSpPr>
        <p:spPr>
          <a:xfrm>
            <a:off x="0" y="1937792"/>
            <a:ext cx="10083800" cy="5435600"/>
          </a:xfrm>
        </p:spPr>
        <p:txBody>
          <a:bodyPr/>
          <a:lstStyle/>
          <a:p>
            <a:pPr marL="698500" eaLnBrk="1" hangingPunct="1">
              <a:buSzPct val="125000"/>
            </a:pPr>
            <a:r>
              <a:rPr lang="en-US" altLang="tr-TR" b="1" dirty="0" err="1"/>
              <a:t>len</a:t>
            </a:r>
            <a:r>
              <a:rPr lang="en-US" altLang="tr-TR" dirty="0"/>
              <a:t> is a built-in function that returns the number of characters in a string:</a:t>
            </a:r>
            <a:endParaRPr lang="en-US" altLang="tr-TR" sz="3600" dirty="0"/>
          </a:p>
          <a:p>
            <a:pPr marL="939800" lvl="2" indent="0" eaLnBrk="1" hangingPunct="1">
              <a:buFont typeface="Gill Sans" charset="0"/>
              <a:buNone/>
            </a:pPr>
            <a:r>
              <a:rPr lang="en-US" altLang="tr-TR" b="1" dirty="0">
                <a:solidFill>
                  <a:srgbClr val="00B050"/>
                </a:solidFill>
                <a:latin typeface="Courier"/>
              </a:rPr>
              <a:t>fruit = 'banana'</a:t>
            </a:r>
          </a:p>
          <a:p>
            <a:pPr marL="939800" lvl="2" indent="0" eaLnBrk="1" hangingPunct="1">
              <a:spcBef>
                <a:spcPts val="600"/>
              </a:spcBef>
              <a:buFont typeface="Gill Sans" charset="0"/>
              <a:buNone/>
            </a:pPr>
            <a:r>
              <a:rPr lang="en-US" altLang="tr-TR" b="1" dirty="0">
                <a:solidFill>
                  <a:srgbClr val="00B050"/>
                </a:solidFill>
                <a:latin typeface="Courier"/>
              </a:rPr>
              <a:t>print </a:t>
            </a:r>
            <a:r>
              <a:rPr lang="en-US" altLang="tr-TR" b="1" dirty="0" err="1">
                <a:solidFill>
                  <a:srgbClr val="00B050"/>
                </a:solidFill>
                <a:latin typeface="Courier"/>
              </a:rPr>
              <a:t>len</a:t>
            </a:r>
            <a:r>
              <a:rPr lang="en-US" altLang="tr-TR" b="1" dirty="0">
                <a:solidFill>
                  <a:srgbClr val="00B050"/>
                </a:solidFill>
                <a:latin typeface="Courier"/>
              </a:rPr>
              <a:t>(fruit)</a:t>
            </a:r>
          </a:p>
          <a:p>
            <a:pPr marL="939800" lvl="2" indent="0" eaLnBrk="1" hangingPunct="1">
              <a:buFont typeface="Gill Sans" charset="0"/>
              <a:buNone/>
            </a:pPr>
            <a:endParaRPr lang="en-US" altLang="tr-TR" sz="2000" b="1" dirty="0">
              <a:latin typeface="Courier"/>
            </a:endParaRPr>
          </a:p>
          <a:p>
            <a:pPr marL="739775" lvl="2" indent="-454025" eaLnBrk="1" hangingPunct="1">
              <a:buSzPct val="125000"/>
            </a:pPr>
            <a:r>
              <a:rPr lang="en-US" altLang="tr-TR" dirty="0"/>
              <a:t>Accessing the last character of a string:</a:t>
            </a:r>
            <a:endParaRPr lang="en-US" altLang="tr-TR" b="1" dirty="0">
              <a:latin typeface="Courier"/>
            </a:endParaRPr>
          </a:p>
          <a:p>
            <a:pPr marL="939800" lvl="2" indent="0" eaLnBrk="1" hangingPunct="1">
              <a:buFont typeface="Gill Sans" charset="0"/>
              <a:buNone/>
            </a:pPr>
            <a:r>
              <a:rPr lang="en-US" altLang="tr-TR" b="1" dirty="0">
                <a:solidFill>
                  <a:srgbClr val="00B050"/>
                </a:solidFill>
                <a:latin typeface="Courier"/>
              </a:rPr>
              <a:t>length = </a:t>
            </a:r>
            <a:r>
              <a:rPr lang="en-US" altLang="tr-TR" b="1" dirty="0" err="1">
                <a:solidFill>
                  <a:srgbClr val="00B050"/>
                </a:solidFill>
                <a:latin typeface="Courier"/>
              </a:rPr>
              <a:t>len</a:t>
            </a:r>
            <a:r>
              <a:rPr lang="en-US" altLang="tr-TR" b="1" dirty="0">
                <a:solidFill>
                  <a:srgbClr val="00B050"/>
                </a:solidFill>
                <a:latin typeface="Courier"/>
              </a:rPr>
              <a:t>(fruit)</a:t>
            </a:r>
          </a:p>
          <a:p>
            <a:pPr marL="939800" lvl="2" indent="0" eaLnBrk="1" hangingPunct="1">
              <a:spcBef>
                <a:spcPts val="600"/>
              </a:spcBef>
              <a:buFont typeface="Gill Sans" charset="0"/>
              <a:buNone/>
            </a:pPr>
            <a:r>
              <a:rPr lang="en-US" altLang="tr-TR" b="1" dirty="0">
                <a:solidFill>
                  <a:srgbClr val="00B050"/>
                </a:solidFill>
                <a:latin typeface="Courier"/>
              </a:rPr>
              <a:t>last = fruit[length-1]</a:t>
            </a:r>
          </a:p>
          <a:p>
            <a:pPr marL="939800" lvl="2" indent="0" eaLnBrk="1" hangingPunct="1">
              <a:spcBef>
                <a:spcPts val="600"/>
              </a:spcBef>
              <a:buFont typeface="Gill Sans" charset="0"/>
              <a:buNone/>
            </a:pPr>
            <a:r>
              <a:rPr lang="en-US" altLang="tr-TR" b="1" dirty="0">
                <a:solidFill>
                  <a:srgbClr val="00B050"/>
                </a:solidFill>
                <a:latin typeface="Courier"/>
              </a:rPr>
              <a:t>print last</a:t>
            </a:r>
          </a:p>
        </p:txBody>
      </p:sp>
    </p:spTree>
    <p:extLst>
      <p:ext uri="{BB962C8B-B14F-4D97-AF65-F5344CB8AC3E}">
        <p14:creationId xmlns:p14="http://schemas.microsoft.com/office/powerpoint/2010/main" val="10362849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0800" y="50800"/>
            <a:ext cx="10083800" cy="1022896"/>
          </a:xfrm>
        </p:spPr>
        <p:txBody>
          <a:bodyPr/>
          <a:lstStyle/>
          <a:p>
            <a:pPr eaLnBrk="1" hangingPunct="1"/>
            <a:r>
              <a:rPr lang="en-US" altLang="en-US" sz="4800" dirty="0">
                <a:solidFill>
                  <a:schemeClr val="accent2"/>
                </a:solidFill>
              </a:rPr>
              <a:t>Traversal with a loop</a:t>
            </a:r>
          </a:p>
        </p:txBody>
      </p:sp>
      <p:sp>
        <p:nvSpPr>
          <p:cNvPr id="36867" name="Rectangle 2"/>
          <p:cNvSpPr>
            <a:spLocks noGrp="1" noChangeArrowheads="1"/>
          </p:cNvSpPr>
          <p:nvPr>
            <p:ph type="body" idx="1"/>
          </p:nvPr>
        </p:nvSpPr>
        <p:spPr>
          <a:xfrm>
            <a:off x="50800" y="1505744"/>
            <a:ext cx="9637712" cy="5435600"/>
          </a:xfrm>
        </p:spPr>
        <p:txBody>
          <a:bodyPr/>
          <a:lstStyle/>
          <a:p>
            <a:pPr marL="698500" eaLnBrk="1" hangingPunct="1">
              <a:buSzPct val="125000"/>
            </a:pPr>
            <a:r>
              <a:rPr lang="en-US" altLang="en-US" dirty="0"/>
              <a:t>A lot of computations involve processing a string one character at a time. </a:t>
            </a:r>
          </a:p>
          <a:p>
            <a:pPr marL="698500" eaLnBrk="1" hangingPunct="1">
              <a:buSzPct val="125000"/>
            </a:pPr>
            <a:r>
              <a:rPr lang="en-US" altLang="en-US" dirty="0"/>
              <a:t>Often they start at the beginning, select each character in turn, do something with it, and continue until the end. </a:t>
            </a:r>
          </a:p>
          <a:p>
            <a:pPr marL="698500" eaLnBrk="1" hangingPunct="1">
              <a:buSzPct val="125000"/>
            </a:pPr>
            <a:r>
              <a:rPr lang="en-US" altLang="en-US" dirty="0"/>
              <a:t>This pattern of processing is called a </a:t>
            </a:r>
            <a:r>
              <a:rPr lang="en-US" altLang="en-US" b="1" dirty="0"/>
              <a:t>traversal</a:t>
            </a:r>
            <a:r>
              <a:rPr lang="en-US" altLang="en-US" dirty="0"/>
              <a:t>. </a:t>
            </a:r>
          </a:p>
        </p:txBody>
      </p:sp>
    </p:spTree>
    <p:extLst>
      <p:ext uri="{BB962C8B-B14F-4D97-AF65-F5344CB8AC3E}">
        <p14:creationId xmlns:p14="http://schemas.microsoft.com/office/powerpoint/2010/main" val="36711980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altLang="en-US" sz="4800" dirty="0">
                <a:solidFill>
                  <a:schemeClr val="accent2"/>
                </a:solidFill>
              </a:rPr>
              <a:t>Traversal </a:t>
            </a:r>
            <a:br>
              <a:rPr lang="en-US" altLang="en-US" sz="4800" dirty="0">
                <a:solidFill>
                  <a:schemeClr val="accent2"/>
                </a:solidFill>
              </a:rPr>
            </a:br>
            <a:r>
              <a:rPr lang="en-US" altLang="en-US" sz="4800" dirty="0">
                <a:solidFill>
                  <a:schemeClr val="accent2"/>
                </a:solidFill>
              </a:rPr>
              <a:t>with a </a:t>
            </a:r>
            <a:r>
              <a:rPr lang="en-US" altLang="en-US" sz="4800" b="1" dirty="0">
                <a:solidFill>
                  <a:schemeClr val="accent2"/>
                </a:solidFill>
              </a:rPr>
              <a:t>for</a:t>
            </a:r>
            <a:r>
              <a:rPr lang="en-US" altLang="en-US" sz="4800" dirty="0">
                <a:solidFill>
                  <a:schemeClr val="accent2"/>
                </a:solidFill>
              </a:rPr>
              <a:t> loop</a:t>
            </a:r>
          </a:p>
        </p:txBody>
      </p:sp>
      <p:sp>
        <p:nvSpPr>
          <p:cNvPr id="37891" name="Rectangle 2"/>
          <p:cNvSpPr>
            <a:spLocks noGrp="1" noChangeArrowheads="1"/>
          </p:cNvSpPr>
          <p:nvPr>
            <p:ph type="body" idx="1"/>
          </p:nvPr>
        </p:nvSpPr>
        <p:spPr/>
        <p:txBody>
          <a:bodyPr/>
          <a:lstStyle/>
          <a:p>
            <a:pPr marL="698500" eaLnBrk="1" hangingPunct="1">
              <a:buSzPct val="125000"/>
            </a:pPr>
            <a:r>
              <a:rPr lang="en-US" altLang="en-US" dirty="0"/>
              <a:t>One way to write a traversal is with a </a:t>
            </a:r>
            <a:r>
              <a:rPr lang="en-US" altLang="en-US" b="1" dirty="0"/>
              <a:t>for</a:t>
            </a:r>
            <a:r>
              <a:rPr lang="en-US" altLang="en-US" dirty="0"/>
              <a:t> loop:</a:t>
            </a:r>
            <a:br>
              <a:rPr lang="en-US" altLang="en-US" dirty="0"/>
            </a:br>
            <a:br>
              <a:rPr lang="en-US" altLang="en-US" dirty="0"/>
            </a:br>
            <a:r>
              <a:rPr lang="en-US" altLang="en-US" b="1" dirty="0">
                <a:solidFill>
                  <a:srgbClr val="00B050"/>
                </a:solidFill>
                <a:latin typeface="Courier"/>
              </a:rPr>
              <a:t># implementation</a:t>
            </a:r>
            <a:br>
              <a:rPr lang="en-US" altLang="en-US" b="1" dirty="0">
                <a:solidFill>
                  <a:srgbClr val="00B050"/>
                </a:solidFill>
                <a:latin typeface="Courier"/>
              </a:rPr>
            </a:br>
            <a:r>
              <a:rPr lang="en-US" altLang="en-US" b="1" dirty="0">
                <a:solidFill>
                  <a:srgbClr val="00B050"/>
                </a:solidFill>
                <a:latin typeface="Courier"/>
              </a:rPr>
              <a:t>for char in fruit:</a:t>
            </a:r>
            <a:br>
              <a:rPr lang="en-US" altLang="en-US" b="1" dirty="0">
                <a:solidFill>
                  <a:srgbClr val="00B050"/>
                </a:solidFill>
                <a:latin typeface="Courier"/>
              </a:rPr>
            </a:br>
            <a:r>
              <a:rPr lang="en-US" altLang="en-US" b="1" dirty="0">
                <a:solidFill>
                  <a:srgbClr val="00B050"/>
                </a:solidFill>
                <a:latin typeface="Courier"/>
              </a:rPr>
              <a:t>    print char</a:t>
            </a:r>
          </a:p>
        </p:txBody>
      </p:sp>
    </p:spTree>
    <p:extLst>
      <p:ext uri="{BB962C8B-B14F-4D97-AF65-F5344CB8AC3E}">
        <p14:creationId xmlns:p14="http://schemas.microsoft.com/office/powerpoint/2010/main" val="272026645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50800" y="50800"/>
            <a:ext cx="10083800" cy="1670968"/>
          </a:xfrm>
        </p:spPr>
        <p:txBody>
          <a:bodyPr/>
          <a:lstStyle/>
          <a:p>
            <a:pPr eaLnBrk="1" hangingPunct="1"/>
            <a:r>
              <a:rPr lang="en-US" altLang="en-US" sz="4800" dirty="0">
                <a:solidFill>
                  <a:schemeClr val="accent2"/>
                </a:solidFill>
              </a:rPr>
              <a:t>Traversal </a:t>
            </a:r>
            <a:br>
              <a:rPr lang="en-US" altLang="en-US" sz="4800" dirty="0">
                <a:solidFill>
                  <a:schemeClr val="accent2"/>
                </a:solidFill>
              </a:rPr>
            </a:br>
            <a:r>
              <a:rPr lang="en-US" altLang="en-US" sz="4800" dirty="0">
                <a:solidFill>
                  <a:schemeClr val="accent2"/>
                </a:solidFill>
              </a:rPr>
              <a:t>with a </a:t>
            </a:r>
            <a:r>
              <a:rPr lang="en-US" altLang="en-US" sz="4800" b="1" dirty="0">
                <a:solidFill>
                  <a:schemeClr val="accent2"/>
                </a:solidFill>
              </a:rPr>
              <a:t>while</a:t>
            </a:r>
            <a:r>
              <a:rPr lang="en-US" altLang="en-US" sz="4800" dirty="0">
                <a:solidFill>
                  <a:schemeClr val="accent2"/>
                </a:solidFill>
              </a:rPr>
              <a:t> loop</a:t>
            </a:r>
          </a:p>
        </p:txBody>
      </p:sp>
      <p:sp>
        <p:nvSpPr>
          <p:cNvPr id="38915" name="Rectangle 2"/>
          <p:cNvSpPr>
            <a:spLocks noGrp="1" noChangeArrowheads="1"/>
          </p:cNvSpPr>
          <p:nvPr>
            <p:ph type="body" idx="1"/>
          </p:nvPr>
        </p:nvSpPr>
        <p:spPr/>
        <p:txBody>
          <a:bodyPr/>
          <a:lstStyle/>
          <a:p>
            <a:pPr marL="698500" eaLnBrk="1" hangingPunct="1">
              <a:buSzPct val="125000"/>
            </a:pPr>
            <a:r>
              <a:rPr lang="en-US" altLang="en-US" dirty="0"/>
              <a:t>Another way to write a traversal is with a </a:t>
            </a:r>
            <a:r>
              <a:rPr lang="en-US" altLang="en-US" b="1" dirty="0"/>
              <a:t>while</a:t>
            </a:r>
            <a:r>
              <a:rPr lang="en-US" altLang="en-US" dirty="0"/>
              <a:t> loop:</a:t>
            </a:r>
            <a:br>
              <a:rPr lang="en-US" altLang="en-US" dirty="0"/>
            </a:br>
            <a:br>
              <a:rPr lang="en-US" altLang="en-US" dirty="0"/>
            </a:br>
            <a:r>
              <a:rPr lang="en-US" altLang="en-US" b="1" dirty="0">
                <a:solidFill>
                  <a:srgbClr val="00B050"/>
                </a:solidFill>
                <a:latin typeface="Courier"/>
              </a:rPr>
              <a:t># implementation</a:t>
            </a:r>
            <a:br>
              <a:rPr lang="en-US" altLang="en-US" b="1" dirty="0">
                <a:solidFill>
                  <a:srgbClr val="00B050"/>
                </a:solidFill>
                <a:latin typeface="Courier"/>
              </a:rPr>
            </a:br>
            <a:r>
              <a:rPr lang="en-US" altLang="en-US" b="1" dirty="0">
                <a:solidFill>
                  <a:srgbClr val="00B050"/>
                </a:solidFill>
                <a:latin typeface="Courier"/>
              </a:rPr>
              <a:t>index = 0</a:t>
            </a:r>
            <a:br>
              <a:rPr lang="en-US" altLang="en-US" b="1" dirty="0">
                <a:solidFill>
                  <a:srgbClr val="00B050"/>
                </a:solidFill>
                <a:latin typeface="Courier"/>
              </a:rPr>
            </a:br>
            <a:r>
              <a:rPr lang="en-US" altLang="en-US" b="1" dirty="0">
                <a:solidFill>
                  <a:srgbClr val="00B050"/>
                </a:solidFill>
                <a:latin typeface="Courier"/>
              </a:rPr>
              <a:t>while index &lt; </a:t>
            </a:r>
            <a:r>
              <a:rPr lang="en-US" altLang="en-US" b="1" dirty="0" err="1">
                <a:solidFill>
                  <a:srgbClr val="00B050"/>
                </a:solidFill>
                <a:latin typeface="Courier"/>
              </a:rPr>
              <a:t>len</a:t>
            </a:r>
            <a:r>
              <a:rPr lang="en-US" altLang="en-US" b="1" dirty="0">
                <a:solidFill>
                  <a:srgbClr val="00B050"/>
                </a:solidFill>
                <a:latin typeface="Courier"/>
              </a:rPr>
              <a:t>(fruit):</a:t>
            </a:r>
            <a:br>
              <a:rPr lang="en-US" altLang="en-US" b="1" dirty="0">
                <a:solidFill>
                  <a:srgbClr val="00B050"/>
                </a:solidFill>
                <a:latin typeface="Courier"/>
              </a:rPr>
            </a:br>
            <a:r>
              <a:rPr lang="en-US" altLang="en-US" b="1" dirty="0">
                <a:solidFill>
                  <a:srgbClr val="00B050"/>
                </a:solidFill>
                <a:latin typeface="Courier"/>
              </a:rPr>
              <a:t>    letter = fruit[index]</a:t>
            </a:r>
            <a:br>
              <a:rPr lang="en-US" altLang="en-US" b="1" dirty="0">
                <a:solidFill>
                  <a:srgbClr val="00B050"/>
                </a:solidFill>
                <a:latin typeface="Courier"/>
              </a:rPr>
            </a:br>
            <a:r>
              <a:rPr lang="en-US" altLang="en-US" b="1" dirty="0">
                <a:solidFill>
                  <a:srgbClr val="00B050"/>
                </a:solidFill>
                <a:latin typeface="Courier"/>
              </a:rPr>
              <a:t>    print letter</a:t>
            </a:r>
            <a:br>
              <a:rPr lang="en-US" altLang="en-US" b="1" dirty="0">
                <a:solidFill>
                  <a:srgbClr val="00B050"/>
                </a:solidFill>
                <a:latin typeface="Courier"/>
              </a:rPr>
            </a:br>
            <a:r>
              <a:rPr lang="en-US" altLang="en-US" b="1" dirty="0">
                <a:solidFill>
                  <a:srgbClr val="00B050"/>
                </a:solidFill>
                <a:latin typeface="Courier"/>
              </a:rPr>
              <a:t>    index = index + 1</a:t>
            </a:r>
          </a:p>
        </p:txBody>
      </p:sp>
    </p:spTree>
    <p:extLst>
      <p:ext uri="{BB962C8B-B14F-4D97-AF65-F5344CB8AC3E}">
        <p14:creationId xmlns:p14="http://schemas.microsoft.com/office/powerpoint/2010/main" val="250421628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String slices</a:t>
            </a:r>
          </a:p>
        </p:txBody>
      </p:sp>
      <p:sp>
        <p:nvSpPr>
          <p:cNvPr id="5123" name="Rectangle 2"/>
          <p:cNvSpPr>
            <a:spLocks noGrp="1" noChangeArrowheads="1"/>
          </p:cNvSpPr>
          <p:nvPr>
            <p:ph type="body" idx="1"/>
          </p:nvPr>
        </p:nvSpPr>
        <p:spPr/>
        <p:txBody>
          <a:bodyPr/>
          <a:lstStyle/>
          <a:p>
            <a:pPr marL="698500" eaLnBrk="1" hangingPunct="1">
              <a:buSzPct val="125000"/>
            </a:pPr>
            <a:r>
              <a:rPr lang="en-US" altLang="tr-TR" dirty="0"/>
              <a:t>A segment of a string is called a </a:t>
            </a:r>
            <a:r>
              <a:rPr lang="en-US" altLang="tr-TR" b="1" dirty="0"/>
              <a:t>slice</a:t>
            </a:r>
            <a:r>
              <a:rPr lang="en-US" altLang="tr-TR" dirty="0"/>
              <a:t>. </a:t>
            </a:r>
          </a:p>
          <a:p>
            <a:pPr marL="1397000" lvl="2" indent="-457200" eaLnBrk="1" hangingPunct="1">
              <a:buSzPct val="80000"/>
              <a:buFont typeface="Wingdings" panose="05000000000000000000" pitchFamily="2" charset="2"/>
              <a:buChar char="Ø"/>
            </a:pPr>
            <a:r>
              <a:rPr lang="en-US" altLang="tr-TR" dirty="0"/>
              <a:t>Syntax: </a:t>
            </a:r>
            <a:r>
              <a:rPr lang="en-US" altLang="tr-TR" dirty="0" err="1"/>
              <a:t>a_string</a:t>
            </a:r>
            <a:r>
              <a:rPr lang="en-US" altLang="tr-TR" dirty="0"/>
              <a:t>[</a:t>
            </a:r>
            <a:r>
              <a:rPr lang="en-US" altLang="tr-TR" dirty="0" err="1"/>
              <a:t>start_index</a:t>
            </a:r>
            <a:r>
              <a:rPr lang="en-US" altLang="tr-TR" dirty="0"/>
              <a:t> : </a:t>
            </a:r>
            <a:r>
              <a:rPr lang="en-US" altLang="tr-TR" dirty="0" err="1"/>
              <a:t>end_index</a:t>
            </a:r>
            <a:r>
              <a:rPr lang="en-US" altLang="tr-TR" dirty="0"/>
              <a:t>]</a:t>
            </a:r>
          </a:p>
          <a:p>
            <a:pPr marL="1397000" lvl="2" indent="-457200" eaLnBrk="1" hangingPunct="1">
              <a:buSzPct val="80000"/>
              <a:buFont typeface="Wingdings" panose="05000000000000000000" pitchFamily="2" charset="2"/>
              <a:buChar char="Ø"/>
            </a:pPr>
            <a:r>
              <a:rPr lang="en-US" altLang="tr-TR" dirty="0" err="1"/>
              <a:t>start_index</a:t>
            </a:r>
            <a:r>
              <a:rPr lang="en-US" altLang="tr-TR" dirty="0"/>
              <a:t> included, but </a:t>
            </a:r>
            <a:r>
              <a:rPr lang="en-US" altLang="tr-TR" dirty="0" err="1"/>
              <a:t>end_index</a:t>
            </a:r>
            <a:r>
              <a:rPr lang="en-US" altLang="tr-TR" dirty="0"/>
              <a:t> is not!</a:t>
            </a:r>
          </a:p>
          <a:p>
            <a:pPr marL="254000" indent="0" eaLnBrk="1" hangingPunct="1">
              <a:buNone/>
            </a:pPr>
            <a:endParaRPr lang="en-US" altLang="tr-TR" b="1" dirty="0">
              <a:latin typeface="Courier"/>
            </a:endParaRPr>
          </a:p>
          <a:p>
            <a:pPr marL="254000" indent="0" eaLnBrk="1" hangingPunct="1">
              <a:buNone/>
            </a:pPr>
            <a:r>
              <a:rPr lang="en-US" altLang="tr-TR" b="1" dirty="0">
                <a:solidFill>
                  <a:srgbClr val="00B050"/>
                </a:solidFill>
                <a:latin typeface="Courier"/>
              </a:rPr>
              <a:t>s = ’Istanbul'</a:t>
            </a:r>
          </a:p>
          <a:p>
            <a:pPr marL="254000" indent="0" eaLnBrk="1" hangingPunct="1">
              <a:buNone/>
            </a:pPr>
            <a:r>
              <a:rPr lang="en-US" altLang="tr-TR" b="1" dirty="0">
                <a:solidFill>
                  <a:srgbClr val="00B050"/>
                </a:solidFill>
                <a:latin typeface="Courier"/>
              </a:rPr>
              <a:t>print s[0:3]  # prints </a:t>
            </a:r>
            <a:r>
              <a:rPr lang="en-US" altLang="tr-TR" b="1" dirty="0" err="1">
                <a:solidFill>
                  <a:srgbClr val="00B050"/>
                </a:solidFill>
                <a:latin typeface="Courier"/>
              </a:rPr>
              <a:t>Ist</a:t>
            </a:r>
            <a:endParaRPr lang="en-US" altLang="tr-TR" b="1" dirty="0">
              <a:solidFill>
                <a:srgbClr val="00B050"/>
              </a:solidFill>
              <a:latin typeface="Courier"/>
            </a:endParaRPr>
          </a:p>
          <a:p>
            <a:pPr marL="254000" indent="0" eaLnBrk="1" hangingPunct="1">
              <a:buNone/>
            </a:pPr>
            <a:r>
              <a:rPr lang="en-US" altLang="tr-TR" b="1" dirty="0">
                <a:solidFill>
                  <a:srgbClr val="00B050"/>
                </a:solidFill>
                <a:latin typeface="Courier"/>
              </a:rPr>
              <a:t>print s[2:8]  # prints </a:t>
            </a:r>
            <a:r>
              <a:rPr lang="en-US" altLang="tr-TR" b="1" dirty="0" err="1">
                <a:solidFill>
                  <a:srgbClr val="00B050"/>
                </a:solidFill>
                <a:latin typeface="Courier"/>
              </a:rPr>
              <a:t>tanbul</a:t>
            </a:r>
            <a:br>
              <a:rPr lang="en-US" altLang="tr-TR" b="1" dirty="0">
                <a:latin typeface="Courier"/>
              </a:rPr>
            </a:br>
            <a:endParaRPr lang="en-US" altLang="tr-TR" b="1" dirty="0">
              <a:latin typeface="Courier"/>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String slices</a:t>
            </a:r>
          </a:p>
        </p:txBody>
      </p:sp>
      <p:sp>
        <p:nvSpPr>
          <p:cNvPr id="6147" name="Rectangle 2"/>
          <p:cNvSpPr>
            <a:spLocks noGrp="1" noChangeArrowheads="1"/>
          </p:cNvSpPr>
          <p:nvPr>
            <p:ph type="body" idx="1"/>
          </p:nvPr>
        </p:nvSpPr>
        <p:spPr>
          <a:xfrm>
            <a:off x="0" y="1721768"/>
            <a:ext cx="10083800" cy="5435600"/>
          </a:xfrm>
        </p:spPr>
        <p:txBody>
          <a:bodyPr/>
          <a:lstStyle/>
          <a:p>
            <a:pPr marL="711200" indent="-457200" eaLnBrk="1" hangingPunct="1">
              <a:buSzPct val="125000"/>
            </a:pPr>
            <a:r>
              <a:rPr lang="en-US" altLang="tr-TR" dirty="0"/>
              <a:t>If you omit the first index (before the colon), the slice starts at the beginning of the string. If you omit the second index, the slice goes to the end of the string.</a:t>
            </a:r>
            <a:br>
              <a:rPr lang="en-US" altLang="tr-TR" dirty="0"/>
            </a:br>
            <a:br>
              <a:rPr lang="en-US" altLang="tr-TR" sz="500" b="1" dirty="0"/>
            </a:br>
            <a:r>
              <a:rPr lang="en-US" altLang="tr-TR" sz="2400" b="1" dirty="0">
                <a:solidFill>
                  <a:srgbClr val="00B050"/>
                </a:solidFill>
                <a:latin typeface="Courier"/>
                <a:cs typeface="Courier New" panose="02070309020205020404" pitchFamily="49" charset="0"/>
              </a:rPr>
              <a:t>fruit = 'banana'</a:t>
            </a:r>
            <a:br>
              <a:rPr lang="en-US" altLang="tr-TR" sz="2400" b="1" dirty="0">
                <a:solidFill>
                  <a:srgbClr val="00B050"/>
                </a:solidFill>
                <a:latin typeface="Courier"/>
                <a:cs typeface="Courier New" panose="02070309020205020404" pitchFamily="49" charset="0"/>
              </a:rPr>
            </a:br>
            <a:r>
              <a:rPr lang="en-US" altLang="tr-TR" sz="2400" b="1" dirty="0">
                <a:solidFill>
                  <a:srgbClr val="00B050"/>
                </a:solidFill>
                <a:latin typeface="Courier"/>
                <a:cs typeface="Courier New" panose="02070309020205020404" pitchFamily="49" charset="0"/>
              </a:rPr>
              <a:t>fruit[:3]</a:t>
            </a:r>
            <a:br>
              <a:rPr lang="en-US" altLang="tr-TR" sz="2400" b="1" dirty="0">
                <a:solidFill>
                  <a:srgbClr val="00B050"/>
                </a:solidFill>
                <a:latin typeface="Courier"/>
                <a:cs typeface="Courier New" panose="02070309020205020404" pitchFamily="49" charset="0"/>
              </a:rPr>
            </a:br>
            <a:r>
              <a:rPr lang="en-US" altLang="tr-TR" sz="2400" b="1" dirty="0">
                <a:solidFill>
                  <a:srgbClr val="00B050"/>
                </a:solidFill>
                <a:latin typeface="Courier"/>
                <a:cs typeface="Courier New" panose="02070309020205020404" pitchFamily="49" charset="0"/>
              </a:rPr>
              <a:t>fruit[3:]</a:t>
            </a:r>
            <a:endParaRPr lang="en-US" altLang="tr-TR" sz="2400" dirty="0">
              <a:solidFill>
                <a:srgbClr val="00B050"/>
              </a:solidFill>
              <a:latin typeface="Courier"/>
            </a:endParaRPr>
          </a:p>
          <a:p>
            <a:pPr marL="711200" indent="-457200" eaLnBrk="1" hangingPunct="1">
              <a:buSzPct val="125000"/>
            </a:pPr>
            <a:r>
              <a:rPr lang="en-US" altLang="tr-TR" dirty="0"/>
              <a:t>Negative indices allowed: Start counting from the end where the last character is -1.</a:t>
            </a:r>
          </a:p>
          <a:p>
            <a:pPr marL="596900" lvl="1" indent="0" eaLnBrk="1" hangingPunct="1">
              <a:buFont typeface="Gill Sans" charset="0"/>
              <a:buNone/>
            </a:pPr>
            <a:r>
              <a:rPr lang="en-US" altLang="tr-TR" sz="2400" b="1" dirty="0">
                <a:solidFill>
                  <a:srgbClr val="00B050"/>
                </a:solidFill>
                <a:latin typeface="Courier New" panose="02070309020205020404" pitchFamily="49" charset="0"/>
                <a:cs typeface="Courier New" panose="02070309020205020404" pitchFamily="49" charset="0"/>
              </a:rPr>
              <a:t>fruit[-4:-1] # prints nan</a:t>
            </a:r>
          </a:p>
          <a:p>
            <a:pPr marL="596900" lvl="1" indent="0" eaLnBrk="1" hangingPunct="1">
              <a:spcBef>
                <a:spcPct val="0"/>
              </a:spcBef>
              <a:buFont typeface="Gill Sans" charset="0"/>
              <a:buNone/>
            </a:pPr>
            <a:r>
              <a:rPr lang="en-US" altLang="tr-TR" sz="2400" b="1" dirty="0">
                <a:solidFill>
                  <a:srgbClr val="00B050"/>
                </a:solidFill>
                <a:latin typeface="Courier New" panose="02070309020205020404" pitchFamily="49" charset="0"/>
                <a:cs typeface="Courier New" panose="02070309020205020404" pitchFamily="49" charset="0"/>
              </a:rPr>
              <a:t>fruit[:-1]   # prints </a:t>
            </a:r>
            <a:r>
              <a:rPr lang="en-US" altLang="tr-TR" sz="2400" b="1" dirty="0" err="1">
                <a:solidFill>
                  <a:srgbClr val="00B050"/>
                </a:solidFill>
                <a:latin typeface="Courier New" panose="02070309020205020404" pitchFamily="49" charset="0"/>
                <a:cs typeface="Courier New" panose="02070309020205020404" pitchFamily="49" charset="0"/>
              </a:rPr>
              <a:t>banan</a:t>
            </a:r>
            <a:br>
              <a:rPr lang="en-US" altLang="tr-TR" dirty="0"/>
            </a:br>
            <a:endParaRPr lang="en-US" altLang="tr-TR"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r>
              <a:rPr lang="en-US" altLang="en-US" sz="4800" b="1" dirty="0">
                <a:solidFill>
                  <a:schemeClr val="tx2"/>
                </a:solidFill>
              </a:rPr>
              <a:t>Reminder</a:t>
            </a:r>
            <a:br>
              <a:rPr lang="en-US" altLang="en-US" sz="4800" b="1" dirty="0">
                <a:solidFill>
                  <a:schemeClr val="tx2"/>
                </a:solidFill>
              </a:rPr>
            </a:br>
            <a:r>
              <a:rPr lang="en-US" altLang="en-US" sz="4800" b="1" dirty="0">
                <a:solidFill>
                  <a:schemeClr val="tx2"/>
                </a:solidFill>
              </a:rPr>
              <a:t>Last Week (Week 6)</a:t>
            </a:r>
            <a:br>
              <a:rPr lang="en-US" altLang="en-US" sz="4800" b="1" dirty="0">
                <a:solidFill>
                  <a:schemeClr val="tx2"/>
                </a:solidFill>
              </a:rPr>
            </a:br>
            <a:r>
              <a:rPr lang="en-US" altLang="en-US" sz="4400" b="1" dirty="0">
                <a:solidFill>
                  <a:schemeClr val="accent2"/>
                </a:solidFill>
              </a:rPr>
              <a:t>Fruitful Functions and Recursion</a:t>
            </a:r>
            <a:endParaRPr lang="en-US" sz="4800" b="1" dirty="0">
              <a:solidFill>
                <a:schemeClr val="accent2"/>
              </a:solidFill>
            </a:endParaRPr>
          </a:p>
        </p:txBody>
      </p:sp>
    </p:spTree>
    <p:extLst>
      <p:ext uri="{BB962C8B-B14F-4D97-AF65-F5344CB8AC3E}">
        <p14:creationId xmlns:p14="http://schemas.microsoft.com/office/powerpoint/2010/main" val="24876454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Strings are immutable</a:t>
            </a:r>
          </a:p>
        </p:txBody>
      </p:sp>
      <p:sp>
        <p:nvSpPr>
          <p:cNvPr id="12291" name="Rectangle 2"/>
          <p:cNvSpPr>
            <a:spLocks noGrp="1" noChangeArrowheads="1"/>
          </p:cNvSpPr>
          <p:nvPr>
            <p:ph type="body" idx="1"/>
          </p:nvPr>
        </p:nvSpPr>
        <p:spPr/>
        <p:txBody>
          <a:bodyPr/>
          <a:lstStyle/>
          <a:p>
            <a:pPr marL="254000" indent="0" eaLnBrk="1" hangingPunct="1">
              <a:buFont typeface="Gill Sans" charset="0"/>
              <a:buNone/>
              <a:defRPr/>
            </a:pPr>
            <a:r>
              <a:rPr lang="en-US" altLang="tr-TR" sz="2400" b="1" dirty="0">
                <a:solidFill>
                  <a:srgbClr val="00B050"/>
                </a:solidFill>
                <a:latin typeface="Courier New" charset="0"/>
                <a:ea typeface="Courier New" charset="0"/>
                <a:cs typeface="Courier New" charset="0"/>
              </a:rPr>
              <a:t>greeting = 'Hello, world!'</a:t>
            </a:r>
          </a:p>
          <a:p>
            <a:pPr marL="254000" indent="0" eaLnBrk="1" hangingPunct="1">
              <a:buFont typeface="Gill Sans" charset="0"/>
              <a:buNone/>
              <a:defRPr/>
            </a:pPr>
            <a:r>
              <a:rPr lang="en-US" altLang="tr-TR" sz="2400" b="1" dirty="0">
                <a:solidFill>
                  <a:srgbClr val="00B050"/>
                </a:solidFill>
                <a:latin typeface="Courier New" charset="0"/>
                <a:ea typeface="Courier New" charset="0"/>
                <a:cs typeface="Courier New" charset="0"/>
              </a:rPr>
              <a:t>greeting[0] = 'J'</a:t>
            </a:r>
            <a:br>
              <a:rPr lang="en-US" altLang="tr-TR" sz="2400" b="1" dirty="0">
                <a:latin typeface="Courier New" charset="0"/>
                <a:ea typeface="Courier New" charset="0"/>
                <a:cs typeface="Courier New" charset="0"/>
              </a:rPr>
            </a:br>
            <a:r>
              <a:rPr lang="en-US" altLang="tr-TR" sz="2400" b="1" dirty="0" err="1">
                <a:solidFill>
                  <a:srgbClr val="D90B00"/>
                </a:solidFill>
                <a:latin typeface="Courier New" charset="0"/>
                <a:ea typeface="Courier New" charset="0"/>
                <a:cs typeface="Courier New" charset="0"/>
              </a:rPr>
              <a:t>TypeError</a:t>
            </a:r>
            <a:r>
              <a:rPr lang="en-US" altLang="tr-TR" sz="2400" b="1" dirty="0">
                <a:solidFill>
                  <a:srgbClr val="D90B00"/>
                </a:solidFill>
                <a:latin typeface="Courier New" charset="0"/>
                <a:ea typeface="Courier New" charset="0"/>
                <a:cs typeface="Courier New" charset="0"/>
              </a:rPr>
              <a:t>: object does not support item assignment</a:t>
            </a:r>
          </a:p>
          <a:p>
            <a:pPr marL="698500" eaLnBrk="1" hangingPunct="1">
              <a:buSzPct val="125000"/>
              <a:defRPr/>
            </a:pPr>
            <a:r>
              <a:rPr lang="en-US" altLang="tr-TR" dirty="0"/>
              <a:t>The reason for the error is that strings are immutable! </a:t>
            </a:r>
          </a:p>
          <a:p>
            <a:pPr marL="1752600" lvl="3" indent="-457200" eaLnBrk="1" hangingPunct="1">
              <a:buSzPct val="90000"/>
              <a:buFont typeface="Wingdings" panose="05000000000000000000" pitchFamily="2" charset="2"/>
              <a:buChar char="v"/>
              <a:defRPr/>
            </a:pPr>
            <a:r>
              <a:rPr lang="en-US" altLang="tr-TR" u="sng" dirty="0"/>
              <a:t>you can’t change an existing string</a:t>
            </a:r>
            <a:r>
              <a:rPr lang="en-US" altLang="tr-TR" dirty="0"/>
              <a:t>!</a:t>
            </a:r>
          </a:p>
          <a:p>
            <a:pPr marL="711200" indent="-457200" eaLnBrk="1" hangingPunct="1">
              <a:buSzPct val="125000"/>
              <a:buFont typeface="Arial" panose="020B0604020202020204" pitchFamily="34" charset="0"/>
              <a:buChar char="•"/>
              <a:defRPr/>
            </a:pPr>
            <a:r>
              <a:rPr lang="en-US" altLang="tr-TR" dirty="0"/>
              <a:t>How do you go around it? </a:t>
            </a:r>
            <a:r>
              <a:rPr lang="en-US" altLang="tr-TR" dirty="0">
                <a:sym typeface="Wingdings"/>
              </a:rPr>
              <a:t></a:t>
            </a:r>
            <a:r>
              <a:rPr lang="en-US" altLang="tr-TR" dirty="0"/>
              <a:t> Create a new string!</a:t>
            </a:r>
          </a:p>
          <a:p>
            <a:pPr marL="254000" indent="0" eaLnBrk="1" hangingPunct="1">
              <a:buFont typeface="Gill Sans" charset="0"/>
              <a:buNone/>
              <a:defRPr/>
            </a:pPr>
            <a:r>
              <a:rPr lang="en-US" altLang="tr-TR" sz="2400" dirty="0">
                <a:solidFill>
                  <a:srgbClr val="00B050"/>
                </a:solidFill>
                <a:latin typeface="Courier New" charset="0"/>
                <a:ea typeface="Courier New" charset="0"/>
                <a:cs typeface="Courier New" charset="0"/>
              </a:rPr>
              <a:t>    </a:t>
            </a:r>
            <a:r>
              <a:rPr lang="en-US" altLang="tr-TR" sz="2400" b="1" dirty="0" err="1">
                <a:solidFill>
                  <a:srgbClr val="00B050"/>
                </a:solidFill>
                <a:latin typeface="Courier New" charset="0"/>
                <a:ea typeface="Courier New" charset="0"/>
                <a:cs typeface="Courier New" charset="0"/>
              </a:rPr>
              <a:t>new_greeting</a:t>
            </a:r>
            <a:r>
              <a:rPr lang="en-US" altLang="tr-TR" sz="2400" b="1" dirty="0">
                <a:solidFill>
                  <a:srgbClr val="00B050"/>
                </a:solidFill>
                <a:latin typeface="Courier New" charset="0"/>
                <a:ea typeface="Courier New" charset="0"/>
                <a:cs typeface="Courier New" charset="0"/>
              </a:rPr>
              <a:t> = ‘J’ + greeting[1:]</a:t>
            </a:r>
          </a:p>
          <a:p>
            <a:pPr marL="254000" indent="0" eaLnBrk="1" hangingPunct="1">
              <a:buFont typeface="Gill Sans" charset="0"/>
              <a:buNone/>
              <a:defRPr/>
            </a:pPr>
            <a:r>
              <a:rPr lang="en-US" altLang="tr-TR" sz="2400" b="1" dirty="0">
                <a:solidFill>
                  <a:srgbClr val="00B050"/>
                </a:solidFill>
                <a:latin typeface="Courier New" charset="0"/>
                <a:ea typeface="Courier New" charset="0"/>
                <a:cs typeface="Courier New" charset="0"/>
              </a:rPr>
              <a:t>    print </a:t>
            </a:r>
            <a:r>
              <a:rPr lang="en-US" altLang="tr-TR" sz="2400" b="1" dirty="0" err="1">
                <a:solidFill>
                  <a:srgbClr val="00B050"/>
                </a:solidFill>
                <a:latin typeface="Courier New" charset="0"/>
                <a:ea typeface="Courier New" charset="0"/>
                <a:cs typeface="Courier New" charset="0"/>
              </a:rPr>
              <a:t>new_greeting</a:t>
            </a:r>
            <a:endParaRPr lang="en-US" altLang="tr-TR" sz="2400" b="1" dirty="0">
              <a:solidFill>
                <a:srgbClr val="00B050"/>
              </a:solidFill>
              <a:latin typeface="Courier New" charset="0"/>
              <a:ea typeface="Courier New" charset="0"/>
              <a:cs typeface="Courier New"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Searching</a:t>
            </a:r>
          </a:p>
        </p:txBody>
      </p:sp>
      <p:sp>
        <p:nvSpPr>
          <p:cNvPr id="13315" name="Rectangle 2"/>
          <p:cNvSpPr>
            <a:spLocks noGrp="1" noChangeArrowheads="1"/>
          </p:cNvSpPr>
          <p:nvPr>
            <p:ph type="body" idx="1"/>
          </p:nvPr>
        </p:nvSpPr>
        <p:spPr>
          <a:xfrm>
            <a:off x="-21097" y="1649760"/>
            <a:ext cx="10083800" cy="5435600"/>
          </a:xfrm>
        </p:spPr>
        <p:txBody>
          <a:bodyPr/>
          <a:lstStyle/>
          <a:p>
            <a:pPr marL="254000" indent="0" eaLnBrk="1" hangingPunct="1">
              <a:buFont typeface="Gill Sans" charset="0"/>
              <a:buNone/>
              <a:defRPr/>
            </a:pPr>
            <a:br>
              <a:rPr lang="en-US" altLang="tr-TR" sz="2800" b="1" dirty="0">
                <a:latin typeface="Courier" charset="0"/>
              </a:rPr>
            </a:br>
            <a:r>
              <a:rPr lang="en-US" altLang="tr-TR" sz="2800" b="1" dirty="0" err="1">
                <a:solidFill>
                  <a:srgbClr val="00B050"/>
                </a:solidFill>
                <a:latin typeface="Courier" charset="0"/>
              </a:rPr>
              <a:t>def</a:t>
            </a:r>
            <a:r>
              <a:rPr lang="en-US" altLang="tr-TR" sz="2800" b="1" dirty="0">
                <a:solidFill>
                  <a:srgbClr val="00B050"/>
                </a:solidFill>
                <a:latin typeface="Courier" charset="0"/>
              </a:rPr>
              <a:t> find(word, letter):</a:t>
            </a:r>
            <a:br>
              <a:rPr lang="en-US" altLang="tr-TR" sz="2800" b="1" dirty="0">
                <a:solidFill>
                  <a:srgbClr val="00B050"/>
                </a:solidFill>
                <a:latin typeface="Courier" charset="0"/>
              </a:rPr>
            </a:br>
            <a:r>
              <a:rPr lang="en-US" altLang="tr-TR" sz="2800" b="1" dirty="0">
                <a:solidFill>
                  <a:srgbClr val="00B050"/>
                </a:solidFill>
                <a:latin typeface="Courier" charset="0"/>
              </a:rPr>
              <a:t>    index = 0</a:t>
            </a:r>
            <a:br>
              <a:rPr lang="en-US" altLang="tr-TR" sz="2800" b="1" dirty="0">
                <a:solidFill>
                  <a:srgbClr val="00B050"/>
                </a:solidFill>
                <a:latin typeface="Courier" charset="0"/>
              </a:rPr>
            </a:br>
            <a:r>
              <a:rPr lang="en-US" altLang="tr-TR" sz="2800" b="1" dirty="0">
                <a:solidFill>
                  <a:srgbClr val="00B050"/>
                </a:solidFill>
                <a:latin typeface="Courier" charset="0"/>
              </a:rPr>
              <a:t>    while index &lt; </a:t>
            </a:r>
            <a:r>
              <a:rPr lang="en-US" altLang="tr-TR" sz="2800" b="1" dirty="0" err="1">
                <a:solidFill>
                  <a:srgbClr val="00B050"/>
                </a:solidFill>
                <a:latin typeface="Courier" charset="0"/>
              </a:rPr>
              <a:t>len</a:t>
            </a:r>
            <a:r>
              <a:rPr lang="en-US" altLang="tr-TR" sz="2800" b="1" dirty="0">
                <a:solidFill>
                  <a:srgbClr val="00B050"/>
                </a:solidFill>
                <a:latin typeface="Courier" charset="0"/>
              </a:rPr>
              <a:t>(word):</a:t>
            </a:r>
            <a:br>
              <a:rPr lang="en-US" altLang="tr-TR" sz="2800" b="1" dirty="0">
                <a:solidFill>
                  <a:srgbClr val="00B050"/>
                </a:solidFill>
                <a:latin typeface="Courier" charset="0"/>
              </a:rPr>
            </a:br>
            <a:r>
              <a:rPr lang="en-US" altLang="tr-TR" sz="2800" b="1" dirty="0">
                <a:solidFill>
                  <a:srgbClr val="00B050"/>
                </a:solidFill>
                <a:latin typeface="Courier" charset="0"/>
              </a:rPr>
              <a:t>        if word[index] == letter:</a:t>
            </a:r>
            <a:br>
              <a:rPr lang="en-US" altLang="tr-TR" sz="2800" b="1" dirty="0">
                <a:solidFill>
                  <a:srgbClr val="00B050"/>
                </a:solidFill>
                <a:latin typeface="Courier" charset="0"/>
              </a:rPr>
            </a:br>
            <a:r>
              <a:rPr lang="en-US" altLang="tr-TR" sz="2800" b="1" dirty="0">
                <a:solidFill>
                  <a:srgbClr val="00B050"/>
                </a:solidFill>
                <a:latin typeface="Courier" charset="0"/>
              </a:rPr>
              <a:t>            return index</a:t>
            </a:r>
            <a:br>
              <a:rPr lang="en-US" altLang="tr-TR" sz="2800" b="1" dirty="0">
                <a:solidFill>
                  <a:srgbClr val="00B050"/>
                </a:solidFill>
                <a:latin typeface="Courier" charset="0"/>
              </a:rPr>
            </a:br>
            <a:r>
              <a:rPr lang="en-US" altLang="tr-TR" sz="2800" b="1" dirty="0">
                <a:solidFill>
                  <a:srgbClr val="00B050"/>
                </a:solidFill>
                <a:latin typeface="Courier" charset="0"/>
              </a:rPr>
              <a:t>        index = index + 1</a:t>
            </a:r>
            <a:br>
              <a:rPr lang="en-US" altLang="tr-TR" sz="2800" b="1" dirty="0">
                <a:solidFill>
                  <a:srgbClr val="00B050"/>
                </a:solidFill>
                <a:latin typeface="Courier" charset="0"/>
              </a:rPr>
            </a:br>
            <a:r>
              <a:rPr lang="en-US" altLang="tr-TR" sz="2800" b="1" dirty="0">
                <a:solidFill>
                  <a:srgbClr val="00B050"/>
                </a:solidFill>
                <a:latin typeface="Courier" charset="0"/>
              </a:rPr>
              <a:t>    return -1</a:t>
            </a:r>
          </a:p>
          <a:p>
            <a:pPr marL="698500" eaLnBrk="1" hangingPunct="1">
              <a:buSzPct val="125000"/>
              <a:defRPr/>
            </a:pPr>
            <a:r>
              <a:rPr lang="en-US" altLang="tr-TR" sz="2800" dirty="0"/>
              <a:t>This pattern of computation—traversing a sequence and returning when we find what we are looking for—is called a </a:t>
            </a:r>
            <a:r>
              <a:rPr lang="en-US" altLang="tr-TR" sz="2800" b="1" dirty="0"/>
              <a:t>search</a:t>
            </a:r>
            <a:r>
              <a:rPr lang="en-US" altLang="tr-TR" sz="2800"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Looping and counting</a:t>
            </a:r>
          </a:p>
        </p:txBody>
      </p:sp>
      <p:sp>
        <p:nvSpPr>
          <p:cNvPr id="14339" name="Rectangle 2"/>
          <p:cNvSpPr>
            <a:spLocks noGrp="1" noChangeArrowheads="1"/>
          </p:cNvSpPr>
          <p:nvPr>
            <p:ph type="body" idx="1"/>
          </p:nvPr>
        </p:nvSpPr>
        <p:spPr/>
        <p:txBody>
          <a:bodyPr/>
          <a:lstStyle/>
          <a:p>
            <a:pPr marL="254000" indent="0" eaLnBrk="1" hangingPunct="1">
              <a:buNone/>
              <a:defRPr/>
            </a:pPr>
            <a:r>
              <a:rPr lang="en-US" altLang="tr-TR" b="1" dirty="0" err="1">
                <a:solidFill>
                  <a:srgbClr val="00B050"/>
                </a:solidFill>
                <a:latin typeface="Courier" charset="0"/>
              </a:rPr>
              <a:t>def</a:t>
            </a:r>
            <a:r>
              <a:rPr lang="en-US" altLang="tr-TR" b="1" dirty="0">
                <a:solidFill>
                  <a:srgbClr val="00B050"/>
                </a:solidFill>
                <a:latin typeface="Courier" charset="0"/>
              </a:rPr>
              <a:t> count(word, letter):</a:t>
            </a:r>
            <a:br>
              <a:rPr lang="en-US" altLang="tr-TR" b="1" dirty="0">
                <a:solidFill>
                  <a:srgbClr val="00B050"/>
                </a:solidFill>
                <a:latin typeface="Courier" charset="0"/>
              </a:rPr>
            </a:br>
            <a:r>
              <a:rPr lang="en-US" altLang="tr-TR" b="1" dirty="0">
                <a:solidFill>
                  <a:srgbClr val="00B050"/>
                </a:solidFill>
                <a:latin typeface="Courier" charset="0"/>
              </a:rPr>
              <a:t>    count = 0</a:t>
            </a:r>
            <a:br>
              <a:rPr lang="en-US" altLang="tr-TR" b="1" dirty="0">
                <a:solidFill>
                  <a:srgbClr val="00B050"/>
                </a:solidFill>
                <a:latin typeface="Courier" charset="0"/>
              </a:rPr>
            </a:br>
            <a:r>
              <a:rPr lang="en-US" altLang="tr-TR" b="1" dirty="0">
                <a:solidFill>
                  <a:srgbClr val="00B050"/>
                </a:solidFill>
                <a:latin typeface="Courier" charset="0"/>
              </a:rPr>
              <a:t>    for letter in word:</a:t>
            </a:r>
            <a:br>
              <a:rPr lang="en-US" altLang="tr-TR" b="1" dirty="0">
                <a:solidFill>
                  <a:srgbClr val="00B050"/>
                </a:solidFill>
                <a:latin typeface="Courier" charset="0"/>
              </a:rPr>
            </a:br>
            <a:r>
              <a:rPr lang="en-US" altLang="tr-TR" b="1" dirty="0">
                <a:solidFill>
                  <a:srgbClr val="00B050"/>
                </a:solidFill>
                <a:latin typeface="Courier" charset="0"/>
              </a:rPr>
              <a:t>        if letter == 'a':</a:t>
            </a:r>
            <a:br>
              <a:rPr lang="en-US" altLang="tr-TR" b="1" dirty="0">
                <a:solidFill>
                  <a:srgbClr val="00B050"/>
                </a:solidFill>
                <a:latin typeface="Courier" charset="0"/>
              </a:rPr>
            </a:br>
            <a:r>
              <a:rPr lang="en-US" altLang="tr-TR" b="1" dirty="0">
                <a:solidFill>
                  <a:srgbClr val="00B050"/>
                </a:solidFill>
                <a:latin typeface="Courier" charset="0"/>
              </a:rPr>
              <a:t>            count = count + 1</a:t>
            </a:r>
            <a:br>
              <a:rPr lang="en-US" altLang="tr-TR" b="1" dirty="0">
                <a:solidFill>
                  <a:srgbClr val="00B050"/>
                </a:solidFill>
                <a:latin typeface="Courier" charset="0"/>
              </a:rPr>
            </a:br>
            <a:r>
              <a:rPr lang="en-US" altLang="tr-TR" b="1" dirty="0">
                <a:solidFill>
                  <a:srgbClr val="00B050"/>
                </a:solidFill>
                <a:latin typeface="Courier" charset="0"/>
              </a:rPr>
              <a:t>    return count</a:t>
            </a:r>
          </a:p>
          <a:p>
            <a:pPr marL="254000" indent="0" eaLnBrk="1" hangingPunct="1">
              <a:buNone/>
              <a:defRPr/>
            </a:pPr>
            <a:endParaRPr lang="en-US" altLang="tr-TR" b="1" dirty="0">
              <a:latin typeface="Courier" charset="0"/>
            </a:endParaRPr>
          </a:p>
          <a:p>
            <a:pPr marL="254000" indent="0" eaLnBrk="1" hangingPunct="1">
              <a:buFont typeface="Gill Sans" charset="0"/>
              <a:buNone/>
              <a:defRPr/>
            </a:pPr>
            <a:br>
              <a:rPr lang="en-US" altLang="tr-TR" b="1" dirty="0">
                <a:latin typeface="Courier" charset="0"/>
              </a:rPr>
            </a:br>
            <a:r>
              <a:rPr lang="en-US" altLang="tr-TR" dirty="0"/>
              <a:t>This program demonstrates another pattern of computation called a </a:t>
            </a:r>
            <a:r>
              <a:rPr lang="en-US" altLang="tr-TR" b="1" dirty="0"/>
              <a:t>counter</a:t>
            </a:r>
            <a:r>
              <a:rPr lang="en-US" altLang="tr-TR" dirty="0"/>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50800" y="50800"/>
            <a:ext cx="10083800" cy="1022896"/>
          </a:xfrm>
        </p:spPr>
        <p:txBody>
          <a:bodyPr/>
          <a:lstStyle/>
          <a:p>
            <a:pPr eaLnBrk="1" hangingPunct="1"/>
            <a:r>
              <a:rPr lang="en-US" altLang="tr-TR" sz="4800" b="1" dirty="0">
                <a:solidFill>
                  <a:schemeClr val="accent2"/>
                </a:solidFill>
              </a:rPr>
              <a:t>string</a:t>
            </a:r>
            <a:r>
              <a:rPr lang="en-US" altLang="tr-TR" sz="4800" dirty="0">
                <a:solidFill>
                  <a:schemeClr val="accent2"/>
                </a:solidFill>
              </a:rPr>
              <a:t> methods</a:t>
            </a:r>
          </a:p>
        </p:txBody>
      </p:sp>
      <p:sp>
        <p:nvSpPr>
          <p:cNvPr id="10243" name="Rectangle 2"/>
          <p:cNvSpPr>
            <a:spLocks noGrp="1" noChangeArrowheads="1"/>
          </p:cNvSpPr>
          <p:nvPr>
            <p:ph type="body" idx="1"/>
          </p:nvPr>
        </p:nvSpPr>
        <p:spPr>
          <a:xfrm>
            <a:off x="50800" y="1937792"/>
            <a:ext cx="10083800" cy="5435600"/>
          </a:xfrm>
        </p:spPr>
        <p:txBody>
          <a:bodyPr/>
          <a:lstStyle/>
          <a:p>
            <a:pPr marL="254000" indent="0" eaLnBrk="1" hangingPunct="1">
              <a:buNone/>
            </a:pPr>
            <a:r>
              <a:rPr lang="en-US" altLang="tr-TR" b="1" dirty="0">
                <a:solidFill>
                  <a:srgbClr val="00B050"/>
                </a:solidFill>
                <a:latin typeface="Courier New" panose="02070309020205020404" pitchFamily="49" charset="0"/>
                <a:cs typeface="Courier New" panose="02070309020205020404" pitchFamily="49" charset="0"/>
              </a:rPr>
              <a:t>word = 'banana'</a:t>
            </a:r>
          </a:p>
          <a:p>
            <a:pPr marL="254000" indent="0" eaLnBrk="1" hangingPunct="1">
              <a:buNone/>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word.upper</a:t>
            </a:r>
            <a:r>
              <a:rPr lang="en-US" altLang="tr-TR" b="1" dirty="0">
                <a:solidFill>
                  <a:srgbClr val="00B050"/>
                </a:solidFill>
                <a:latin typeface="Courier New" panose="02070309020205020404" pitchFamily="49" charset="0"/>
                <a:cs typeface="Courier New" panose="02070309020205020404" pitchFamily="49" charset="0"/>
              </a:rPr>
              <a:t>()</a:t>
            </a:r>
          </a:p>
          <a:p>
            <a:pPr marL="254000" indent="0" eaLnBrk="1" hangingPunct="1">
              <a:buNone/>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word.find</a:t>
            </a:r>
            <a:r>
              <a:rPr lang="en-US" altLang="tr-TR" b="1" dirty="0">
                <a:solidFill>
                  <a:srgbClr val="00B050"/>
                </a:solidFill>
                <a:latin typeface="Courier New" panose="02070309020205020404" pitchFamily="49" charset="0"/>
                <a:cs typeface="Courier New" panose="02070309020205020404" pitchFamily="49" charset="0"/>
              </a:rPr>
              <a:t>('a')</a:t>
            </a:r>
          </a:p>
          <a:p>
            <a:pPr marL="254000" indent="0" eaLnBrk="1" hangingPunct="1">
              <a:buNone/>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word.find</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na</a:t>
            </a:r>
            <a:r>
              <a:rPr lang="en-US" altLang="tr-TR" b="1" dirty="0">
                <a:solidFill>
                  <a:srgbClr val="00B050"/>
                </a:solidFill>
                <a:latin typeface="Courier New" panose="02070309020205020404" pitchFamily="49" charset="0"/>
                <a:cs typeface="Courier New" panose="02070309020205020404" pitchFamily="49" charset="0"/>
              </a:rPr>
              <a:t>')</a:t>
            </a:r>
          </a:p>
          <a:p>
            <a:pPr marL="254000" indent="0" eaLnBrk="1" hangingPunct="1">
              <a:buNone/>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word.find</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na</a:t>
            </a:r>
            <a:r>
              <a:rPr lang="en-US" altLang="tr-TR" b="1" dirty="0">
                <a:solidFill>
                  <a:srgbClr val="00B050"/>
                </a:solidFill>
                <a:latin typeface="Courier New" panose="02070309020205020404" pitchFamily="49" charset="0"/>
                <a:cs typeface="Courier New" panose="02070309020205020404" pitchFamily="49" charset="0"/>
              </a:rPr>
              <a:t>', 3)</a:t>
            </a:r>
          </a:p>
          <a:p>
            <a:pPr marL="254000" indent="0" eaLnBrk="1" hangingPunct="1">
              <a:buNone/>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word.find</a:t>
            </a:r>
            <a:r>
              <a:rPr lang="en-US" altLang="tr-TR" b="1" dirty="0">
                <a:solidFill>
                  <a:srgbClr val="00B050"/>
                </a:solidFill>
                <a:latin typeface="Courier New" panose="02070309020205020404" pitchFamily="49" charset="0"/>
                <a:cs typeface="Courier New" panose="02070309020205020404" pitchFamily="49" charset="0"/>
              </a:rPr>
              <a:t>('b', 1, 2)</a:t>
            </a:r>
          </a:p>
          <a:p>
            <a:pPr marL="698500" eaLnBrk="1" hangingPunct="1">
              <a:buFont typeface="Gill Sans" charset="0"/>
              <a:buNone/>
            </a:pPr>
            <a:endParaRPr lang="en-US" altLang="tr-TR" sz="2000" dirty="0"/>
          </a:p>
          <a:p>
            <a:pPr marL="698500" eaLnBrk="1" hangingPunct="1">
              <a:buFont typeface="Gill Sans" charset="0"/>
              <a:buNone/>
            </a:pPr>
            <a:r>
              <a:rPr lang="en-US" altLang="tr-TR" sz="2000" dirty="0"/>
              <a:t>See the complete list of built-in string methods at </a:t>
            </a:r>
            <a:r>
              <a:rPr lang="tr-TR" altLang="tr-TR" sz="2000" dirty="0">
                <a:hlinkClick r:id="rId2"/>
              </a:rPr>
              <a:t>http://docs.python.org/2/library/stdtypes.html#string-methods</a:t>
            </a:r>
            <a:endParaRPr lang="en-US" altLang="tr-TR"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800" y="50800"/>
            <a:ext cx="10083800" cy="878880"/>
          </a:xfrm>
        </p:spPr>
        <p:txBody>
          <a:bodyPr/>
          <a:lstStyle/>
          <a:p>
            <a:pPr eaLnBrk="1" hangingPunct="1"/>
            <a:r>
              <a:rPr lang="en-US" altLang="tr-TR" sz="4800" b="1" dirty="0">
                <a:solidFill>
                  <a:schemeClr val="accent2"/>
                </a:solidFill>
              </a:rPr>
              <a:t>in</a:t>
            </a:r>
            <a:r>
              <a:rPr lang="en-US" altLang="tr-TR" sz="4800" dirty="0">
                <a:solidFill>
                  <a:schemeClr val="accent2"/>
                </a:solidFill>
              </a:rPr>
              <a:t> operator</a:t>
            </a:r>
          </a:p>
        </p:txBody>
      </p:sp>
      <p:sp>
        <p:nvSpPr>
          <p:cNvPr id="11267" name="Rectangle 2"/>
          <p:cNvSpPr>
            <a:spLocks noGrp="1" noChangeArrowheads="1"/>
          </p:cNvSpPr>
          <p:nvPr>
            <p:ph type="body" idx="1"/>
          </p:nvPr>
        </p:nvSpPr>
        <p:spPr>
          <a:xfrm>
            <a:off x="183456" y="1649760"/>
            <a:ext cx="10083800" cy="5435600"/>
          </a:xfrm>
        </p:spPr>
        <p:txBody>
          <a:bodyPr/>
          <a:lstStyle/>
          <a:p>
            <a:pPr marL="698500" eaLnBrk="1" hangingPunct="1">
              <a:buSzPct val="125000"/>
            </a:pPr>
            <a:r>
              <a:rPr lang="en-US" altLang="tr-TR" dirty="0"/>
              <a:t>The operator </a:t>
            </a:r>
            <a:r>
              <a:rPr lang="en-US" altLang="tr-TR" b="1" dirty="0"/>
              <a:t>in</a:t>
            </a:r>
            <a:r>
              <a:rPr lang="en-US" altLang="tr-TR" dirty="0"/>
              <a:t> is a </a:t>
            </a:r>
            <a:r>
              <a:rPr lang="en-US" altLang="tr-TR" dirty="0" err="1"/>
              <a:t>boolean</a:t>
            </a:r>
            <a:r>
              <a:rPr lang="en-US" altLang="tr-TR" dirty="0"/>
              <a:t> operator that takes two strings and returns True if the first appears as a substring in the second.</a:t>
            </a:r>
          </a:p>
          <a:p>
            <a:pPr marL="596900" lvl="1" indent="0" eaLnBrk="1" hangingPunct="1">
              <a:buFont typeface="Gill Sans" charset="0"/>
              <a:buNone/>
            </a:pP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'a' in 'banana‘</a:t>
            </a:r>
          </a:p>
          <a:p>
            <a:pPr marL="596900" lvl="1" indent="0" eaLnBrk="1" hangingPunct="1">
              <a:spcBef>
                <a:spcPts val="0"/>
              </a:spcBef>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print </a:t>
            </a: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prints True</a:t>
            </a:r>
          </a:p>
          <a:p>
            <a:pPr marL="596900" lvl="1" indent="0" eaLnBrk="1" hangingPunct="1">
              <a:buNone/>
            </a:pP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'seed' in 'banana'</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print </a:t>
            </a: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prints False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0800" y="50800"/>
            <a:ext cx="10083800" cy="950888"/>
          </a:xfrm>
        </p:spPr>
        <p:txBody>
          <a:bodyPr/>
          <a:lstStyle/>
          <a:p>
            <a:pPr eaLnBrk="1" hangingPunct="1"/>
            <a:r>
              <a:rPr lang="en-US" altLang="tr-TR" sz="4800" dirty="0">
                <a:solidFill>
                  <a:schemeClr val="accent2"/>
                </a:solidFill>
              </a:rPr>
              <a:t>String comparison</a:t>
            </a:r>
          </a:p>
        </p:txBody>
      </p:sp>
      <p:sp>
        <p:nvSpPr>
          <p:cNvPr id="12291" name="Rectangle 2"/>
          <p:cNvSpPr>
            <a:spLocks noGrp="1" noChangeArrowheads="1"/>
          </p:cNvSpPr>
          <p:nvPr>
            <p:ph type="body" idx="1"/>
          </p:nvPr>
        </p:nvSpPr>
        <p:spPr>
          <a:xfrm>
            <a:off x="-104576" y="1793776"/>
            <a:ext cx="11161240" cy="5435600"/>
          </a:xfrm>
        </p:spPr>
        <p:txBody>
          <a:bodyPr/>
          <a:lstStyle/>
          <a:p>
            <a:pPr marL="698500" eaLnBrk="1" hangingPunct="1">
              <a:lnSpc>
                <a:spcPct val="150000"/>
              </a:lnSpc>
              <a:buSzPct val="125000"/>
            </a:pPr>
            <a:r>
              <a:rPr lang="en-US" altLang="tr-TR" dirty="0"/>
              <a:t>The relational operators work on strings. </a:t>
            </a:r>
            <a:br>
              <a:rPr lang="en-US" altLang="tr-TR" dirty="0"/>
            </a:br>
            <a:r>
              <a:rPr lang="en-US" altLang="tr-TR" sz="2400" b="1" dirty="0">
                <a:solidFill>
                  <a:srgbClr val="00B050"/>
                </a:solidFill>
                <a:latin typeface="Courier New" panose="02070309020205020404" pitchFamily="49" charset="0"/>
                <a:cs typeface="Courier New" panose="02070309020205020404" pitchFamily="49" charset="0"/>
              </a:rPr>
              <a:t># implementation</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if word &lt; 'banana':</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print 'Your word,' + word + ', comes before banana.'</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err="1">
                <a:solidFill>
                  <a:srgbClr val="00B050"/>
                </a:solidFill>
                <a:latin typeface="Courier New" panose="02070309020205020404" pitchFamily="49" charset="0"/>
                <a:cs typeface="Courier New" panose="02070309020205020404" pitchFamily="49" charset="0"/>
              </a:rPr>
              <a:t>elif</a:t>
            </a:r>
            <a:r>
              <a:rPr lang="en-US" altLang="tr-TR" sz="2400" b="1" dirty="0">
                <a:solidFill>
                  <a:srgbClr val="00B050"/>
                </a:solidFill>
                <a:latin typeface="Courier New" panose="02070309020205020404" pitchFamily="49" charset="0"/>
                <a:cs typeface="Courier New" panose="02070309020205020404" pitchFamily="49" charset="0"/>
              </a:rPr>
              <a:t> word &gt; 'banana':</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print 'Your word,' + word + ', comes after banana.'</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else: </a:t>
            </a:r>
            <a:r>
              <a:rPr lang="en-US" altLang="tr-TR" sz="2400" b="1" i="1" dirty="0">
                <a:solidFill>
                  <a:srgbClr val="00B050"/>
                </a:solidFill>
                <a:latin typeface="Courier New" panose="02070309020205020404" pitchFamily="49" charset="0"/>
                <a:cs typeface="Courier New" panose="02070309020205020404" pitchFamily="49" charset="0"/>
              </a:rPr>
              <a:t># then the string is a ‘banana’</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print 'All right, bananas.'</a:t>
            </a:r>
            <a:endParaRPr lang="en-US" altLang="tr-TR" sz="2000" b="1" dirty="0">
              <a:solidFill>
                <a:srgbClr val="00B050"/>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800" y="50800"/>
            <a:ext cx="10083800" cy="1382936"/>
          </a:xfrm>
        </p:spPr>
        <p:txBody>
          <a:bodyPr/>
          <a:lstStyle/>
          <a:p>
            <a:pPr eaLnBrk="1" hangingPunct="1"/>
            <a:r>
              <a:rPr lang="en-US" altLang="tr-TR" sz="4800" dirty="0">
                <a:solidFill>
                  <a:schemeClr val="accent2"/>
                </a:solidFill>
              </a:rPr>
              <a:t>Take-home Exercise</a:t>
            </a:r>
          </a:p>
        </p:txBody>
      </p:sp>
      <p:sp>
        <p:nvSpPr>
          <p:cNvPr id="13315" name="Rectangle 2"/>
          <p:cNvSpPr>
            <a:spLocks noGrp="1" noChangeArrowheads="1"/>
          </p:cNvSpPr>
          <p:nvPr>
            <p:ph type="body" idx="1"/>
          </p:nvPr>
        </p:nvSpPr>
        <p:spPr/>
        <p:txBody>
          <a:bodyPr/>
          <a:lstStyle/>
          <a:p>
            <a:pPr marL="698500" eaLnBrk="1" hangingPunct="1">
              <a:buSzPct val="125000"/>
            </a:pPr>
            <a:r>
              <a:rPr lang="en-US" altLang="tr-TR" dirty="0"/>
              <a:t>Do Exercise 12 in Chapter 8 (</a:t>
            </a:r>
            <a:r>
              <a:rPr lang="en-US" altLang="tr-TR" dirty="0" err="1"/>
              <a:t>rotate_word</a:t>
            </a:r>
            <a:r>
              <a:rPr lang="en-US" altLang="tr-TR"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Let’s exercise..</a:t>
            </a:r>
          </a:p>
        </p:txBody>
      </p:sp>
      <p:sp>
        <p:nvSpPr>
          <p:cNvPr id="20483" name="Rectangle 2"/>
          <p:cNvSpPr>
            <a:spLocks noGrp="1" noChangeArrowheads="1"/>
          </p:cNvSpPr>
          <p:nvPr>
            <p:ph type="body" idx="1"/>
          </p:nvPr>
        </p:nvSpPr>
        <p:spPr>
          <a:xfrm>
            <a:off x="-21853" y="1937792"/>
            <a:ext cx="10083800" cy="5435600"/>
          </a:xfrm>
        </p:spPr>
        <p:txBody>
          <a:bodyPr/>
          <a:lstStyle/>
          <a:p>
            <a:pPr marL="698500" eaLnBrk="1" hangingPunct="1">
              <a:buSzPct val="125000"/>
            </a:pPr>
            <a:r>
              <a:rPr lang="en-US" altLang="tr-TR" dirty="0"/>
              <a:t>Exercises 2, 3, 4, 5, and 6 in Ch 9.</a:t>
            </a:r>
          </a:p>
          <a:p>
            <a:pPr marL="1041400" lvl="1" eaLnBrk="1" hangingPunct="1">
              <a:buSzPct val="90000"/>
              <a:buFont typeface="Wingdings" panose="05000000000000000000" pitchFamily="2" charset="2"/>
              <a:buChar char="v"/>
            </a:pPr>
            <a:r>
              <a:rPr lang="en-US" altLang="tr-TR" sz="2400" dirty="0"/>
              <a:t>#2: </a:t>
            </a:r>
            <a:r>
              <a:rPr lang="en-US" altLang="tr-TR" sz="2400" dirty="0" err="1"/>
              <a:t>has_no_e</a:t>
            </a:r>
            <a:r>
              <a:rPr lang="en-US" altLang="tr-TR" sz="2400" dirty="0"/>
              <a:t> </a:t>
            </a:r>
          </a:p>
          <a:p>
            <a:pPr marL="1041400" lvl="1" eaLnBrk="1" hangingPunct="1">
              <a:buSzPct val="90000"/>
              <a:buFont typeface="Wingdings" panose="05000000000000000000" pitchFamily="2" charset="2"/>
              <a:buChar char="v"/>
            </a:pPr>
            <a:r>
              <a:rPr lang="en-US" altLang="tr-TR" sz="2400" dirty="0"/>
              <a:t>#3: avoids // word and forbidden set of letters</a:t>
            </a:r>
          </a:p>
          <a:p>
            <a:pPr marL="1739900" lvl="3" eaLnBrk="1" hangingPunct="1">
              <a:buSzPct val="90000"/>
              <a:buFont typeface="Wingdings" panose="05000000000000000000" pitchFamily="2" charset="2"/>
              <a:buChar char="ü"/>
            </a:pPr>
            <a:r>
              <a:rPr lang="en-US" altLang="tr-TR" sz="2400" dirty="0">
                <a:sym typeface="Wingdings" panose="05000000000000000000" pitchFamily="2" charset="2"/>
              </a:rPr>
              <a:t>prompt for forbidden letters</a:t>
            </a:r>
            <a:endParaRPr lang="en-US" altLang="tr-TR" sz="2400" dirty="0"/>
          </a:p>
          <a:p>
            <a:pPr marL="1041400" lvl="1" eaLnBrk="1" hangingPunct="1">
              <a:buSzPct val="90000"/>
              <a:buFont typeface="Wingdings" panose="05000000000000000000" pitchFamily="2" charset="2"/>
              <a:buChar char="v"/>
            </a:pPr>
            <a:r>
              <a:rPr lang="en-US" altLang="tr-TR" sz="2400" dirty="0"/>
              <a:t>#4: </a:t>
            </a:r>
            <a:r>
              <a:rPr lang="en-US" altLang="tr-TR" sz="2400" dirty="0" err="1"/>
              <a:t>uses_only</a:t>
            </a:r>
            <a:r>
              <a:rPr lang="en-US" altLang="tr-TR" sz="2400" dirty="0"/>
              <a:t> // word and allowed letters</a:t>
            </a:r>
          </a:p>
          <a:p>
            <a:pPr marL="1041400" lvl="1" eaLnBrk="1" hangingPunct="1">
              <a:buSzPct val="90000"/>
              <a:buFont typeface="Wingdings" panose="05000000000000000000" pitchFamily="2" charset="2"/>
              <a:buChar char="v"/>
            </a:pPr>
            <a:r>
              <a:rPr lang="en-US" altLang="tr-TR" sz="2400" dirty="0"/>
              <a:t>#5: </a:t>
            </a:r>
            <a:r>
              <a:rPr lang="en-US" altLang="tr-TR" sz="2400" dirty="0" err="1"/>
              <a:t>uses_all</a:t>
            </a:r>
            <a:r>
              <a:rPr lang="en-US" altLang="tr-TR" sz="2400" dirty="0"/>
              <a:t> // word and all letters</a:t>
            </a:r>
          </a:p>
          <a:p>
            <a:pPr marL="1638300" lvl="3" indent="-342900" eaLnBrk="1" hangingPunct="1">
              <a:buSzPct val="90000"/>
              <a:buFont typeface="Wingdings" panose="05000000000000000000" pitchFamily="2" charset="2"/>
              <a:buChar char="ü"/>
            </a:pPr>
            <a:r>
              <a:rPr lang="en-US" altLang="tr-TR" sz="2400" dirty="0">
                <a:sym typeface="Wingdings" panose="05000000000000000000" pitchFamily="2" charset="2"/>
              </a:rPr>
              <a:t>e.g., check if a word uses all vowels ‘</a:t>
            </a:r>
            <a:r>
              <a:rPr lang="en-US" altLang="tr-TR" sz="2400" dirty="0" err="1">
                <a:sym typeface="Wingdings" panose="05000000000000000000" pitchFamily="2" charset="2"/>
              </a:rPr>
              <a:t>aeiou</a:t>
            </a:r>
            <a:r>
              <a:rPr lang="en-US" altLang="tr-TR" sz="2400" dirty="0">
                <a:sym typeface="Wingdings" panose="05000000000000000000" pitchFamily="2" charset="2"/>
              </a:rPr>
              <a:t>’</a:t>
            </a:r>
          </a:p>
          <a:p>
            <a:pPr marL="1041400" lvl="1" eaLnBrk="1" hangingPunct="1">
              <a:buSzPct val="90000"/>
              <a:buFont typeface="Wingdings" panose="05000000000000000000" pitchFamily="2" charset="2"/>
              <a:buChar char="v"/>
            </a:pPr>
            <a:r>
              <a:rPr lang="en-US" altLang="tr-TR" sz="2400" dirty="0">
                <a:sym typeface="Wingdings" panose="05000000000000000000" pitchFamily="2" charset="2"/>
              </a:rPr>
              <a:t>#6: check if the letters in a given word are alphabetically ordered</a:t>
            </a:r>
            <a:endParaRPr lang="en-US" altLang="tr-TR" sz="24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Sample exercise solutions</a:t>
            </a:r>
          </a:p>
        </p:txBody>
      </p:sp>
      <p:sp>
        <p:nvSpPr>
          <p:cNvPr id="21507" name="Rectangle 2"/>
          <p:cNvSpPr>
            <a:spLocks noGrp="1" noChangeArrowheads="1"/>
          </p:cNvSpPr>
          <p:nvPr>
            <p:ph type="body" idx="1"/>
          </p:nvPr>
        </p:nvSpPr>
        <p:spPr>
          <a:xfrm>
            <a:off x="13773" y="1865784"/>
            <a:ext cx="10083800" cy="5435600"/>
          </a:xfrm>
        </p:spPr>
        <p:txBody>
          <a:bodyPr/>
          <a:lstStyle/>
          <a:p>
            <a:pPr marL="698500" eaLnBrk="1" hangingPunct="1">
              <a:buSzPct val="125000"/>
            </a:pPr>
            <a:r>
              <a:rPr lang="en-US" altLang="tr-TR" sz="2800" b="1" dirty="0">
                <a:solidFill>
                  <a:srgbClr val="00B050"/>
                </a:solidFill>
                <a:latin typeface="Courier New" panose="02070309020205020404" pitchFamily="49" charset="0"/>
                <a:cs typeface="Courier New" panose="02070309020205020404" pitchFamily="49" charset="0"/>
              </a:rPr>
              <a:t>def </a:t>
            </a:r>
            <a:r>
              <a:rPr lang="en-US" altLang="tr-TR" sz="2800" b="1" dirty="0" err="1">
                <a:solidFill>
                  <a:srgbClr val="00B050"/>
                </a:solidFill>
                <a:latin typeface="Courier New" panose="02070309020205020404" pitchFamily="49" charset="0"/>
                <a:cs typeface="Courier New" panose="02070309020205020404" pitchFamily="49" charset="0"/>
              </a:rPr>
              <a:t>has_no_e</a:t>
            </a:r>
            <a:r>
              <a:rPr lang="en-US" altLang="tr-TR" sz="2800" b="1" dirty="0">
                <a:solidFill>
                  <a:srgbClr val="00B050"/>
                </a:solidFill>
                <a:latin typeface="Courier New" panose="02070309020205020404" pitchFamily="49" charset="0"/>
                <a:cs typeface="Courier New" panose="02070309020205020404" pitchFamily="49" charset="0"/>
              </a:rPr>
              <a:t>(word):</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for letter in word:</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if letter == 'e':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return False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return True</a:t>
            </a:r>
          </a:p>
          <a:p>
            <a:pPr marL="698500" eaLnBrk="1" hangingPunct="1">
              <a:buSzPct val="125000"/>
            </a:pPr>
            <a:r>
              <a:rPr lang="en-US" altLang="tr-TR" sz="2800" b="1" dirty="0">
                <a:solidFill>
                  <a:srgbClr val="00B050"/>
                </a:solidFill>
                <a:latin typeface="Courier New" panose="02070309020205020404" pitchFamily="49" charset="0"/>
                <a:cs typeface="Courier New" panose="02070309020205020404" pitchFamily="49" charset="0"/>
              </a:rPr>
              <a:t>def </a:t>
            </a:r>
            <a:r>
              <a:rPr lang="en-US" altLang="tr-TR" sz="2800" b="1" dirty="0" err="1">
                <a:solidFill>
                  <a:srgbClr val="00B050"/>
                </a:solidFill>
                <a:latin typeface="Courier New" panose="02070309020205020404" pitchFamily="49" charset="0"/>
                <a:cs typeface="Courier New" panose="02070309020205020404" pitchFamily="49" charset="0"/>
              </a:rPr>
              <a:t>uses_only</a:t>
            </a:r>
            <a:r>
              <a:rPr lang="en-US" altLang="tr-TR" sz="2800" b="1" dirty="0">
                <a:solidFill>
                  <a:srgbClr val="00B050"/>
                </a:solidFill>
                <a:latin typeface="Courier New" panose="02070309020205020404" pitchFamily="49" charset="0"/>
                <a:cs typeface="Courier New" panose="02070309020205020404" pitchFamily="49" charset="0"/>
              </a:rPr>
              <a:t>(word, available):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for letter in word: </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if letter not in available: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return False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return True</a:t>
            </a:r>
          </a:p>
          <a:p>
            <a:pPr marL="698500" eaLnBrk="1" hangingPunct="1">
              <a:buSzPct val="125000"/>
            </a:pPr>
            <a:r>
              <a:rPr lang="en-US" altLang="tr-TR" sz="2800" b="1" dirty="0">
                <a:solidFill>
                  <a:schemeClr val="accent2"/>
                </a:solidFill>
                <a:latin typeface="Courier New" panose="02070309020205020404" pitchFamily="49" charset="0"/>
                <a:cs typeface="Courier New" panose="02070309020205020404" pitchFamily="49" charset="0"/>
              </a:rPr>
              <a:t>Rest is a </a:t>
            </a:r>
            <a:r>
              <a:rPr lang="en-US" altLang="tr-TR" sz="2800" b="1" u="sng" dirty="0">
                <a:solidFill>
                  <a:schemeClr val="accent2"/>
                </a:solidFill>
                <a:latin typeface="Courier New" panose="02070309020205020404" pitchFamily="49" charset="0"/>
                <a:cs typeface="Courier New" panose="02070309020205020404" pitchFamily="49" charset="0"/>
              </a:rPr>
              <a:t>take-home exercise</a:t>
            </a:r>
            <a:r>
              <a:rPr lang="en-US" altLang="tr-TR" sz="2800" b="1" dirty="0">
                <a:solidFill>
                  <a:schemeClr val="accent2"/>
                </a:solidFill>
                <a:latin typeface="Courier New" panose="02070309020205020404" pitchFamily="49" charset="0"/>
                <a:cs typeface="Courier New" panose="02070309020205020404" pitchFamily="49" charset="0"/>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Palindrome</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2408238"/>
            <a:ext cx="6426200"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a:xfrm>
            <a:off x="50800" y="50800"/>
            <a:ext cx="10083800" cy="950888"/>
          </a:xfrm>
        </p:spPr>
        <p:txBody>
          <a:bodyPr/>
          <a:lstStyle/>
          <a:p>
            <a:pPr algn="l" eaLnBrk="1" hangingPunct="1"/>
            <a:r>
              <a:rPr lang="en-US" altLang="tr-TR" sz="4800" dirty="0">
                <a:solidFill>
                  <a:schemeClr val="accent2"/>
                </a:solidFill>
              </a:rPr>
              <a:t>Fruitful functions</a:t>
            </a:r>
          </a:p>
        </p:txBody>
      </p:sp>
      <p:sp>
        <p:nvSpPr>
          <p:cNvPr id="18434" name="Rectangle 2"/>
          <p:cNvSpPr>
            <a:spLocks noGrp="1" noChangeArrowheads="1"/>
          </p:cNvSpPr>
          <p:nvPr>
            <p:ph type="body" idx="1"/>
          </p:nvPr>
        </p:nvSpPr>
        <p:spPr>
          <a:xfrm>
            <a:off x="-320600" y="1793776"/>
            <a:ext cx="10083800" cy="5435600"/>
          </a:xfrm>
        </p:spPr>
        <p:txBody>
          <a:bodyPr/>
          <a:lstStyle/>
          <a:p>
            <a:pPr marL="1155700" indent="-457200" algn="l" eaLnBrk="1" hangingPunct="1">
              <a:lnSpc>
                <a:spcPct val="150000"/>
              </a:lnSpc>
              <a:buSzPct val="125000"/>
              <a:buFont typeface="Arial" panose="020B0604020202020204" pitchFamily="34" charset="0"/>
              <a:buChar char="•"/>
              <a:defRPr/>
            </a:pPr>
            <a:r>
              <a:rPr lang="en-US" sz="2800" b="1" i="1" dirty="0"/>
              <a:t>Void</a:t>
            </a:r>
            <a:r>
              <a:rPr lang="en-US" b="1" i="1" dirty="0"/>
              <a:t> functions </a:t>
            </a:r>
            <a:r>
              <a:rPr lang="en-US" dirty="0"/>
              <a:t>does not return a value.</a:t>
            </a:r>
          </a:p>
          <a:p>
            <a:pPr marL="698500" algn="l" eaLnBrk="1" hangingPunct="1">
              <a:buSzPct val="125000"/>
              <a:defRPr/>
            </a:pPr>
            <a:r>
              <a:rPr lang="en-US" dirty="0"/>
              <a:t>T</a:t>
            </a:r>
            <a:r>
              <a:rPr lang="en-US" sz="2800" dirty="0"/>
              <a:t>hey print something or move turtles around, but their return value is None.</a:t>
            </a:r>
          </a:p>
          <a:p>
            <a:pPr marL="1155700" indent="-457200" algn="l" eaLnBrk="1" hangingPunct="1">
              <a:lnSpc>
                <a:spcPct val="150000"/>
              </a:lnSpc>
              <a:buSzPct val="125000"/>
              <a:buFont typeface="Arial" panose="020B0604020202020204" pitchFamily="34" charset="0"/>
              <a:buChar char="•"/>
              <a:defRPr/>
            </a:pPr>
            <a:r>
              <a:rPr lang="en-US" sz="2800" b="1" i="1" dirty="0"/>
              <a:t>Fruitful functions </a:t>
            </a:r>
            <a:r>
              <a:rPr lang="en-US" sz="2800" dirty="0"/>
              <a:t>return a value.</a:t>
            </a:r>
          </a:p>
          <a:p>
            <a:pPr marL="698500" algn="l" eaLnBrk="1" hangingPunct="1">
              <a:buSzPct val="125000"/>
              <a:defRPr/>
            </a:pPr>
            <a:r>
              <a:rPr lang="en-US" sz="2800" dirty="0"/>
              <a:t>Let’s write a few fruitful functions. The first example is area, which returns the area of a circle with the given radius:</a:t>
            </a:r>
          </a:p>
          <a:p>
            <a:pPr marL="1250950" indent="0" algn="l" eaLnBrk="1" hangingPunct="1">
              <a:buFont typeface="Gill Sans" charset="0"/>
              <a:buNone/>
              <a:defRPr/>
            </a:pPr>
            <a:endParaRPr lang="en-US" sz="2800" b="1" dirty="0">
              <a:solidFill>
                <a:srgbClr val="00B050"/>
              </a:solidFill>
              <a:latin typeface="Courier New" panose="02070309020205020404" pitchFamily="49" charset="0"/>
              <a:cs typeface="Courier New" panose="02070309020205020404" pitchFamily="49" charset="0"/>
            </a:endParaRPr>
          </a:p>
          <a:p>
            <a:pPr marL="1250950" indent="0" algn="l"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import math</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def area(radius):</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area = </a:t>
            </a:r>
            <a:r>
              <a:rPr lang="en-US" sz="2800" b="1" dirty="0" err="1">
                <a:solidFill>
                  <a:srgbClr val="00B050"/>
                </a:solidFill>
                <a:latin typeface="Courier New" panose="02070309020205020404" pitchFamily="49" charset="0"/>
                <a:cs typeface="Courier New" panose="02070309020205020404" pitchFamily="49" charset="0"/>
              </a:rPr>
              <a:t>math.pi</a:t>
            </a:r>
            <a:r>
              <a:rPr lang="en-US" sz="2800" b="1" dirty="0">
                <a:solidFill>
                  <a:srgbClr val="00B050"/>
                </a:solidFill>
                <a:latin typeface="Courier New" panose="02070309020205020404" pitchFamily="49" charset="0"/>
                <a:cs typeface="Courier New" panose="02070309020205020404" pitchFamily="49" charset="0"/>
              </a:rPr>
              <a:t> * radius**2</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return area</a:t>
            </a:r>
          </a:p>
        </p:txBody>
      </p:sp>
    </p:spTree>
    <p:extLst>
      <p:ext uri="{BB962C8B-B14F-4D97-AF65-F5344CB8AC3E}">
        <p14:creationId xmlns:p14="http://schemas.microsoft.com/office/powerpoint/2010/main" val="30401173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Looping with indices</a:t>
            </a:r>
          </a:p>
        </p:txBody>
      </p:sp>
      <p:sp>
        <p:nvSpPr>
          <p:cNvPr id="23555" name="Rectangle 2"/>
          <p:cNvSpPr>
            <a:spLocks noGrp="1" noChangeArrowheads="1"/>
          </p:cNvSpPr>
          <p:nvPr>
            <p:ph type="body" idx="1"/>
          </p:nvPr>
        </p:nvSpPr>
        <p:spPr/>
        <p:txBody>
          <a:bodyPr/>
          <a:lstStyle/>
          <a:p>
            <a:pPr marL="698500" eaLnBrk="1" hangingPunct="1">
              <a:buSzPct val="125000"/>
            </a:pPr>
            <a:r>
              <a:rPr lang="en-US" altLang="tr-TR" dirty="0"/>
              <a:t># implementation of palindrome</a:t>
            </a:r>
            <a:br>
              <a:rPr lang="en-US" altLang="tr-TR" dirty="0"/>
            </a:br>
            <a:r>
              <a:rPr lang="en-US" altLang="tr-TR" b="1" dirty="0">
                <a:latin typeface="Courier New" panose="02070309020205020404" pitchFamily="49" charset="0"/>
                <a:cs typeface="Courier New" panose="02070309020205020404" pitchFamily="49" charset="0"/>
              </a:rPr>
              <a:t>def </a:t>
            </a:r>
            <a:r>
              <a:rPr lang="en-US" altLang="tr-TR" b="1" dirty="0" err="1">
                <a:latin typeface="Courier New" panose="02070309020205020404" pitchFamily="49" charset="0"/>
                <a:cs typeface="Courier New" panose="02070309020205020404" pitchFamily="49" charset="0"/>
              </a:rPr>
              <a:t>is_palindrome</a:t>
            </a:r>
            <a:r>
              <a:rPr lang="en-US" altLang="tr-TR" b="1" dirty="0">
                <a:latin typeface="Courier New" panose="02070309020205020404" pitchFamily="49" charset="0"/>
                <a:cs typeface="Courier New" panose="02070309020205020404" pitchFamily="49" charset="0"/>
              </a:rPr>
              <a:t>(word):</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a:t>
            </a:r>
            <a:r>
              <a:rPr lang="en-US" altLang="tr-TR" b="1" dirty="0" err="1">
                <a:latin typeface="Courier New" panose="02070309020205020404" pitchFamily="49" charset="0"/>
                <a:cs typeface="Courier New" panose="02070309020205020404" pitchFamily="49" charset="0"/>
              </a:rPr>
              <a:t>i</a:t>
            </a:r>
            <a:r>
              <a:rPr lang="en-US" altLang="tr-TR" b="1" dirty="0">
                <a:latin typeface="Courier New" panose="02070309020205020404" pitchFamily="49" charset="0"/>
                <a:cs typeface="Courier New" panose="02070309020205020404" pitchFamily="49" charset="0"/>
              </a:rPr>
              <a:t> = 0</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j = </a:t>
            </a:r>
            <a:r>
              <a:rPr lang="en-US" altLang="tr-TR" b="1" dirty="0" err="1">
                <a:latin typeface="Courier New" panose="02070309020205020404" pitchFamily="49" charset="0"/>
                <a:cs typeface="Courier New" panose="02070309020205020404" pitchFamily="49" charset="0"/>
              </a:rPr>
              <a:t>len</a:t>
            </a:r>
            <a:r>
              <a:rPr lang="en-US" altLang="tr-TR" b="1" dirty="0">
                <a:latin typeface="Courier New" panose="02070309020205020404" pitchFamily="49" charset="0"/>
                <a:cs typeface="Courier New" panose="02070309020205020404" pitchFamily="49" charset="0"/>
              </a:rPr>
              <a:t>(word)-1</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while </a:t>
            </a:r>
            <a:r>
              <a:rPr lang="en-US" altLang="tr-TR" b="1" dirty="0" err="1">
                <a:latin typeface="Courier New" panose="02070309020205020404" pitchFamily="49" charset="0"/>
                <a:cs typeface="Courier New" panose="02070309020205020404" pitchFamily="49" charset="0"/>
              </a:rPr>
              <a:t>i</a:t>
            </a:r>
            <a:r>
              <a:rPr lang="en-US" altLang="tr-TR" b="1" dirty="0">
                <a:latin typeface="Courier New" panose="02070309020205020404" pitchFamily="49" charset="0"/>
                <a:cs typeface="Courier New" panose="02070309020205020404" pitchFamily="49" charset="0"/>
              </a:rPr>
              <a:t>&lt;j:</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if word[</a:t>
            </a:r>
            <a:r>
              <a:rPr lang="en-US" altLang="tr-TR" b="1" dirty="0" err="1">
                <a:latin typeface="Courier New" panose="02070309020205020404" pitchFamily="49" charset="0"/>
                <a:cs typeface="Courier New" panose="02070309020205020404" pitchFamily="49" charset="0"/>
              </a:rPr>
              <a:t>i</a:t>
            </a:r>
            <a:r>
              <a:rPr lang="en-US" altLang="tr-TR" b="1" dirty="0">
                <a:latin typeface="Courier New" panose="02070309020205020404" pitchFamily="49" charset="0"/>
                <a:cs typeface="Courier New" panose="02070309020205020404" pitchFamily="49" charset="0"/>
              </a:rPr>
              <a:t>] != word[j]:</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return False</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a:t>
            </a:r>
            <a:r>
              <a:rPr lang="en-US" altLang="tr-TR" b="1" dirty="0" err="1">
                <a:latin typeface="Courier New" panose="02070309020205020404" pitchFamily="49" charset="0"/>
                <a:cs typeface="Courier New" panose="02070309020205020404" pitchFamily="49" charset="0"/>
              </a:rPr>
              <a:t>i</a:t>
            </a:r>
            <a:r>
              <a:rPr lang="en-US" altLang="tr-TR" b="1" dirty="0">
                <a:latin typeface="Courier New" panose="02070309020205020404" pitchFamily="49" charset="0"/>
                <a:cs typeface="Courier New" panose="02070309020205020404" pitchFamily="49" charset="0"/>
              </a:rPr>
              <a:t> = i+1</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j = j-1</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return True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Take-home exercise</a:t>
            </a:r>
            <a:r>
              <a:rPr lang="en-US" altLang="tr-TR" dirty="0"/>
              <a:t>	</a:t>
            </a:r>
          </a:p>
        </p:txBody>
      </p:sp>
      <p:sp>
        <p:nvSpPr>
          <p:cNvPr id="24579" name="Rectangle 2"/>
          <p:cNvSpPr>
            <a:spLocks noGrp="1" noChangeArrowheads="1"/>
          </p:cNvSpPr>
          <p:nvPr>
            <p:ph type="body" idx="1"/>
          </p:nvPr>
        </p:nvSpPr>
        <p:spPr/>
        <p:txBody>
          <a:bodyPr/>
          <a:lstStyle/>
          <a:p>
            <a:pPr marL="711200" indent="-457200" eaLnBrk="1" hangingPunct="1">
              <a:buSzPct val="125000"/>
              <a:buFont typeface="Arial" panose="020B0604020202020204" pitchFamily="34" charset="0"/>
              <a:buChar char="•"/>
            </a:pPr>
            <a:r>
              <a:rPr lang="en-US" altLang="en-US" dirty="0"/>
              <a:t>Re-write the palindrome function as a recursive function!</a:t>
            </a:r>
          </a:p>
          <a:p>
            <a:pPr marL="711200" indent="-457200" eaLnBrk="1" hangingPunct="1">
              <a:buSzPct val="125000"/>
              <a:buFont typeface="Arial" panose="020B0604020202020204" pitchFamily="34" charset="0"/>
              <a:buChar char="•"/>
            </a:pPr>
            <a:endParaRPr lang="en-US" altLang="tr-TR" dirty="0"/>
          </a:p>
          <a:p>
            <a:pPr marL="711200" indent="-457200" eaLnBrk="1" hangingPunct="1">
              <a:buSzPct val="125000"/>
              <a:buFont typeface="Arial" panose="020B0604020202020204" pitchFamily="34" charset="0"/>
              <a:buChar char="•"/>
            </a:pPr>
            <a:r>
              <a:rPr lang="en-US" altLang="tr-TR" dirty="0"/>
              <a:t>Do Exercise 7 in Chapter 9.</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83456" y="3017912"/>
            <a:ext cx="10083800" cy="1238920"/>
          </a:xfrm>
        </p:spPr>
        <p:txBody>
          <a:bodyPr/>
          <a:lstStyle/>
          <a:p>
            <a:pPr algn="ctr" eaLnBrk="1" hangingPunct="1"/>
            <a:r>
              <a:rPr lang="en-US" altLang="tr-TR" sz="4800" dirty="0">
                <a:solidFill>
                  <a:schemeClr val="accent2"/>
                </a:solidFill>
              </a:rPr>
              <a:t>In-Class Exercises</a:t>
            </a:r>
            <a:endParaRPr lang="en-US" altLang="tr-TR" dirty="0"/>
          </a:p>
        </p:txBody>
      </p:sp>
    </p:spTree>
    <p:extLst>
      <p:ext uri="{BB962C8B-B14F-4D97-AF65-F5344CB8AC3E}">
        <p14:creationId xmlns:p14="http://schemas.microsoft.com/office/powerpoint/2010/main" val="404030875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Exercise 1</a:t>
            </a:r>
            <a:r>
              <a:rPr lang="en-US" altLang="tr-TR" dirty="0"/>
              <a:t>	</a:t>
            </a:r>
          </a:p>
        </p:txBody>
      </p:sp>
      <p:sp>
        <p:nvSpPr>
          <p:cNvPr id="24579" name="Rectangle 2"/>
          <p:cNvSpPr>
            <a:spLocks noGrp="1" noChangeArrowheads="1"/>
          </p:cNvSpPr>
          <p:nvPr>
            <p:ph type="body" idx="1"/>
          </p:nvPr>
        </p:nvSpPr>
        <p:spPr>
          <a:xfrm>
            <a:off x="76200" y="1937792"/>
            <a:ext cx="10083800" cy="5435600"/>
          </a:xfrm>
        </p:spPr>
        <p:txBody>
          <a:bodyPr/>
          <a:lstStyle/>
          <a:p>
            <a:pPr marL="711200" indent="-457200" eaLnBrk="1" hangingPunct="1">
              <a:buSzPct val="125000"/>
              <a:buFont typeface="Arial" panose="020B0604020202020204" pitchFamily="34" charset="0"/>
              <a:buChar char="•"/>
            </a:pPr>
            <a:r>
              <a:rPr lang="en-US" altLang="en-US" dirty="0"/>
              <a:t>Define a function </a:t>
            </a:r>
            <a:r>
              <a:rPr lang="en-US" altLang="en-US" b="1" i="1" dirty="0" err="1"/>
              <a:t>repeat_letters</a:t>
            </a:r>
            <a:r>
              <a:rPr lang="en-US" altLang="en-US" b="1" i="1" dirty="0"/>
              <a:t> </a:t>
            </a:r>
            <a:r>
              <a:rPr lang="en-US" altLang="en-US" dirty="0"/>
              <a:t>that takes a string and a number n as its two inputs </a:t>
            </a:r>
          </a:p>
          <a:p>
            <a:pPr marL="711200" indent="-457200" eaLnBrk="1" hangingPunct="1">
              <a:buSzPct val="125000"/>
              <a:buFont typeface="Arial" panose="020B0604020202020204" pitchFamily="34" charset="0"/>
              <a:buChar char="•"/>
            </a:pPr>
            <a:r>
              <a:rPr lang="en-US" altLang="en-US" dirty="0"/>
              <a:t>and prints the string with every letter repeated n times.</a:t>
            </a:r>
          </a:p>
          <a:p>
            <a:pPr marL="254000" indent="0" eaLnBrk="1" hangingPunct="1">
              <a:buSzPct val="125000"/>
              <a:buNone/>
            </a:pPr>
            <a:r>
              <a:rPr lang="en-US" altLang="en-US" sz="2400" dirty="0">
                <a:solidFill>
                  <a:srgbClr val="00B050"/>
                </a:solidFill>
              </a:rPr>
              <a:t>&gt;&gt;print </a:t>
            </a:r>
            <a:r>
              <a:rPr lang="en-US" altLang="en-US" sz="2400" dirty="0" err="1">
                <a:solidFill>
                  <a:srgbClr val="00B050"/>
                </a:solidFill>
              </a:rPr>
              <a:t>repeat_letters</a:t>
            </a:r>
            <a:r>
              <a:rPr lang="en-US" altLang="en-US" sz="2400" dirty="0">
                <a:solidFill>
                  <a:srgbClr val="00B050"/>
                </a:solidFill>
              </a:rPr>
              <a:t>(“</a:t>
            </a:r>
            <a:r>
              <a:rPr lang="en-US" altLang="en-US" sz="2400" dirty="0" err="1">
                <a:solidFill>
                  <a:srgbClr val="00B050"/>
                </a:solidFill>
              </a:rPr>
              <a:t>bla</a:t>
            </a:r>
            <a:r>
              <a:rPr lang="en-US" altLang="en-US" sz="2400" dirty="0">
                <a:solidFill>
                  <a:srgbClr val="00B050"/>
                </a:solidFill>
              </a:rPr>
              <a:t>”, 2)</a:t>
            </a:r>
          </a:p>
          <a:p>
            <a:pPr marL="254000" indent="0" eaLnBrk="1" hangingPunct="1">
              <a:buSzPct val="125000"/>
              <a:buNone/>
            </a:pPr>
            <a:r>
              <a:rPr lang="en-US" altLang="en-US" sz="2400" dirty="0">
                <a:solidFill>
                  <a:srgbClr val="00B050"/>
                </a:solidFill>
              </a:rPr>
              <a:t>“</a:t>
            </a:r>
            <a:r>
              <a:rPr lang="en-US" altLang="en-US" sz="2400" dirty="0" err="1">
                <a:solidFill>
                  <a:srgbClr val="00B050"/>
                </a:solidFill>
              </a:rPr>
              <a:t>bbllaa</a:t>
            </a:r>
            <a:r>
              <a:rPr lang="en-US" altLang="en-US" sz="2400" dirty="0">
                <a:solidFill>
                  <a:srgbClr val="00B050"/>
                </a:solidFill>
              </a:rPr>
              <a:t>”</a:t>
            </a:r>
          </a:p>
          <a:p>
            <a:pPr marL="254000" indent="0" eaLnBrk="1" hangingPunct="1">
              <a:buSzPct val="125000"/>
              <a:buNone/>
            </a:pPr>
            <a:r>
              <a:rPr lang="en-US" altLang="en-US" sz="2400" dirty="0">
                <a:solidFill>
                  <a:srgbClr val="00B050"/>
                </a:solidFill>
              </a:rPr>
              <a:t>&gt;&gt;print </a:t>
            </a:r>
            <a:r>
              <a:rPr lang="en-US" altLang="en-US" sz="2400" dirty="0" err="1">
                <a:solidFill>
                  <a:srgbClr val="00B050"/>
                </a:solidFill>
              </a:rPr>
              <a:t>repeat_letters</a:t>
            </a:r>
            <a:r>
              <a:rPr lang="en-US" altLang="en-US" sz="2400" dirty="0">
                <a:solidFill>
                  <a:srgbClr val="00B050"/>
                </a:solidFill>
              </a:rPr>
              <a:t>(“</a:t>
            </a:r>
            <a:r>
              <a:rPr lang="en-US" altLang="en-US" sz="2400" dirty="0" err="1">
                <a:solidFill>
                  <a:srgbClr val="00B050"/>
                </a:solidFill>
              </a:rPr>
              <a:t>sehir</a:t>
            </a:r>
            <a:r>
              <a:rPr lang="en-US" altLang="en-US" sz="2400" dirty="0">
                <a:solidFill>
                  <a:srgbClr val="00B050"/>
                </a:solidFill>
              </a:rPr>
              <a:t>”, 3)</a:t>
            </a:r>
          </a:p>
          <a:p>
            <a:pPr marL="254000" indent="0" eaLnBrk="1" hangingPunct="1">
              <a:buSzPct val="125000"/>
              <a:buNone/>
            </a:pPr>
            <a:r>
              <a:rPr lang="en-US" altLang="en-US" sz="2400" dirty="0">
                <a:solidFill>
                  <a:srgbClr val="00B050"/>
                </a:solidFill>
              </a:rPr>
              <a:t> “</a:t>
            </a:r>
            <a:r>
              <a:rPr lang="en-US" altLang="en-US" sz="2400" dirty="0" err="1">
                <a:solidFill>
                  <a:srgbClr val="00B050"/>
                </a:solidFill>
              </a:rPr>
              <a:t>ssseeehhhiiirrr</a:t>
            </a:r>
            <a:r>
              <a:rPr lang="en-US" altLang="en-US" sz="2400" dirty="0">
                <a:solidFill>
                  <a:srgbClr val="00B050"/>
                </a:solidFill>
              </a:rPr>
              <a:t>”</a:t>
            </a:r>
            <a:endParaRPr lang="en-US" altLang="tr-TR" sz="2400" dirty="0">
              <a:solidFill>
                <a:srgbClr val="00B050"/>
              </a:solidFill>
            </a:endParaRPr>
          </a:p>
        </p:txBody>
      </p:sp>
    </p:spTree>
    <p:extLst>
      <p:ext uri="{BB962C8B-B14F-4D97-AF65-F5344CB8AC3E}">
        <p14:creationId xmlns:p14="http://schemas.microsoft.com/office/powerpoint/2010/main" val="3789129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Exercise 2</a:t>
            </a:r>
            <a:r>
              <a:rPr lang="en-US" altLang="tr-TR" dirty="0"/>
              <a:t>	</a:t>
            </a:r>
          </a:p>
        </p:txBody>
      </p:sp>
      <p:sp>
        <p:nvSpPr>
          <p:cNvPr id="24579" name="Rectangle 2"/>
          <p:cNvSpPr>
            <a:spLocks noGrp="1" noChangeArrowheads="1"/>
          </p:cNvSpPr>
          <p:nvPr>
            <p:ph type="body" idx="1"/>
          </p:nvPr>
        </p:nvSpPr>
        <p:spPr>
          <a:xfrm>
            <a:off x="76200" y="1937792"/>
            <a:ext cx="10083800" cy="5435600"/>
          </a:xfrm>
        </p:spPr>
        <p:txBody>
          <a:bodyPr/>
          <a:lstStyle/>
          <a:p>
            <a:pPr marL="711200" indent="-457200" eaLnBrk="1" hangingPunct="1">
              <a:buSzPct val="125000"/>
              <a:buFont typeface="Arial" panose="020B0604020202020204" pitchFamily="34" charset="0"/>
              <a:buChar char="•"/>
            </a:pPr>
            <a:r>
              <a:rPr lang="en-US" altLang="tr-TR" sz="2800" dirty="0"/>
              <a:t>Write a function which takes as argument a word and a letter.</a:t>
            </a:r>
          </a:p>
          <a:p>
            <a:pPr marL="254000" indent="0" eaLnBrk="1" hangingPunct="1">
              <a:buSzPct val="125000"/>
              <a:buNone/>
            </a:pPr>
            <a:r>
              <a:rPr lang="en-US" altLang="tr-TR" sz="2800" dirty="0"/>
              <a:t>It will return the index of the second occurrence of the letter in the given word.</a:t>
            </a:r>
          </a:p>
          <a:p>
            <a:pPr marL="254000" indent="0" eaLnBrk="1" hangingPunct="1">
              <a:buSzPct val="125000"/>
              <a:buNone/>
            </a:pPr>
            <a:endParaRPr lang="en-US" altLang="tr-TR" sz="2400" dirty="0"/>
          </a:p>
          <a:p>
            <a:pPr marL="254000" indent="0" eaLnBrk="1" hangingPunct="1">
              <a:buSzPct val="125000"/>
              <a:buNone/>
            </a:pPr>
            <a:r>
              <a:rPr lang="en-US" altLang="tr-TR" sz="2400" dirty="0">
                <a:solidFill>
                  <a:srgbClr val="00B050"/>
                </a:solidFill>
              </a:rPr>
              <a:t>&gt;&gt; </a:t>
            </a:r>
            <a:r>
              <a:rPr lang="en-US" altLang="tr-TR" sz="2400" dirty="0" err="1">
                <a:solidFill>
                  <a:srgbClr val="00B050"/>
                </a:solidFill>
              </a:rPr>
              <a:t>find_index</a:t>
            </a:r>
            <a:r>
              <a:rPr lang="en-US" altLang="tr-TR" sz="2400" dirty="0">
                <a:solidFill>
                  <a:srgbClr val="00B050"/>
                </a:solidFill>
              </a:rPr>
              <a:t>(“</a:t>
            </a:r>
            <a:r>
              <a:rPr lang="en-US" altLang="tr-TR" sz="2400" dirty="0" err="1">
                <a:solidFill>
                  <a:srgbClr val="00B050"/>
                </a:solidFill>
              </a:rPr>
              <a:t>welcomehome</a:t>
            </a:r>
            <a:r>
              <a:rPr lang="en-US" altLang="tr-TR" sz="2400" dirty="0">
                <a:solidFill>
                  <a:srgbClr val="00B050"/>
                </a:solidFill>
              </a:rPr>
              <a:t>”,”e”) </a:t>
            </a:r>
          </a:p>
          <a:p>
            <a:pPr marL="254000" indent="0" eaLnBrk="1" hangingPunct="1">
              <a:buSzPct val="125000"/>
              <a:buNone/>
            </a:pPr>
            <a:r>
              <a:rPr lang="en-US" altLang="tr-TR" sz="2400" dirty="0">
                <a:solidFill>
                  <a:srgbClr val="00B050"/>
                </a:solidFill>
              </a:rPr>
              <a:t>6</a:t>
            </a:r>
          </a:p>
        </p:txBody>
      </p:sp>
    </p:spTree>
    <p:extLst>
      <p:ext uri="{BB962C8B-B14F-4D97-AF65-F5344CB8AC3E}">
        <p14:creationId xmlns:p14="http://schemas.microsoft.com/office/powerpoint/2010/main" val="28111907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Exercise 3</a:t>
            </a:r>
            <a:r>
              <a:rPr lang="en-US" altLang="tr-TR" dirty="0"/>
              <a:t>	</a:t>
            </a:r>
          </a:p>
        </p:txBody>
      </p:sp>
      <p:sp>
        <p:nvSpPr>
          <p:cNvPr id="24579" name="Rectangle 2"/>
          <p:cNvSpPr>
            <a:spLocks noGrp="1" noChangeArrowheads="1"/>
          </p:cNvSpPr>
          <p:nvPr>
            <p:ph type="body" idx="1"/>
          </p:nvPr>
        </p:nvSpPr>
        <p:spPr>
          <a:xfrm>
            <a:off x="76200" y="1937792"/>
            <a:ext cx="10083800" cy="5435600"/>
          </a:xfrm>
        </p:spPr>
        <p:txBody>
          <a:bodyPr/>
          <a:lstStyle/>
          <a:p>
            <a:pPr marL="711200" indent="-457200" eaLnBrk="1" hangingPunct="1">
              <a:buSzPct val="125000"/>
              <a:buFont typeface="Arial" panose="020B0604020202020204" pitchFamily="34" charset="0"/>
              <a:buChar char="•"/>
            </a:pPr>
            <a:r>
              <a:rPr lang="en-US" altLang="tr-TR" sz="2800" dirty="0"/>
              <a:t>Write a function which takes two arguments a word and a letter.</a:t>
            </a:r>
          </a:p>
          <a:p>
            <a:pPr marL="711200" indent="-457200" eaLnBrk="1" hangingPunct="1">
              <a:buSzPct val="125000"/>
              <a:buFont typeface="Arial" panose="020B0604020202020204" pitchFamily="34" charset="0"/>
              <a:buChar char="•"/>
            </a:pPr>
            <a:r>
              <a:rPr lang="en-US" altLang="tr-TR" sz="2800" dirty="0"/>
              <a:t>The function should go through the word and when it encounter the letter it should return the part of the word after the letter including the letter given as an argument.</a:t>
            </a:r>
          </a:p>
          <a:p>
            <a:pPr marL="711200" indent="-457200" eaLnBrk="1" hangingPunct="1">
              <a:buSzPct val="125000"/>
              <a:buFont typeface="Arial" panose="020B0604020202020204" pitchFamily="34" charset="0"/>
              <a:buChar char="•"/>
            </a:pPr>
            <a:r>
              <a:rPr lang="en-US" altLang="tr-TR" sz="2800" dirty="0"/>
              <a:t>For </a:t>
            </a:r>
            <a:r>
              <a:rPr lang="en-US" altLang="tr-TR" sz="2800" dirty="0" err="1">
                <a:solidFill>
                  <a:srgbClr val="00B050"/>
                </a:solidFill>
              </a:rPr>
              <a:t>cut_string</a:t>
            </a:r>
            <a:r>
              <a:rPr lang="en-US" altLang="tr-TR" sz="2800" dirty="0">
                <a:solidFill>
                  <a:srgbClr val="00B050"/>
                </a:solidFill>
              </a:rPr>
              <a:t>(“</a:t>
            </a:r>
            <a:r>
              <a:rPr lang="en-US" altLang="tr-TR" sz="2800" dirty="0" err="1">
                <a:solidFill>
                  <a:srgbClr val="00B050"/>
                </a:solidFill>
              </a:rPr>
              <a:t>words”,”r</a:t>
            </a:r>
            <a:r>
              <a:rPr lang="en-US" altLang="tr-TR" sz="2800" dirty="0">
                <a:solidFill>
                  <a:srgbClr val="00B050"/>
                </a:solidFill>
              </a:rPr>
              <a:t>”) </a:t>
            </a:r>
            <a:r>
              <a:rPr lang="en-US" altLang="tr-TR" sz="2800" dirty="0"/>
              <a:t>it should print </a:t>
            </a:r>
            <a:r>
              <a:rPr lang="en-US" altLang="tr-TR" sz="2800" dirty="0" err="1">
                <a:solidFill>
                  <a:srgbClr val="00B050"/>
                </a:solidFill>
              </a:rPr>
              <a:t>rds</a:t>
            </a:r>
            <a:endParaRPr lang="en-US" altLang="tr-TR" sz="2400" dirty="0">
              <a:solidFill>
                <a:srgbClr val="00B050"/>
              </a:solidFill>
            </a:endParaRPr>
          </a:p>
        </p:txBody>
      </p:sp>
    </p:spTree>
    <p:extLst>
      <p:ext uri="{BB962C8B-B14F-4D97-AF65-F5344CB8AC3E}">
        <p14:creationId xmlns:p14="http://schemas.microsoft.com/office/powerpoint/2010/main" val="23536603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 y="2225824"/>
            <a:ext cx="10083800" cy="2057400"/>
          </a:xfrm>
        </p:spPr>
        <p:txBody>
          <a:bodyPr/>
          <a:lstStyle/>
          <a:p>
            <a:pPr algn="ctr">
              <a:spcBef>
                <a:spcPts val="0"/>
              </a:spcBef>
              <a:spcAft>
                <a:spcPts val="0"/>
              </a:spcAft>
            </a:pPr>
            <a:r>
              <a:rPr lang="en-US" altLang="en-US" sz="4800" b="1" dirty="0">
                <a:solidFill>
                  <a:schemeClr val="tx2"/>
                </a:solidFill>
              </a:rPr>
              <a:t>Week 8</a:t>
            </a:r>
            <a:br>
              <a:rPr lang="en-US" altLang="en-US" sz="4800" b="1" dirty="0">
                <a:solidFill>
                  <a:schemeClr val="tx2"/>
                </a:solidFill>
              </a:rPr>
            </a:br>
            <a:r>
              <a:rPr lang="en-US" altLang="en-US" sz="4400" b="1" dirty="0">
                <a:solidFill>
                  <a:schemeClr val="accent2"/>
                </a:solidFill>
              </a:rPr>
              <a:t>Lists</a:t>
            </a:r>
            <a:endParaRPr lang="en-US" sz="4800" b="1" dirty="0">
              <a:solidFill>
                <a:schemeClr val="accent2"/>
              </a:solidFill>
            </a:endParaRPr>
          </a:p>
        </p:txBody>
      </p:sp>
    </p:spTree>
    <p:extLst>
      <p:ext uri="{BB962C8B-B14F-4D97-AF65-F5344CB8AC3E}">
        <p14:creationId xmlns:p14="http://schemas.microsoft.com/office/powerpoint/2010/main" val="6840363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022896"/>
          </a:xfrm>
        </p:spPr>
        <p:txBody>
          <a:bodyPr/>
          <a:lstStyle/>
          <a:p>
            <a:pPr algn="l"/>
            <a:r>
              <a:rPr lang="en-US" sz="4800" b="1" dirty="0">
                <a:solidFill>
                  <a:schemeClr val="accent2"/>
                </a:solidFill>
              </a:rPr>
              <a:t>print</a:t>
            </a:r>
            <a:r>
              <a:rPr lang="en-US" sz="4800" dirty="0">
                <a:solidFill>
                  <a:schemeClr val="accent2"/>
                </a:solidFill>
              </a:rPr>
              <a:t> vs. </a:t>
            </a:r>
            <a:r>
              <a:rPr lang="en-US" sz="4800" b="1" dirty="0">
                <a:solidFill>
                  <a:schemeClr val="accent2"/>
                </a:solidFill>
              </a:rPr>
              <a:t>return</a:t>
            </a:r>
          </a:p>
        </p:txBody>
      </p:sp>
      <p:sp>
        <p:nvSpPr>
          <p:cNvPr id="3" name="Content Placeholder 2"/>
          <p:cNvSpPr>
            <a:spLocks noGrp="1"/>
          </p:cNvSpPr>
          <p:nvPr>
            <p:ph idx="1"/>
          </p:nvPr>
        </p:nvSpPr>
        <p:spPr>
          <a:xfrm>
            <a:off x="50800" y="2009800"/>
            <a:ext cx="10083800" cy="5435600"/>
          </a:xfrm>
        </p:spPr>
        <p:txBody>
          <a:bodyPr/>
          <a:lstStyle/>
          <a:p>
            <a:pPr marL="215900" indent="0" algn="l">
              <a:spcBef>
                <a:spcPts val="600"/>
              </a:spcBef>
              <a:buNone/>
            </a:pPr>
            <a:r>
              <a:rPr lang="en-US" sz="2400" dirty="0" err="1">
                <a:solidFill>
                  <a:srgbClr val="00B050"/>
                </a:solidFill>
                <a:latin typeface="Courier"/>
              </a:rPr>
              <a:t>def</a:t>
            </a:r>
            <a:r>
              <a:rPr lang="en-US" sz="2400" dirty="0">
                <a:solidFill>
                  <a:srgbClr val="00B050"/>
                </a:solidFill>
                <a:latin typeface="Courier"/>
              </a:rPr>
              <a:t> </a:t>
            </a:r>
            <a:r>
              <a:rPr lang="en-US" sz="2400" dirty="0" err="1">
                <a:solidFill>
                  <a:srgbClr val="00B050"/>
                </a:solidFill>
                <a:latin typeface="Courier"/>
              </a:rPr>
              <a:t>void_func</a:t>
            </a:r>
            <a:r>
              <a:rPr lang="en-US" sz="2400" dirty="0">
                <a:solidFill>
                  <a:srgbClr val="00B050"/>
                </a:solidFill>
                <a:latin typeface="Courier"/>
              </a:rPr>
              <a:t>():</a:t>
            </a:r>
          </a:p>
          <a:p>
            <a:pPr marL="215900" indent="0" algn="l">
              <a:spcBef>
                <a:spcPts val="600"/>
              </a:spcBef>
              <a:buNone/>
            </a:pPr>
            <a:r>
              <a:rPr lang="en-US" sz="2400" dirty="0">
                <a:solidFill>
                  <a:srgbClr val="00B050"/>
                </a:solidFill>
                <a:latin typeface="Courier"/>
              </a:rPr>
              <a:t>    print 2</a:t>
            </a:r>
          </a:p>
          <a:p>
            <a:pPr marL="215900" indent="0" algn="l">
              <a:spcBef>
                <a:spcPts val="600"/>
              </a:spcBef>
              <a:buNone/>
            </a:pPr>
            <a:r>
              <a:rPr lang="en-US" sz="2400" dirty="0" err="1">
                <a:solidFill>
                  <a:srgbClr val="00B050"/>
                </a:solidFill>
                <a:latin typeface="Courier"/>
              </a:rPr>
              <a:t>def</a:t>
            </a:r>
            <a:r>
              <a:rPr lang="en-US" sz="2400" dirty="0">
                <a:solidFill>
                  <a:srgbClr val="00B050"/>
                </a:solidFill>
                <a:latin typeface="Courier"/>
              </a:rPr>
              <a:t> </a:t>
            </a:r>
            <a:r>
              <a:rPr lang="en-US" sz="2400" dirty="0" err="1">
                <a:solidFill>
                  <a:srgbClr val="00B050"/>
                </a:solidFill>
                <a:latin typeface="Courier"/>
              </a:rPr>
              <a:t>fruitful_func</a:t>
            </a:r>
            <a:r>
              <a:rPr lang="en-US" sz="2400" dirty="0">
                <a:solidFill>
                  <a:srgbClr val="00B050"/>
                </a:solidFill>
                <a:latin typeface="Courier"/>
              </a:rPr>
              <a:t>():</a:t>
            </a:r>
          </a:p>
          <a:p>
            <a:pPr marL="215900" indent="0" algn="l">
              <a:spcBef>
                <a:spcPts val="600"/>
              </a:spcBef>
              <a:buNone/>
            </a:pPr>
            <a:r>
              <a:rPr lang="en-US" sz="2400" dirty="0">
                <a:solidFill>
                  <a:srgbClr val="00B050"/>
                </a:solidFill>
                <a:latin typeface="Courier"/>
              </a:rPr>
              <a:t>    return 2</a:t>
            </a:r>
          </a:p>
          <a:p>
            <a:pPr marL="215900" indent="0" algn="l">
              <a:spcBef>
                <a:spcPts val="600"/>
              </a:spcBef>
              <a:buNone/>
            </a:pPr>
            <a:endParaRPr lang="en-US" sz="2400" dirty="0">
              <a:solidFill>
                <a:srgbClr val="00B050"/>
              </a:solidFill>
              <a:latin typeface="Courier"/>
            </a:endParaRPr>
          </a:p>
          <a:p>
            <a:pPr marL="215900" indent="0" algn="l">
              <a:spcBef>
                <a:spcPts val="600"/>
              </a:spcBef>
              <a:buNone/>
            </a:pPr>
            <a:r>
              <a:rPr lang="en-US" sz="2400" dirty="0">
                <a:solidFill>
                  <a:srgbClr val="00B050"/>
                </a:solidFill>
                <a:latin typeface="Courier"/>
              </a:rPr>
              <a:t>a = </a:t>
            </a:r>
            <a:r>
              <a:rPr lang="en-US" sz="2400" dirty="0" err="1">
                <a:solidFill>
                  <a:srgbClr val="00B050"/>
                </a:solidFill>
                <a:latin typeface="Courier"/>
              </a:rPr>
              <a:t>void_func</a:t>
            </a:r>
            <a:r>
              <a:rPr lang="en-US" sz="2400" dirty="0">
                <a:solidFill>
                  <a:srgbClr val="00B050"/>
                </a:solidFill>
                <a:latin typeface="Courier"/>
              </a:rPr>
              <a:t>()</a:t>
            </a:r>
          </a:p>
          <a:p>
            <a:pPr marL="215900" indent="0" algn="l">
              <a:spcBef>
                <a:spcPts val="600"/>
              </a:spcBef>
              <a:buNone/>
            </a:pPr>
            <a:r>
              <a:rPr lang="en-US" sz="2400" dirty="0">
                <a:solidFill>
                  <a:srgbClr val="00B050"/>
                </a:solidFill>
                <a:latin typeface="Courier"/>
              </a:rPr>
              <a:t>print 'the value of a:', a</a:t>
            </a:r>
          </a:p>
          <a:p>
            <a:pPr marL="215900" indent="0" algn="l">
              <a:spcBef>
                <a:spcPts val="600"/>
              </a:spcBef>
              <a:buNone/>
            </a:pPr>
            <a:r>
              <a:rPr lang="en-US" sz="2400" dirty="0">
                <a:solidFill>
                  <a:srgbClr val="00B050"/>
                </a:solidFill>
                <a:latin typeface="Courier"/>
              </a:rPr>
              <a:t>b = </a:t>
            </a:r>
            <a:r>
              <a:rPr lang="en-US" sz="2400" dirty="0" err="1">
                <a:solidFill>
                  <a:srgbClr val="00B050"/>
                </a:solidFill>
                <a:latin typeface="Courier"/>
              </a:rPr>
              <a:t>fruitful_func</a:t>
            </a:r>
            <a:r>
              <a:rPr lang="en-US" sz="2400" dirty="0">
                <a:solidFill>
                  <a:srgbClr val="00B050"/>
                </a:solidFill>
                <a:latin typeface="Courier"/>
              </a:rPr>
              <a:t>()</a:t>
            </a:r>
          </a:p>
          <a:p>
            <a:pPr marL="215900" indent="0" algn="l">
              <a:spcBef>
                <a:spcPts val="600"/>
              </a:spcBef>
              <a:buNone/>
            </a:pPr>
            <a:r>
              <a:rPr lang="en-US" sz="2400" dirty="0">
                <a:solidFill>
                  <a:srgbClr val="00B050"/>
                </a:solidFill>
                <a:latin typeface="Courier"/>
              </a:rPr>
              <a:t>print 'the value of b:', b</a:t>
            </a:r>
          </a:p>
          <a:p>
            <a:pPr marL="215900" indent="0" algn="l">
              <a:spcBef>
                <a:spcPts val="600"/>
              </a:spcBef>
              <a:buNone/>
            </a:pPr>
            <a:endParaRPr lang="en-US" sz="2400" dirty="0">
              <a:latin typeface="Courier"/>
            </a:endParaRPr>
          </a:p>
          <a:p>
            <a:pPr marL="215900" indent="0" algn="l">
              <a:spcBef>
                <a:spcPts val="600"/>
              </a:spcBef>
              <a:buNone/>
            </a:pPr>
            <a:r>
              <a:rPr lang="en-US" sz="2400" b="1" i="1" dirty="0">
                <a:latin typeface="Courier"/>
              </a:rPr>
              <a:t>the value of a: None</a:t>
            </a:r>
          </a:p>
          <a:p>
            <a:pPr marL="215900" indent="0" algn="l">
              <a:spcBef>
                <a:spcPts val="600"/>
              </a:spcBef>
              <a:buNone/>
            </a:pPr>
            <a:r>
              <a:rPr lang="en-US" sz="2400" b="1" i="1" dirty="0">
                <a:latin typeface="Courier"/>
              </a:rPr>
              <a:t>the value of b: 2</a:t>
            </a:r>
          </a:p>
        </p:txBody>
      </p:sp>
    </p:spTree>
    <p:extLst>
      <p:ext uri="{BB962C8B-B14F-4D97-AF65-F5344CB8AC3E}">
        <p14:creationId xmlns:p14="http://schemas.microsoft.com/office/powerpoint/2010/main" val="1549033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800" y="50800"/>
            <a:ext cx="10083800" cy="878880"/>
          </a:xfrm>
        </p:spPr>
        <p:txBody>
          <a:bodyPr/>
          <a:lstStyle/>
          <a:p>
            <a:pPr algn="l" eaLnBrk="1" hangingPunct="1"/>
            <a:r>
              <a:rPr lang="en-US" altLang="en-US" sz="4800" dirty="0">
                <a:solidFill>
                  <a:schemeClr val="accent2"/>
                </a:solidFill>
              </a:rPr>
              <a:t>Boolean functions</a:t>
            </a:r>
          </a:p>
        </p:txBody>
      </p:sp>
      <p:sp>
        <p:nvSpPr>
          <p:cNvPr id="28675" name="Rectangle 2"/>
          <p:cNvSpPr>
            <a:spLocks noGrp="1" noChangeArrowheads="1"/>
          </p:cNvSpPr>
          <p:nvPr>
            <p:ph type="body" idx="1"/>
          </p:nvPr>
        </p:nvSpPr>
        <p:spPr>
          <a:xfrm>
            <a:off x="-392608" y="2172371"/>
            <a:ext cx="10083800" cy="5435600"/>
          </a:xfrm>
        </p:spPr>
        <p:txBody>
          <a:bodyPr/>
          <a:lstStyle/>
          <a:p>
            <a:pPr marL="1155700" indent="-457200" algn="l" eaLnBrk="1" hangingPunct="1">
              <a:buSzPct val="125000"/>
              <a:buFont typeface="Arial" panose="020B0604020202020204" pitchFamily="34" charset="0"/>
              <a:buChar char="•"/>
            </a:pPr>
            <a:r>
              <a:rPr lang="en-US" altLang="en-US" dirty="0"/>
              <a:t>Functions can return </a:t>
            </a:r>
            <a:r>
              <a:rPr lang="en-US" altLang="en-US" dirty="0" err="1"/>
              <a:t>booleans</a:t>
            </a:r>
            <a:r>
              <a:rPr lang="en-US" altLang="en-US" dirty="0"/>
              <a:t>, which is often convenient for hiding complicated tests inside functions. For example:</a:t>
            </a:r>
            <a:br>
              <a:rPr lang="en-US" altLang="en-US" dirty="0"/>
            </a:br>
            <a:br>
              <a:rPr lang="en-US" altLang="en-US" dirty="0"/>
            </a:br>
            <a:br>
              <a:rPr lang="en-US" altLang="en-US" b="1" dirty="0">
                <a:latin typeface="Courier New" panose="02070309020205020404" pitchFamily="49" charset="0"/>
              </a:rPr>
            </a:br>
            <a:r>
              <a:rPr lang="en-US" altLang="en-US" b="1" dirty="0">
                <a:solidFill>
                  <a:srgbClr val="00B050"/>
                </a:solidFill>
                <a:latin typeface="Courier New" panose="02070309020205020404" pitchFamily="49" charset="0"/>
              </a:rPr>
              <a:t>def </a:t>
            </a:r>
            <a:r>
              <a:rPr lang="en-US" altLang="en-US" b="1" dirty="0" err="1">
                <a:solidFill>
                  <a:srgbClr val="00B050"/>
                </a:solidFill>
                <a:latin typeface="Courier New" panose="02070309020205020404" pitchFamily="49" charset="0"/>
              </a:rPr>
              <a:t>is_divisible</a:t>
            </a:r>
            <a:r>
              <a:rPr lang="en-US" altLang="en-US" b="1" dirty="0">
                <a:solidFill>
                  <a:srgbClr val="00B050"/>
                </a:solidFill>
                <a:latin typeface="Courier New" panose="02070309020205020404" pitchFamily="49" charset="0"/>
              </a:rPr>
              <a:t>(x, y):</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if x % y == 0:</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return True</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else:</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return False</a:t>
            </a:r>
          </a:p>
        </p:txBody>
      </p:sp>
      <p:sp>
        <p:nvSpPr>
          <p:cNvPr id="28676"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algn="ctr" eaLnBrk="1" hangingPunct="1"/>
            <a:fld id="{F127A1C0-E59F-4EB6-A133-71D0A2CC25C3}" type="slidenum">
              <a:rPr lang="en-US" altLang="tr-TR" sz="1400">
                <a:solidFill>
                  <a:schemeClr val="tx1"/>
                </a:solidFill>
              </a:rPr>
              <a:pPr algn="ctr" eaLnBrk="1" hangingPunct="1"/>
              <a:t>5</a:t>
            </a:fld>
            <a:endParaRPr lang="en-US" altLang="tr-TR" sz="1400">
              <a:solidFill>
                <a:schemeClr val="tx1"/>
              </a:solidFill>
            </a:endParaRPr>
          </a:p>
        </p:txBody>
      </p:sp>
    </p:spTree>
    <p:extLst>
      <p:ext uri="{BB962C8B-B14F-4D97-AF65-F5344CB8AC3E}">
        <p14:creationId xmlns:p14="http://schemas.microsoft.com/office/powerpoint/2010/main" val="35948346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1022896"/>
          </a:xfrm>
        </p:spPr>
        <p:txBody>
          <a:bodyPr/>
          <a:lstStyle/>
          <a:p>
            <a:pPr algn="l" eaLnBrk="1" hangingPunct="1"/>
            <a:r>
              <a:rPr lang="en-US" altLang="tr-TR" sz="4800" dirty="0">
                <a:solidFill>
                  <a:schemeClr val="accent2"/>
                </a:solidFill>
              </a:rPr>
              <a:t>Recursion</a:t>
            </a:r>
          </a:p>
        </p:txBody>
      </p:sp>
      <p:sp>
        <p:nvSpPr>
          <p:cNvPr id="62467" name="Rectangle 2"/>
          <p:cNvSpPr>
            <a:spLocks noGrp="1" noChangeArrowheads="1"/>
          </p:cNvSpPr>
          <p:nvPr>
            <p:ph type="body" idx="1"/>
          </p:nvPr>
        </p:nvSpPr>
        <p:spPr>
          <a:xfrm>
            <a:off x="-464616" y="1721768"/>
            <a:ext cx="10513168" cy="5435600"/>
          </a:xfrm>
        </p:spPr>
        <p:txBody>
          <a:bodyPr/>
          <a:lstStyle/>
          <a:p>
            <a:pPr marL="1155700" indent="-457200" algn="l" eaLnBrk="1" hangingPunct="1">
              <a:lnSpc>
                <a:spcPct val="150000"/>
              </a:lnSpc>
              <a:buSzPct val="125000"/>
              <a:buFont typeface="Arial" panose="020B0604020202020204" pitchFamily="34" charset="0"/>
              <a:buChar char="•"/>
              <a:defRPr/>
            </a:pPr>
            <a:r>
              <a:rPr lang="en-US" altLang="tr-TR" dirty="0"/>
              <a:t>A recursive function is a function that calls itself!</a:t>
            </a:r>
          </a:p>
          <a:p>
            <a:pPr marL="939800" lvl="2" indent="0" algn="l" eaLnBrk="1" hangingPunct="1">
              <a:lnSpc>
                <a:spcPct val="150000"/>
              </a:lnSpc>
              <a:buFont typeface="Gill Sans" charset="0"/>
              <a:buNone/>
              <a:defRPr/>
            </a:pPr>
            <a:r>
              <a:rPr lang="en-US" altLang="tr-TR" b="1" dirty="0" err="1">
                <a:solidFill>
                  <a:srgbClr val="00B050"/>
                </a:solidFill>
                <a:latin typeface="Courier"/>
              </a:rPr>
              <a:t>def</a:t>
            </a:r>
            <a:r>
              <a:rPr lang="en-US" altLang="tr-TR" b="1" dirty="0">
                <a:solidFill>
                  <a:srgbClr val="00B050"/>
                </a:solidFill>
                <a:latin typeface="Courier"/>
              </a:rPr>
              <a:t> </a:t>
            </a:r>
            <a:r>
              <a:rPr lang="en-US" altLang="tr-TR" b="1" dirty="0" err="1">
                <a:solidFill>
                  <a:srgbClr val="00B050"/>
                </a:solidFill>
                <a:latin typeface="Courier"/>
              </a:rPr>
              <a:t>recursive_func</a:t>
            </a:r>
            <a:r>
              <a:rPr lang="en-US" altLang="tr-TR" b="1" dirty="0">
                <a:solidFill>
                  <a:srgbClr val="00B050"/>
                </a:solidFill>
                <a:latin typeface="Courier"/>
              </a:rPr>
              <a:t>(n):</a:t>
            </a:r>
          </a:p>
          <a:p>
            <a:pPr marL="939800" lvl="2" indent="0" algn="l" eaLnBrk="1" hangingPunct="1">
              <a:lnSpc>
                <a:spcPct val="150000"/>
              </a:lnSpc>
              <a:spcBef>
                <a:spcPts val="600"/>
              </a:spcBef>
              <a:buFont typeface="Gill Sans" charset="0"/>
              <a:buNone/>
              <a:defRPr/>
            </a:pPr>
            <a:r>
              <a:rPr lang="en-US" altLang="tr-TR" b="1" dirty="0">
                <a:solidFill>
                  <a:srgbClr val="00B050"/>
                </a:solidFill>
                <a:latin typeface="Courier"/>
              </a:rPr>
              <a:t>	</a:t>
            </a:r>
            <a:r>
              <a:rPr lang="en-US" altLang="tr-TR" b="1" dirty="0" err="1">
                <a:solidFill>
                  <a:srgbClr val="00B050"/>
                </a:solidFill>
                <a:latin typeface="Courier"/>
              </a:rPr>
              <a:t>recursive_func</a:t>
            </a:r>
            <a:r>
              <a:rPr lang="en-US" altLang="tr-TR" b="1" dirty="0">
                <a:solidFill>
                  <a:srgbClr val="00B050"/>
                </a:solidFill>
                <a:latin typeface="Courier"/>
              </a:rPr>
              <a:t>(n/2)</a:t>
            </a:r>
          </a:p>
          <a:p>
            <a:pPr marL="939800" lvl="2" indent="0" algn="l" eaLnBrk="1" hangingPunct="1">
              <a:lnSpc>
                <a:spcPct val="150000"/>
              </a:lnSpc>
              <a:buFont typeface="Gill Sans" charset="0"/>
              <a:buNone/>
              <a:defRPr/>
            </a:pPr>
            <a:r>
              <a:rPr lang="en-US" altLang="tr-TR" dirty="0">
                <a:solidFill>
                  <a:schemeClr val="accent2">
                    <a:lumMod val="60000"/>
                    <a:lumOff val="40000"/>
                  </a:schemeClr>
                </a:solidFill>
                <a:sym typeface="Wingdings" panose="05000000000000000000" pitchFamily="2" charset="2"/>
              </a:rPr>
              <a:t> Does this terminate?</a:t>
            </a:r>
            <a:endParaRPr lang="en-US" altLang="tr-TR" dirty="0">
              <a:solidFill>
                <a:schemeClr val="accent2">
                  <a:lumMod val="60000"/>
                  <a:lumOff val="40000"/>
                </a:schemeClr>
              </a:solidFill>
            </a:endParaRPr>
          </a:p>
          <a:p>
            <a:pPr marL="1155700" indent="-457200" algn="l" eaLnBrk="1" hangingPunct="1">
              <a:lnSpc>
                <a:spcPct val="150000"/>
              </a:lnSpc>
              <a:buSzPct val="125000"/>
              <a:buFont typeface="Arial" panose="020B0604020202020204" pitchFamily="34" charset="0"/>
              <a:buChar char="•"/>
              <a:defRPr/>
            </a:pPr>
            <a:r>
              <a:rPr lang="en-US" altLang="tr-TR" dirty="0"/>
              <a:t>The way we make sure this process actually terminates is by being sure that the argument that controls how much work we do gets smaller every time we call the function again.</a:t>
            </a:r>
          </a:p>
          <a:p>
            <a:pPr marL="1397000" lvl="2" indent="-457200" algn="l" eaLnBrk="1" hangingPunct="1">
              <a:lnSpc>
                <a:spcPct val="150000"/>
              </a:lnSpc>
              <a:buSzPct val="100000"/>
              <a:buFont typeface="Wingdings" panose="05000000000000000000" pitchFamily="2" charset="2"/>
              <a:buChar char="Ø"/>
              <a:defRPr/>
            </a:pPr>
            <a:r>
              <a:rPr lang="en-US" altLang="tr-TR" dirty="0"/>
              <a:t> The argument might be a number that counts down to zero, or a string or list that gets shorter.</a:t>
            </a:r>
          </a:p>
        </p:txBody>
      </p:sp>
    </p:spTree>
    <p:extLst>
      <p:ext uri="{BB962C8B-B14F-4D97-AF65-F5344CB8AC3E}">
        <p14:creationId xmlns:p14="http://schemas.microsoft.com/office/powerpoint/2010/main" val="95191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878880"/>
          </a:xfrm>
        </p:spPr>
        <p:txBody>
          <a:bodyPr/>
          <a:lstStyle/>
          <a:p>
            <a:pPr algn="l" eaLnBrk="1" hangingPunct="1"/>
            <a:r>
              <a:rPr lang="en-US" altLang="tr-TR" sz="4800" dirty="0">
                <a:solidFill>
                  <a:schemeClr val="accent2"/>
                </a:solidFill>
              </a:rPr>
              <a:t>Recursion</a:t>
            </a:r>
          </a:p>
        </p:txBody>
      </p:sp>
      <p:sp>
        <p:nvSpPr>
          <p:cNvPr id="62467" name="Rectangle 2"/>
          <p:cNvSpPr>
            <a:spLocks noGrp="1" noChangeArrowheads="1"/>
          </p:cNvSpPr>
          <p:nvPr>
            <p:ph type="body" idx="1"/>
          </p:nvPr>
        </p:nvSpPr>
        <p:spPr>
          <a:xfrm>
            <a:off x="50800" y="2197633"/>
            <a:ext cx="10083800" cy="5435600"/>
          </a:xfrm>
        </p:spPr>
        <p:txBody>
          <a:bodyPr/>
          <a:lstStyle/>
          <a:p>
            <a:pPr marL="254000" indent="0" algn="l" eaLnBrk="1" hangingPunct="1">
              <a:buSzPct val="125000"/>
              <a:buNone/>
              <a:defRPr/>
            </a:pPr>
            <a:r>
              <a:rPr lang="en-US" altLang="tr-TR" dirty="0">
                <a:solidFill>
                  <a:srgbClr val="00B050"/>
                </a:solidFill>
              </a:rPr>
              <a:t>def countdown(n):</a:t>
            </a:r>
          </a:p>
          <a:p>
            <a:pPr marL="254000" indent="0" algn="l" eaLnBrk="1" hangingPunct="1">
              <a:buSzPct val="125000"/>
              <a:buNone/>
              <a:defRPr/>
            </a:pPr>
            <a:r>
              <a:rPr lang="en-US" altLang="tr-TR" dirty="0">
                <a:solidFill>
                  <a:srgbClr val="00B050"/>
                </a:solidFill>
              </a:rPr>
              <a:t>	if n&lt;=0:</a:t>
            </a:r>
          </a:p>
          <a:p>
            <a:pPr marL="596900" lvl="1" indent="0" algn="l" eaLnBrk="1" hangingPunct="1">
              <a:buSzPct val="125000"/>
              <a:buNone/>
              <a:defRPr/>
            </a:pPr>
            <a:r>
              <a:rPr lang="en-US" altLang="tr-TR" dirty="0">
                <a:solidFill>
                  <a:srgbClr val="00B050"/>
                </a:solidFill>
              </a:rPr>
              <a:t>  		print “Done!”</a:t>
            </a:r>
          </a:p>
          <a:p>
            <a:pPr marL="225425" lvl="1" indent="0" algn="l" eaLnBrk="1" hangingPunct="1">
              <a:buSzPct val="125000"/>
              <a:buNone/>
              <a:defRPr/>
            </a:pPr>
            <a:r>
              <a:rPr lang="en-US" altLang="tr-TR" dirty="0">
                <a:solidFill>
                  <a:srgbClr val="00B050"/>
                </a:solidFill>
              </a:rPr>
              <a:t>	else:</a:t>
            </a:r>
          </a:p>
          <a:p>
            <a:pPr marL="596900" lvl="1" indent="0" algn="l" eaLnBrk="1" hangingPunct="1">
              <a:buSzPct val="125000"/>
              <a:buNone/>
              <a:defRPr/>
            </a:pPr>
            <a:r>
              <a:rPr lang="en-US" altLang="tr-TR" dirty="0">
                <a:solidFill>
                  <a:srgbClr val="00B050"/>
                </a:solidFill>
              </a:rPr>
              <a:t>  		print n</a:t>
            </a:r>
          </a:p>
          <a:p>
            <a:pPr marL="596900" lvl="1" indent="0" algn="l" eaLnBrk="1" hangingPunct="1">
              <a:buSzPct val="125000"/>
              <a:buNone/>
              <a:defRPr/>
            </a:pPr>
            <a:r>
              <a:rPr lang="en-US" altLang="tr-TR" dirty="0">
                <a:solidFill>
                  <a:srgbClr val="00B050"/>
                </a:solidFill>
              </a:rPr>
              <a:t>  		countdown(n-1)</a:t>
            </a:r>
          </a:p>
        </p:txBody>
      </p:sp>
    </p:spTree>
    <p:extLst>
      <p:ext uri="{BB962C8B-B14F-4D97-AF65-F5344CB8AC3E}">
        <p14:creationId xmlns:p14="http://schemas.microsoft.com/office/powerpoint/2010/main" val="4908284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50800" y="21336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2540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marL="25400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3200" b="0" i="0" u="none" strike="noStrike" kern="1200" cap="none" spc="0" normalizeH="0" baseline="0" noProof="0" dirty="0">
                <a:ln>
                  <a:noFill/>
                </a:ln>
                <a:solidFill>
                  <a:srgbClr val="00B050"/>
                </a:solidFill>
                <a:effectLst/>
                <a:uLnTx/>
                <a:uFillTx/>
                <a:latin typeface="Courier"/>
                <a:sym typeface="Gill Sans" charset="0"/>
              </a:rPr>
              <a:t># recursive function implementation</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p>
        </p:txBody>
      </p:sp>
      <p:sp>
        <p:nvSpPr>
          <p:cNvPr id="30723" name="Rectangle 1"/>
          <p:cNvSpPr>
            <a:spLocks noGrp="1" noChangeArrowheads="1"/>
          </p:cNvSpPr>
          <p:nvPr>
            <p:ph type="title"/>
          </p:nvPr>
        </p:nvSpPr>
        <p:spPr>
          <a:xfrm>
            <a:off x="50800" y="50800"/>
            <a:ext cx="10083800" cy="878880"/>
          </a:xfrm>
        </p:spPr>
        <p:txBody>
          <a:bodyPr/>
          <a:lstStyle/>
          <a:p>
            <a:pPr algn="l" eaLnBrk="1" hangingPunct="1"/>
            <a:r>
              <a:rPr lang="en-US" altLang="tr-TR" sz="4800" dirty="0">
                <a:solidFill>
                  <a:schemeClr val="accent2"/>
                </a:solidFill>
              </a:rPr>
              <a:t>Recursion</a:t>
            </a:r>
          </a:p>
        </p:txBody>
      </p:sp>
      <p:grpSp>
        <p:nvGrpSpPr>
          <p:cNvPr id="30724" name="Group 5"/>
          <p:cNvGrpSpPr>
            <a:grpSpLocks/>
          </p:cNvGrpSpPr>
          <p:nvPr/>
        </p:nvGrpSpPr>
        <p:grpSpPr bwMode="auto">
          <a:xfrm>
            <a:off x="965200" y="4356100"/>
            <a:ext cx="3609975" cy="1016000"/>
            <a:chOff x="0" y="0"/>
            <a:chExt cx="1848" cy="640"/>
          </a:xfrm>
        </p:grpSpPr>
        <p:sp>
          <p:nvSpPr>
            <p:cNvPr id="30727" name="AutoShape 3"/>
            <p:cNvSpPr>
              <a:spLocks/>
            </p:cNvSpPr>
            <p:nvPr/>
          </p:nvSpPr>
          <p:spPr bwMode="auto">
            <a:xfrm>
              <a:off x="40" y="32"/>
              <a:ext cx="1776" cy="576"/>
            </a:xfrm>
            <a:prstGeom prst="roundRect">
              <a:avLst>
                <a:gd name="adj" fmla="val 208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tr-TR" altLang="tr-TR" sz="3200" b="0" i="0" u="none" strike="noStrike" kern="1200" cap="none" spc="0" normalizeH="0" baseline="0" noProof="0">
                <a:ln>
                  <a:noFill/>
                </a:ln>
                <a:solidFill>
                  <a:srgbClr val="000000"/>
                </a:solidFill>
                <a:effectLst/>
                <a:uLnTx/>
                <a:uFillTx/>
                <a:sym typeface="Gill Sans" charset="0"/>
              </a:endParaRPr>
            </a:p>
          </p:txBody>
        </p:sp>
        <p:pic>
          <p:nvPicPr>
            <p:cNvPr id="3072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4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Line 6"/>
          <p:cNvSpPr>
            <a:spLocks noChangeShapeType="1"/>
          </p:cNvSpPr>
          <p:nvPr/>
        </p:nvSpPr>
        <p:spPr bwMode="auto">
          <a:xfrm rot="10800000" flipH="1">
            <a:off x="4591050" y="4419600"/>
            <a:ext cx="2282825" cy="111125"/>
          </a:xfrm>
          <a:prstGeom prst="line">
            <a:avLst/>
          </a:prstGeom>
          <a:noFill/>
          <a:ln w="38100">
            <a:solidFill>
              <a:srgbClr val="86133E"/>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30726" name="Rectangle 7"/>
          <p:cNvSpPr>
            <a:spLocks/>
          </p:cNvSpPr>
          <p:nvPr/>
        </p:nvSpPr>
        <p:spPr bwMode="auto">
          <a:xfrm>
            <a:off x="6978650" y="4127500"/>
            <a:ext cx="1657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tr-TR" sz="3200" b="0" i="0" u="none" strike="noStrike" kern="1200" cap="none" spc="0" normalizeH="0" baseline="0" noProof="0">
                <a:ln>
                  <a:noFill/>
                </a:ln>
                <a:solidFill>
                  <a:srgbClr val="86133E"/>
                </a:solidFill>
                <a:effectLst/>
                <a:uLnTx/>
                <a:uFillTx/>
                <a:latin typeface="Gill Sans" charset="0"/>
                <a:cs typeface="Gill Sans" charset="0"/>
                <a:sym typeface="Gill Sans" charset="0"/>
              </a:rPr>
              <a:t>Base case</a:t>
            </a:r>
          </a:p>
        </p:txBody>
      </p:sp>
    </p:spTree>
    <p:extLst>
      <p:ext uri="{BB962C8B-B14F-4D97-AF65-F5344CB8AC3E}">
        <p14:creationId xmlns:p14="http://schemas.microsoft.com/office/powerpoint/2010/main" val="41840263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50800" y="21336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2540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marL="25400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3200" b="0" i="0" u="none" strike="noStrike" kern="1200" cap="none" spc="0" normalizeH="0" baseline="0" noProof="0" dirty="0">
                <a:ln>
                  <a:noFill/>
                </a:ln>
                <a:solidFill>
                  <a:schemeClr val="accent2"/>
                </a:solidFill>
                <a:effectLst/>
                <a:uLnTx/>
                <a:uFillTx/>
                <a:latin typeface="Courier"/>
                <a:sym typeface="Gill Sans" charset="0"/>
              </a:rPr>
              <a:t># recursive function implementation</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def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p>
        </p:txBody>
      </p:sp>
      <p:sp>
        <p:nvSpPr>
          <p:cNvPr id="31747" name="Rectangle 1"/>
          <p:cNvSpPr>
            <a:spLocks noGrp="1" noChangeArrowheads="1"/>
          </p:cNvSpPr>
          <p:nvPr>
            <p:ph type="title"/>
          </p:nvPr>
        </p:nvSpPr>
        <p:spPr>
          <a:xfrm>
            <a:off x="50800" y="50800"/>
            <a:ext cx="10083800" cy="1238920"/>
          </a:xfrm>
        </p:spPr>
        <p:txBody>
          <a:bodyPr/>
          <a:lstStyle/>
          <a:p>
            <a:pPr algn="l" eaLnBrk="1" hangingPunct="1"/>
            <a:r>
              <a:rPr lang="en-US" altLang="tr-TR" sz="4800" dirty="0">
                <a:solidFill>
                  <a:schemeClr val="accent2"/>
                </a:solidFill>
              </a:rPr>
              <a:t>Recursion</a:t>
            </a:r>
          </a:p>
        </p:txBody>
      </p:sp>
      <p:grpSp>
        <p:nvGrpSpPr>
          <p:cNvPr id="31748" name="Group 5"/>
          <p:cNvGrpSpPr>
            <a:grpSpLocks/>
          </p:cNvGrpSpPr>
          <p:nvPr/>
        </p:nvGrpSpPr>
        <p:grpSpPr bwMode="auto">
          <a:xfrm>
            <a:off x="1192213" y="5737225"/>
            <a:ext cx="7845425" cy="736600"/>
            <a:chOff x="0" y="0"/>
            <a:chExt cx="4088" cy="464"/>
          </a:xfrm>
        </p:grpSpPr>
        <p:sp>
          <p:nvSpPr>
            <p:cNvPr id="31751" name="AutoShape 3"/>
            <p:cNvSpPr>
              <a:spLocks/>
            </p:cNvSpPr>
            <p:nvPr/>
          </p:nvSpPr>
          <p:spPr bwMode="auto">
            <a:xfrm>
              <a:off x="40" y="32"/>
              <a:ext cx="4016" cy="400"/>
            </a:xfrm>
            <a:prstGeom prst="roundRect">
              <a:avLst>
                <a:gd name="adj" fmla="val 3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tr-TR" altLang="tr-TR" sz="3200" b="0" i="0" u="none" strike="noStrike" kern="1200" cap="none" spc="0" normalizeH="0" baseline="0" noProof="0">
                <a:ln>
                  <a:noFill/>
                </a:ln>
                <a:solidFill>
                  <a:srgbClr val="000000"/>
                </a:solidFill>
                <a:effectLst/>
                <a:uLnTx/>
                <a:uFillTx/>
                <a:sym typeface="Gill Sans" charset="0"/>
              </a:endParaRPr>
            </a:p>
          </p:txBody>
        </p:sp>
        <p:pic>
          <p:nvPicPr>
            <p:cNvPr id="317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8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49" name="Line 6"/>
          <p:cNvSpPr>
            <a:spLocks noChangeShapeType="1"/>
          </p:cNvSpPr>
          <p:nvPr/>
        </p:nvSpPr>
        <p:spPr bwMode="auto">
          <a:xfrm rot="10800000" flipH="1">
            <a:off x="6519863" y="4503738"/>
            <a:ext cx="727075" cy="1208087"/>
          </a:xfrm>
          <a:prstGeom prst="line">
            <a:avLst/>
          </a:prstGeom>
          <a:noFill/>
          <a:ln w="38100">
            <a:solidFill>
              <a:srgbClr val="86133E"/>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31750" name="Rectangle 7"/>
          <p:cNvSpPr>
            <a:spLocks/>
          </p:cNvSpPr>
          <p:nvPr/>
        </p:nvSpPr>
        <p:spPr bwMode="auto">
          <a:xfrm>
            <a:off x="6850063" y="3937000"/>
            <a:ext cx="24971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tr-TR" sz="3200" b="0" i="0" u="none" strike="noStrike" kern="1200" cap="none" spc="0" normalizeH="0" baseline="0" noProof="0">
                <a:ln>
                  <a:noFill/>
                </a:ln>
                <a:solidFill>
                  <a:srgbClr val="86133E"/>
                </a:solidFill>
                <a:effectLst/>
                <a:uLnTx/>
                <a:uFillTx/>
                <a:latin typeface="Gill Sans" charset="0"/>
                <a:cs typeface="Gill Sans" charset="0"/>
                <a:sym typeface="Gill Sans" charset="0"/>
              </a:rPr>
              <a:t>Recursive case</a:t>
            </a:r>
          </a:p>
        </p:txBody>
      </p:sp>
    </p:spTree>
    <p:extLst>
      <p:ext uri="{BB962C8B-B14F-4D97-AF65-F5344CB8AC3E}">
        <p14:creationId xmlns:p14="http://schemas.microsoft.com/office/powerpoint/2010/main" val="319092554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Pages>0</Pages>
  <Words>1047</Words>
  <Characters>0</Characters>
  <Application>Microsoft Office PowerPoint</Application>
  <PresentationFormat>Custom</PresentationFormat>
  <Lines>0</Lines>
  <Paragraphs>175</Paragraphs>
  <Slides>36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Arial</vt:lpstr>
      <vt:lpstr>Calibri</vt:lpstr>
      <vt:lpstr>Courier</vt:lpstr>
      <vt:lpstr>Courier New</vt:lpstr>
      <vt:lpstr>Gill Sans</vt:lpstr>
      <vt:lpstr>Wingdings</vt:lpstr>
      <vt:lpstr>ヒラギノ角ゴ ProN W3</vt:lpstr>
      <vt:lpstr>ヒラギノ角ゴ ProN W6</vt:lpstr>
      <vt:lpstr>Title &amp; Subtitle</vt:lpstr>
      <vt:lpstr>Title &amp; Bullets</vt:lpstr>
      <vt:lpstr>1_Title &amp; Bullets</vt:lpstr>
      <vt:lpstr> ENGR 101 Introduction to Programming  Week 7</vt:lpstr>
      <vt:lpstr>Reminder Last Week (Week 6) Fruitful Functions and Recursion</vt:lpstr>
      <vt:lpstr>Fruitful functions</vt:lpstr>
      <vt:lpstr>print vs. return</vt:lpstr>
      <vt:lpstr>Boolean functions</vt:lpstr>
      <vt:lpstr>Recursion</vt:lpstr>
      <vt:lpstr>Recursion</vt:lpstr>
      <vt:lpstr>Recursion</vt:lpstr>
      <vt:lpstr>Recursion</vt:lpstr>
      <vt:lpstr>Infinite Recursion</vt:lpstr>
      <vt:lpstr>Random module</vt:lpstr>
      <vt:lpstr>Week 7 Strings</vt:lpstr>
      <vt:lpstr>Strings</vt:lpstr>
      <vt:lpstr>len function</vt:lpstr>
      <vt:lpstr>Traversal with a loop</vt:lpstr>
      <vt:lpstr>Traversal  with a for loop</vt:lpstr>
      <vt:lpstr>Traversal  with a while loop</vt:lpstr>
      <vt:lpstr>String slices</vt:lpstr>
      <vt:lpstr>String slices</vt:lpstr>
      <vt:lpstr>Strings are immutable</vt:lpstr>
      <vt:lpstr>Searching</vt:lpstr>
      <vt:lpstr>Looping and counting</vt:lpstr>
      <vt:lpstr>string methods</vt:lpstr>
      <vt:lpstr>in operator</vt:lpstr>
      <vt:lpstr>String comparison</vt:lpstr>
      <vt:lpstr>Take-home Exercise</vt:lpstr>
      <vt:lpstr>Let’s exercise..</vt:lpstr>
      <vt:lpstr>Sample exercise solutions</vt:lpstr>
      <vt:lpstr>Palindrome</vt:lpstr>
      <vt:lpstr>Looping with indices</vt:lpstr>
      <vt:lpstr>Take-home exercise </vt:lpstr>
      <vt:lpstr>In-Class Exercises</vt:lpstr>
      <vt:lpstr>Exercise 1 </vt:lpstr>
      <vt:lpstr>Exercise 2 </vt:lpstr>
      <vt:lpstr>Exercise 3 </vt:lpstr>
      <vt:lpstr>Week 8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Week 7.0</dc:title>
  <dc:subject/>
  <dc:creator>Ali Cakmak</dc:creator>
  <cp:keywords/>
  <dc:description/>
  <cp:lastModifiedBy>Mujde</cp:lastModifiedBy>
  <cp:revision>69</cp:revision>
  <dcterms:modified xsi:type="dcterms:W3CDTF">2019-03-18T14:23:32Z</dcterms:modified>
</cp:coreProperties>
</file>