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09" r:id="rId2"/>
    <p:sldMasterId id="2147483721" r:id="rId3"/>
    <p:sldMasterId id="2147483733" r:id="rId4"/>
  </p:sldMasterIdLst>
  <p:notesMasterIdLst>
    <p:notesMasterId r:id="rId61"/>
  </p:notesMasterIdLst>
  <p:sldIdLst>
    <p:sldId id="334" r:id="rId5"/>
    <p:sldId id="468" r:id="rId6"/>
    <p:sldId id="386" r:id="rId7"/>
    <p:sldId id="387" r:id="rId8"/>
    <p:sldId id="389" r:id="rId9"/>
    <p:sldId id="390" r:id="rId10"/>
    <p:sldId id="335" r:id="rId11"/>
    <p:sldId id="336" r:id="rId12"/>
    <p:sldId id="337" r:id="rId13"/>
    <p:sldId id="338" r:id="rId14"/>
    <p:sldId id="339" r:id="rId15"/>
    <p:sldId id="340" r:id="rId16"/>
    <p:sldId id="341" r:id="rId17"/>
    <p:sldId id="342" r:id="rId18"/>
    <p:sldId id="464" r:id="rId19"/>
    <p:sldId id="392"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69" r:id="rId57"/>
    <p:sldId id="470" r:id="rId58"/>
    <p:sldId id="471" r:id="rId59"/>
    <p:sldId id="472" r:id="rId60"/>
  </p:sldIdLst>
  <p:sldSz cx="10160000" cy="7620000"/>
  <p:notesSz cx="6858000" cy="9144000"/>
  <p:defaultTextStyle>
    <a:defPPr>
      <a:defRPr lang="en-US"/>
    </a:defPPr>
    <a:lvl1pPr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1pPr>
    <a:lvl2pPr marL="4572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2pPr>
    <a:lvl3pPr marL="9144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3pPr>
    <a:lvl4pPr marL="13716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4pPr>
    <a:lvl5pPr marL="1828800" algn="l" rtl="0" eaLnBrk="0" fontAlgn="base" hangingPunct="0">
      <a:spcBef>
        <a:spcPct val="0"/>
      </a:spcBef>
      <a:spcAft>
        <a:spcPct val="0"/>
      </a:spcAft>
      <a:defRPr sz="3200" kern="1200">
        <a:solidFill>
          <a:srgbClr val="000000"/>
        </a:solidFill>
        <a:latin typeface="Gill Sans" charset="0"/>
        <a:ea typeface="+mn-ea"/>
        <a:cs typeface="ヒラギノ角ゴ ProN W3" charset="0"/>
        <a:sym typeface="Gill Sans" charset="0"/>
      </a:defRPr>
    </a:lvl5pPr>
    <a:lvl6pPr marL="2286000" algn="l" defTabSz="914400" rtl="0" eaLnBrk="1" latinLnBrk="0" hangingPunct="1">
      <a:defRPr sz="3200" kern="1200">
        <a:solidFill>
          <a:srgbClr val="000000"/>
        </a:solidFill>
        <a:latin typeface="Gill Sans" charset="0"/>
        <a:ea typeface="+mn-ea"/>
        <a:cs typeface="ヒラギノ角ゴ ProN W3" charset="0"/>
        <a:sym typeface="Gill Sans" charset="0"/>
      </a:defRPr>
    </a:lvl6pPr>
    <a:lvl7pPr marL="2743200" algn="l" defTabSz="914400" rtl="0" eaLnBrk="1" latinLnBrk="0" hangingPunct="1">
      <a:defRPr sz="3200" kern="1200">
        <a:solidFill>
          <a:srgbClr val="000000"/>
        </a:solidFill>
        <a:latin typeface="Gill Sans" charset="0"/>
        <a:ea typeface="+mn-ea"/>
        <a:cs typeface="ヒラギノ角ゴ ProN W3" charset="0"/>
        <a:sym typeface="Gill Sans" charset="0"/>
      </a:defRPr>
    </a:lvl7pPr>
    <a:lvl8pPr marL="3200400" algn="l" defTabSz="914400" rtl="0" eaLnBrk="1" latinLnBrk="0" hangingPunct="1">
      <a:defRPr sz="3200" kern="1200">
        <a:solidFill>
          <a:srgbClr val="000000"/>
        </a:solidFill>
        <a:latin typeface="Gill Sans" charset="0"/>
        <a:ea typeface="+mn-ea"/>
        <a:cs typeface="ヒラギノ角ゴ ProN W3" charset="0"/>
        <a:sym typeface="Gill Sans" charset="0"/>
      </a:defRPr>
    </a:lvl8pPr>
    <a:lvl9pPr marL="3657600" algn="l" defTabSz="914400" rtl="0" eaLnBrk="1" latinLnBrk="0" hangingPunct="1">
      <a:defRPr sz="3200" kern="1200">
        <a:solidFill>
          <a:srgbClr val="000000"/>
        </a:solidFill>
        <a:latin typeface="Gill Sans" charset="0"/>
        <a:ea typeface="+mn-ea"/>
        <a:cs typeface="ヒラギノ角ゴ ProN W3" charset="0"/>
        <a:sym typeface="Gill Sans" charset="0"/>
      </a:defRPr>
    </a:lvl9pPr>
  </p:defaultTextStyle>
  <p:extLst>
    <p:ext uri="{EFAFB233-063F-42B5-8137-9DF3F51BA10A}">
      <p15:sldGuideLst xmlns:p15="http://schemas.microsoft.com/office/powerpoint/2012/main">
        <p15:guide id="1" orient="horz" pos="2400">
          <p15:clr>
            <a:srgbClr val="A4A3A4"/>
          </p15:clr>
        </p15:guide>
        <p15:guide id="2" pos="3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p:restoredTop sz="94623"/>
  </p:normalViewPr>
  <p:slideViewPr>
    <p:cSldViewPr>
      <p:cViewPr varScale="1">
        <p:scale>
          <a:sx n="54" d="100"/>
          <a:sy n="54" d="100"/>
        </p:scale>
        <p:origin x="1400" y="60"/>
      </p:cViewPr>
      <p:guideLst>
        <p:guide orient="horz" pos="24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ea typeface="ヒラギノ角ゴ ProN W3"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ea typeface="ヒラギノ角ゴ ProN W3" charset="0"/>
              </a:defRPr>
            </a:lvl1pPr>
          </a:lstStyle>
          <a:p>
            <a:pPr>
              <a:defRPr/>
            </a:pPr>
            <a:fld id="{EC8C6A40-D4DE-45C9-A8C2-40B14DF7604E}" type="datetimeFigureOut">
              <a:rPr lang="en-US"/>
              <a:pPr>
                <a:defRPr/>
              </a:pPr>
              <a:t>3/25/2019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ea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ea typeface="ヒラギノ角ゴ ProN W3" charset="0"/>
              </a:defRPr>
            </a:lvl1pPr>
          </a:lstStyle>
          <a:p>
            <a:pPr>
              <a:defRPr/>
            </a:pPr>
            <a:fld id="{96F4D262-F6B4-4DB6-8DB0-90CBC071B2A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54463782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67199903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282700"/>
            <a:ext cx="2044700" cy="35306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990600" y="1282700"/>
            <a:ext cx="5981700" cy="353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76653980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Tree>
    <p:extLst>
      <p:ext uri="{BB962C8B-B14F-4D97-AF65-F5344CB8AC3E}">
        <p14:creationId xmlns:p14="http://schemas.microsoft.com/office/powerpoint/2010/main" val="152479765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245615708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0432103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7505188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43330812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19891629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2431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496534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361842605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654044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98231770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5425943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C9A20A10-3730-4D21-BCCB-53879EC051B8}" type="slidenum">
              <a:rPr lang="en-US" altLang="tr-TR"/>
              <a:pPr>
                <a:defRPr/>
              </a:pPr>
              <a:t>‹#›</a:t>
            </a:fld>
            <a:endParaRPr lang="en-US" altLang="tr-TR"/>
          </a:p>
        </p:txBody>
      </p:sp>
    </p:spTree>
    <p:extLst>
      <p:ext uri="{BB962C8B-B14F-4D97-AF65-F5344CB8AC3E}">
        <p14:creationId xmlns:p14="http://schemas.microsoft.com/office/powerpoint/2010/main" val="181885786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D2C11B2B-E4F2-4619-A833-894723BD2200}" type="slidenum">
              <a:rPr lang="en-US" altLang="tr-TR"/>
              <a:pPr>
                <a:defRPr/>
              </a:pPr>
              <a:t>‹#›</a:t>
            </a:fld>
            <a:endParaRPr lang="en-US" altLang="tr-TR"/>
          </a:p>
        </p:txBody>
      </p:sp>
    </p:spTree>
    <p:extLst>
      <p:ext uri="{BB962C8B-B14F-4D97-AF65-F5344CB8AC3E}">
        <p14:creationId xmlns:p14="http://schemas.microsoft.com/office/powerpoint/2010/main" val="271676787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F2FE59B5-4A0D-42C9-A497-8540F1E9B39F}" type="slidenum">
              <a:rPr lang="en-US" altLang="tr-TR"/>
              <a:pPr>
                <a:defRPr/>
              </a:pPr>
              <a:t>‹#›</a:t>
            </a:fld>
            <a:endParaRPr lang="en-US" altLang="tr-TR"/>
          </a:p>
        </p:txBody>
      </p:sp>
    </p:spTree>
    <p:extLst>
      <p:ext uri="{BB962C8B-B14F-4D97-AF65-F5344CB8AC3E}">
        <p14:creationId xmlns:p14="http://schemas.microsoft.com/office/powerpoint/2010/main" val="10440599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Box 4"/>
          <p:cNvSpPr txBox="1">
            <a:spLocks noGrp="1" noChangeArrowheads="1"/>
          </p:cNvSpPr>
          <p:nvPr>
            <p:ph type="sldNum" sz="quarter" idx="10"/>
          </p:nvPr>
        </p:nvSpPr>
        <p:spPr>
          <a:ln/>
        </p:spPr>
        <p:txBody>
          <a:bodyPr/>
          <a:lstStyle>
            <a:lvl1pPr>
              <a:defRPr/>
            </a:lvl1pPr>
          </a:lstStyle>
          <a:p>
            <a:pPr>
              <a:defRPr/>
            </a:pPr>
            <a:fld id="{C772D591-80A2-4523-98D5-7EB45D85CD86}" type="slidenum">
              <a:rPr lang="en-US" altLang="tr-TR"/>
              <a:pPr>
                <a:defRPr/>
              </a:pPr>
              <a:t>‹#›</a:t>
            </a:fld>
            <a:endParaRPr lang="en-US" altLang="tr-TR"/>
          </a:p>
        </p:txBody>
      </p:sp>
    </p:spTree>
    <p:extLst>
      <p:ext uri="{BB962C8B-B14F-4D97-AF65-F5344CB8AC3E}">
        <p14:creationId xmlns:p14="http://schemas.microsoft.com/office/powerpoint/2010/main" val="416053543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Text Box 4"/>
          <p:cNvSpPr txBox="1">
            <a:spLocks noGrp="1" noChangeArrowheads="1"/>
          </p:cNvSpPr>
          <p:nvPr>
            <p:ph type="sldNum" sz="quarter" idx="10"/>
          </p:nvPr>
        </p:nvSpPr>
        <p:spPr>
          <a:ln/>
        </p:spPr>
        <p:txBody>
          <a:bodyPr/>
          <a:lstStyle>
            <a:lvl1pPr>
              <a:defRPr/>
            </a:lvl1pPr>
          </a:lstStyle>
          <a:p>
            <a:pPr>
              <a:defRPr/>
            </a:pPr>
            <a:fld id="{18163DE1-58F6-48A4-BAC9-30F80FB43328}" type="slidenum">
              <a:rPr lang="en-US" altLang="tr-TR"/>
              <a:pPr>
                <a:defRPr/>
              </a:pPr>
              <a:t>‹#›</a:t>
            </a:fld>
            <a:endParaRPr lang="en-US" altLang="tr-TR"/>
          </a:p>
        </p:txBody>
      </p:sp>
    </p:spTree>
    <p:extLst>
      <p:ext uri="{BB962C8B-B14F-4D97-AF65-F5344CB8AC3E}">
        <p14:creationId xmlns:p14="http://schemas.microsoft.com/office/powerpoint/2010/main" val="25920996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Text Box 4"/>
          <p:cNvSpPr txBox="1">
            <a:spLocks noGrp="1" noChangeArrowheads="1"/>
          </p:cNvSpPr>
          <p:nvPr>
            <p:ph type="sldNum" sz="quarter" idx="10"/>
          </p:nvPr>
        </p:nvSpPr>
        <p:spPr>
          <a:ln/>
        </p:spPr>
        <p:txBody>
          <a:bodyPr/>
          <a:lstStyle>
            <a:lvl1pPr>
              <a:defRPr/>
            </a:lvl1pPr>
          </a:lstStyle>
          <a:p>
            <a:pPr>
              <a:defRPr/>
            </a:pPr>
            <a:fld id="{6E65D118-8FE7-4EED-A45C-7A84092E6E63}" type="slidenum">
              <a:rPr lang="en-US" altLang="tr-TR"/>
              <a:pPr>
                <a:defRPr/>
              </a:pPr>
              <a:t>‹#›</a:t>
            </a:fld>
            <a:endParaRPr lang="en-US" altLang="tr-TR"/>
          </a:p>
        </p:txBody>
      </p:sp>
    </p:spTree>
    <p:extLst>
      <p:ext uri="{BB962C8B-B14F-4D97-AF65-F5344CB8AC3E}">
        <p14:creationId xmlns:p14="http://schemas.microsoft.com/office/powerpoint/2010/main" val="347378196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03A7C1BF-A58E-4101-AFF1-4368D46572C9}" type="slidenum">
              <a:rPr lang="en-US" altLang="tr-TR"/>
              <a:pPr>
                <a:defRPr/>
              </a:pPr>
              <a:t>‹#›</a:t>
            </a:fld>
            <a:endParaRPr lang="en-US" altLang="tr-TR"/>
          </a:p>
        </p:txBody>
      </p:sp>
    </p:spTree>
    <p:extLst>
      <p:ext uri="{BB962C8B-B14F-4D97-AF65-F5344CB8AC3E}">
        <p14:creationId xmlns:p14="http://schemas.microsoft.com/office/powerpoint/2010/main" val="30373485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3625257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24F78143-CD12-45D1-A056-659F30FEC20D}" type="slidenum">
              <a:rPr lang="en-US" altLang="tr-TR"/>
              <a:pPr>
                <a:defRPr/>
              </a:pPr>
              <a:t>‹#›</a:t>
            </a:fld>
            <a:endParaRPr lang="en-US" altLang="tr-TR"/>
          </a:p>
        </p:txBody>
      </p:sp>
    </p:spTree>
    <p:extLst>
      <p:ext uri="{BB962C8B-B14F-4D97-AF65-F5344CB8AC3E}">
        <p14:creationId xmlns:p14="http://schemas.microsoft.com/office/powerpoint/2010/main" val="16835361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30CBBDEA-24BB-4594-BB61-81B69EBEA8E8}" type="slidenum">
              <a:rPr lang="en-US" altLang="tr-TR"/>
              <a:pPr>
                <a:defRPr/>
              </a:pPr>
              <a:t>‹#›</a:t>
            </a:fld>
            <a:endParaRPr lang="en-US" altLang="tr-TR"/>
          </a:p>
        </p:txBody>
      </p:sp>
    </p:spTree>
    <p:extLst>
      <p:ext uri="{BB962C8B-B14F-4D97-AF65-F5344CB8AC3E}">
        <p14:creationId xmlns:p14="http://schemas.microsoft.com/office/powerpoint/2010/main" val="207357327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F6DFCED0-9EBB-46C5-84B2-F27F2DF14E4B}" type="slidenum">
              <a:rPr lang="en-US" altLang="tr-TR"/>
              <a:pPr>
                <a:defRPr/>
              </a:pPr>
              <a:t>‹#›</a:t>
            </a:fld>
            <a:endParaRPr lang="en-US" altLang="tr-TR"/>
          </a:p>
        </p:txBody>
      </p:sp>
    </p:spTree>
    <p:extLst>
      <p:ext uri="{BB962C8B-B14F-4D97-AF65-F5344CB8AC3E}">
        <p14:creationId xmlns:p14="http://schemas.microsoft.com/office/powerpoint/2010/main" val="377237115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F2E9C97D-2E7D-47D9-B943-C0A1FA7008EB}" type="slidenum">
              <a:rPr lang="en-US" altLang="tr-TR"/>
              <a:pPr>
                <a:defRPr/>
              </a:pPr>
              <a:t>‹#›</a:t>
            </a:fld>
            <a:endParaRPr lang="en-US" altLang="tr-TR"/>
          </a:p>
        </p:txBody>
      </p:sp>
    </p:spTree>
    <p:extLst>
      <p:ext uri="{BB962C8B-B14F-4D97-AF65-F5344CB8AC3E}">
        <p14:creationId xmlns:p14="http://schemas.microsoft.com/office/powerpoint/2010/main" val="356817423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247775"/>
            <a:ext cx="7620000" cy="2652713"/>
          </a:xfrm>
        </p:spPr>
        <p:txBody>
          <a:bodyPr anchor="b"/>
          <a:lstStyle>
            <a:lvl1pPr algn="ctr">
              <a:defRPr sz="6000"/>
            </a:lvl1pPr>
          </a:lstStyle>
          <a:p>
            <a:r>
              <a:rPr lang="en-US"/>
              <a:t>Click to edit Master title style</a:t>
            </a:r>
            <a:endParaRPr lang="tr-TR"/>
          </a:p>
        </p:txBody>
      </p:sp>
      <p:sp>
        <p:nvSpPr>
          <p:cNvPr id="3" name="Subtitle 2"/>
          <p:cNvSpPr>
            <a:spLocks noGrp="1"/>
          </p:cNvSpPr>
          <p:nvPr>
            <p:ph type="subTitle" idx="1"/>
          </p:nvPr>
        </p:nvSpPr>
        <p:spPr>
          <a:xfrm>
            <a:off x="1270000" y="4002088"/>
            <a:ext cx="7620000" cy="1839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90C2AF6E-CB57-42E9-8C63-408374AF3CA1}" type="slidenum">
              <a:rPr lang="en-US" altLang="tr-TR"/>
              <a:pPr>
                <a:defRPr/>
              </a:pPr>
              <a:t>‹#›</a:t>
            </a:fld>
            <a:endParaRPr lang="en-US" altLang="tr-TR"/>
          </a:p>
        </p:txBody>
      </p:sp>
    </p:spTree>
    <p:extLst>
      <p:ext uri="{BB962C8B-B14F-4D97-AF65-F5344CB8AC3E}">
        <p14:creationId xmlns:p14="http://schemas.microsoft.com/office/powerpoint/2010/main" val="205654525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DDD6D303-C66A-45B7-B706-60ABF0010C4C}" type="slidenum">
              <a:rPr lang="en-US" altLang="tr-TR"/>
              <a:pPr>
                <a:defRPr/>
              </a:pPr>
              <a:t>‹#›</a:t>
            </a:fld>
            <a:endParaRPr lang="en-US" altLang="tr-TR"/>
          </a:p>
        </p:txBody>
      </p:sp>
    </p:spTree>
    <p:extLst>
      <p:ext uri="{BB962C8B-B14F-4D97-AF65-F5344CB8AC3E}">
        <p14:creationId xmlns:p14="http://schemas.microsoft.com/office/powerpoint/2010/main" val="80430988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738" y="1900238"/>
            <a:ext cx="8763000" cy="3168650"/>
          </a:xfrm>
        </p:spPr>
        <p:txBody>
          <a:bodyPr anchor="b"/>
          <a:lstStyle>
            <a:lvl1pPr>
              <a:defRPr sz="6000"/>
            </a:lvl1pPr>
          </a:lstStyle>
          <a:p>
            <a:r>
              <a:rPr lang="en-US"/>
              <a:t>Click to edit Master title style</a:t>
            </a:r>
            <a:endParaRPr lang="tr-TR"/>
          </a:p>
        </p:txBody>
      </p:sp>
      <p:sp>
        <p:nvSpPr>
          <p:cNvPr id="3" name="Text Placeholder 2"/>
          <p:cNvSpPr>
            <a:spLocks noGrp="1"/>
          </p:cNvSpPr>
          <p:nvPr>
            <p:ph type="body" idx="1"/>
          </p:nvPr>
        </p:nvSpPr>
        <p:spPr>
          <a:xfrm>
            <a:off x="693738" y="5099050"/>
            <a:ext cx="8763000" cy="16668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pPr>
              <a:defRPr/>
            </a:pPr>
            <a:fld id="{A46B5D9F-23E5-43D4-99C1-4FF1A65F8859}" type="slidenum">
              <a:rPr lang="en-US" altLang="tr-TR"/>
              <a:pPr>
                <a:defRPr/>
              </a:pPr>
              <a:t>‹#›</a:t>
            </a:fld>
            <a:endParaRPr lang="en-US" altLang="tr-TR"/>
          </a:p>
        </p:txBody>
      </p:sp>
    </p:spTree>
    <p:extLst>
      <p:ext uri="{BB962C8B-B14F-4D97-AF65-F5344CB8AC3E}">
        <p14:creationId xmlns:p14="http://schemas.microsoft.com/office/powerpoint/2010/main" val="124911006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508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68900" y="2159000"/>
            <a:ext cx="4965700" cy="543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Box 4"/>
          <p:cNvSpPr txBox="1">
            <a:spLocks noGrp="1" noChangeArrowheads="1"/>
          </p:cNvSpPr>
          <p:nvPr>
            <p:ph type="sldNum" sz="quarter" idx="10"/>
          </p:nvPr>
        </p:nvSpPr>
        <p:spPr>
          <a:ln/>
        </p:spPr>
        <p:txBody>
          <a:bodyPr/>
          <a:lstStyle>
            <a:lvl1pPr>
              <a:defRPr/>
            </a:lvl1pPr>
          </a:lstStyle>
          <a:p>
            <a:pPr>
              <a:defRPr/>
            </a:pPr>
            <a:fld id="{279C4120-A330-4E76-9507-0672600B8379}" type="slidenum">
              <a:rPr lang="en-US" altLang="tr-TR"/>
              <a:pPr>
                <a:defRPr/>
              </a:pPr>
              <a:t>‹#›</a:t>
            </a:fld>
            <a:endParaRPr lang="en-US" altLang="tr-TR"/>
          </a:p>
        </p:txBody>
      </p:sp>
    </p:spTree>
    <p:extLst>
      <p:ext uri="{BB962C8B-B14F-4D97-AF65-F5344CB8AC3E}">
        <p14:creationId xmlns:p14="http://schemas.microsoft.com/office/powerpoint/2010/main" val="350226285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Text Box 4"/>
          <p:cNvSpPr txBox="1">
            <a:spLocks noGrp="1" noChangeArrowheads="1"/>
          </p:cNvSpPr>
          <p:nvPr>
            <p:ph type="sldNum" sz="quarter" idx="10"/>
          </p:nvPr>
        </p:nvSpPr>
        <p:spPr>
          <a:ln/>
        </p:spPr>
        <p:txBody>
          <a:bodyPr/>
          <a:lstStyle>
            <a:lvl1pPr>
              <a:defRPr/>
            </a:lvl1pPr>
          </a:lstStyle>
          <a:p>
            <a:pPr>
              <a:defRPr/>
            </a:pPr>
            <a:fld id="{FB19D037-B7D2-4105-A93A-57D92C13D095}" type="slidenum">
              <a:rPr lang="en-US" altLang="tr-TR"/>
              <a:pPr>
                <a:defRPr/>
              </a:pPr>
              <a:t>‹#›</a:t>
            </a:fld>
            <a:endParaRPr lang="en-US" altLang="tr-TR"/>
          </a:p>
        </p:txBody>
      </p:sp>
    </p:spTree>
    <p:extLst>
      <p:ext uri="{BB962C8B-B14F-4D97-AF65-F5344CB8AC3E}">
        <p14:creationId xmlns:p14="http://schemas.microsoft.com/office/powerpoint/2010/main" val="209210860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Text Box 4"/>
          <p:cNvSpPr txBox="1">
            <a:spLocks noGrp="1" noChangeArrowheads="1"/>
          </p:cNvSpPr>
          <p:nvPr>
            <p:ph type="sldNum" sz="quarter" idx="10"/>
          </p:nvPr>
        </p:nvSpPr>
        <p:spPr>
          <a:ln/>
        </p:spPr>
        <p:txBody>
          <a:bodyPr/>
          <a:lstStyle>
            <a:lvl1pPr>
              <a:defRPr/>
            </a:lvl1pPr>
          </a:lstStyle>
          <a:p>
            <a:pPr>
              <a:defRPr/>
            </a:pPr>
            <a:fld id="{4F24AB04-A43C-4752-A780-40F32DE6BDEB}" type="slidenum">
              <a:rPr lang="en-US" altLang="tr-TR"/>
              <a:pPr>
                <a:defRPr/>
              </a:pPr>
              <a:t>‹#›</a:t>
            </a:fld>
            <a:endParaRPr lang="en-US" altLang="tr-TR"/>
          </a:p>
        </p:txBody>
      </p:sp>
    </p:spTree>
    <p:extLst>
      <p:ext uri="{BB962C8B-B14F-4D97-AF65-F5344CB8AC3E}">
        <p14:creationId xmlns:p14="http://schemas.microsoft.com/office/powerpoint/2010/main" val="13317833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9906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5156200" y="3924300"/>
            <a:ext cx="4013200" cy="88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4257647424"/>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6CC834BB-8401-48DE-9DE0-21F75DD32307}" type="slidenum">
              <a:rPr lang="en-US" altLang="tr-TR"/>
              <a:pPr>
                <a:defRPr/>
              </a:pPr>
              <a:t>‹#›</a:t>
            </a:fld>
            <a:endParaRPr lang="en-US" altLang="tr-TR"/>
          </a:p>
        </p:txBody>
      </p:sp>
    </p:spTree>
    <p:extLst>
      <p:ext uri="{BB962C8B-B14F-4D97-AF65-F5344CB8AC3E}">
        <p14:creationId xmlns:p14="http://schemas.microsoft.com/office/powerpoint/2010/main" val="1533851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95066601-9C32-4746-A9BD-5A5290BADFFF}" type="slidenum">
              <a:rPr lang="en-US" altLang="tr-TR"/>
              <a:pPr>
                <a:defRPr/>
              </a:pPr>
              <a:t>‹#›</a:t>
            </a:fld>
            <a:endParaRPr lang="en-US" altLang="tr-TR"/>
          </a:p>
        </p:txBody>
      </p:sp>
    </p:spTree>
    <p:extLst>
      <p:ext uri="{BB962C8B-B14F-4D97-AF65-F5344CB8AC3E}">
        <p14:creationId xmlns:p14="http://schemas.microsoft.com/office/powerpoint/2010/main" val="2330090827"/>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nchor="b"/>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pPr>
              <a:defRPr/>
            </a:pPr>
            <a:fld id="{5507256E-B87D-42E7-AEF4-8780D4A10F5E}" type="slidenum">
              <a:rPr lang="en-US" altLang="tr-TR"/>
              <a:pPr>
                <a:defRPr/>
              </a:pPr>
              <a:t>‹#›</a:t>
            </a:fld>
            <a:endParaRPr lang="en-US" altLang="tr-TR"/>
          </a:p>
        </p:txBody>
      </p:sp>
    </p:spTree>
    <p:extLst>
      <p:ext uri="{BB962C8B-B14F-4D97-AF65-F5344CB8AC3E}">
        <p14:creationId xmlns:p14="http://schemas.microsoft.com/office/powerpoint/2010/main" val="15862173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6AA8FC07-4BD0-4926-885B-5DE3B4580344}" type="slidenum">
              <a:rPr lang="en-US" altLang="tr-TR"/>
              <a:pPr>
                <a:defRPr/>
              </a:pPr>
              <a:t>‹#›</a:t>
            </a:fld>
            <a:endParaRPr lang="en-US" altLang="tr-TR"/>
          </a:p>
        </p:txBody>
      </p:sp>
    </p:spTree>
    <p:extLst>
      <p:ext uri="{BB962C8B-B14F-4D97-AF65-F5344CB8AC3E}">
        <p14:creationId xmlns:p14="http://schemas.microsoft.com/office/powerpoint/2010/main" val="289295603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13650" y="50800"/>
            <a:ext cx="2520950" cy="75438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50800" y="50800"/>
            <a:ext cx="7410450" cy="7543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Box 4"/>
          <p:cNvSpPr txBox="1">
            <a:spLocks noGrp="1" noChangeArrowheads="1"/>
          </p:cNvSpPr>
          <p:nvPr>
            <p:ph type="sldNum" sz="quarter" idx="10"/>
          </p:nvPr>
        </p:nvSpPr>
        <p:spPr>
          <a:ln/>
        </p:spPr>
        <p:txBody>
          <a:bodyPr/>
          <a:lstStyle>
            <a:lvl1pPr>
              <a:defRPr/>
            </a:lvl1pPr>
          </a:lstStyle>
          <a:p>
            <a:pPr>
              <a:defRPr/>
            </a:pPr>
            <a:fld id="{29BB6082-9FD4-4AFF-9968-66CAC6798690}" type="slidenum">
              <a:rPr lang="en-US" altLang="tr-TR"/>
              <a:pPr>
                <a:defRPr/>
              </a:pPr>
              <a:t>‹#›</a:t>
            </a:fld>
            <a:endParaRPr lang="en-US" altLang="tr-TR"/>
          </a:p>
        </p:txBody>
      </p:sp>
    </p:spTree>
    <p:extLst>
      <p:ext uri="{BB962C8B-B14F-4D97-AF65-F5344CB8AC3E}">
        <p14:creationId xmlns:p14="http://schemas.microsoft.com/office/powerpoint/2010/main" val="26296554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088" y="406400"/>
            <a:ext cx="8763000" cy="1471613"/>
          </a:xfrm>
        </p:spPr>
        <p:txBody>
          <a:bodyPr/>
          <a:lstStyle/>
          <a:p>
            <a:r>
              <a:rPr lang="en-US"/>
              <a:t>Click to edit Master title style</a:t>
            </a:r>
            <a:endParaRPr lang="tr-TR"/>
          </a:p>
        </p:txBody>
      </p:sp>
      <p:sp>
        <p:nvSpPr>
          <p:cNvPr id="3" name="Text Placeholder 2"/>
          <p:cNvSpPr>
            <a:spLocks noGrp="1"/>
          </p:cNvSpPr>
          <p:nvPr>
            <p:ph type="body" idx="1"/>
          </p:nvPr>
        </p:nvSpPr>
        <p:spPr>
          <a:xfrm>
            <a:off x="700088" y="1868488"/>
            <a:ext cx="4297362"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00088" y="2782888"/>
            <a:ext cx="429736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5143500" y="1868488"/>
            <a:ext cx="4319588" cy="9144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3500" y="2782888"/>
            <a:ext cx="4319588"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Tree>
    <p:extLst>
      <p:ext uri="{BB962C8B-B14F-4D97-AF65-F5344CB8AC3E}">
        <p14:creationId xmlns:p14="http://schemas.microsoft.com/office/powerpoint/2010/main" val="10652321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Tree>
    <p:extLst>
      <p:ext uri="{BB962C8B-B14F-4D97-AF65-F5344CB8AC3E}">
        <p14:creationId xmlns:p14="http://schemas.microsoft.com/office/powerpoint/2010/main" val="2885744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0526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Content Placeholder 2"/>
          <p:cNvSpPr>
            <a:spLocks noGrp="1"/>
          </p:cNvSpPr>
          <p:nvPr>
            <p:ph idx="1"/>
          </p:nvPr>
        </p:nvSpPr>
        <p:spPr>
          <a:xfrm>
            <a:off x="4319588" y="1096963"/>
            <a:ext cx="5143500" cy="54149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423645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0088" y="508000"/>
            <a:ext cx="3276600" cy="1778000"/>
          </a:xfrm>
        </p:spPr>
        <p:txBody>
          <a:bodyPr/>
          <a:lstStyle>
            <a:lvl1pPr>
              <a:defRPr sz="3200"/>
            </a:lvl1pPr>
          </a:lstStyle>
          <a:p>
            <a:r>
              <a:rPr lang="en-US"/>
              <a:t>Click to edit Master title style</a:t>
            </a:r>
            <a:endParaRPr lang="tr-TR"/>
          </a:p>
        </p:txBody>
      </p:sp>
      <p:sp>
        <p:nvSpPr>
          <p:cNvPr id="3" name="Picture Placeholder 2"/>
          <p:cNvSpPr>
            <a:spLocks noGrp="1"/>
          </p:cNvSpPr>
          <p:nvPr>
            <p:ph type="pic" idx="1"/>
          </p:nvPr>
        </p:nvSpPr>
        <p:spPr>
          <a:xfrm>
            <a:off x="4319588" y="1096963"/>
            <a:ext cx="5143500" cy="54149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sym typeface="Gill Sans" charset="0"/>
            </a:endParaRPr>
          </a:p>
        </p:txBody>
      </p:sp>
      <p:sp>
        <p:nvSpPr>
          <p:cNvPr id="4" name="Text Placeholder 3"/>
          <p:cNvSpPr>
            <a:spLocks noGrp="1"/>
          </p:cNvSpPr>
          <p:nvPr>
            <p:ph type="body" sz="half" idx="2"/>
          </p:nvPr>
        </p:nvSpPr>
        <p:spPr>
          <a:xfrm>
            <a:off x="700088" y="2286000"/>
            <a:ext cx="3276600" cy="423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0197333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990600" y="3924300"/>
            <a:ext cx="8178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t"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sp>
        <p:nvSpPr>
          <p:cNvPr id="1027" name="Rectangle 2"/>
          <p:cNvSpPr>
            <a:spLocks noGrp="1" noChangeArrowheads="1"/>
          </p:cNvSpPr>
          <p:nvPr>
            <p:ph type="title"/>
          </p:nvPr>
        </p:nvSpPr>
        <p:spPr bwMode="auto">
          <a:xfrm>
            <a:off x="990600" y="1282700"/>
            <a:ext cx="81788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b" anchorCtr="0" compatLnSpc="1">
            <a:prstTxWarp prst="textNoShape">
              <a:avLst/>
            </a:prstTxWarp>
          </a:bodyPr>
          <a:lstStyle/>
          <a:p>
            <a:pPr lvl="0"/>
            <a:r>
              <a:rPr lang="en-US" altLang="tr-TR">
                <a:sym typeface="Gill Sans" charset="0"/>
              </a:rPr>
              <a:t>Click to edit Master title style</a:t>
            </a: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2525" y="-76200"/>
            <a:ext cx="15303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ctr"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algn="ctr" rtl="0" eaLnBrk="0" fontAlgn="base" hangingPunct="0">
        <a:spcBef>
          <a:spcPct val="0"/>
        </a:spcBef>
        <a:spcAft>
          <a:spcPct val="0"/>
        </a:spcAft>
        <a:defRPr sz="2800" kern="1200">
          <a:solidFill>
            <a:schemeClr val="tx1"/>
          </a:solidFill>
          <a:latin typeface="+mn-lt"/>
          <a:ea typeface="+mn-ea"/>
          <a:cs typeface="+mn-cs"/>
          <a:sym typeface="Gill Sans" charset="0"/>
        </a:defRPr>
      </a:lvl1pPr>
      <a:lvl2pPr algn="ctr" rtl="0" eaLnBrk="0" fontAlgn="base" hangingPunct="0">
        <a:spcBef>
          <a:spcPct val="0"/>
        </a:spcBef>
        <a:spcAft>
          <a:spcPct val="0"/>
        </a:spcAft>
        <a:defRPr sz="2800" kern="1200">
          <a:solidFill>
            <a:schemeClr val="tx1"/>
          </a:solidFill>
          <a:latin typeface="+mn-lt"/>
          <a:ea typeface="+mn-ea"/>
          <a:cs typeface="+mn-cs"/>
          <a:sym typeface="Gill Sans" charset="0"/>
        </a:defRPr>
      </a:lvl2pPr>
      <a:lvl3pPr algn="ctr" rtl="0" eaLnBrk="0" fontAlgn="base" hangingPunct="0">
        <a:spcBef>
          <a:spcPct val="0"/>
        </a:spcBef>
        <a:spcAft>
          <a:spcPct val="0"/>
        </a:spcAft>
        <a:defRPr sz="2800" kern="1200">
          <a:solidFill>
            <a:schemeClr val="tx1"/>
          </a:solidFill>
          <a:latin typeface="+mn-lt"/>
          <a:ea typeface="+mn-ea"/>
          <a:cs typeface="+mn-cs"/>
          <a:sym typeface="Gill Sans" charset="0"/>
        </a:defRPr>
      </a:lvl3pPr>
      <a:lvl4pPr algn="ctr" rtl="0" eaLnBrk="0" fontAlgn="base" hangingPunct="0">
        <a:spcBef>
          <a:spcPct val="0"/>
        </a:spcBef>
        <a:spcAft>
          <a:spcPct val="0"/>
        </a:spcAft>
        <a:defRPr sz="2800" kern="1200">
          <a:solidFill>
            <a:schemeClr val="tx1"/>
          </a:solidFill>
          <a:latin typeface="+mn-lt"/>
          <a:ea typeface="+mn-ea"/>
          <a:cs typeface="+mn-cs"/>
          <a:sym typeface="Gill Sans" charset="0"/>
        </a:defRPr>
      </a:lvl4pPr>
      <a:lvl5pPr algn="ctr" rtl="0" eaLnBrk="0" fontAlgn="base" hangingPunct="0">
        <a:spcBef>
          <a:spcPct val="0"/>
        </a:spcBef>
        <a:spcAft>
          <a:spcPct val="0"/>
        </a:spcAft>
        <a:defRPr sz="28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50800" y="50800"/>
            <a:ext cx="10083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title style</a:t>
            </a:r>
          </a:p>
        </p:txBody>
      </p:sp>
      <p:sp>
        <p:nvSpPr>
          <p:cNvPr id="3075" name="Rectangle 2"/>
          <p:cNvSpPr>
            <a:spLocks noGrp="1" noChangeArrowheads="1"/>
          </p:cNvSpPr>
          <p:nvPr>
            <p:ph type="body" idx="1"/>
          </p:nvPr>
        </p:nvSpPr>
        <p:spPr bwMode="auto">
          <a:xfrm>
            <a:off x="50800" y="2159000"/>
            <a:ext cx="10083800" cy="543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38100" bIns="38100" numCol="1" anchor="ctr" anchorCtr="0" compatLnSpc="1">
            <a:prstTxWarp prst="textNoShape">
              <a:avLst/>
            </a:prstTxWarp>
          </a:bodyPr>
          <a:lstStyle/>
          <a:p>
            <a:pPr lvl="0"/>
            <a:r>
              <a:rPr lang="en-US" altLang="tr-TR">
                <a:sym typeface="Gill Sans" charset="0"/>
              </a:rPr>
              <a:t>Click to edit Master text styles</a:t>
            </a:r>
          </a:p>
          <a:p>
            <a:pPr lvl="1"/>
            <a:r>
              <a:rPr lang="en-US" altLang="tr-TR">
                <a:sym typeface="Gill Sans" charset="0"/>
              </a:rPr>
              <a:t>Second level</a:t>
            </a:r>
          </a:p>
          <a:p>
            <a:pPr lvl="2"/>
            <a:r>
              <a:rPr lang="en-US" altLang="tr-TR">
                <a:sym typeface="Gill Sans" charset="0"/>
              </a:rPr>
              <a:t>Third level</a:t>
            </a:r>
          </a:p>
          <a:p>
            <a:pPr lvl="3"/>
            <a:r>
              <a:rPr lang="en-US" altLang="tr-TR">
                <a:sym typeface="Gill Sans" charset="0"/>
              </a:rPr>
              <a:t>Fourth level</a:t>
            </a:r>
          </a:p>
          <a:p>
            <a:pPr lvl="4"/>
            <a:r>
              <a:rPr lang="en-US" altLang="tr-TR">
                <a:sym typeface="Gill Sans" charset="0"/>
              </a:rPr>
              <a:t>Fifth level</a:t>
            </a:r>
          </a:p>
        </p:txBody>
      </p:sp>
      <p:pic>
        <p:nvPicPr>
          <p:cNvPr id="3076"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792097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800" y="50800"/>
            <a:ext cx="1008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title style</a:t>
            </a:r>
          </a:p>
        </p:txBody>
      </p:sp>
      <p:sp>
        <p:nvSpPr>
          <p:cNvPr id="1027" name="Rectangle 2"/>
          <p:cNvSpPr>
            <a:spLocks noGrp="1" noChangeArrowheads="1"/>
          </p:cNvSpPr>
          <p:nvPr>
            <p:ph type="body" idx="1"/>
          </p:nvPr>
        </p:nvSpPr>
        <p:spPr bwMode="auto">
          <a:xfrm>
            <a:off x="50800" y="21590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1028"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ext Box 4"/>
          <p:cNvSpPr txBox="1">
            <a:spLocks noGrp="1" noChangeArrowheads="1"/>
          </p:cNvSpPr>
          <p:nvPr>
            <p:ph type="sldNum" sz="quarter" idx="4"/>
          </p:nvPr>
        </p:nvSpPr>
        <p:spPr bwMode="auto">
          <a:xfrm>
            <a:off x="4940300" y="7251700"/>
            <a:ext cx="266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eaLnBrk="1" hangingPunct="1">
              <a:defRPr sz="1400">
                <a:solidFill>
                  <a:schemeClr val="tx1"/>
                </a:solidFill>
              </a:defRPr>
            </a:lvl1pPr>
          </a:lstStyle>
          <a:p>
            <a:pPr>
              <a:defRPr/>
            </a:pPr>
            <a:fld id="{3596292F-5175-471D-A2EF-3D3575AB23D1}" type="slidenum">
              <a:rPr lang="en-US" altLang="tr-TR"/>
              <a:pPr>
                <a:defRPr/>
              </a:pPr>
              <a:t>‹#›</a:t>
            </a:fld>
            <a:endParaRPr lang="en-US" altLang="tr-TR"/>
          </a:p>
        </p:txBody>
      </p:sp>
    </p:spTree>
    <p:extLst>
      <p:ext uri="{BB962C8B-B14F-4D97-AF65-F5344CB8AC3E}">
        <p14:creationId xmlns:p14="http://schemas.microsoft.com/office/powerpoint/2010/main" val="185364433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hf sldNum="0" hdr="0" ftr="0" dt="0"/>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0800" y="50800"/>
            <a:ext cx="10083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title style</a:t>
            </a:r>
          </a:p>
        </p:txBody>
      </p:sp>
      <p:sp>
        <p:nvSpPr>
          <p:cNvPr id="2051" name="Rectangle 2"/>
          <p:cNvSpPr>
            <a:spLocks noGrp="1" noChangeArrowheads="1"/>
          </p:cNvSpPr>
          <p:nvPr>
            <p:ph type="body" idx="1"/>
          </p:nvPr>
        </p:nvSpPr>
        <p:spPr bwMode="auto">
          <a:xfrm>
            <a:off x="50800" y="2159000"/>
            <a:ext cx="10083800" cy="543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100" tIns="38100" rIns="38100" bIns="38100" numCol="1" anchor="ctr"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2052"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091613" y="-52388"/>
            <a:ext cx="1160462"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ext Box 4"/>
          <p:cNvSpPr txBox="1">
            <a:spLocks noGrp="1" noChangeArrowheads="1"/>
          </p:cNvSpPr>
          <p:nvPr>
            <p:ph type="sldNum" sz="quarter" idx="4"/>
          </p:nvPr>
        </p:nvSpPr>
        <p:spPr bwMode="auto">
          <a:xfrm>
            <a:off x="4940300" y="7251700"/>
            <a:ext cx="266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ctr" eaLnBrk="1" hangingPunct="1">
              <a:defRPr sz="1400">
                <a:solidFill>
                  <a:srgbClr val="000000"/>
                </a:solidFill>
              </a:defRPr>
            </a:lvl1pPr>
          </a:lstStyle>
          <a:p>
            <a:pPr>
              <a:defRPr/>
            </a:pPr>
            <a:fld id="{7A24FC83-9D63-459F-8E75-B93C7CE87CDF}" type="slidenum">
              <a:rPr lang="en-US" altLang="tr-TR"/>
              <a:pPr>
                <a:defRPr/>
              </a:pPr>
              <a:t>‹#›</a:t>
            </a:fld>
            <a:endParaRPr lang="en-US" altLang="tr-TR"/>
          </a:p>
        </p:txBody>
      </p:sp>
    </p:spTree>
    <p:extLst>
      <p:ext uri="{BB962C8B-B14F-4D97-AF65-F5344CB8AC3E}">
        <p14:creationId xmlns:p14="http://schemas.microsoft.com/office/powerpoint/2010/main" val="71271692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ransition/>
  <p:hf sldNum="0" hdr="0" ftr="0" dt="0"/>
  <p:txStyles>
    <p:titleStyle>
      <a:lvl1pPr algn="l" rtl="0" eaLnBrk="0" fontAlgn="base" hangingPunct="0">
        <a:spcBef>
          <a:spcPct val="0"/>
        </a:spcBef>
        <a:spcAft>
          <a:spcPct val="0"/>
        </a:spcAft>
        <a:defRPr sz="6400" kern="1200">
          <a:solidFill>
            <a:schemeClr val="tx1"/>
          </a:solidFill>
          <a:latin typeface="+mj-lt"/>
          <a:ea typeface="+mj-ea"/>
          <a:cs typeface="+mj-cs"/>
          <a:sym typeface="Gill Sans" charset="0"/>
        </a:defRPr>
      </a:lvl1pPr>
      <a:lvl2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2pPr>
      <a:lvl3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3pPr>
      <a:lvl4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4pPr>
      <a:lvl5pPr algn="l" rtl="0" eaLnBrk="0" fontAlgn="base" hangingPunct="0">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5pPr>
      <a:lvl6pPr marL="4572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6pPr>
      <a:lvl7pPr marL="9144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7pPr>
      <a:lvl8pPr marL="13716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8pPr>
      <a:lvl9pPr marL="1828800" algn="l" rtl="0" fontAlgn="base">
        <a:spcBef>
          <a:spcPct val="0"/>
        </a:spcBef>
        <a:spcAft>
          <a:spcPct val="0"/>
        </a:spcAft>
        <a:defRPr sz="6400">
          <a:solidFill>
            <a:schemeClr val="tx1"/>
          </a:solidFill>
          <a:latin typeface="Gill Sans" charset="0"/>
          <a:ea typeface="ヒラギノ角ゴ ProN W3" charset="0"/>
          <a:cs typeface="ヒラギノ角ゴ ProN W3" charset="0"/>
          <a:sym typeface="Gill Sans" charset="0"/>
        </a:defRPr>
      </a:lvl9pPr>
    </p:titleStyle>
    <p:bodyStyle>
      <a:lvl1pPr marL="6604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1pPr>
      <a:lvl2pPr marL="10033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2pPr>
      <a:lvl3pPr marL="13462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3pPr>
      <a:lvl4pPr marL="17018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4pPr>
      <a:lvl5pPr marL="2044700" indent="-444500" algn="l" rtl="0" eaLnBrk="0" fontAlgn="base" hangingPunct="0">
        <a:spcBef>
          <a:spcPts val="1800"/>
        </a:spcBef>
        <a:spcAft>
          <a:spcPct val="0"/>
        </a:spcAft>
        <a:buSzPct val="171000"/>
        <a:buFont typeface="Gill Sans" charset="0"/>
        <a:buChar char="•"/>
        <a:defRPr sz="3200" kern="1200">
          <a:solidFill>
            <a:schemeClr val="tx1"/>
          </a:solidFill>
          <a:latin typeface="+mn-lt"/>
          <a:ea typeface="+mn-ea"/>
          <a:cs typeface="+mn-cs"/>
          <a:sym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hyperlink" Target="http://docs.python.org/2/library/stdtypes.html#string-methods" TargetMode="Externa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990600" y="1649760"/>
            <a:ext cx="8178800" cy="4152900"/>
          </a:xfrm>
        </p:spPr>
        <p:txBody>
          <a:bodyPr/>
          <a:lstStyle/>
          <a:p>
            <a:pPr eaLnBrk="1" hangingPunct="1"/>
            <a:br>
              <a:rPr lang="en-US" altLang="tr-TR" dirty="0"/>
            </a:br>
            <a:r>
              <a:rPr lang="en-US" altLang="tr-TR" sz="5400" b="1" dirty="0"/>
              <a:t>ENGR 101</a:t>
            </a:r>
            <a:br>
              <a:rPr lang="en-US" altLang="tr-TR" sz="5400" b="1" dirty="0"/>
            </a:br>
            <a:r>
              <a:rPr lang="en-US" altLang="tr-TR" sz="5400" b="1" dirty="0"/>
              <a:t>Introduction to Programming</a:t>
            </a:r>
            <a:br>
              <a:rPr lang="en-US" altLang="tr-TR" b="1" dirty="0"/>
            </a:br>
            <a:br>
              <a:rPr lang="en-US" altLang="tr-TR" sz="4400" b="1" i="1" u="sng" dirty="0">
                <a:solidFill>
                  <a:srgbClr val="003C52"/>
                </a:solidFill>
                <a:cs typeface="ヒラギノ角ゴ ProN W6" charset="0"/>
              </a:rPr>
            </a:br>
            <a:r>
              <a:rPr lang="en-US" altLang="tr-TR" sz="4400" b="1" dirty="0">
                <a:solidFill>
                  <a:srgbClr val="003C52"/>
                </a:solidFill>
              </a:rPr>
              <a:t>Week 8</a:t>
            </a:r>
            <a:endParaRPr lang="en-US" altLang="tr-TR" sz="4400" b="1" dirty="0">
              <a:solidFill>
                <a:srgbClr val="003C52"/>
              </a:solidFill>
              <a:cs typeface="ヒラギノ角ゴ ProN W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Searching</a:t>
            </a:r>
          </a:p>
        </p:txBody>
      </p:sp>
      <p:sp>
        <p:nvSpPr>
          <p:cNvPr id="13315" name="Rectangle 2"/>
          <p:cNvSpPr>
            <a:spLocks noGrp="1" noChangeArrowheads="1"/>
          </p:cNvSpPr>
          <p:nvPr>
            <p:ph type="body" idx="1"/>
          </p:nvPr>
        </p:nvSpPr>
        <p:spPr/>
        <p:txBody>
          <a:bodyPr/>
          <a:lstStyle/>
          <a:p>
            <a:pPr marL="254000" indent="0" eaLnBrk="1" hangingPunct="1">
              <a:buFont typeface="Gill Sans" charset="0"/>
              <a:buNone/>
              <a:defRPr/>
            </a:pPr>
            <a:br>
              <a:rPr lang="en-US" altLang="tr-TR" sz="2800" b="1" dirty="0">
                <a:latin typeface="Courier" charset="0"/>
              </a:rPr>
            </a:br>
            <a:r>
              <a:rPr lang="en-US" altLang="tr-TR" sz="2800" b="1" dirty="0" err="1">
                <a:latin typeface="Courier" charset="0"/>
              </a:rPr>
              <a:t>def</a:t>
            </a:r>
            <a:r>
              <a:rPr lang="en-US" altLang="tr-TR" sz="2800" b="1" dirty="0">
                <a:latin typeface="Courier" charset="0"/>
              </a:rPr>
              <a:t> find(word, letter):</a:t>
            </a:r>
            <a:br>
              <a:rPr lang="en-US" altLang="tr-TR" sz="2800" b="1" dirty="0">
                <a:latin typeface="Courier" charset="0"/>
              </a:rPr>
            </a:br>
            <a:r>
              <a:rPr lang="en-US" altLang="tr-TR" sz="2800" b="1" dirty="0">
                <a:latin typeface="Courier" charset="0"/>
              </a:rPr>
              <a:t>    index = 0</a:t>
            </a:r>
            <a:br>
              <a:rPr lang="en-US" altLang="tr-TR" sz="2800" b="1" dirty="0">
                <a:latin typeface="Courier" charset="0"/>
              </a:rPr>
            </a:br>
            <a:r>
              <a:rPr lang="en-US" altLang="tr-TR" sz="2800" b="1" dirty="0">
                <a:latin typeface="Courier" charset="0"/>
              </a:rPr>
              <a:t>    while index &lt; </a:t>
            </a:r>
            <a:r>
              <a:rPr lang="en-US" altLang="tr-TR" sz="2800" b="1" dirty="0" err="1">
                <a:latin typeface="Courier" charset="0"/>
              </a:rPr>
              <a:t>len</a:t>
            </a:r>
            <a:r>
              <a:rPr lang="en-US" altLang="tr-TR" sz="2800" b="1" dirty="0">
                <a:latin typeface="Courier" charset="0"/>
              </a:rPr>
              <a:t>(word):</a:t>
            </a:r>
            <a:br>
              <a:rPr lang="en-US" altLang="tr-TR" sz="2800" b="1" dirty="0">
                <a:latin typeface="Courier" charset="0"/>
              </a:rPr>
            </a:br>
            <a:r>
              <a:rPr lang="en-US" altLang="tr-TR" sz="2800" b="1" dirty="0">
                <a:latin typeface="Courier" charset="0"/>
              </a:rPr>
              <a:t>        if word[index] == letter:</a:t>
            </a:r>
            <a:br>
              <a:rPr lang="en-US" altLang="tr-TR" sz="2800" b="1" dirty="0">
                <a:latin typeface="Courier" charset="0"/>
              </a:rPr>
            </a:br>
            <a:r>
              <a:rPr lang="en-US" altLang="tr-TR" sz="2800" b="1" dirty="0">
                <a:latin typeface="Courier" charset="0"/>
              </a:rPr>
              <a:t>            return index</a:t>
            </a:r>
            <a:br>
              <a:rPr lang="en-US" altLang="tr-TR" sz="2800" b="1" dirty="0">
                <a:latin typeface="Courier" charset="0"/>
              </a:rPr>
            </a:br>
            <a:r>
              <a:rPr lang="en-US" altLang="tr-TR" sz="2800" b="1" dirty="0">
                <a:latin typeface="Courier" charset="0"/>
              </a:rPr>
              <a:t>        index = index + 1</a:t>
            </a:r>
            <a:br>
              <a:rPr lang="en-US" altLang="tr-TR" sz="2800" b="1" dirty="0">
                <a:latin typeface="Courier" charset="0"/>
              </a:rPr>
            </a:br>
            <a:r>
              <a:rPr lang="en-US" altLang="tr-TR" sz="2800" b="1" dirty="0">
                <a:latin typeface="Courier" charset="0"/>
              </a:rPr>
              <a:t>    return -1</a:t>
            </a:r>
          </a:p>
          <a:p>
            <a:pPr marL="698500" eaLnBrk="1" hangingPunct="1">
              <a:defRPr/>
            </a:pPr>
            <a:r>
              <a:rPr lang="en-US" altLang="tr-TR" sz="2800" dirty="0"/>
              <a:t>This pattern of computation—traversing a sequence and returning when we find what we are looking for—is called a </a:t>
            </a:r>
            <a:r>
              <a:rPr lang="en-US" altLang="tr-TR" sz="2800" b="1" dirty="0"/>
              <a:t>search</a:t>
            </a:r>
            <a:r>
              <a:rPr lang="en-US" altLang="tr-TR" sz="2800" dirty="0"/>
              <a:t>.</a:t>
            </a:r>
          </a:p>
        </p:txBody>
      </p:sp>
    </p:spTree>
    <p:extLst>
      <p:ext uri="{BB962C8B-B14F-4D97-AF65-F5344CB8AC3E}">
        <p14:creationId xmlns:p14="http://schemas.microsoft.com/office/powerpoint/2010/main" val="88495928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50800" y="50800"/>
            <a:ext cx="10083800" cy="1382936"/>
          </a:xfrm>
        </p:spPr>
        <p:txBody>
          <a:bodyPr/>
          <a:lstStyle/>
          <a:p>
            <a:pPr eaLnBrk="1" hangingPunct="1"/>
            <a:r>
              <a:rPr lang="en-US" altLang="tr-TR" sz="4800" dirty="0">
                <a:solidFill>
                  <a:schemeClr val="accent2"/>
                </a:solidFill>
              </a:rPr>
              <a:t>Looping and counting</a:t>
            </a:r>
          </a:p>
        </p:txBody>
      </p:sp>
      <p:sp>
        <p:nvSpPr>
          <p:cNvPr id="14339" name="Rectangle 2"/>
          <p:cNvSpPr>
            <a:spLocks noGrp="1" noChangeArrowheads="1"/>
          </p:cNvSpPr>
          <p:nvPr>
            <p:ph type="body" idx="1"/>
          </p:nvPr>
        </p:nvSpPr>
        <p:spPr/>
        <p:txBody>
          <a:bodyPr/>
          <a:lstStyle/>
          <a:p>
            <a:pPr marL="254000" indent="0" eaLnBrk="1" hangingPunct="1">
              <a:buNone/>
              <a:defRPr/>
            </a:pPr>
            <a:r>
              <a:rPr lang="en-US" altLang="tr-TR" b="1" dirty="0" err="1">
                <a:solidFill>
                  <a:srgbClr val="00B050"/>
                </a:solidFill>
                <a:latin typeface="Courier" charset="0"/>
              </a:rPr>
              <a:t>def</a:t>
            </a:r>
            <a:r>
              <a:rPr lang="en-US" altLang="tr-TR" b="1" dirty="0">
                <a:solidFill>
                  <a:srgbClr val="00B050"/>
                </a:solidFill>
                <a:latin typeface="Courier" charset="0"/>
              </a:rPr>
              <a:t> count(word, letter):</a:t>
            </a:r>
            <a:br>
              <a:rPr lang="en-US" altLang="tr-TR" b="1" dirty="0">
                <a:solidFill>
                  <a:srgbClr val="00B050"/>
                </a:solidFill>
                <a:latin typeface="Courier" charset="0"/>
              </a:rPr>
            </a:br>
            <a:r>
              <a:rPr lang="en-US" altLang="tr-TR" b="1" dirty="0">
                <a:solidFill>
                  <a:srgbClr val="00B050"/>
                </a:solidFill>
                <a:latin typeface="Courier" charset="0"/>
              </a:rPr>
              <a:t>    count = 0</a:t>
            </a:r>
            <a:br>
              <a:rPr lang="en-US" altLang="tr-TR" b="1" dirty="0">
                <a:solidFill>
                  <a:srgbClr val="00B050"/>
                </a:solidFill>
                <a:latin typeface="Courier" charset="0"/>
              </a:rPr>
            </a:br>
            <a:r>
              <a:rPr lang="en-US" altLang="tr-TR" b="1" dirty="0">
                <a:solidFill>
                  <a:srgbClr val="00B050"/>
                </a:solidFill>
                <a:latin typeface="Courier" charset="0"/>
              </a:rPr>
              <a:t>    for letter in word:</a:t>
            </a:r>
            <a:br>
              <a:rPr lang="en-US" altLang="tr-TR" b="1" dirty="0">
                <a:solidFill>
                  <a:srgbClr val="00B050"/>
                </a:solidFill>
                <a:latin typeface="Courier" charset="0"/>
              </a:rPr>
            </a:br>
            <a:r>
              <a:rPr lang="en-US" altLang="tr-TR" b="1" dirty="0">
                <a:solidFill>
                  <a:srgbClr val="00B050"/>
                </a:solidFill>
                <a:latin typeface="Courier" charset="0"/>
              </a:rPr>
              <a:t>        if letter == 'a':</a:t>
            </a:r>
            <a:br>
              <a:rPr lang="en-US" altLang="tr-TR" b="1" dirty="0">
                <a:solidFill>
                  <a:srgbClr val="00B050"/>
                </a:solidFill>
                <a:latin typeface="Courier" charset="0"/>
              </a:rPr>
            </a:br>
            <a:r>
              <a:rPr lang="en-US" altLang="tr-TR" b="1" dirty="0">
                <a:solidFill>
                  <a:srgbClr val="00B050"/>
                </a:solidFill>
                <a:latin typeface="Courier" charset="0"/>
              </a:rPr>
              <a:t>            count = count + 1</a:t>
            </a:r>
            <a:br>
              <a:rPr lang="en-US" altLang="tr-TR" b="1" dirty="0">
                <a:solidFill>
                  <a:srgbClr val="00B050"/>
                </a:solidFill>
                <a:latin typeface="Courier" charset="0"/>
              </a:rPr>
            </a:br>
            <a:r>
              <a:rPr lang="en-US" altLang="tr-TR" b="1" dirty="0">
                <a:solidFill>
                  <a:srgbClr val="00B050"/>
                </a:solidFill>
                <a:latin typeface="Courier" charset="0"/>
              </a:rPr>
              <a:t>    return count</a:t>
            </a:r>
          </a:p>
          <a:p>
            <a:pPr marL="254000" indent="0" eaLnBrk="1" hangingPunct="1">
              <a:buNone/>
              <a:defRPr/>
            </a:pPr>
            <a:endParaRPr lang="en-US" altLang="tr-TR" b="1" dirty="0">
              <a:latin typeface="Courier" charset="0"/>
            </a:endParaRPr>
          </a:p>
          <a:p>
            <a:pPr marL="254000" indent="0" eaLnBrk="1" hangingPunct="1">
              <a:buFont typeface="Gill Sans" charset="0"/>
              <a:buNone/>
              <a:defRPr/>
            </a:pPr>
            <a:br>
              <a:rPr lang="en-US" altLang="tr-TR" b="1" dirty="0">
                <a:latin typeface="Courier" charset="0"/>
              </a:rPr>
            </a:br>
            <a:r>
              <a:rPr lang="en-US" altLang="tr-TR" dirty="0"/>
              <a:t>This program demonstrates another pattern of computation called a </a:t>
            </a:r>
            <a:r>
              <a:rPr lang="en-US" altLang="tr-TR" b="1" dirty="0"/>
              <a:t>counter</a:t>
            </a:r>
            <a:r>
              <a:rPr lang="en-US" altLang="tr-TR" dirty="0"/>
              <a:t>. </a:t>
            </a:r>
          </a:p>
        </p:txBody>
      </p:sp>
    </p:spTree>
    <p:extLst>
      <p:ext uri="{BB962C8B-B14F-4D97-AF65-F5344CB8AC3E}">
        <p14:creationId xmlns:p14="http://schemas.microsoft.com/office/powerpoint/2010/main" val="4555504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50800" y="50800"/>
            <a:ext cx="10083800" cy="1238920"/>
          </a:xfrm>
        </p:spPr>
        <p:txBody>
          <a:bodyPr/>
          <a:lstStyle/>
          <a:p>
            <a:pPr eaLnBrk="1" hangingPunct="1"/>
            <a:r>
              <a:rPr lang="en-US" altLang="tr-TR" sz="4800" b="1" dirty="0">
                <a:solidFill>
                  <a:schemeClr val="accent2"/>
                </a:solidFill>
              </a:rPr>
              <a:t>string</a:t>
            </a:r>
            <a:r>
              <a:rPr lang="en-US" altLang="tr-TR" sz="4800" dirty="0">
                <a:solidFill>
                  <a:schemeClr val="accent2"/>
                </a:solidFill>
              </a:rPr>
              <a:t> methods</a:t>
            </a:r>
          </a:p>
        </p:txBody>
      </p:sp>
      <p:sp>
        <p:nvSpPr>
          <p:cNvPr id="10243" name="Rectangle 2"/>
          <p:cNvSpPr>
            <a:spLocks noGrp="1" noChangeArrowheads="1"/>
          </p:cNvSpPr>
          <p:nvPr>
            <p:ph type="body" idx="1"/>
          </p:nvPr>
        </p:nvSpPr>
        <p:spPr/>
        <p:txBody>
          <a:bodyPr/>
          <a:lstStyle/>
          <a:p>
            <a:pPr marL="254000" indent="0" eaLnBrk="1" hangingPunct="1">
              <a:buNone/>
            </a:pPr>
            <a:r>
              <a:rPr lang="en-US" altLang="tr-TR" b="1" dirty="0">
                <a:latin typeface="Courier New" panose="02070309020205020404" pitchFamily="49" charset="0"/>
                <a:cs typeface="Courier New" panose="02070309020205020404" pitchFamily="49" charset="0"/>
              </a:rPr>
              <a:t>word = 'banana'</a:t>
            </a:r>
          </a:p>
          <a:p>
            <a:pPr marL="254000" indent="0" eaLnBrk="1" hangingPunct="1">
              <a:buNone/>
            </a:pPr>
            <a:r>
              <a:rPr lang="en-US" altLang="tr-TR" b="1" dirty="0">
                <a:latin typeface="Courier New" panose="02070309020205020404" pitchFamily="49" charset="0"/>
                <a:cs typeface="Courier New" panose="02070309020205020404" pitchFamily="49" charset="0"/>
              </a:rPr>
              <a:t>print </a:t>
            </a:r>
            <a:r>
              <a:rPr lang="en-US" altLang="tr-TR" b="1" dirty="0" err="1">
                <a:latin typeface="Courier New" panose="02070309020205020404" pitchFamily="49" charset="0"/>
                <a:cs typeface="Courier New" panose="02070309020205020404" pitchFamily="49" charset="0"/>
              </a:rPr>
              <a:t>word.upper</a:t>
            </a:r>
            <a:r>
              <a:rPr lang="en-US" altLang="tr-TR" b="1" dirty="0">
                <a:latin typeface="Courier New" panose="02070309020205020404" pitchFamily="49" charset="0"/>
                <a:cs typeface="Courier New" panose="02070309020205020404" pitchFamily="49" charset="0"/>
              </a:rPr>
              <a:t>()</a:t>
            </a:r>
          </a:p>
          <a:p>
            <a:pPr marL="254000" indent="0" eaLnBrk="1" hangingPunct="1">
              <a:buNone/>
            </a:pPr>
            <a:r>
              <a:rPr lang="en-US" altLang="tr-TR" b="1" dirty="0">
                <a:latin typeface="Courier New" panose="02070309020205020404" pitchFamily="49" charset="0"/>
                <a:cs typeface="Courier New" panose="02070309020205020404" pitchFamily="49" charset="0"/>
              </a:rPr>
              <a:t>print </a:t>
            </a:r>
            <a:r>
              <a:rPr lang="en-US" altLang="tr-TR" b="1" dirty="0" err="1">
                <a:latin typeface="Courier New" panose="02070309020205020404" pitchFamily="49" charset="0"/>
                <a:cs typeface="Courier New" panose="02070309020205020404" pitchFamily="49" charset="0"/>
              </a:rPr>
              <a:t>word.find</a:t>
            </a:r>
            <a:r>
              <a:rPr lang="en-US" altLang="tr-TR" b="1" dirty="0">
                <a:latin typeface="Courier New" panose="02070309020205020404" pitchFamily="49" charset="0"/>
                <a:cs typeface="Courier New" panose="02070309020205020404" pitchFamily="49" charset="0"/>
              </a:rPr>
              <a:t>('a')</a:t>
            </a:r>
          </a:p>
          <a:p>
            <a:pPr marL="254000" indent="0" eaLnBrk="1" hangingPunct="1">
              <a:buNone/>
            </a:pPr>
            <a:r>
              <a:rPr lang="en-US" altLang="tr-TR" b="1" dirty="0">
                <a:latin typeface="Courier New" panose="02070309020205020404" pitchFamily="49" charset="0"/>
                <a:cs typeface="Courier New" panose="02070309020205020404" pitchFamily="49" charset="0"/>
              </a:rPr>
              <a:t>print </a:t>
            </a:r>
            <a:r>
              <a:rPr lang="en-US" altLang="tr-TR" b="1" dirty="0" err="1">
                <a:latin typeface="Courier New" panose="02070309020205020404" pitchFamily="49" charset="0"/>
                <a:cs typeface="Courier New" panose="02070309020205020404" pitchFamily="49" charset="0"/>
              </a:rPr>
              <a:t>word.find</a:t>
            </a:r>
            <a:r>
              <a:rPr lang="en-US" altLang="tr-TR" b="1" dirty="0">
                <a:latin typeface="Courier New" panose="02070309020205020404" pitchFamily="49" charset="0"/>
                <a:cs typeface="Courier New" panose="02070309020205020404" pitchFamily="49" charset="0"/>
              </a:rPr>
              <a:t>('</a:t>
            </a:r>
            <a:r>
              <a:rPr lang="en-US" altLang="tr-TR" b="1" dirty="0" err="1">
                <a:latin typeface="Courier New" panose="02070309020205020404" pitchFamily="49" charset="0"/>
                <a:cs typeface="Courier New" panose="02070309020205020404" pitchFamily="49" charset="0"/>
              </a:rPr>
              <a:t>na</a:t>
            </a:r>
            <a:r>
              <a:rPr lang="en-US" altLang="tr-TR" b="1" dirty="0">
                <a:latin typeface="Courier New" panose="02070309020205020404" pitchFamily="49" charset="0"/>
                <a:cs typeface="Courier New" panose="02070309020205020404" pitchFamily="49" charset="0"/>
              </a:rPr>
              <a:t>')</a:t>
            </a:r>
          </a:p>
          <a:p>
            <a:pPr marL="254000" indent="0" eaLnBrk="1" hangingPunct="1">
              <a:buNone/>
            </a:pPr>
            <a:r>
              <a:rPr lang="en-US" altLang="tr-TR" b="1" dirty="0">
                <a:latin typeface="Courier New" panose="02070309020205020404" pitchFamily="49" charset="0"/>
                <a:cs typeface="Courier New" panose="02070309020205020404" pitchFamily="49" charset="0"/>
              </a:rPr>
              <a:t>print </a:t>
            </a:r>
            <a:r>
              <a:rPr lang="en-US" altLang="tr-TR" b="1" dirty="0" err="1">
                <a:latin typeface="Courier New" panose="02070309020205020404" pitchFamily="49" charset="0"/>
                <a:cs typeface="Courier New" panose="02070309020205020404" pitchFamily="49" charset="0"/>
              </a:rPr>
              <a:t>word.find</a:t>
            </a:r>
            <a:r>
              <a:rPr lang="en-US" altLang="tr-TR" b="1" dirty="0">
                <a:latin typeface="Courier New" panose="02070309020205020404" pitchFamily="49" charset="0"/>
                <a:cs typeface="Courier New" panose="02070309020205020404" pitchFamily="49" charset="0"/>
              </a:rPr>
              <a:t>('</a:t>
            </a:r>
            <a:r>
              <a:rPr lang="en-US" altLang="tr-TR" b="1" dirty="0" err="1">
                <a:latin typeface="Courier New" panose="02070309020205020404" pitchFamily="49" charset="0"/>
                <a:cs typeface="Courier New" panose="02070309020205020404" pitchFamily="49" charset="0"/>
              </a:rPr>
              <a:t>na</a:t>
            </a:r>
            <a:r>
              <a:rPr lang="en-US" altLang="tr-TR" b="1" dirty="0">
                <a:latin typeface="Courier New" panose="02070309020205020404" pitchFamily="49" charset="0"/>
                <a:cs typeface="Courier New" panose="02070309020205020404" pitchFamily="49" charset="0"/>
              </a:rPr>
              <a:t>', 3)</a:t>
            </a:r>
          </a:p>
          <a:p>
            <a:pPr marL="254000" indent="0" eaLnBrk="1" hangingPunct="1">
              <a:buNone/>
            </a:pPr>
            <a:r>
              <a:rPr lang="en-US" altLang="tr-TR" b="1" dirty="0">
                <a:latin typeface="Courier New" panose="02070309020205020404" pitchFamily="49" charset="0"/>
                <a:cs typeface="Courier New" panose="02070309020205020404" pitchFamily="49" charset="0"/>
              </a:rPr>
              <a:t>print </a:t>
            </a:r>
            <a:r>
              <a:rPr lang="en-US" altLang="tr-TR" b="1" dirty="0" err="1">
                <a:latin typeface="Courier New" panose="02070309020205020404" pitchFamily="49" charset="0"/>
                <a:cs typeface="Courier New" panose="02070309020205020404" pitchFamily="49" charset="0"/>
              </a:rPr>
              <a:t>word.find</a:t>
            </a:r>
            <a:r>
              <a:rPr lang="en-US" altLang="tr-TR" b="1" dirty="0">
                <a:latin typeface="Courier New" panose="02070309020205020404" pitchFamily="49" charset="0"/>
                <a:cs typeface="Courier New" panose="02070309020205020404" pitchFamily="49" charset="0"/>
              </a:rPr>
              <a:t>('b', 1, 2)</a:t>
            </a:r>
          </a:p>
          <a:p>
            <a:pPr marL="698500" eaLnBrk="1" hangingPunct="1">
              <a:buFont typeface="Gill Sans" charset="0"/>
              <a:buNone/>
            </a:pPr>
            <a:endParaRPr lang="en-US" altLang="tr-TR" sz="2000" dirty="0"/>
          </a:p>
          <a:p>
            <a:pPr marL="698500" eaLnBrk="1" hangingPunct="1">
              <a:buFont typeface="Gill Sans" charset="0"/>
              <a:buNone/>
            </a:pPr>
            <a:r>
              <a:rPr lang="en-US" altLang="tr-TR" sz="2000" dirty="0"/>
              <a:t>See the complete list of built-in string methods at </a:t>
            </a:r>
            <a:r>
              <a:rPr lang="tr-TR" altLang="tr-TR" sz="2000" dirty="0">
                <a:hlinkClick r:id="rId2"/>
              </a:rPr>
              <a:t>http://docs.python.org/2/library/stdtypes.html#string-methods</a:t>
            </a:r>
            <a:endParaRPr lang="en-US" altLang="tr-TR" sz="2000" dirty="0"/>
          </a:p>
        </p:txBody>
      </p:sp>
    </p:spTree>
    <p:extLst>
      <p:ext uri="{BB962C8B-B14F-4D97-AF65-F5344CB8AC3E}">
        <p14:creationId xmlns:p14="http://schemas.microsoft.com/office/powerpoint/2010/main" val="194376766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50800" y="50800"/>
            <a:ext cx="10083800" cy="1382936"/>
          </a:xfrm>
        </p:spPr>
        <p:txBody>
          <a:bodyPr/>
          <a:lstStyle/>
          <a:p>
            <a:pPr eaLnBrk="1" hangingPunct="1"/>
            <a:r>
              <a:rPr lang="en-US" altLang="tr-TR" sz="4800" b="1" dirty="0">
                <a:solidFill>
                  <a:schemeClr val="accent2"/>
                </a:solidFill>
              </a:rPr>
              <a:t>in</a:t>
            </a:r>
            <a:r>
              <a:rPr lang="en-US" altLang="tr-TR" sz="4800" dirty="0">
                <a:solidFill>
                  <a:schemeClr val="accent2"/>
                </a:solidFill>
              </a:rPr>
              <a:t> operator</a:t>
            </a:r>
          </a:p>
        </p:txBody>
      </p:sp>
      <p:sp>
        <p:nvSpPr>
          <p:cNvPr id="11267" name="Rectangle 2"/>
          <p:cNvSpPr>
            <a:spLocks noGrp="1" noChangeArrowheads="1"/>
          </p:cNvSpPr>
          <p:nvPr>
            <p:ph type="body" idx="1"/>
          </p:nvPr>
        </p:nvSpPr>
        <p:spPr/>
        <p:txBody>
          <a:bodyPr/>
          <a:lstStyle/>
          <a:p>
            <a:pPr marL="698500" eaLnBrk="1" hangingPunct="1">
              <a:buSzPct val="125000"/>
            </a:pPr>
            <a:r>
              <a:rPr lang="en-US" altLang="tr-TR" dirty="0"/>
              <a:t>The operator </a:t>
            </a:r>
            <a:r>
              <a:rPr lang="en-US" altLang="tr-TR" b="1" dirty="0"/>
              <a:t>in</a:t>
            </a:r>
            <a:r>
              <a:rPr lang="en-US" altLang="tr-TR" dirty="0"/>
              <a:t> is a </a:t>
            </a:r>
            <a:r>
              <a:rPr lang="en-US" altLang="tr-TR" dirty="0" err="1"/>
              <a:t>boolean</a:t>
            </a:r>
            <a:r>
              <a:rPr lang="en-US" altLang="tr-TR" dirty="0"/>
              <a:t> operator that takes two strings and returns True if the first appears as a substring in the second.</a:t>
            </a:r>
          </a:p>
          <a:p>
            <a:pPr marL="254000" indent="0" eaLnBrk="1" hangingPunct="1">
              <a:buSzPct val="125000"/>
              <a:buNone/>
            </a:pPr>
            <a:endParaRPr lang="en-US" altLang="tr-TR" dirty="0"/>
          </a:p>
          <a:p>
            <a:pPr marL="596900" lvl="1" indent="0" eaLnBrk="1" hangingPunct="1">
              <a:buFont typeface="Gill Sans" charset="0"/>
              <a:buNone/>
            </a:pP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'a' in 'banana‘</a:t>
            </a:r>
          </a:p>
          <a:p>
            <a:pPr marL="596900" lvl="1" indent="0" eaLnBrk="1" hangingPunct="1">
              <a:spcBef>
                <a:spcPts val="0"/>
              </a:spcBef>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print </a:t>
            </a: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prints True</a:t>
            </a:r>
          </a:p>
          <a:p>
            <a:pPr marL="596900" lvl="1" indent="0" eaLnBrk="1" hangingPunct="1">
              <a:buNone/>
            </a:pP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'seed' in 'banana'</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print </a:t>
            </a:r>
            <a:r>
              <a:rPr lang="en-US" altLang="tr-TR" sz="2800" b="1" dirty="0" err="1">
                <a:solidFill>
                  <a:srgbClr val="00B050"/>
                </a:solidFill>
                <a:latin typeface="Courier New" panose="02070309020205020404" pitchFamily="49" charset="0"/>
                <a:cs typeface="Courier New" panose="02070309020205020404" pitchFamily="49" charset="0"/>
              </a:rPr>
              <a:t>val</a:t>
            </a:r>
            <a:r>
              <a:rPr lang="en-US" altLang="tr-TR" sz="2800" b="1" dirty="0">
                <a:solidFill>
                  <a:srgbClr val="00B050"/>
                </a:solidFill>
                <a:latin typeface="Courier New" panose="02070309020205020404" pitchFamily="49" charset="0"/>
                <a:cs typeface="Courier New" panose="02070309020205020404" pitchFamily="49" charset="0"/>
              </a:rPr>
              <a:t>  # prints False</a:t>
            </a:r>
          </a:p>
        </p:txBody>
      </p:sp>
    </p:spTree>
    <p:extLst>
      <p:ext uri="{BB962C8B-B14F-4D97-AF65-F5344CB8AC3E}">
        <p14:creationId xmlns:p14="http://schemas.microsoft.com/office/powerpoint/2010/main" val="29153389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String comparison</a:t>
            </a:r>
          </a:p>
        </p:txBody>
      </p:sp>
      <p:sp>
        <p:nvSpPr>
          <p:cNvPr id="12291" name="Rectangle 2"/>
          <p:cNvSpPr>
            <a:spLocks noGrp="1" noChangeArrowheads="1"/>
          </p:cNvSpPr>
          <p:nvPr>
            <p:ph type="body" idx="1"/>
          </p:nvPr>
        </p:nvSpPr>
        <p:spPr>
          <a:xfrm>
            <a:off x="0" y="1865784"/>
            <a:ext cx="10083800" cy="5435600"/>
          </a:xfrm>
        </p:spPr>
        <p:txBody>
          <a:bodyPr/>
          <a:lstStyle/>
          <a:p>
            <a:pPr marL="698500" eaLnBrk="1" hangingPunct="1">
              <a:lnSpc>
                <a:spcPct val="150000"/>
              </a:lnSpc>
              <a:buSzPct val="125000"/>
            </a:pPr>
            <a:r>
              <a:rPr lang="en-US" altLang="tr-TR" dirty="0"/>
              <a:t>The relational operators work on strings. </a:t>
            </a:r>
          </a:p>
          <a:p>
            <a:pPr marL="698500" eaLnBrk="1" hangingPunct="1">
              <a:lnSpc>
                <a:spcPct val="150000"/>
              </a:lnSpc>
              <a:buSzPct val="125000"/>
            </a:pPr>
            <a:endParaRPr lang="en-US" altLang="tr-TR" dirty="0"/>
          </a:p>
          <a:p>
            <a:pPr marL="254000" indent="0" eaLnBrk="1" hangingPunct="1">
              <a:lnSpc>
                <a:spcPct val="150000"/>
              </a:lnSpc>
              <a:buSzPct val="125000"/>
              <a:buNone/>
            </a:pPr>
            <a:br>
              <a:rPr lang="en-US" altLang="tr-TR" dirty="0"/>
            </a:br>
            <a:r>
              <a:rPr lang="en-US" altLang="tr-TR" sz="2000" b="1" dirty="0">
                <a:solidFill>
                  <a:srgbClr val="00B050"/>
                </a:solidFill>
                <a:latin typeface="Courier New" panose="02070309020205020404" pitchFamily="49" charset="0"/>
                <a:cs typeface="Courier New" panose="02070309020205020404" pitchFamily="49" charset="0"/>
              </a:rPr>
              <a:t># implementation</a:t>
            </a:r>
            <a:br>
              <a:rPr lang="en-US" altLang="tr-TR" sz="2000" b="1" dirty="0">
                <a:solidFill>
                  <a:srgbClr val="00B050"/>
                </a:solidFill>
                <a:latin typeface="Courier New" panose="02070309020205020404" pitchFamily="49" charset="0"/>
                <a:cs typeface="Courier New" panose="02070309020205020404" pitchFamily="49" charset="0"/>
              </a:rPr>
            </a:br>
            <a:r>
              <a:rPr lang="en-US" altLang="tr-TR" sz="2000" b="1" dirty="0">
                <a:solidFill>
                  <a:srgbClr val="00B050"/>
                </a:solidFill>
                <a:latin typeface="Courier New" panose="02070309020205020404" pitchFamily="49" charset="0"/>
                <a:cs typeface="Courier New" panose="02070309020205020404" pitchFamily="49" charset="0"/>
              </a:rPr>
              <a:t>if word &lt; 'banana':</a:t>
            </a:r>
            <a:br>
              <a:rPr lang="en-US" altLang="tr-TR" sz="2000" b="1" dirty="0">
                <a:solidFill>
                  <a:srgbClr val="00B050"/>
                </a:solidFill>
                <a:latin typeface="Courier New" panose="02070309020205020404" pitchFamily="49" charset="0"/>
                <a:cs typeface="Courier New" panose="02070309020205020404" pitchFamily="49" charset="0"/>
              </a:rPr>
            </a:br>
            <a:r>
              <a:rPr lang="en-US" altLang="tr-TR" sz="2000" b="1" dirty="0">
                <a:solidFill>
                  <a:srgbClr val="00B050"/>
                </a:solidFill>
                <a:latin typeface="Courier New" panose="02070309020205020404" pitchFamily="49" charset="0"/>
                <a:cs typeface="Courier New" panose="02070309020205020404" pitchFamily="49" charset="0"/>
              </a:rPr>
              <a:t>    print 'Your word,' + word + ', comes before banana.'</a:t>
            </a:r>
            <a:br>
              <a:rPr lang="en-US" altLang="tr-TR" sz="2000" b="1" dirty="0">
                <a:solidFill>
                  <a:srgbClr val="00B050"/>
                </a:solidFill>
                <a:latin typeface="Courier New" panose="02070309020205020404" pitchFamily="49" charset="0"/>
                <a:cs typeface="Courier New" panose="02070309020205020404" pitchFamily="49" charset="0"/>
              </a:rPr>
            </a:br>
            <a:r>
              <a:rPr lang="en-US" altLang="tr-TR" sz="2000" b="1" dirty="0" err="1">
                <a:solidFill>
                  <a:srgbClr val="00B050"/>
                </a:solidFill>
                <a:latin typeface="Courier New" panose="02070309020205020404" pitchFamily="49" charset="0"/>
                <a:cs typeface="Courier New" panose="02070309020205020404" pitchFamily="49" charset="0"/>
              </a:rPr>
              <a:t>elif</a:t>
            </a:r>
            <a:r>
              <a:rPr lang="en-US" altLang="tr-TR" sz="2000" b="1" dirty="0">
                <a:solidFill>
                  <a:srgbClr val="00B050"/>
                </a:solidFill>
                <a:latin typeface="Courier New" panose="02070309020205020404" pitchFamily="49" charset="0"/>
                <a:cs typeface="Courier New" panose="02070309020205020404" pitchFamily="49" charset="0"/>
              </a:rPr>
              <a:t> word &gt; 'banana':</a:t>
            </a:r>
            <a:br>
              <a:rPr lang="en-US" altLang="tr-TR" sz="2000" b="1" dirty="0">
                <a:solidFill>
                  <a:srgbClr val="00B050"/>
                </a:solidFill>
                <a:latin typeface="Courier New" panose="02070309020205020404" pitchFamily="49" charset="0"/>
                <a:cs typeface="Courier New" panose="02070309020205020404" pitchFamily="49" charset="0"/>
              </a:rPr>
            </a:br>
            <a:r>
              <a:rPr lang="en-US" altLang="tr-TR" sz="2000" b="1" dirty="0">
                <a:solidFill>
                  <a:srgbClr val="00B050"/>
                </a:solidFill>
                <a:latin typeface="Courier New" panose="02070309020205020404" pitchFamily="49" charset="0"/>
                <a:cs typeface="Courier New" panose="02070309020205020404" pitchFamily="49" charset="0"/>
              </a:rPr>
              <a:t>    print 'Your word,' + word + ', comes after banana.'</a:t>
            </a:r>
            <a:br>
              <a:rPr lang="en-US" altLang="tr-TR" sz="2000" b="1" dirty="0">
                <a:solidFill>
                  <a:srgbClr val="00B050"/>
                </a:solidFill>
                <a:latin typeface="Courier New" panose="02070309020205020404" pitchFamily="49" charset="0"/>
                <a:cs typeface="Courier New" panose="02070309020205020404" pitchFamily="49" charset="0"/>
              </a:rPr>
            </a:br>
            <a:r>
              <a:rPr lang="en-US" altLang="tr-TR" sz="2000" b="1" dirty="0">
                <a:solidFill>
                  <a:srgbClr val="00B050"/>
                </a:solidFill>
                <a:latin typeface="Courier New" panose="02070309020205020404" pitchFamily="49" charset="0"/>
                <a:cs typeface="Courier New" panose="02070309020205020404" pitchFamily="49" charset="0"/>
              </a:rPr>
              <a:t>else: </a:t>
            </a:r>
            <a:r>
              <a:rPr lang="en-US" altLang="tr-TR" sz="2000" b="1" i="1" dirty="0">
                <a:solidFill>
                  <a:srgbClr val="00B050"/>
                </a:solidFill>
                <a:latin typeface="Courier New" panose="02070309020205020404" pitchFamily="49" charset="0"/>
                <a:cs typeface="Courier New" panose="02070309020205020404" pitchFamily="49" charset="0"/>
              </a:rPr>
              <a:t># then the string is a ‘banana’</a:t>
            </a:r>
            <a:br>
              <a:rPr lang="en-US" altLang="tr-TR" sz="2000" b="1" dirty="0">
                <a:solidFill>
                  <a:srgbClr val="00B050"/>
                </a:solidFill>
                <a:latin typeface="Courier New" panose="02070309020205020404" pitchFamily="49" charset="0"/>
                <a:cs typeface="Courier New" panose="02070309020205020404" pitchFamily="49" charset="0"/>
              </a:rPr>
            </a:br>
            <a:r>
              <a:rPr lang="en-US" altLang="tr-TR" sz="2000" b="1" dirty="0">
                <a:solidFill>
                  <a:srgbClr val="00B050"/>
                </a:solidFill>
                <a:latin typeface="Courier New" panose="02070309020205020404" pitchFamily="49" charset="0"/>
                <a:cs typeface="Courier New" panose="02070309020205020404" pitchFamily="49" charset="0"/>
              </a:rPr>
              <a:t>    print 'All right, bananas.'</a:t>
            </a:r>
          </a:p>
        </p:txBody>
      </p:sp>
      <p:sp>
        <p:nvSpPr>
          <p:cNvPr id="2" name="Rectangle 1">
            <a:extLst>
              <a:ext uri="{FF2B5EF4-FFF2-40B4-BE49-F238E27FC236}">
                <a16:creationId xmlns:a16="http://schemas.microsoft.com/office/drawing/2014/main" id="{4FCA0142-E482-4D4B-B899-4295FEE61BCA}"/>
              </a:ext>
            </a:extLst>
          </p:cNvPr>
          <p:cNvSpPr>
            <a:spLocks noChangeArrowheads="1"/>
          </p:cNvSpPr>
          <p:nvPr/>
        </p:nvSpPr>
        <p:spPr bwMode="auto">
          <a:xfrm>
            <a:off x="255464" y="2913512"/>
            <a:ext cx="856895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RULE: alphabetical order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except that all the uppercase letters come before all the lowercase letters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489270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9" y="2225824"/>
            <a:ext cx="10083800" cy="2057400"/>
          </a:xfrm>
        </p:spPr>
        <p:txBody>
          <a:bodyPr/>
          <a:lstStyle/>
          <a:p>
            <a:pPr algn="ctr">
              <a:spcBef>
                <a:spcPts val="0"/>
              </a:spcBef>
              <a:spcAft>
                <a:spcPts val="0"/>
              </a:spcAft>
            </a:pPr>
            <a:r>
              <a:rPr lang="en-US" altLang="en-US" sz="4800" b="1" dirty="0">
                <a:solidFill>
                  <a:schemeClr val="tx2"/>
                </a:solidFill>
              </a:rPr>
              <a:t>Week 8</a:t>
            </a:r>
            <a:br>
              <a:rPr lang="en-US" altLang="en-US" sz="4800" b="1" dirty="0">
                <a:solidFill>
                  <a:schemeClr val="tx2"/>
                </a:solidFill>
              </a:rPr>
            </a:br>
            <a:r>
              <a:rPr lang="en-US" altLang="en-US" sz="4400" b="1" dirty="0">
                <a:solidFill>
                  <a:schemeClr val="accent2"/>
                </a:solidFill>
              </a:rPr>
              <a:t>Lists</a:t>
            </a:r>
            <a:endParaRPr lang="en-US" sz="4800" b="1" dirty="0">
              <a:solidFill>
                <a:schemeClr val="accent2"/>
              </a:solidFill>
            </a:endParaRPr>
          </a:p>
        </p:txBody>
      </p:sp>
    </p:spTree>
    <p:extLst>
      <p:ext uri="{BB962C8B-B14F-4D97-AF65-F5344CB8AC3E}">
        <p14:creationId xmlns:p14="http://schemas.microsoft.com/office/powerpoint/2010/main" val="117903725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50800" y="50800"/>
            <a:ext cx="10083800" cy="950888"/>
          </a:xfrm>
        </p:spPr>
        <p:txBody>
          <a:bodyPr/>
          <a:lstStyle/>
          <a:p>
            <a:pPr eaLnBrk="1" hangingPunct="1"/>
            <a:r>
              <a:rPr lang="en-US" altLang="tr-TR" sz="4800" dirty="0">
                <a:solidFill>
                  <a:schemeClr val="accent2"/>
                </a:solidFill>
              </a:rPr>
              <a:t>A list is a sequence</a:t>
            </a:r>
          </a:p>
        </p:txBody>
      </p:sp>
      <p:sp>
        <p:nvSpPr>
          <p:cNvPr id="41987" name="Rectangle 2"/>
          <p:cNvSpPr>
            <a:spLocks noGrp="1" noChangeArrowheads="1"/>
          </p:cNvSpPr>
          <p:nvPr>
            <p:ph type="body" idx="1"/>
          </p:nvPr>
        </p:nvSpPr>
        <p:spPr>
          <a:xfrm>
            <a:off x="50800" y="1793776"/>
            <a:ext cx="10083800" cy="5435600"/>
          </a:xfrm>
        </p:spPr>
        <p:txBody>
          <a:bodyPr/>
          <a:lstStyle/>
          <a:p>
            <a:pPr marL="698500" eaLnBrk="1" hangingPunct="1">
              <a:buSzPct val="125000"/>
            </a:pPr>
            <a:r>
              <a:rPr lang="en-US" altLang="tr-TR" dirty="0"/>
              <a:t>Like a string, a list is a sequence of values. </a:t>
            </a:r>
          </a:p>
          <a:p>
            <a:pPr marL="698500" eaLnBrk="1" hangingPunct="1">
              <a:buSzPct val="125000"/>
            </a:pPr>
            <a:r>
              <a:rPr lang="en-US" altLang="tr-TR" dirty="0"/>
              <a:t>In a string, the values are characters; in a list, they can be </a:t>
            </a:r>
            <a:r>
              <a:rPr lang="en-US" altLang="tr-TR" b="1" i="1" dirty="0"/>
              <a:t>any type</a:t>
            </a:r>
            <a:r>
              <a:rPr lang="en-US" altLang="tr-TR" dirty="0"/>
              <a:t>. </a:t>
            </a:r>
          </a:p>
          <a:p>
            <a:pPr marL="698500" eaLnBrk="1" hangingPunct="1">
              <a:buSzPct val="125000"/>
            </a:pPr>
            <a:r>
              <a:rPr lang="en-US" altLang="tr-TR" dirty="0"/>
              <a:t>The values in a list are called </a:t>
            </a:r>
            <a:r>
              <a:rPr lang="en-US" altLang="tr-TR" b="1" i="1" dirty="0"/>
              <a:t>elements</a:t>
            </a:r>
            <a:r>
              <a:rPr lang="en-US" altLang="tr-TR" dirty="0"/>
              <a:t> or sometimes </a:t>
            </a:r>
            <a:r>
              <a:rPr lang="en-US" altLang="tr-TR" b="1" i="1" u="sng" dirty="0"/>
              <a:t>items</a:t>
            </a:r>
            <a:r>
              <a:rPr lang="en-US" altLang="tr-TR" dirty="0"/>
              <a:t>.</a:t>
            </a:r>
          </a:p>
        </p:txBody>
      </p:sp>
    </p:spTree>
    <p:extLst>
      <p:ext uri="{BB962C8B-B14F-4D97-AF65-F5344CB8AC3E}">
        <p14:creationId xmlns:p14="http://schemas.microsoft.com/office/powerpoint/2010/main" val="14194787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A list is a sequence</a:t>
            </a:r>
          </a:p>
        </p:txBody>
      </p:sp>
      <p:sp>
        <p:nvSpPr>
          <p:cNvPr id="43011" name="Rectangle 2"/>
          <p:cNvSpPr>
            <a:spLocks noGrp="1" noChangeArrowheads="1"/>
          </p:cNvSpPr>
          <p:nvPr>
            <p:ph type="body" idx="1"/>
          </p:nvPr>
        </p:nvSpPr>
        <p:spPr>
          <a:xfrm>
            <a:off x="76200" y="2101600"/>
            <a:ext cx="10083800" cy="5435600"/>
          </a:xfrm>
        </p:spPr>
        <p:txBody>
          <a:bodyPr/>
          <a:lstStyle/>
          <a:p>
            <a:pPr marL="698500" eaLnBrk="1" hangingPunct="1">
              <a:buSzPct val="125000"/>
            </a:pPr>
            <a:r>
              <a:rPr lang="en-US" altLang="tr-TR" dirty="0"/>
              <a:t>Syntax:</a:t>
            </a:r>
          </a:p>
          <a:p>
            <a:pPr marL="596900" lvl="1" indent="0" eaLnBrk="1" hangingPunct="1">
              <a:buNone/>
            </a:pPr>
            <a:r>
              <a:rPr lang="en-US" altLang="tr-TR" dirty="0"/>
              <a:t>	</a:t>
            </a:r>
            <a:r>
              <a:rPr lang="en-US" altLang="tr-TR" b="1" dirty="0">
                <a:solidFill>
                  <a:srgbClr val="00B050"/>
                </a:solidFill>
                <a:latin typeface="Courier New" panose="02070309020205020404" pitchFamily="49" charset="0"/>
                <a:cs typeface="Courier New" panose="02070309020205020404" pitchFamily="49" charset="0"/>
              </a:rPr>
              <a:t>[item1, item2, …, </a:t>
            </a:r>
            <a:r>
              <a:rPr lang="en-US" altLang="tr-TR" b="1" dirty="0" err="1">
                <a:solidFill>
                  <a:srgbClr val="00B050"/>
                </a:solidFill>
                <a:latin typeface="Courier New" panose="02070309020205020404" pitchFamily="49" charset="0"/>
                <a:cs typeface="Courier New" panose="02070309020205020404" pitchFamily="49" charset="0"/>
              </a:rPr>
              <a:t>itemN</a:t>
            </a:r>
            <a:r>
              <a:rPr lang="en-US" altLang="tr-TR" b="1" dirty="0">
                <a:solidFill>
                  <a:srgbClr val="00B050"/>
                </a:solidFill>
                <a:latin typeface="Courier New" panose="02070309020205020404" pitchFamily="49" charset="0"/>
                <a:cs typeface="Courier New" panose="02070309020205020404" pitchFamily="49" charset="0"/>
              </a:rPr>
              <a:t>]</a:t>
            </a:r>
          </a:p>
          <a:p>
            <a:pPr marL="698500" eaLnBrk="1" hangingPunct="1">
              <a:buSzPct val="125000"/>
            </a:pPr>
            <a:r>
              <a:rPr lang="en-US" altLang="tr-TR" dirty="0"/>
              <a:t>A list of four integers</a:t>
            </a:r>
          </a:p>
          <a:p>
            <a:pPr marL="254000" indent="0" eaLnBrk="1" hangingPunct="1">
              <a:buNone/>
            </a:pPr>
            <a:r>
              <a:rPr lang="en-US" altLang="tr-TR" b="1" dirty="0">
                <a:latin typeface="Courier New" panose="02070309020205020404" pitchFamily="49" charset="0"/>
                <a:cs typeface="Courier New" panose="02070309020205020404" pitchFamily="49" charset="0"/>
              </a:rPr>
              <a:t>	</a:t>
            </a:r>
            <a:r>
              <a:rPr lang="en-US" altLang="tr-TR" b="1" dirty="0">
                <a:solidFill>
                  <a:srgbClr val="00B050"/>
                </a:solidFill>
                <a:latin typeface="Courier New" panose="02070309020205020404" pitchFamily="49" charset="0"/>
                <a:cs typeface="Courier New" panose="02070309020205020404" pitchFamily="49" charset="0"/>
              </a:rPr>
              <a:t>[10, 20, 30, 40]</a:t>
            </a:r>
            <a:endParaRPr lang="en-US" altLang="tr-TR" dirty="0">
              <a:solidFill>
                <a:srgbClr val="00B050"/>
              </a:solidFill>
            </a:endParaRPr>
          </a:p>
          <a:p>
            <a:pPr marL="698500" eaLnBrk="1" hangingPunct="1">
              <a:buSzPct val="125000"/>
            </a:pPr>
            <a:r>
              <a:rPr lang="en-US" altLang="tr-TR" dirty="0"/>
              <a:t>A list of three strings </a:t>
            </a:r>
          </a:p>
          <a:p>
            <a:pPr marL="596900" lvl="1" indent="0" eaLnBrk="1" hangingPunct="1">
              <a:buNone/>
            </a:pPr>
            <a:r>
              <a:rPr lang="en-US" altLang="tr-TR" dirty="0"/>
              <a:t>	</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sehir</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dragos</a:t>
            </a:r>
            <a:r>
              <a:rPr lang="en-US" altLang="tr-TR" b="1" dirty="0">
                <a:solidFill>
                  <a:srgbClr val="00B050"/>
                </a:solidFill>
                <a:latin typeface="Courier New" panose="02070309020205020404" pitchFamily="49" charset="0"/>
                <a:cs typeface="Courier New" panose="02070309020205020404" pitchFamily="49" charset="0"/>
              </a:rPr>
              <a:t>’, ‘Istanbul’]</a:t>
            </a:r>
          </a:p>
          <a:p>
            <a:pPr marL="698500" eaLnBrk="1" hangingPunct="1">
              <a:buSzPct val="125000"/>
            </a:pPr>
            <a:r>
              <a:rPr lang="en-US" altLang="tr-TR" dirty="0"/>
              <a:t>A list of mumbo-jumbo</a:t>
            </a:r>
          </a:p>
          <a:p>
            <a:pPr marL="596900" lvl="1" indent="0" eaLnBrk="1" hangingPunct="1">
              <a:buNone/>
            </a:pPr>
            <a:r>
              <a:rPr lang="en-US" altLang="tr-TR" dirty="0"/>
              <a:t>	</a:t>
            </a:r>
            <a:r>
              <a:rPr lang="en-US" altLang="tr-TR" b="1" dirty="0">
                <a:solidFill>
                  <a:srgbClr val="00B050"/>
                </a:solidFill>
                <a:latin typeface="Courier New" panose="02070309020205020404" pitchFamily="49" charset="0"/>
                <a:cs typeface="Courier New" panose="02070309020205020404" pitchFamily="49" charset="0"/>
              </a:rPr>
              <a:t>['spam', 2.0, 5, [10, 20]]</a:t>
            </a:r>
            <a:br>
              <a:rPr lang="en-US" altLang="tr-TR" dirty="0"/>
            </a:br>
            <a:endParaRPr lang="en-US" altLang="tr-TR" dirty="0"/>
          </a:p>
        </p:txBody>
      </p:sp>
    </p:spTree>
    <p:extLst>
      <p:ext uri="{BB962C8B-B14F-4D97-AF65-F5344CB8AC3E}">
        <p14:creationId xmlns:p14="http://schemas.microsoft.com/office/powerpoint/2010/main" val="41446853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50800" y="50800"/>
            <a:ext cx="10083800" cy="1382936"/>
          </a:xfrm>
        </p:spPr>
        <p:txBody>
          <a:bodyPr/>
          <a:lstStyle/>
          <a:p>
            <a:pPr eaLnBrk="1" hangingPunct="1"/>
            <a:r>
              <a:rPr lang="en-US" altLang="tr-TR" sz="4800" dirty="0">
                <a:solidFill>
                  <a:schemeClr val="accent2"/>
                </a:solidFill>
              </a:rPr>
              <a:t>A list is a sequence</a:t>
            </a:r>
          </a:p>
        </p:txBody>
      </p:sp>
      <p:sp>
        <p:nvSpPr>
          <p:cNvPr id="44035" name="Rectangle 2"/>
          <p:cNvSpPr>
            <a:spLocks noGrp="1" noChangeArrowheads="1"/>
          </p:cNvSpPr>
          <p:nvPr>
            <p:ph type="body" idx="1"/>
          </p:nvPr>
        </p:nvSpPr>
        <p:spPr/>
        <p:txBody>
          <a:bodyPr/>
          <a:lstStyle/>
          <a:p>
            <a:pPr marL="698500" eaLnBrk="1" hangingPunct="1">
              <a:buSzPct val="125000"/>
            </a:pPr>
            <a:r>
              <a:rPr lang="en-US" altLang="tr-TR" dirty="0"/>
              <a:t>A list containing another list </a:t>
            </a:r>
            <a:r>
              <a:rPr lang="en-US" altLang="tr-TR" dirty="0">
                <a:sym typeface="Wingdings" panose="05000000000000000000" pitchFamily="2" charset="2"/>
              </a:rPr>
              <a:t></a:t>
            </a:r>
            <a:r>
              <a:rPr lang="en-US" altLang="tr-TR" dirty="0"/>
              <a:t> </a:t>
            </a:r>
            <a:r>
              <a:rPr lang="en-US" altLang="tr-TR" b="1" dirty="0"/>
              <a:t>nested list</a:t>
            </a:r>
            <a:r>
              <a:rPr lang="en-US" altLang="tr-TR" dirty="0"/>
              <a:t>.</a:t>
            </a:r>
          </a:p>
          <a:p>
            <a:pPr marL="254000" indent="0" eaLnBrk="1" hangingPunct="1">
              <a:buNone/>
            </a:pPr>
            <a:r>
              <a:rPr lang="en-US" altLang="tr-TR" sz="2800" dirty="0"/>
              <a:t>    </a:t>
            </a:r>
            <a:r>
              <a:rPr lang="en-US" altLang="tr-TR" sz="2800" b="1" dirty="0" err="1">
                <a:solidFill>
                  <a:srgbClr val="00B050"/>
                </a:solidFill>
                <a:latin typeface="Courier New" panose="02070309020205020404" pitchFamily="49" charset="0"/>
                <a:cs typeface="Courier New" panose="02070309020205020404" pitchFamily="49" charset="0"/>
              </a:rPr>
              <a:t>nested_list</a:t>
            </a:r>
            <a:r>
              <a:rPr lang="en-US" altLang="tr-TR" sz="2800" b="1" dirty="0">
                <a:solidFill>
                  <a:srgbClr val="00B050"/>
                </a:solidFill>
                <a:latin typeface="Courier New" panose="02070309020205020404" pitchFamily="49" charset="0"/>
                <a:cs typeface="Courier New" panose="02070309020205020404" pitchFamily="49" charset="0"/>
              </a:rPr>
              <a:t> = [1, 5, 2, [‘a’, ‘c’], ‘d’]</a:t>
            </a:r>
          </a:p>
          <a:p>
            <a:pPr marL="698500" eaLnBrk="1" hangingPunct="1">
              <a:buSzPct val="125000"/>
            </a:pPr>
            <a:r>
              <a:rPr lang="en-US" altLang="tr-TR" dirty="0"/>
              <a:t>A list with no elements </a:t>
            </a:r>
            <a:r>
              <a:rPr lang="en-US" altLang="tr-TR" dirty="0">
                <a:sym typeface="Wingdings" panose="05000000000000000000" pitchFamily="2" charset="2"/>
              </a:rPr>
              <a:t> </a:t>
            </a:r>
            <a:r>
              <a:rPr lang="en-US" altLang="tr-TR" u="sng" dirty="0"/>
              <a:t>empty list</a:t>
            </a:r>
            <a:endParaRPr lang="en-US" altLang="tr-TR" dirty="0"/>
          </a:p>
          <a:p>
            <a:pPr marL="596900" lvl="1" indent="0" eaLnBrk="1" hangingPunct="1">
              <a:buFont typeface="Gill Sans" charset="0"/>
              <a:buNone/>
            </a:pPr>
            <a:r>
              <a:rPr lang="en-US" altLang="tr-TR" sz="2800" b="1" dirty="0" err="1">
                <a:solidFill>
                  <a:srgbClr val="00B050"/>
                </a:solidFill>
                <a:latin typeface="Courier New" panose="02070309020205020404" pitchFamily="49" charset="0"/>
                <a:cs typeface="Courier New" panose="02070309020205020404" pitchFamily="49" charset="0"/>
              </a:rPr>
              <a:t>empty_list</a:t>
            </a:r>
            <a:r>
              <a:rPr lang="en-US" altLang="tr-TR" sz="2800" b="1" dirty="0">
                <a:solidFill>
                  <a:srgbClr val="00B050"/>
                </a:solidFill>
                <a:latin typeface="Courier New" panose="02070309020205020404" pitchFamily="49" charset="0"/>
                <a:cs typeface="Courier New" panose="02070309020205020404" pitchFamily="49" charset="0"/>
              </a:rPr>
              <a:t> = [] </a:t>
            </a:r>
          </a:p>
          <a:p>
            <a:pPr marL="747713" lvl="1" indent="-461963" eaLnBrk="1" hangingPunct="1">
              <a:buSzPct val="125000"/>
            </a:pPr>
            <a:r>
              <a:rPr lang="en-US" altLang="tr-TR" dirty="0"/>
              <a:t>Other examples</a:t>
            </a:r>
            <a:endParaRPr lang="en-US" altLang="tr-TR" b="1" dirty="0">
              <a:solidFill>
                <a:srgbClr val="00B050"/>
              </a:solidFill>
              <a:latin typeface="Courier New" panose="02070309020205020404" pitchFamily="49" charset="0"/>
              <a:cs typeface="Courier New" panose="02070309020205020404" pitchFamily="49" charset="0"/>
            </a:endParaRPr>
          </a:p>
          <a:p>
            <a:pPr marL="596900" lvl="1"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cheeses = ['Cheddar', 'Edam', 'Gouda']</a:t>
            </a:r>
          </a:p>
          <a:p>
            <a:pPr marL="596900" lvl="1"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numbers = [17, 123]</a:t>
            </a:r>
          </a:p>
        </p:txBody>
      </p:sp>
    </p:spTree>
    <p:extLst>
      <p:ext uri="{BB962C8B-B14F-4D97-AF65-F5344CB8AC3E}">
        <p14:creationId xmlns:p14="http://schemas.microsoft.com/office/powerpoint/2010/main" val="12553410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Lists – Accessing Items</a:t>
            </a:r>
          </a:p>
        </p:txBody>
      </p:sp>
      <p:sp>
        <p:nvSpPr>
          <p:cNvPr id="35843" name="Rectangle 2"/>
          <p:cNvSpPr>
            <a:spLocks noGrp="1" noChangeArrowheads="1"/>
          </p:cNvSpPr>
          <p:nvPr>
            <p:ph type="body" idx="1"/>
          </p:nvPr>
        </p:nvSpPr>
        <p:spPr>
          <a:xfrm>
            <a:off x="0" y="1937792"/>
            <a:ext cx="10083800" cy="5435600"/>
          </a:xfrm>
        </p:spPr>
        <p:txBody>
          <a:bodyPr/>
          <a:lstStyle/>
          <a:p>
            <a:pPr marL="698500" eaLnBrk="1" hangingPunct="1">
              <a:buSzPct val="125000"/>
              <a:defRPr/>
            </a:pPr>
            <a:r>
              <a:rPr lang="en-US" altLang="tr-TR" dirty="0"/>
              <a:t>The syntax for accessing the elements of a list is the same as for accessing the characters of a string—the bracket operator. </a:t>
            </a:r>
          </a:p>
          <a:p>
            <a:pPr marL="698500" eaLnBrk="1" hangingPunct="1">
              <a:buSzPct val="125000"/>
              <a:defRPr/>
            </a:pPr>
            <a:r>
              <a:rPr lang="en-US" altLang="tr-TR" dirty="0"/>
              <a:t>The expression inside the brackets specifies the index. </a:t>
            </a:r>
          </a:p>
          <a:p>
            <a:pPr marL="698500" eaLnBrk="1" hangingPunct="1">
              <a:buSzPct val="125000"/>
              <a:defRPr/>
            </a:pPr>
            <a:r>
              <a:rPr lang="en-US" altLang="tr-TR" dirty="0"/>
              <a:t>The indices start at 0.</a:t>
            </a:r>
          </a:p>
          <a:p>
            <a:pPr marL="254000" indent="0" eaLnBrk="1" hangingPunct="1">
              <a:buFont typeface="Gill Sans" charset="0"/>
              <a:buNone/>
              <a:defRPr/>
            </a:pPr>
            <a:r>
              <a:rPr lang="en-US" altLang="tr-TR" sz="2800" b="1" dirty="0">
                <a:solidFill>
                  <a:srgbClr val="00B050"/>
                </a:solidFill>
                <a:latin typeface="Courier New" panose="02070309020205020404" pitchFamily="49" charset="0"/>
                <a:cs typeface="Courier New" panose="02070309020205020404" pitchFamily="49" charset="0"/>
              </a:rPr>
              <a:t>cheeses = ['Cheddar', 'Edam', 'Gouda']</a:t>
            </a:r>
          </a:p>
          <a:p>
            <a:pPr marL="254000" indent="0" eaLnBrk="1" hangingPunct="1">
              <a:buFont typeface="Gill Sans" charset="0"/>
              <a:buNone/>
              <a:defRPr/>
            </a:pPr>
            <a:r>
              <a:rPr lang="en-US" altLang="tr-TR" sz="2800" b="1" dirty="0">
                <a:solidFill>
                  <a:srgbClr val="00B050"/>
                </a:solidFill>
                <a:latin typeface="Courier New" panose="02070309020205020404" pitchFamily="49" charset="0"/>
                <a:cs typeface="Courier New" panose="02070309020205020404" pitchFamily="49" charset="0"/>
              </a:rPr>
              <a:t>print cheeses[0]</a:t>
            </a:r>
            <a:br>
              <a:rPr lang="en-US" altLang="tr-TR" sz="2800" b="1" dirty="0">
                <a:latin typeface="Courier New" panose="02070309020205020404" pitchFamily="49" charset="0"/>
                <a:cs typeface="Courier New" panose="02070309020205020404" pitchFamily="49" charset="0"/>
              </a:rPr>
            </a:br>
            <a:endParaRPr lang="en-US" altLang="tr-TR" sz="1100" b="1" dirty="0">
              <a:latin typeface="Courier New" panose="02070309020205020404" pitchFamily="49" charset="0"/>
              <a:cs typeface="Courier New" panose="02070309020205020404" pitchFamily="49" charset="0"/>
            </a:endParaRPr>
          </a:p>
          <a:p>
            <a:pPr marL="254000" indent="0" eaLnBrk="1" hangingPunct="1">
              <a:buFont typeface="Gill Sans" charset="0"/>
              <a:buNone/>
              <a:defRPr/>
            </a:pPr>
            <a:r>
              <a:rPr lang="en-US" altLang="tr-TR" sz="2800" i="1" dirty="0">
                <a:solidFill>
                  <a:srgbClr val="00B050"/>
                </a:solidFill>
                <a:latin typeface="Courier New" panose="02070309020205020404" pitchFamily="49" charset="0"/>
                <a:cs typeface="Courier New" panose="02070309020205020404" pitchFamily="49" charset="0"/>
              </a:rPr>
              <a:t>Cheddar</a:t>
            </a:r>
          </a:p>
        </p:txBody>
      </p:sp>
    </p:spTree>
    <p:extLst>
      <p:ext uri="{BB962C8B-B14F-4D97-AF65-F5344CB8AC3E}">
        <p14:creationId xmlns:p14="http://schemas.microsoft.com/office/powerpoint/2010/main" val="130806410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73896"/>
            <a:ext cx="10083800" cy="2057400"/>
          </a:xfrm>
        </p:spPr>
        <p:txBody>
          <a:bodyPr/>
          <a:lstStyle/>
          <a:p>
            <a:pPr algn="ctr">
              <a:spcBef>
                <a:spcPts val="0"/>
              </a:spcBef>
              <a:spcAft>
                <a:spcPts val="0"/>
              </a:spcAft>
            </a:pPr>
            <a:r>
              <a:rPr lang="en-US" altLang="en-US" sz="4800" b="1" dirty="0">
                <a:solidFill>
                  <a:schemeClr val="tx2"/>
                </a:solidFill>
              </a:rPr>
              <a:t>Reminder</a:t>
            </a:r>
            <a:br>
              <a:rPr lang="en-US" altLang="en-US" sz="4800" b="1" dirty="0">
                <a:solidFill>
                  <a:schemeClr val="tx2"/>
                </a:solidFill>
              </a:rPr>
            </a:br>
            <a:r>
              <a:rPr lang="en-US" altLang="en-US" sz="4800" b="1" dirty="0">
                <a:solidFill>
                  <a:schemeClr val="tx2"/>
                </a:solidFill>
              </a:rPr>
              <a:t>Last Week (Week 7)</a:t>
            </a:r>
            <a:br>
              <a:rPr lang="en-US" altLang="en-US" sz="4800" b="1" dirty="0">
                <a:solidFill>
                  <a:schemeClr val="tx2"/>
                </a:solidFill>
              </a:rPr>
            </a:br>
            <a:r>
              <a:rPr lang="en-US" altLang="en-US" sz="4400" b="1" dirty="0">
                <a:solidFill>
                  <a:schemeClr val="accent2"/>
                </a:solidFill>
              </a:rPr>
              <a:t>Strings</a:t>
            </a:r>
            <a:endParaRPr lang="en-US" sz="4800" b="1" dirty="0">
              <a:solidFill>
                <a:schemeClr val="accent2"/>
              </a:solidFill>
            </a:endParaRPr>
          </a:p>
        </p:txBody>
      </p:sp>
    </p:spTree>
    <p:extLst>
      <p:ext uri="{BB962C8B-B14F-4D97-AF65-F5344CB8AC3E}">
        <p14:creationId xmlns:p14="http://schemas.microsoft.com/office/powerpoint/2010/main" val="24876454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Lists are mutable</a:t>
            </a:r>
          </a:p>
        </p:txBody>
      </p:sp>
      <p:sp>
        <p:nvSpPr>
          <p:cNvPr id="46083" name="Rectangle 2"/>
          <p:cNvSpPr>
            <a:spLocks noGrp="1" noChangeArrowheads="1"/>
          </p:cNvSpPr>
          <p:nvPr>
            <p:ph type="body" idx="1"/>
          </p:nvPr>
        </p:nvSpPr>
        <p:spPr>
          <a:xfrm>
            <a:off x="2210" y="2126107"/>
            <a:ext cx="10083800" cy="5435600"/>
          </a:xfrm>
        </p:spPr>
        <p:txBody>
          <a:bodyPr/>
          <a:lstStyle/>
          <a:p>
            <a:pPr marL="698500" eaLnBrk="1" hangingPunct="1">
              <a:buSzPct val="125000"/>
            </a:pPr>
            <a:r>
              <a:rPr lang="en-US" altLang="tr-TR" dirty="0"/>
              <a:t>Unlike strings, </a:t>
            </a:r>
            <a:r>
              <a:rPr lang="en-US" altLang="tr-TR" u="sng" dirty="0"/>
              <a:t>lists are mutable</a:t>
            </a:r>
            <a:r>
              <a:rPr lang="en-US" altLang="tr-TR" dirty="0"/>
              <a:t>. </a:t>
            </a:r>
          </a:p>
          <a:p>
            <a:pPr marL="698500" eaLnBrk="1" hangingPunct="1">
              <a:buSzPct val="125000"/>
            </a:pPr>
            <a:r>
              <a:rPr lang="en-US" altLang="tr-TR" dirty="0"/>
              <a:t>When the bracket operator appears on the left side of an assignment, it identifies the element of the list that will be assigned.</a:t>
            </a:r>
          </a:p>
          <a:p>
            <a:pPr marL="596900" lvl="1" indent="0" eaLnBrk="1" hangingPunct="1">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numbers = [17, 123]</a:t>
            </a:r>
          </a:p>
          <a:p>
            <a:pPr marL="596900" lvl="1" indent="0" eaLnBrk="1" hangingPunct="1">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numbers[1] = 5</a:t>
            </a:r>
          </a:p>
          <a:p>
            <a:pPr marL="596900" lvl="1" indent="0" eaLnBrk="1" hangingPunct="1">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print numbers</a:t>
            </a:r>
            <a:br>
              <a:rPr lang="en-US" altLang="tr-TR" b="1" dirty="0">
                <a:latin typeface="Courier New" panose="02070309020205020404" pitchFamily="49" charset="0"/>
                <a:cs typeface="Courier New" panose="02070309020205020404" pitchFamily="49" charset="0"/>
              </a:rPr>
            </a:br>
            <a:endParaRPr lang="en-US" altLang="tr-TR" sz="2400" b="1" dirty="0">
              <a:latin typeface="Courier New" panose="02070309020205020404" pitchFamily="49" charset="0"/>
              <a:cs typeface="Courier New" panose="02070309020205020404" pitchFamily="49" charset="0"/>
            </a:endParaRPr>
          </a:p>
          <a:p>
            <a:pPr marL="596900" lvl="1" indent="0" eaLnBrk="1" hangingPunct="1">
              <a:buFont typeface="Gill Sans" charset="0"/>
              <a:buNone/>
            </a:pPr>
            <a:r>
              <a:rPr lang="en-US" altLang="tr-TR" i="1" dirty="0">
                <a:solidFill>
                  <a:srgbClr val="00B050"/>
                </a:solidFill>
                <a:latin typeface="Courier New" panose="02070309020205020404" pitchFamily="49" charset="0"/>
                <a:cs typeface="Courier New" panose="02070309020205020404" pitchFamily="49" charset="0"/>
              </a:rPr>
              <a:t>[17, 5]</a:t>
            </a:r>
          </a:p>
        </p:txBody>
      </p:sp>
    </p:spTree>
    <p:extLst>
      <p:ext uri="{BB962C8B-B14F-4D97-AF65-F5344CB8AC3E}">
        <p14:creationId xmlns:p14="http://schemas.microsoft.com/office/powerpoint/2010/main" val="11043899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Lists are mutable</a:t>
            </a:r>
          </a:p>
        </p:txBody>
      </p:sp>
      <p:sp>
        <p:nvSpPr>
          <p:cNvPr id="47107" name="Rectangle 2"/>
          <p:cNvSpPr>
            <a:spLocks noGrp="1" noChangeArrowheads="1"/>
          </p:cNvSpPr>
          <p:nvPr>
            <p:ph type="body" idx="1"/>
          </p:nvPr>
        </p:nvSpPr>
        <p:spPr/>
        <p:txBody>
          <a:bodyPr/>
          <a:lstStyle/>
          <a:p>
            <a:pPr marL="711200" indent="-457200" eaLnBrk="1" hangingPunct="1">
              <a:buFont typeface="Arial" panose="020B0604020202020204" pitchFamily="34" charset="0"/>
              <a:buChar char="•"/>
            </a:pPr>
            <a:r>
              <a:rPr lang="en-US" altLang="tr-TR" dirty="0"/>
              <a:t>List indices work the same way as string indices:</a:t>
            </a:r>
            <a:br>
              <a:rPr lang="en-US" altLang="tr-TR" dirty="0"/>
            </a:br>
            <a:br>
              <a:rPr lang="en-US" altLang="tr-TR" dirty="0"/>
            </a:br>
            <a:r>
              <a:rPr lang="en-US" altLang="tr-TR" dirty="0" err="1"/>
              <a:t>i</a:t>
            </a:r>
            <a:r>
              <a:rPr lang="en-US" altLang="tr-TR" dirty="0"/>
              <a:t>. Any </a:t>
            </a:r>
            <a:r>
              <a:rPr lang="en-US" altLang="tr-TR" b="1" dirty="0"/>
              <a:t>integer expression </a:t>
            </a:r>
            <a:r>
              <a:rPr lang="en-US" altLang="tr-TR" dirty="0"/>
              <a:t>can be used as an index.</a:t>
            </a:r>
            <a:br>
              <a:rPr lang="en-US" altLang="tr-TR" dirty="0"/>
            </a:br>
            <a:br>
              <a:rPr lang="en-US" altLang="tr-TR" dirty="0"/>
            </a:br>
            <a:r>
              <a:rPr lang="en-US" altLang="tr-TR" dirty="0"/>
              <a:t>ii. If you try to read or write an element that does not exist, you get an </a:t>
            </a:r>
            <a:r>
              <a:rPr lang="en-US" altLang="tr-TR" b="1" dirty="0" err="1"/>
              <a:t>IndexError</a:t>
            </a:r>
            <a:r>
              <a:rPr lang="en-US" altLang="tr-TR" dirty="0"/>
              <a:t>. </a:t>
            </a:r>
            <a:br>
              <a:rPr lang="en-US" altLang="tr-TR" dirty="0"/>
            </a:br>
            <a:br>
              <a:rPr lang="en-US" altLang="tr-TR" dirty="0"/>
            </a:br>
            <a:r>
              <a:rPr lang="en-US" altLang="tr-TR" dirty="0"/>
              <a:t>iii. If an </a:t>
            </a:r>
            <a:r>
              <a:rPr lang="en-US" altLang="tr-TR" b="1" dirty="0"/>
              <a:t>index has a negative value</a:t>
            </a:r>
            <a:r>
              <a:rPr lang="en-US" altLang="tr-TR" dirty="0"/>
              <a:t>, it counts </a:t>
            </a:r>
            <a:r>
              <a:rPr lang="en-US" altLang="tr-TR" b="1" dirty="0"/>
              <a:t>backward</a:t>
            </a:r>
            <a:r>
              <a:rPr lang="en-US" altLang="tr-TR" dirty="0"/>
              <a:t> from the end of the list.</a:t>
            </a:r>
          </a:p>
        </p:txBody>
      </p:sp>
    </p:spTree>
    <p:extLst>
      <p:ext uri="{BB962C8B-B14F-4D97-AF65-F5344CB8AC3E}">
        <p14:creationId xmlns:p14="http://schemas.microsoft.com/office/powerpoint/2010/main" val="209477767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50800" y="50800"/>
            <a:ext cx="10083800" cy="1382936"/>
          </a:xfrm>
        </p:spPr>
        <p:txBody>
          <a:bodyPr/>
          <a:lstStyle/>
          <a:p>
            <a:pPr eaLnBrk="1" hangingPunct="1"/>
            <a:r>
              <a:rPr lang="en-US" altLang="tr-TR" sz="4800" dirty="0">
                <a:solidFill>
                  <a:schemeClr val="accent2"/>
                </a:solidFill>
              </a:rPr>
              <a:t>In operator</a:t>
            </a:r>
          </a:p>
        </p:txBody>
      </p:sp>
      <p:sp>
        <p:nvSpPr>
          <p:cNvPr id="48131" name="Rectangle 2"/>
          <p:cNvSpPr>
            <a:spLocks noGrp="1" noChangeArrowheads="1"/>
          </p:cNvSpPr>
          <p:nvPr>
            <p:ph type="body" idx="1"/>
          </p:nvPr>
        </p:nvSpPr>
        <p:spPr/>
        <p:txBody>
          <a:bodyPr/>
          <a:lstStyle/>
          <a:p>
            <a:pPr marL="698500" eaLnBrk="1" hangingPunct="1">
              <a:buSzPct val="125000"/>
            </a:pPr>
            <a:r>
              <a:rPr lang="en-US" altLang="tr-TR" dirty="0"/>
              <a:t>The in operator also works on lists.</a:t>
            </a:r>
          </a:p>
          <a:p>
            <a:pPr marL="596900" lvl="1"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cheeses = ['Cheddar', 'Edam', 'Gouda']</a:t>
            </a:r>
          </a:p>
          <a:p>
            <a:pPr marL="596900" lvl="1"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print 'Edam' in cheeses</a:t>
            </a:r>
            <a:br>
              <a:rPr lang="en-US" altLang="tr-TR" sz="2800" b="1" dirty="0">
                <a:solidFill>
                  <a:srgbClr val="00B050"/>
                </a:solidFill>
                <a:latin typeface="Courier New" panose="02070309020205020404" pitchFamily="49" charset="0"/>
                <a:cs typeface="Courier New" panose="02070309020205020404" pitchFamily="49" charset="0"/>
              </a:rPr>
            </a:br>
            <a:endParaRPr lang="en-US" altLang="tr-TR" sz="900" b="1" dirty="0">
              <a:solidFill>
                <a:srgbClr val="00B050"/>
              </a:solidFill>
              <a:latin typeface="Courier New" panose="02070309020205020404" pitchFamily="49" charset="0"/>
              <a:cs typeface="Courier New" panose="02070309020205020404" pitchFamily="49" charset="0"/>
            </a:endParaRPr>
          </a:p>
          <a:p>
            <a:pPr marL="596900" lvl="1" indent="0" eaLnBrk="1" hangingPunct="1">
              <a:buFont typeface="Gill Sans" charset="0"/>
              <a:buNone/>
            </a:pPr>
            <a:r>
              <a:rPr lang="en-US" altLang="tr-TR" sz="2800" i="1" dirty="0">
                <a:solidFill>
                  <a:srgbClr val="00B050"/>
                </a:solidFill>
                <a:latin typeface="Courier New" panose="02070309020205020404" pitchFamily="49" charset="0"/>
                <a:cs typeface="Courier New" panose="02070309020205020404" pitchFamily="49" charset="0"/>
              </a:rPr>
              <a:t>True</a:t>
            </a:r>
          </a:p>
          <a:p>
            <a:pPr marL="596900" lvl="1" indent="0" eaLnBrk="1" hangingPunct="1">
              <a:buFont typeface="Gill Sans" charset="0"/>
              <a:buNone/>
            </a:pPr>
            <a:endParaRPr lang="en-US" altLang="tr-TR" sz="1400" i="1" dirty="0">
              <a:latin typeface="Courier New" panose="02070309020205020404" pitchFamily="49" charset="0"/>
              <a:cs typeface="Courier New" panose="02070309020205020404" pitchFamily="49" charset="0"/>
            </a:endParaRPr>
          </a:p>
          <a:p>
            <a:pPr marL="596900" lvl="1" indent="0" eaLnBrk="1" hangingPunct="1">
              <a:buFont typeface="Gill Sans" charset="0"/>
              <a:buNone/>
            </a:pPr>
            <a:r>
              <a:rPr lang="en-US" altLang="tr-TR" sz="2800" b="1" dirty="0">
                <a:solidFill>
                  <a:srgbClr val="00B050"/>
                </a:solidFill>
                <a:latin typeface="Courier New" panose="02070309020205020404" pitchFamily="49" charset="0"/>
                <a:cs typeface="Courier New" panose="02070309020205020404" pitchFamily="49" charset="0"/>
              </a:rPr>
              <a:t>print 'Brie' in cheeses</a:t>
            </a:r>
            <a:br>
              <a:rPr lang="en-US" altLang="tr-TR" sz="2800" b="1" dirty="0">
                <a:solidFill>
                  <a:srgbClr val="00B050"/>
                </a:solidFill>
                <a:latin typeface="Courier New" panose="02070309020205020404" pitchFamily="49" charset="0"/>
                <a:cs typeface="Courier New" panose="02070309020205020404" pitchFamily="49" charset="0"/>
              </a:rPr>
            </a:br>
            <a:endParaRPr lang="en-US" altLang="tr-TR" sz="1400" b="1" dirty="0">
              <a:solidFill>
                <a:srgbClr val="00B050"/>
              </a:solidFill>
              <a:latin typeface="Courier New" panose="02070309020205020404" pitchFamily="49" charset="0"/>
              <a:cs typeface="Courier New" panose="02070309020205020404" pitchFamily="49" charset="0"/>
            </a:endParaRPr>
          </a:p>
          <a:p>
            <a:pPr marL="596900" lvl="1" indent="0" eaLnBrk="1" hangingPunct="1">
              <a:buFont typeface="Gill Sans" charset="0"/>
              <a:buNone/>
            </a:pPr>
            <a:r>
              <a:rPr lang="en-US" altLang="tr-TR" sz="2800" i="1" dirty="0">
                <a:solidFill>
                  <a:srgbClr val="00B050"/>
                </a:solidFill>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14789327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Traversing a list</a:t>
            </a:r>
          </a:p>
        </p:txBody>
      </p:sp>
      <p:sp>
        <p:nvSpPr>
          <p:cNvPr id="49155" name="Rectangle 2"/>
          <p:cNvSpPr>
            <a:spLocks noGrp="1" noChangeArrowheads="1"/>
          </p:cNvSpPr>
          <p:nvPr>
            <p:ph type="body" idx="1"/>
          </p:nvPr>
        </p:nvSpPr>
        <p:spPr/>
        <p:txBody>
          <a:bodyPr/>
          <a:lstStyle/>
          <a:p>
            <a:pPr marL="698500" eaLnBrk="1" hangingPunct="1">
              <a:buSzPct val="125000"/>
            </a:pPr>
            <a:r>
              <a:rPr lang="en-US" altLang="tr-TR" dirty="0"/>
              <a:t>The most common way to traverse the elements of a list is with a for loop. The syntax is the same as for strings:</a:t>
            </a:r>
            <a:br>
              <a:rPr lang="en-US" altLang="tr-TR" dirty="0"/>
            </a:br>
            <a:br>
              <a:rPr lang="en-US" altLang="tr-TR" dirty="0"/>
            </a:b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for cheese in cheeses:</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print cheese</a:t>
            </a:r>
            <a:br>
              <a:rPr lang="en-US" altLang="tr-TR" dirty="0"/>
            </a:br>
            <a:endParaRPr lang="en-US" altLang="tr-TR" dirty="0"/>
          </a:p>
          <a:p>
            <a:pPr marL="698500" eaLnBrk="1" hangingPunct="1">
              <a:buSzPct val="125000"/>
            </a:pPr>
            <a:r>
              <a:rPr lang="en-US" altLang="tr-TR" dirty="0"/>
              <a:t>What if you want to insert or update an element?</a:t>
            </a:r>
          </a:p>
        </p:txBody>
      </p:sp>
    </p:spTree>
    <p:extLst>
      <p:ext uri="{BB962C8B-B14F-4D97-AF65-F5344CB8AC3E}">
        <p14:creationId xmlns:p14="http://schemas.microsoft.com/office/powerpoint/2010/main" val="70326670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Traversing a list</a:t>
            </a:r>
          </a:p>
        </p:txBody>
      </p:sp>
      <p:sp>
        <p:nvSpPr>
          <p:cNvPr id="17411" name="Rectangle 2"/>
          <p:cNvSpPr>
            <a:spLocks noGrp="1" noChangeArrowheads="1"/>
          </p:cNvSpPr>
          <p:nvPr>
            <p:ph type="body" idx="1"/>
          </p:nvPr>
        </p:nvSpPr>
        <p:spPr>
          <a:xfrm>
            <a:off x="0" y="1649760"/>
            <a:ext cx="10083800" cy="5435600"/>
          </a:xfrm>
        </p:spPr>
        <p:txBody>
          <a:bodyPr/>
          <a:lstStyle/>
          <a:p>
            <a:pPr marL="596900" lvl="1" indent="0" eaLnBrk="1" hangingPunct="1">
              <a:buFont typeface="Gill Sans" charset="0"/>
              <a:buNone/>
              <a:defRPr/>
            </a:pPr>
            <a:br>
              <a:rPr lang="en-US" altLang="tr-TR" sz="2800" b="1" dirty="0">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for i in range(</a:t>
            </a:r>
            <a:r>
              <a:rPr lang="en-US" altLang="tr-TR" sz="2800" b="1" dirty="0" err="1">
                <a:solidFill>
                  <a:srgbClr val="00B050"/>
                </a:solidFill>
                <a:latin typeface="Courier New" panose="02070309020205020404" pitchFamily="49" charset="0"/>
                <a:cs typeface="Courier New" panose="02070309020205020404" pitchFamily="49" charset="0"/>
              </a:rPr>
              <a:t>len</a:t>
            </a:r>
            <a:r>
              <a:rPr lang="en-US" altLang="tr-TR" sz="2800" b="1" dirty="0">
                <a:solidFill>
                  <a:srgbClr val="00B050"/>
                </a:solidFill>
                <a:latin typeface="Courier New" panose="02070309020205020404" pitchFamily="49" charset="0"/>
                <a:cs typeface="Courier New" panose="02070309020205020404" pitchFamily="49" charset="0"/>
              </a:rPr>
              <a:t>(numbers)):</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numbers[i] = numbers[i] * 2</a:t>
            </a:r>
          </a:p>
          <a:p>
            <a:pPr marL="596900" lvl="1" indent="0" eaLnBrk="1" hangingPunct="1">
              <a:buFont typeface="Gill Sans" charset="0"/>
              <a:buNone/>
              <a:defRPr/>
            </a:pP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for x in []:</a:t>
            </a:r>
            <a:br>
              <a:rPr lang="en-US" altLang="tr-TR" sz="2800" b="1" dirty="0">
                <a:solidFill>
                  <a:srgbClr val="00B050"/>
                </a:solidFill>
                <a:latin typeface="Courier New" panose="02070309020205020404" pitchFamily="49" charset="0"/>
                <a:cs typeface="Courier New" panose="02070309020205020404" pitchFamily="49" charset="0"/>
              </a:rPr>
            </a:br>
            <a:r>
              <a:rPr lang="en-US" altLang="tr-TR" sz="2800" b="1" dirty="0">
                <a:solidFill>
                  <a:srgbClr val="00B050"/>
                </a:solidFill>
                <a:latin typeface="Courier New" panose="02070309020205020404" pitchFamily="49" charset="0"/>
                <a:cs typeface="Courier New" panose="02070309020205020404" pitchFamily="49" charset="0"/>
              </a:rPr>
              <a:t>    print 'This never happens.'</a:t>
            </a:r>
          </a:p>
          <a:p>
            <a:pPr marL="698500" eaLnBrk="1" hangingPunct="1">
              <a:buSzPct val="125000"/>
              <a:defRPr/>
            </a:pPr>
            <a:r>
              <a:rPr lang="en-US" altLang="tr-TR" dirty="0"/>
              <a:t>Although a list can contain another list, the nested list still counts as a single element. </a:t>
            </a:r>
            <a:br>
              <a:rPr lang="en-US" altLang="tr-TR" dirty="0"/>
            </a:br>
            <a:br>
              <a:rPr lang="en-US" altLang="tr-TR" dirty="0"/>
            </a:br>
            <a:r>
              <a:rPr lang="en-US" altLang="tr-TR" sz="2300" b="1" spc="-150" dirty="0">
                <a:solidFill>
                  <a:srgbClr val="00B050"/>
                </a:solidFill>
                <a:latin typeface="Courier New" panose="02070309020205020404" pitchFamily="49" charset="0"/>
                <a:cs typeface="Courier New" panose="02070309020205020404" pitchFamily="49" charset="0"/>
              </a:rPr>
              <a:t>['spam', 1, ['Brie', 'Roquefort', 'Pol le </a:t>
            </a:r>
            <a:r>
              <a:rPr lang="en-US" altLang="tr-TR" sz="2300" b="1" spc="-150" dirty="0" err="1">
                <a:solidFill>
                  <a:srgbClr val="00B050"/>
                </a:solidFill>
                <a:latin typeface="Courier New" panose="02070309020205020404" pitchFamily="49" charset="0"/>
                <a:cs typeface="Courier New" panose="02070309020205020404" pitchFamily="49" charset="0"/>
              </a:rPr>
              <a:t>Veq</a:t>
            </a:r>
            <a:r>
              <a:rPr lang="en-US" altLang="tr-TR" sz="2300" b="1" spc="-150" dirty="0">
                <a:solidFill>
                  <a:srgbClr val="00B050"/>
                </a:solidFill>
                <a:latin typeface="Courier New" panose="02070309020205020404" pitchFamily="49" charset="0"/>
                <a:cs typeface="Courier New" panose="02070309020205020404" pitchFamily="49" charset="0"/>
              </a:rPr>
              <a:t>'], [1, 2, 3]]</a:t>
            </a:r>
          </a:p>
        </p:txBody>
      </p:sp>
    </p:spTree>
    <p:extLst>
      <p:ext uri="{BB962C8B-B14F-4D97-AF65-F5344CB8AC3E}">
        <p14:creationId xmlns:p14="http://schemas.microsoft.com/office/powerpoint/2010/main" val="91492417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List operations</a:t>
            </a:r>
          </a:p>
        </p:txBody>
      </p:sp>
      <p:sp>
        <p:nvSpPr>
          <p:cNvPr id="51203" name="Rectangle 2"/>
          <p:cNvSpPr>
            <a:spLocks noGrp="1" noChangeArrowheads="1"/>
          </p:cNvSpPr>
          <p:nvPr>
            <p:ph type="body" idx="1"/>
          </p:nvPr>
        </p:nvSpPr>
        <p:spPr>
          <a:xfrm>
            <a:off x="50800" y="2009800"/>
            <a:ext cx="10083800" cy="5435600"/>
          </a:xfrm>
        </p:spPr>
        <p:txBody>
          <a:bodyPr/>
          <a:lstStyle/>
          <a:p>
            <a:pPr marL="698500" eaLnBrk="1" hangingPunct="1">
              <a:buSzPct val="125000"/>
            </a:pPr>
            <a:r>
              <a:rPr lang="en-US" altLang="tr-TR" dirty="0"/>
              <a:t>The + operator</a:t>
            </a:r>
            <a:r>
              <a:rPr lang="en-US" altLang="tr-TR" b="1" dirty="0"/>
              <a:t> concatenates </a:t>
            </a:r>
            <a:r>
              <a:rPr lang="en-US" altLang="tr-TR" dirty="0"/>
              <a:t>lists:</a:t>
            </a:r>
            <a:br>
              <a:rPr lang="en-US" altLang="tr-TR" dirty="0"/>
            </a:br>
            <a:r>
              <a:rPr lang="en-US" altLang="tr-TR" b="1" dirty="0">
                <a:latin typeface="Courier New" panose="02070309020205020404" pitchFamily="49" charset="0"/>
                <a:cs typeface="Courier New" panose="02070309020205020404" pitchFamily="49" charset="0"/>
              </a:rPr>
              <a:t> </a:t>
            </a:r>
            <a:r>
              <a:rPr lang="en-US" altLang="tr-TR" b="1" dirty="0">
                <a:solidFill>
                  <a:srgbClr val="00B050"/>
                </a:solidFill>
                <a:latin typeface="Courier New" panose="02070309020205020404" pitchFamily="49" charset="0"/>
                <a:cs typeface="Courier New" panose="02070309020205020404" pitchFamily="49" charset="0"/>
              </a:rPr>
              <a:t>a = [1, 2, 3]</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b = [4, 5, 6]</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c = a + b</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print c</a:t>
            </a:r>
          </a:p>
          <a:p>
            <a:pPr marL="254000" indent="0" eaLnBrk="1" hangingPunct="1">
              <a:buNone/>
            </a:pPr>
            <a:br>
              <a:rPr lang="en-US" altLang="tr-TR" sz="500" b="1" dirty="0">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i="1" dirty="0">
                <a:solidFill>
                  <a:srgbClr val="00B050"/>
                </a:solidFill>
                <a:latin typeface="Courier New" panose="02070309020205020404" pitchFamily="49" charset="0"/>
                <a:cs typeface="Courier New" panose="02070309020205020404" pitchFamily="49" charset="0"/>
              </a:rPr>
              <a:t>[1, 2, 3, 4, 5, 6]</a:t>
            </a:r>
          </a:p>
          <a:p>
            <a:pPr marL="698500" eaLnBrk="1" hangingPunct="1">
              <a:buSzPct val="125000"/>
            </a:pPr>
            <a:r>
              <a:rPr lang="en-US" altLang="tr-TR" dirty="0"/>
              <a:t>The * operator repeats a list a given number of times:</a:t>
            </a:r>
            <a:br>
              <a:rPr lang="en-US" altLang="tr-TR" dirty="0"/>
            </a:br>
            <a:r>
              <a:rPr lang="en-US" altLang="tr-TR" b="1" dirty="0">
                <a:solidFill>
                  <a:srgbClr val="00B050"/>
                </a:solidFill>
                <a:latin typeface="Courier New" panose="02070309020205020404" pitchFamily="49" charset="0"/>
                <a:cs typeface="Courier New" panose="02070309020205020404" pitchFamily="49" charset="0"/>
              </a:rPr>
              <a:t>print [0] * 4</a:t>
            </a:r>
            <a:br>
              <a:rPr lang="en-US" altLang="tr-TR" b="1" dirty="0">
                <a:solidFill>
                  <a:srgbClr val="00B050"/>
                </a:solidFill>
                <a:latin typeface="Courier New" panose="02070309020205020404" pitchFamily="49" charset="0"/>
                <a:cs typeface="Courier New" panose="02070309020205020404" pitchFamily="49" charset="0"/>
              </a:rPr>
            </a:br>
            <a:endParaRPr lang="en-US" altLang="tr-TR" sz="500" b="1" dirty="0">
              <a:solidFill>
                <a:srgbClr val="00B050"/>
              </a:solidFill>
              <a:latin typeface="Courier New" panose="02070309020205020404" pitchFamily="49" charset="0"/>
              <a:cs typeface="Courier New" panose="02070309020205020404" pitchFamily="49" charset="0"/>
            </a:endParaRPr>
          </a:p>
          <a:p>
            <a:pPr marL="254000" indent="0" eaLnBrk="1" hangingPunct="1">
              <a:buNone/>
            </a:pPr>
            <a:r>
              <a:rPr lang="en-US" altLang="tr-TR" b="1" i="1" dirty="0">
                <a:solidFill>
                  <a:srgbClr val="00B050"/>
                </a:solidFill>
                <a:latin typeface="Courier New" panose="02070309020205020404" pitchFamily="49" charset="0"/>
                <a:cs typeface="Courier New" panose="02070309020205020404" pitchFamily="49" charset="0"/>
              </a:rPr>
              <a:t>  </a:t>
            </a:r>
            <a:r>
              <a:rPr lang="en-US" altLang="tr-TR" i="1" dirty="0">
                <a:solidFill>
                  <a:srgbClr val="00B050"/>
                </a:solidFill>
                <a:latin typeface="Courier New" panose="02070309020205020404" pitchFamily="49" charset="0"/>
                <a:cs typeface="Courier New" panose="02070309020205020404" pitchFamily="49" charset="0"/>
              </a:rPr>
              <a:t>[0, 0, 0, 0]</a:t>
            </a:r>
          </a:p>
        </p:txBody>
      </p:sp>
    </p:spTree>
    <p:extLst>
      <p:ext uri="{BB962C8B-B14F-4D97-AF65-F5344CB8AC3E}">
        <p14:creationId xmlns:p14="http://schemas.microsoft.com/office/powerpoint/2010/main" val="8122447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List slices</a:t>
            </a:r>
          </a:p>
        </p:txBody>
      </p:sp>
      <p:sp>
        <p:nvSpPr>
          <p:cNvPr id="2" name="Rectangle 2"/>
          <p:cNvSpPr>
            <a:spLocks noGrp="1" noChangeArrowheads="1"/>
          </p:cNvSpPr>
          <p:nvPr>
            <p:ph type="body" idx="1"/>
          </p:nvPr>
        </p:nvSpPr>
        <p:spPr>
          <a:xfrm>
            <a:off x="9771" y="2009800"/>
            <a:ext cx="10083800" cy="5435600"/>
          </a:xfrm>
        </p:spPr>
        <p:txBody>
          <a:bodyPr/>
          <a:lstStyle/>
          <a:p>
            <a:pPr marL="698500" eaLnBrk="1" hangingPunct="1">
              <a:buSzPct val="125000"/>
              <a:defRPr/>
            </a:pPr>
            <a:r>
              <a:rPr lang="en-US" dirty="0"/>
              <a:t>The slice operator also works on lists.</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t = ['a', 'b', 'c', 'd', 'e', 'f']</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print t[1:3]</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['b', 'c']</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print t[:4]</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['a', 'b', 'c', 'd']</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print t[3:]</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 </a:t>
            </a:r>
            <a:r>
              <a:rPr lang="en-US" i="1" dirty="0">
                <a:solidFill>
                  <a:srgbClr val="00B050"/>
                </a:solidFill>
                <a:latin typeface="Courier New" panose="02070309020205020404" pitchFamily="49" charset="0"/>
                <a:cs typeface="Courier New" panose="02070309020205020404" pitchFamily="49" charset="0"/>
              </a:rPr>
              <a:t>['d', 'e', 'f']</a:t>
            </a:r>
          </a:p>
        </p:txBody>
      </p:sp>
    </p:spTree>
    <p:extLst>
      <p:ext uri="{BB962C8B-B14F-4D97-AF65-F5344CB8AC3E}">
        <p14:creationId xmlns:p14="http://schemas.microsoft.com/office/powerpoint/2010/main" val="216958673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List slices</a:t>
            </a:r>
          </a:p>
        </p:txBody>
      </p:sp>
      <p:sp>
        <p:nvSpPr>
          <p:cNvPr id="53251" name="Rectangle 2"/>
          <p:cNvSpPr>
            <a:spLocks noGrp="1" noChangeArrowheads="1"/>
          </p:cNvSpPr>
          <p:nvPr>
            <p:ph type="body" idx="1"/>
          </p:nvPr>
        </p:nvSpPr>
        <p:spPr/>
        <p:txBody>
          <a:bodyPr/>
          <a:lstStyle/>
          <a:p>
            <a:pPr marL="254000"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['a', 'b', 'c', 'd', 'e', 'f']</a:t>
            </a:r>
            <a:endParaRPr lang="en-US" altLang="tr-TR"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print t[:]</a:t>
            </a:r>
          </a:p>
          <a:p>
            <a:pPr marL="254000" indent="0" eaLnBrk="1" hangingPunct="1">
              <a:buFont typeface="Gill Sans" charset="0"/>
              <a:buNone/>
            </a:pPr>
            <a:r>
              <a:rPr lang="en-US" altLang="tr-TR" i="1" dirty="0">
                <a:solidFill>
                  <a:srgbClr val="00B050"/>
                </a:solidFill>
                <a:latin typeface="Courier New" panose="02070309020205020404" pitchFamily="49" charset="0"/>
                <a:cs typeface="Courier New" panose="02070309020205020404" pitchFamily="49" charset="0"/>
              </a:rPr>
              <a:t>['a', 'b', 'c', 'd', 'e', 'f']</a:t>
            </a:r>
          </a:p>
          <a:p>
            <a:pPr marL="254000" indent="0" eaLnBrk="1" hangingPunct="1">
              <a:buFont typeface="Gill Sans" charset="0"/>
              <a:buNone/>
            </a:pPr>
            <a:endParaRPr lang="en-US" altLang="tr-TR"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t[1:3] = ['x', 'y']</a:t>
            </a:r>
          </a:p>
          <a:p>
            <a:pPr marL="254000" indent="0" eaLnBrk="1" hangingPunct="1">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print t</a:t>
            </a:r>
          </a:p>
          <a:p>
            <a:pPr marL="254000" indent="0" eaLnBrk="1" hangingPunct="1">
              <a:buFont typeface="Gill Sans" charset="0"/>
              <a:buNone/>
            </a:pPr>
            <a:r>
              <a:rPr lang="en-US" altLang="tr-TR" i="1" dirty="0">
                <a:solidFill>
                  <a:srgbClr val="00B050"/>
                </a:solidFill>
                <a:latin typeface="Courier New" panose="02070309020205020404" pitchFamily="49" charset="0"/>
                <a:cs typeface="Courier New" panose="02070309020205020404" pitchFamily="49" charset="0"/>
              </a:rPr>
              <a:t>['a', 'x', 'y', 'd', 'e', 'f']</a:t>
            </a:r>
          </a:p>
        </p:txBody>
      </p:sp>
    </p:spTree>
    <p:extLst>
      <p:ext uri="{BB962C8B-B14F-4D97-AF65-F5344CB8AC3E}">
        <p14:creationId xmlns:p14="http://schemas.microsoft.com/office/powerpoint/2010/main" val="200400201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50800" y="2126107"/>
            <a:ext cx="10083800" cy="5435600"/>
          </a:xfrm>
        </p:spPr>
        <p:txBody>
          <a:bodyPr/>
          <a:lstStyle/>
          <a:p>
            <a:pPr marL="215900" indent="0">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x = [1, 2, 3, 4, 5, 6]</a:t>
            </a:r>
          </a:p>
          <a:p>
            <a:pPr marL="215900" indent="0">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x[1:3] = [11]</a:t>
            </a:r>
          </a:p>
          <a:p>
            <a:pPr marL="215900" indent="0">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print x</a:t>
            </a:r>
          </a:p>
          <a:p>
            <a:pPr marL="215900" indent="0">
              <a:buFont typeface="Gill Sans" charset="0"/>
              <a:buNone/>
            </a:pPr>
            <a:r>
              <a:rPr lang="en-US" altLang="tr-TR" i="1" dirty="0">
                <a:solidFill>
                  <a:srgbClr val="00B050"/>
                </a:solidFill>
                <a:latin typeface="Courier New" panose="02070309020205020404" pitchFamily="49" charset="0"/>
                <a:cs typeface="Courier New" panose="02070309020205020404" pitchFamily="49" charset="0"/>
              </a:rPr>
              <a:t>[1, 11, 4, 5, 6]</a:t>
            </a:r>
          </a:p>
          <a:p>
            <a:pPr marL="215900" indent="0">
              <a:buFont typeface="Gill Sans" charset="0"/>
              <a:buNone/>
            </a:pPr>
            <a:endParaRPr lang="en-US" altLang="tr-TR" i="1" dirty="0">
              <a:solidFill>
                <a:srgbClr val="00B050"/>
              </a:solidFill>
              <a:latin typeface="Courier New" panose="02070309020205020404" pitchFamily="49" charset="0"/>
              <a:cs typeface="Courier New" panose="02070309020205020404" pitchFamily="49" charset="0"/>
            </a:endParaRPr>
          </a:p>
          <a:p>
            <a:pPr marL="215900" indent="0">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x[1:3] = [10, 12, 13]</a:t>
            </a:r>
          </a:p>
          <a:p>
            <a:pPr marL="215900" indent="0">
              <a:buFont typeface="Gill Sans" charset="0"/>
              <a:buNone/>
            </a:pPr>
            <a:r>
              <a:rPr lang="en-US" altLang="tr-TR" b="1" dirty="0">
                <a:solidFill>
                  <a:srgbClr val="00B050"/>
                </a:solidFill>
                <a:latin typeface="Courier New" panose="02070309020205020404" pitchFamily="49" charset="0"/>
                <a:cs typeface="Courier New" panose="02070309020205020404" pitchFamily="49" charset="0"/>
              </a:rPr>
              <a:t>print x</a:t>
            </a:r>
          </a:p>
          <a:p>
            <a:pPr marL="215900" indent="0">
              <a:buFont typeface="Gill Sans" charset="0"/>
              <a:buNone/>
            </a:pPr>
            <a:r>
              <a:rPr lang="en-US" altLang="tr-TR" i="1" dirty="0">
                <a:solidFill>
                  <a:srgbClr val="00B050"/>
                </a:solidFill>
                <a:latin typeface="Courier New" panose="02070309020205020404" pitchFamily="49" charset="0"/>
                <a:cs typeface="Courier New" panose="02070309020205020404" pitchFamily="49" charset="0"/>
              </a:rPr>
              <a:t>[1, 10, 12, 13, 4, 5, 6]</a:t>
            </a:r>
          </a:p>
        </p:txBody>
      </p:sp>
      <p:sp>
        <p:nvSpPr>
          <p:cNvPr id="54275"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List slices</a:t>
            </a:r>
          </a:p>
        </p:txBody>
      </p:sp>
    </p:spTree>
    <p:extLst>
      <p:ext uri="{BB962C8B-B14F-4D97-AF65-F5344CB8AC3E}">
        <p14:creationId xmlns:p14="http://schemas.microsoft.com/office/powerpoint/2010/main" val="8371299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List methods - append</a:t>
            </a:r>
          </a:p>
        </p:txBody>
      </p:sp>
      <p:sp>
        <p:nvSpPr>
          <p:cNvPr id="2" name="Rectangle 2"/>
          <p:cNvSpPr>
            <a:spLocks noGrp="1" noChangeArrowheads="1"/>
          </p:cNvSpPr>
          <p:nvPr>
            <p:ph type="body" idx="1"/>
          </p:nvPr>
        </p:nvSpPr>
        <p:spPr>
          <a:xfrm>
            <a:off x="-31460" y="1721768"/>
            <a:ext cx="10083800" cy="5435600"/>
          </a:xfrm>
        </p:spPr>
        <p:txBody>
          <a:bodyPr/>
          <a:lstStyle/>
          <a:p>
            <a:pPr marL="698500" eaLnBrk="1" hangingPunct="1">
              <a:buSzPct val="125000"/>
              <a:defRPr/>
            </a:pPr>
            <a:r>
              <a:rPr lang="en-US" b="1" dirty="0"/>
              <a:t>append</a:t>
            </a:r>
            <a:r>
              <a:rPr lang="en-US" dirty="0"/>
              <a:t> </a:t>
            </a:r>
            <a:r>
              <a:rPr lang="en-US" dirty="0">
                <a:sym typeface="Wingdings" panose="05000000000000000000" pitchFamily="2" charset="2"/>
              </a:rPr>
              <a:t> </a:t>
            </a:r>
            <a:r>
              <a:rPr lang="en-US" dirty="0"/>
              <a:t>adds a new element to the end of a list:</a:t>
            </a:r>
          </a:p>
          <a:p>
            <a:pPr marL="596900" lvl="1"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 = ['a', 'b', 'c']</a:t>
            </a:r>
          </a:p>
          <a:p>
            <a:pPr marL="596900" lvl="1" indent="0" eaLnBrk="1" hangingPunct="1">
              <a:buFont typeface="Gill Sans" charset="0"/>
              <a:buNone/>
              <a:defRPr/>
            </a:pPr>
            <a:r>
              <a:rPr lang="en-US" b="1" dirty="0" err="1">
                <a:solidFill>
                  <a:srgbClr val="00B050"/>
                </a:solidFill>
                <a:latin typeface="Courier New" panose="02070309020205020404" pitchFamily="49" charset="0"/>
                <a:cs typeface="Courier New" panose="02070309020205020404" pitchFamily="49" charset="0"/>
              </a:rPr>
              <a:t>t.append</a:t>
            </a:r>
            <a:r>
              <a:rPr lang="en-US" b="1" dirty="0">
                <a:solidFill>
                  <a:srgbClr val="00B050"/>
                </a:solidFill>
                <a:latin typeface="Courier New" panose="02070309020205020404" pitchFamily="49" charset="0"/>
                <a:cs typeface="Courier New" panose="02070309020205020404" pitchFamily="49" charset="0"/>
              </a:rPr>
              <a:t>('d')</a:t>
            </a:r>
          </a:p>
          <a:p>
            <a:pPr marL="596900" lvl="1"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['a', 'b', 'c', 'd']</a:t>
            </a:r>
          </a:p>
        </p:txBody>
      </p:sp>
    </p:spTree>
    <p:extLst>
      <p:ext uri="{BB962C8B-B14F-4D97-AF65-F5344CB8AC3E}">
        <p14:creationId xmlns:p14="http://schemas.microsoft.com/office/powerpoint/2010/main" val="41674978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50800" y="50800"/>
            <a:ext cx="10083800" cy="950888"/>
          </a:xfrm>
        </p:spPr>
        <p:txBody>
          <a:bodyPr/>
          <a:lstStyle/>
          <a:p>
            <a:pPr eaLnBrk="1" hangingPunct="1"/>
            <a:r>
              <a:rPr lang="en-US" altLang="en-US" sz="4800" dirty="0">
                <a:solidFill>
                  <a:schemeClr val="accent2"/>
                </a:solidFill>
              </a:rPr>
              <a:t>Strings</a:t>
            </a:r>
          </a:p>
        </p:txBody>
      </p:sp>
      <p:sp>
        <p:nvSpPr>
          <p:cNvPr id="34819" name="Rectangle 2"/>
          <p:cNvSpPr>
            <a:spLocks noGrp="1" noChangeArrowheads="1"/>
          </p:cNvSpPr>
          <p:nvPr>
            <p:ph type="body" idx="1"/>
          </p:nvPr>
        </p:nvSpPr>
        <p:spPr>
          <a:xfrm>
            <a:off x="38100" y="2009800"/>
            <a:ext cx="10083800" cy="5435600"/>
          </a:xfrm>
        </p:spPr>
        <p:txBody>
          <a:bodyPr/>
          <a:lstStyle/>
          <a:p>
            <a:pPr marL="711200" indent="-457200" eaLnBrk="1" hangingPunct="1">
              <a:buSzPct val="125000"/>
              <a:buFont typeface="Arial" panose="020B0604020202020204" pitchFamily="34" charset="0"/>
              <a:buChar char="•"/>
            </a:pPr>
            <a:r>
              <a:rPr lang="en-US" altLang="en-US" dirty="0"/>
              <a:t>A string is a sequence of characters. </a:t>
            </a:r>
          </a:p>
          <a:p>
            <a:pPr marL="711200" indent="-457200" eaLnBrk="1" hangingPunct="1">
              <a:buSzPct val="125000"/>
              <a:buFont typeface="Arial" panose="020B0604020202020204" pitchFamily="34" charset="0"/>
              <a:buChar char="•"/>
            </a:pPr>
            <a:r>
              <a:rPr lang="en-US" altLang="en-US" dirty="0"/>
              <a:t>You can access the characters one at a time with the bracket operator.</a:t>
            </a:r>
          </a:p>
          <a:p>
            <a:pPr marL="1397000" lvl="2" indent="-457200" eaLnBrk="1" hangingPunct="1">
              <a:buSzPct val="125000"/>
              <a:buFont typeface="Arial" panose="020B0604020202020204" pitchFamily="34" charset="0"/>
              <a:buChar char="•"/>
            </a:pPr>
            <a:r>
              <a:rPr lang="en-US" altLang="en-US" sz="2800" b="1" dirty="0">
                <a:latin typeface="Courier"/>
              </a:rPr>
              <a:t>fruit = 'banana'</a:t>
            </a:r>
          </a:p>
          <a:p>
            <a:pPr marL="1397000" lvl="2" indent="-457200" eaLnBrk="1" hangingPunct="1">
              <a:spcBef>
                <a:spcPts val="600"/>
              </a:spcBef>
              <a:buSzPct val="125000"/>
              <a:buFont typeface="Arial" panose="020B0604020202020204" pitchFamily="34" charset="0"/>
              <a:buChar char="•"/>
            </a:pPr>
            <a:r>
              <a:rPr lang="en-US" altLang="en-US" sz="2800" b="1" dirty="0">
                <a:latin typeface="Courier"/>
              </a:rPr>
              <a:t>letter = fruit[1]</a:t>
            </a:r>
          </a:p>
          <a:p>
            <a:pPr marL="1397000" lvl="2" indent="-457200" eaLnBrk="1" hangingPunct="1">
              <a:spcBef>
                <a:spcPts val="600"/>
              </a:spcBef>
              <a:buSzPct val="125000"/>
              <a:buFont typeface="Arial" panose="020B0604020202020204" pitchFamily="34" charset="0"/>
              <a:buChar char="•"/>
            </a:pPr>
            <a:r>
              <a:rPr lang="en-US" altLang="en-US" sz="2800" b="1" dirty="0">
                <a:latin typeface="Courier"/>
              </a:rPr>
              <a:t>print letter</a:t>
            </a:r>
          </a:p>
          <a:p>
            <a:pPr marL="711200" indent="-457200" eaLnBrk="1" hangingPunct="1">
              <a:buSzPct val="125000"/>
              <a:buFont typeface="Arial" panose="020B0604020202020204" pitchFamily="34" charset="0"/>
              <a:buChar char="•"/>
            </a:pPr>
            <a:r>
              <a:rPr lang="en-US" altLang="en-US" dirty="0"/>
              <a:t>The expression in brackets is called an </a:t>
            </a:r>
            <a:r>
              <a:rPr lang="en-US" altLang="en-US" b="1" dirty="0"/>
              <a:t>index</a:t>
            </a:r>
            <a:r>
              <a:rPr lang="en-US" altLang="en-US" dirty="0"/>
              <a:t>. </a:t>
            </a:r>
          </a:p>
          <a:p>
            <a:pPr marL="711200" indent="-457200" eaLnBrk="1" hangingPunct="1">
              <a:buSzPct val="125000"/>
              <a:buFont typeface="Arial" panose="020B0604020202020204" pitchFamily="34" charset="0"/>
              <a:buChar char="•"/>
            </a:pPr>
            <a:r>
              <a:rPr lang="en-US" altLang="en-US" dirty="0"/>
              <a:t>Indices start from 0.</a:t>
            </a:r>
          </a:p>
        </p:txBody>
      </p:sp>
    </p:spTree>
    <p:extLst>
      <p:ext uri="{BB962C8B-B14F-4D97-AF65-F5344CB8AC3E}">
        <p14:creationId xmlns:p14="http://schemas.microsoft.com/office/powerpoint/2010/main" val="404214460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List methods - insert</a:t>
            </a:r>
          </a:p>
        </p:txBody>
      </p:sp>
      <p:sp>
        <p:nvSpPr>
          <p:cNvPr id="2" name="Rectangle 2"/>
          <p:cNvSpPr>
            <a:spLocks noGrp="1" noChangeArrowheads="1"/>
          </p:cNvSpPr>
          <p:nvPr>
            <p:ph type="body" idx="1"/>
          </p:nvPr>
        </p:nvSpPr>
        <p:spPr/>
        <p:txBody>
          <a:bodyPr/>
          <a:lstStyle/>
          <a:p>
            <a:pPr marL="698500" eaLnBrk="1" hangingPunct="1">
              <a:buSzPct val="125000"/>
              <a:defRPr/>
            </a:pPr>
            <a:r>
              <a:rPr lang="en-US" b="1" dirty="0"/>
              <a:t>insert</a:t>
            </a:r>
            <a:r>
              <a:rPr lang="en-US" dirty="0"/>
              <a:t> adds a new element to the specified index of a list:</a:t>
            </a:r>
          </a:p>
          <a:p>
            <a:pPr marL="596900" lvl="1"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 = ['a', 'b', 'c']</a:t>
            </a:r>
          </a:p>
          <a:p>
            <a:pPr marL="596900" lvl="1" indent="0" eaLnBrk="1" hangingPunct="1">
              <a:buFont typeface="Gill Sans" charset="0"/>
              <a:buNone/>
              <a:defRPr/>
            </a:pPr>
            <a:r>
              <a:rPr lang="en-US" b="1" dirty="0" err="1">
                <a:solidFill>
                  <a:srgbClr val="00B050"/>
                </a:solidFill>
                <a:latin typeface="Courier New" panose="02070309020205020404" pitchFamily="49" charset="0"/>
                <a:cs typeface="Courier New" panose="02070309020205020404" pitchFamily="49" charset="0"/>
              </a:rPr>
              <a:t>t.insert</a:t>
            </a:r>
            <a:r>
              <a:rPr lang="en-US" b="1" dirty="0">
                <a:solidFill>
                  <a:srgbClr val="00B050"/>
                </a:solidFill>
                <a:latin typeface="Courier New" panose="02070309020205020404" pitchFamily="49" charset="0"/>
                <a:cs typeface="Courier New" panose="02070309020205020404" pitchFamily="49" charset="0"/>
              </a:rPr>
              <a:t>(1, 'd') </a:t>
            </a:r>
          </a:p>
          <a:p>
            <a:pPr marL="596900" lvl="1" indent="0" eaLnBrk="1" hangingPunct="1">
              <a:buFont typeface="Gill Sans" charset="0"/>
              <a:buNone/>
              <a:defRPr/>
            </a:pPr>
            <a:r>
              <a:rPr lang="en-US" sz="2400" b="1" dirty="0">
                <a:solidFill>
                  <a:srgbClr val="00B050"/>
                </a:solidFill>
                <a:latin typeface="Courier New" panose="02070309020205020404" pitchFamily="49" charset="0"/>
                <a:cs typeface="Courier New" panose="02070309020205020404" pitchFamily="49" charset="0"/>
              </a:rPr>
              <a:t># 1: index for insertion, ‘d’: item to be inserted</a:t>
            </a:r>
            <a:endParaRPr lang="en-US" b="1" dirty="0">
              <a:solidFill>
                <a:srgbClr val="00B050"/>
              </a:solidFill>
              <a:latin typeface="Courier New" panose="02070309020205020404" pitchFamily="49" charset="0"/>
              <a:cs typeface="Courier New" panose="02070309020205020404" pitchFamily="49" charset="0"/>
            </a:endParaRPr>
          </a:p>
          <a:p>
            <a:pPr marL="596900" lvl="1"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['a', ‘d’, 'b', 'c']</a:t>
            </a:r>
          </a:p>
        </p:txBody>
      </p:sp>
    </p:spTree>
    <p:extLst>
      <p:ext uri="{BB962C8B-B14F-4D97-AF65-F5344CB8AC3E}">
        <p14:creationId xmlns:p14="http://schemas.microsoft.com/office/powerpoint/2010/main" val="160865576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List methods - extend</a:t>
            </a:r>
          </a:p>
        </p:txBody>
      </p:sp>
      <p:sp>
        <p:nvSpPr>
          <p:cNvPr id="57347" name="Rectangle 2"/>
          <p:cNvSpPr>
            <a:spLocks noGrp="1" noChangeArrowheads="1"/>
          </p:cNvSpPr>
          <p:nvPr>
            <p:ph type="body" idx="1"/>
          </p:nvPr>
        </p:nvSpPr>
        <p:spPr>
          <a:xfrm>
            <a:off x="-2326" y="1937792"/>
            <a:ext cx="10083800" cy="5435600"/>
          </a:xfrm>
        </p:spPr>
        <p:txBody>
          <a:bodyPr/>
          <a:lstStyle/>
          <a:p>
            <a:pPr marL="698500" eaLnBrk="1" hangingPunct="1">
              <a:buSzPct val="125000"/>
            </a:pPr>
            <a:r>
              <a:rPr lang="en-US" altLang="en-US" b="1" dirty="0"/>
              <a:t>extend</a:t>
            </a:r>
            <a:r>
              <a:rPr lang="en-US" altLang="en-US" dirty="0"/>
              <a:t> takes a list as an argument and appends all of the elements.</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t1 = ['a', 'b', 'c']</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t2 = ['d', 'e']</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t1.extend(t2)</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t1</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['a', 'b', 'c', 'd', 'e']</a:t>
            </a:r>
          </a:p>
          <a:p>
            <a:pPr marL="698500" eaLnBrk="1" hangingPunct="1">
              <a:buSzPct val="125000"/>
            </a:pPr>
            <a:r>
              <a:rPr lang="en-US" altLang="en-US" dirty="0"/>
              <a:t>This example leaves t2 unmodified.</a:t>
            </a:r>
          </a:p>
        </p:txBody>
      </p:sp>
    </p:spTree>
    <p:extLst>
      <p:ext uri="{BB962C8B-B14F-4D97-AF65-F5344CB8AC3E}">
        <p14:creationId xmlns:p14="http://schemas.microsoft.com/office/powerpoint/2010/main" val="27856583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List methods - sort</a:t>
            </a:r>
          </a:p>
        </p:txBody>
      </p:sp>
      <p:sp>
        <p:nvSpPr>
          <p:cNvPr id="58371" name="Rectangle 2"/>
          <p:cNvSpPr>
            <a:spLocks noGrp="1" noChangeArrowheads="1"/>
          </p:cNvSpPr>
          <p:nvPr>
            <p:ph type="body" idx="1"/>
          </p:nvPr>
        </p:nvSpPr>
        <p:spPr/>
        <p:txBody>
          <a:bodyPr/>
          <a:lstStyle/>
          <a:p>
            <a:pPr marL="698500" eaLnBrk="1" hangingPunct="1">
              <a:buSzPct val="125000"/>
            </a:pPr>
            <a:r>
              <a:rPr lang="en-US" altLang="en-US" b="1" dirty="0"/>
              <a:t>sort</a:t>
            </a:r>
            <a:r>
              <a:rPr lang="en-US" altLang="en-US" dirty="0"/>
              <a:t> arranges the elements of the list from low to high.</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['d', 'c', 'e', 'b', 'a']</a:t>
            </a:r>
          </a:p>
          <a:p>
            <a:pPr marL="596900" lvl="1" indent="0" eaLnBrk="1" hangingPunct="1">
              <a:buFont typeface="Gill Sans" charset="0"/>
              <a:buNone/>
            </a:pPr>
            <a:r>
              <a:rPr lang="en-US" altLang="en-US" b="1" dirty="0" err="1">
                <a:solidFill>
                  <a:srgbClr val="00B050"/>
                </a:solidFill>
                <a:latin typeface="Courier New" panose="02070309020205020404" pitchFamily="49" charset="0"/>
                <a:cs typeface="Courier New" panose="02070309020205020404" pitchFamily="49" charset="0"/>
              </a:rPr>
              <a:t>t.sort</a:t>
            </a:r>
            <a:r>
              <a:rPr lang="en-US" altLang="en-US" b="1" dirty="0">
                <a:solidFill>
                  <a:srgbClr val="00B050"/>
                </a:solidFill>
                <a:latin typeface="Courier New" panose="02070309020205020404" pitchFamily="49" charset="0"/>
                <a:cs typeface="Courier New" panose="02070309020205020404" pitchFamily="49" charset="0"/>
              </a:rPr>
              <a:t>()</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['a', 'b', 'c', 'd', 'e']</a:t>
            </a:r>
          </a:p>
          <a:p>
            <a:pPr marL="698500" eaLnBrk="1" hangingPunct="1">
              <a:buSzPct val="125000"/>
            </a:pPr>
            <a:r>
              <a:rPr lang="en-US" altLang="en-US" dirty="0"/>
              <a:t>List methods are all void; </a:t>
            </a:r>
            <a:r>
              <a:rPr lang="en-US" altLang="en-US" i="1" u="sng" dirty="0"/>
              <a:t>they modify the list and return None</a:t>
            </a:r>
            <a:r>
              <a:rPr lang="en-US" altLang="en-US" dirty="0"/>
              <a:t>. If you accidentally write t = </a:t>
            </a:r>
            <a:r>
              <a:rPr lang="en-US" altLang="en-US" dirty="0" err="1"/>
              <a:t>t.sort</a:t>
            </a:r>
            <a:r>
              <a:rPr lang="en-US" altLang="en-US" dirty="0"/>
              <a:t>(), you will be disappointed with the result.</a:t>
            </a:r>
          </a:p>
        </p:txBody>
      </p:sp>
    </p:spTree>
    <p:extLst>
      <p:ext uri="{BB962C8B-B14F-4D97-AF65-F5344CB8AC3E}">
        <p14:creationId xmlns:p14="http://schemas.microsoft.com/office/powerpoint/2010/main" val="258988922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Deleting elements - pop</a:t>
            </a:r>
          </a:p>
        </p:txBody>
      </p:sp>
      <p:sp>
        <p:nvSpPr>
          <p:cNvPr id="59395" name="Rectangle 2"/>
          <p:cNvSpPr>
            <a:spLocks noGrp="1" noChangeArrowheads="1"/>
          </p:cNvSpPr>
          <p:nvPr>
            <p:ph type="body" idx="1"/>
          </p:nvPr>
        </p:nvSpPr>
        <p:spPr/>
        <p:txBody>
          <a:bodyPr/>
          <a:lstStyle/>
          <a:p>
            <a:pPr marL="698500" eaLnBrk="1" hangingPunct="1">
              <a:buSzPct val="125000"/>
            </a:pPr>
            <a:r>
              <a:rPr lang="en-US" altLang="en-US" dirty="0"/>
              <a:t>If you know the index of the element you want to delete, you can use </a:t>
            </a:r>
            <a:r>
              <a:rPr lang="en-US" altLang="en-US" b="1" dirty="0"/>
              <a:t>pop</a:t>
            </a:r>
            <a:r>
              <a:rPr lang="en-US" altLang="en-US" dirty="0"/>
              <a:t>:</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['a', 'b', 'c']</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x = </a:t>
            </a:r>
            <a:r>
              <a:rPr lang="en-US" altLang="en-US" b="1" dirty="0" err="1">
                <a:solidFill>
                  <a:srgbClr val="00B050"/>
                </a:solidFill>
                <a:latin typeface="Courier New" panose="02070309020205020404" pitchFamily="49" charset="0"/>
                <a:cs typeface="Courier New" panose="02070309020205020404" pitchFamily="49" charset="0"/>
              </a:rPr>
              <a:t>t.pop</a:t>
            </a:r>
            <a:r>
              <a:rPr lang="en-US" altLang="en-US" b="1" dirty="0">
                <a:solidFill>
                  <a:srgbClr val="00B050"/>
                </a:solidFill>
                <a:latin typeface="Courier New" panose="02070309020205020404" pitchFamily="49" charset="0"/>
                <a:cs typeface="Courier New" panose="02070309020205020404" pitchFamily="49" charset="0"/>
              </a:rPr>
              <a:t>(1)</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['a', 'c']</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x</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b</a:t>
            </a:r>
          </a:p>
        </p:txBody>
      </p:sp>
    </p:spTree>
    <p:extLst>
      <p:ext uri="{BB962C8B-B14F-4D97-AF65-F5344CB8AC3E}">
        <p14:creationId xmlns:p14="http://schemas.microsoft.com/office/powerpoint/2010/main" val="333973451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Deleting elements - del</a:t>
            </a:r>
          </a:p>
        </p:txBody>
      </p:sp>
      <p:sp>
        <p:nvSpPr>
          <p:cNvPr id="60419" name="Rectangle 2"/>
          <p:cNvSpPr>
            <a:spLocks noGrp="1" noChangeArrowheads="1"/>
          </p:cNvSpPr>
          <p:nvPr>
            <p:ph type="body" idx="1"/>
          </p:nvPr>
        </p:nvSpPr>
        <p:spPr>
          <a:xfrm>
            <a:off x="50800" y="1937792"/>
            <a:ext cx="10083800" cy="5435600"/>
          </a:xfrm>
        </p:spPr>
        <p:txBody>
          <a:bodyPr/>
          <a:lstStyle/>
          <a:p>
            <a:pPr marL="698500" eaLnBrk="1" hangingPunct="1">
              <a:buSzPct val="125000"/>
            </a:pPr>
            <a:r>
              <a:rPr lang="en-US" altLang="en-US" b="1" dirty="0"/>
              <a:t>pop</a:t>
            </a:r>
            <a:r>
              <a:rPr lang="en-US" altLang="en-US" dirty="0"/>
              <a:t> modifies the list and returns the element that was removed. If you don’t provide an index, it deletes and returns the last element.</a:t>
            </a:r>
          </a:p>
          <a:p>
            <a:pPr marL="698500" eaLnBrk="1" hangingPunct="1">
              <a:buSzPct val="125000"/>
            </a:pPr>
            <a:r>
              <a:rPr lang="en-US" altLang="en-US" dirty="0"/>
              <a:t>If you don’t need the removed value, you can use the del operator:</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['a', 'b', 'c']</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del t[1]</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['a', 'c']</a:t>
            </a:r>
          </a:p>
        </p:txBody>
      </p:sp>
    </p:spTree>
    <p:extLst>
      <p:ext uri="{BB962C8B-B14F-4D97-AF65-F5344CB8AC3E}">
        <p14:creationId xmlns:p14="http://schemas.microsoft.com/office/powerpoint/2010/main" val="411245997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Deleting elements - remove</a:t>
            </a:r>
          </a:p>
        </p:txBody>
      </p:sp>
      <p:sp>
        <p:nvSpPr>
          <p:cNvPr id="61443" name="Rectangle 2"/>
          <p:cNvSpPr>
            <a:spLocks noGrp="1" noChangeArrowheads="1"/>
          </p:cNvSpPr>
          <p:nvPr>
            <p:ph type="body" idx="1"/>
          </p:nvPr>
        </p:nvSpPr>
        <p:spPr/>
        <p:txBody>
          <a:bodyPr/>
          <a:lstStyle/>
          <a:p>
            <a:pPr marL="698500" eaLnBrk="1" hangingPunct="1">
              <a:buSzPct val="125000"/>
            </a:pPr>
            <a:r>
              <a:rPr lang="en-US" altLang="en-US" dirty="0"/>
              <a:t>If you know the element you want to remove (but not the index), you can use </a:t>
            </a:r>
            <a:r>
              <a:rPr lang="en-US" altLang="en-US" b="1" dirty="0"/>
              <a:t>remove</a:t>
            </a:r>
            <a:r>
              <a:rPr lang="en-US" altLang="en-US" dirty="0"/>
              <a:t>:</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['a', 'b', 'c']</a:t>
            </a:r>
          </a:p>
          <a:p>
            <a:pPr marL="596900" lvl="1" indent="0" eaLnBrk="1" hangingPunct="1">
              <a:buFont typeface="Gill Sans" charset="0"/>
              <a:buNone/>
            </a:pPr>
            <a:r>
              <a:rPr lang="en-US" altLang="en-US" b="1" dirty="0" err="1">
                <a:solidFill>
                  <a:srgbClr val="00B050"/>
                </a:solidFill>
                <a:latin typeface="Courier New" panose="02070309020205020404" pitchFamily="49" charset="0"/>
                <a:cs typeface="Courier New" panose="02070309020205020404" pitchFamily="49" charset="0"/>
              </a:rPr>
              <a:t>t.remove</a:t>
            </a:r>
            <a:r>
              <a:rPr lang="en-US" altLang="en-US" b="1" dirty="0">
                <a:solidFill>
                  <a:srgbClr val="00B050"/>
                </a:solidFill>
                <a:latin typeface="Courier New" panose="02070309020205020404" pitchFamily="49" charset="0"/>
                <a:cs typeface="Courier New" panose="02070309020205020404" pitchFamily="49" charset="0"/>
              </a:rPr>
              <a:t>('b')</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['a', 'c']</a:t>
            </a:r>
          </a:p>
          <a:p>
            <a:pPr marL="698500" eaLnBrk="1" hangingPunct="1">
              <a:buSzPct val="125000"/>
            </a:pPr>
            <a:r>
              <a:rPr lang="en-US" altLang="en-US" dirty="0"/>
              <a:t>The return value from remove is None.</a:t>
            </a:r>
          </a:p>
        </p:txBody>
      </p:sp>
    </p:spTree>
    <p:extLst>
      <p:ext uri="{BB962C8B-B14F-4D97-AF65-F5344CB8AC3E}">
        <p14:creationId xmlns:p14="http://schemas.microsoft.com/office/powerpoint/2010/main" val="132723896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Deleting a set of elements</a:t>
            </a:r>
          </a:p>
        </p:txBody>
      </p:sp>
      <p:sp>
        <p:nvSpPr>
          <p:cNvPr id="62467" name="Rectangle 2"/>
          <p:cNvSpPr>
            <a:spLocks noGrp="1" noChangeArrowheads="1"/>
          </p:cNvSpPr>
          <p:nvPr>
            <p:ph type="body" idx="1"/>
          </p:nvPr>
        </p:nvSpPr>
        <p:spPr>
          <a:xfrm>
            <a:off x="0" y="1937792"/>
            <a:ext cx="10083800" cy="5435600"/>
          </a:xfrm>
        </p:spPr>
        <p:txBody>
          <a:bodyPr/>
          <a:lstStyle/>
          <a:p>
            <a:pPr marL="698500" eaLnBrk="1" hangingPunct="1">
              <a:buSzPct val="125000"/>
            </a:pPr>
            <a:r>
              <a:rPr lang="en-US" altLang="en-US" dirty="0"/>
              <a:t>To remove more than one element, you can use del with a slice index:</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['a', 'b', 'c', 'd', 'e', 'f']</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del t[1:5]</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['a', 'f']</a:t>
            </a:r>
          </a:p>
          <a:p>
            <a:pPr marL="698500" eaLnBrk="1" hangingPunct="1">
              <a:buSzPct val="125000"/>
            </a:pPr>
            <a:r>
              <a:rPr lang="en-US" altLang="en-US" dirty="0"/>
              <a:t>As usual, the slice selects all the elements up to, but not including, the second index.</a:t>
            </a:r>
          </a:p>
        </p:txBody>
      </p:sp>
    </p:spTree>
    <p:extLst>
      <p:ext uri="{BB962C8B-B14F-4D97-AF65-F5344CB8AC3E}">
        <p14:creationId xmlns:p14="http://schemas.microsoft.com/office/powerpoint/2010/main" val="322846093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Lists and Strings</a:t>
            </a:r>
          </a:p>
        </p:txBody>
      </p:sp>
      <p:sp>
        <p:nvSpPr>
          <p:cNvPr id="63491" name="Rectangle 2"/>
          <p:cNvSpPr>
            <a:spLocks noGrp="1" noChangeArrowheads="1"/>
          </p:cNvSpPr>
          <p:nvPr>
            <p:ph type="body" idx="1"/>
          </p:nvPr>
        </p:nvSpPr>
        <p:spPr>
          <a:xfrm>
            <a:off x="0" y="1865784"/>
            <a:ext cx="10083800" cy="5435600"/>
          </a:xfrm>
        </p:spPr>
        <p:txBody>
          <a:bodyPr/>
          <a:lstStyle/>
          <a:p>
            <a:pPr marL="698500" eaLnBrk="1" hangingPunct="1">
              <a:buSzPct val="125000"/>
            </a:pPr>
            <a:r>
              <a:rPr lang="en-US" altLang="en-US" dirty="0"/>
              <a:t>A string is a sequence of characters and a list is a sequence of values, but a list of characters is not the same as a string. </a:t>
            </a:r>
          </a:p>
          <a:p>
            <a:pPr marL="698500" eaLnBrk="1" hangingPunct="1">
              <a:buSzPct val="125000"/>
            </a:pPr>
            <a:r>
              <a:rPr lang="en-US" altLang="en-US" dirty="0"/>
              <a:t>To convert from a string to a list of characters, you can use </a:t>
            </a:r>
            <a:r>
              <a:rPr lang="en-US" altLang="en-US" b="1" dirty="0"/>
              <a:t>list</a:t>
            </a:r>
            <a:r>
              <a:rPr lang="en-US" altLang="en-US" dirty="0"/>
              <a:t>:</a:t>
            </a:r>
          </a:p>
          <a:p>
            <a:pPr marL="939800" lvl="2"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s = 'spam'</a:t>
            </a:r>
          </a:p>
          <a:p>
            <a:pPr marL="939800" lvl="2"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list(s)</a:t>
            </a:r>
          </a:p>
          <a:p>
            <a:pPr marL="939800" lvl="2"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939800" lvl="2"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['s', 'p', 'a', 'm']</a:t>
            </a:r>
          </a:p>
        </p:txBody>
      </p:sp>
    </p:spTree>
    <p:extLst>
      <p:ext uri="{BB962C8B-B14F-4D97-AF65-F5344CB8AC3E}">
        <p14:creationId xmlns:p14="http://schemas.microsoft.com/office/powerpoint/2010/main" val="42772030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Lists and Strings - split</a:t>
            </a:r>
          </a:p>
        </p:txBody>
      </p:sp>
      <p:sp>
        <p:nvSpPr>
          <p:cNvPr id="64515" name="Rectangle 2"/>
          <p:cNvSpPr>
            <a:spLocks noGrp="1" noChangeArrowheads="1"/>
          </p:cNvSpPr>
          <p:nvPr>
            <p:ph type="body" idx="1"/>
          </p:nvPr>
        </p:nvSpPr>
        <p:spPr>
          <a:xfrm>
            <a:off x="0" y="1865784"/>
            <a:ext cx="10083800" cy="5435600"/>
          </a:xfrm>
        </p:spPr>
        <p:txBody>
          <a:bodyPr/>
          <a:lstStyle/>
          <a:p>
            <a:pPr marL="698500" eaLnBrk="1" hangingPunct="1">
              <a:buSzPct val="125000"/>
            </a:pPr>
            <a:r>
              <a:rPr lang="en-US" altLang="en-US" dirty="0"/>
              <a:t>The list function breaks a </a:t>
            </a:r>
            <a:r>
              <a:rPr lang="en-US" altLang="en-US" b="1" i="1" dirty="0"/>
              <a:t>string into individual letters</a:t>
            </a:r>
            <a:r>
              <a:rPr lang="en-US" altLang="en-US" dirty="0"/>
              <a:t>. If you want to break a </a:t>
            </a:r>
            <a:r>
              <a:rPr lang="en-US" altLang="en-US" b="1" i="1" dirty="0"/>
              <a:t>string into words</a:t>
            </a:r>
            <a:r>
              <a:rPr lang="en-US" altLang="en-US" dirty="0"/>
              <a:t>, you can use the </a:t>
            </a:r>
            <a:r>
              <a:rPr lang="en-US" altLang="en-US" b="1" dirty="0"/>
              <a:t>split</a:t>
            </a:r>
            <a:r>
              <a:rPr lang="en-US" altLang="en-US" dirty="0"/>
              <a:t> method:</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s = ‘Istanbul Sehir University'</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t = </a:t>
            </a:r>
            <a:r>
              <a:rPr lang="en-US" altLang="en-US" b="1" dirty="0" err="1">
                <a:solidFill>
                  <a:srgbClr val="00B050"/>
                </a:solidFill>
                <a:latin typeface="Courier New" panose="02070309020205020404" pitchFamily="49" charset="0"/>
                <a:cs typeface="Courier New" panose="02070309020205020404" pitchFamily="49" charset="0"/>
              </a:rPr>
              <a:t>s.split</a:t>
            </a:r>
            <a:r>
              <a:rPr lang="en-US" altLang="en-US" b="1" dirty="0">
                <a:solidFill>
                  <a:srgbClr val="00B050"/>
                </a:solidFill>
                <a:latin typeface="Courier New" panose="02070309020205020404" pitchFamily="49" charset="0"/>
                <a:cs typeface="Courier New" panose="02070309020205020404" pitchFamily="49" charset="0"/>
              </a:rPr>
              <a:t>()</a:t>
            </a:r>
          </a:p>
          <a:p>
            <a:pPr marL="596900" lvl="1"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t</a:t>
            </a:r>
          </a:p>
          <a:p>
            <a:pPr marL="596900" lvl="1"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[‘Istanbul', ‘Sehir', ‘University‘]</a:t>
            </a:r>
          </a:p>
        </p:txBody>
      </p:sp>
    </p:spTree>
    <p:extLst>
      <p:ext uri="{BB962C8B-B14F-4D97-AF65-F5344CB8AC3E}">
        <p14:creationId xmlns:p14="http://schemas.microsoft.com/office/powerpoint/2010/main" val="24586134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Lists and Strings - split</a:t>
            </a:r>
          </a:p>
        </p:txBody>
      </p:sp>
      <p:sp>
        <p:nvSpPr>
          <p:cNvPr id="65539" name="Rectangle 2"/>
          <p:cNvSpPr>
            <a:spLocks noGrp="1" noChangeArrowheads="1"/>
          </p:cNvSpPr>
          <p:nvPr>
            <p:ph type="body" idx="1"/>
          </p:nvPr>
        </p:nvSpPr>
        <p:spPr>
          <a:xfrm>
            <a:off x="-104576" y="1937792"/>
            <a:ext cx="10083800" cy="5435600"/>
          </a:xfrm>
        </p:spPr>
        <p:txBody>
          <a:bodyPr/>
          <a:lstStyle/>
          <a:p>
            <a:pPr marL="698500" eaLnBrk="1" hangingPunct="1">
              <a:buSzPct val="125000"/>
            </a:pPr>
            <a:r>
              <a:rPr lang="en-US" altLang="en-US" dirty="0"/>
              <a:t>An optional argument called a delimiter specifies which characters to use as </a:t>
            </a:r>
            <a:r>
              <a:rPr lang="en-US" altLang="en-US" b="1" i="1" dirty="0"/>
              <a:t>word boundaries</a:t>
            </a:r>
            <a:r>
              <a:rPr lang="en-US" altLang="en-US" dirty="0"/>
              <a:t>. The following example uses a hyphen as a </a:t>
            </a:r>
            <a:r>
              <a:rPr lang="en-US" altLang="en-US" b="1" i="1" dirty="0"/>
              <a:t>delimiter</a:t>
            </a:r>
            <a:r>
              <a:rPr lang="en-US" altLang="en-US" dirty="0"/>
              <a:t>:</a:t>
            </a:r>
          </a:p>
          <a:p>
            <a:pPr marL="939800" lvl="2"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s = 'spam-spam-spam'</a:t>
            </a:r>
          </a:p>
          <a:p>
            <a:pPr marL="939800" lvl="2"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delimiter = '-'</a:t>
            </a:r>
          </a:p>
          <a:p>
            <a:pPr marL="939800" lvl="2" indent="0" eaLnBrk="1" hangingPunct="1">
              <a:buFont typeface="Gill Sans" charset="0"/>
              <a:buNone/>
            </a:pPr>
            <a:r>
              <a:rPr lang="en-US" altLang="en-US" b="1" dirty="0">
                <a:solidFill>
                  <a:srgbClr val="00B050"/>
                </a:solidFill>
                <a:latin typeface="Courier New" panose="02070309020205020404" pitchFamily="49" charset="0"/>
                <a:cs typeface="Courier New" panose="02070309020205020404" pitchFamily="49" charset="0"/>
              </a:rPr>
              <a:t>print </a:t>
            </a:r>
            <a:r>
              <a:rPr lang="en-US" altLang="en-US" b="1" dirty="0" err="1">
                <a:solidFill>
                  <a:srgbClr val="00B050"/>
                </a:solidFill>
                <a:latin typeface="Courier New" panose="02070309020205020404" pitchFamily="49" charset="0"/>
                <a:cs typeface="Courier New" panose="02070309020205020404" pitchFamily="49" charset="0"/>
              </a:rPr>
              <a:t>s.split</a:t>
            </a:r>
            <a:r>
              <a:rPr lang="en-US" altLang="en-US" b="1" dirty="0">
                <a:solidFill>
                  <a:srgbClr val="00B050"/>
                </a:solidFill>
                <a:latin typeface="Courier New" panose="02070309020205020404" pitchFamily="49" charset="0"/>
                <a:cs typeface="Courier New" panose="02070309020205020404" pitchFamily="49" charset="0"/>
              </a:rPr>
              <a:t>(delimiter)</a:t>
            </a:r>
          </a:p>
          <a:p>
            <a:pPr marL="939800" lvl="2" indent="0" eaLnBrk="1" hangingPunct="1">
              <a:buFont typeface="Gill Sans" charset="0"/>
              <a:buNone/>
            </a:pPr>
            <a:r>
              <a:rPr lang="en-US" altLang="en-US" i="1" dirty="0">
                <a:solidFill>
                  <a:srgbClr val="00B050"/>
                </a:solidFill>
                <a:latin typeface="Courier New" panose="02070309020205020404" pitchFamily="49" charset="0"/>
                <a:cs typeface="Courier New" panose="02070309020205020404" pitchFamily="49" charset="0"/>
              </a:rPr>
              <a:t>['spam', 'spam', 'spam']</a:t>
            </a:r>
          </a:p>
        </p:txBody>
      </p:sp>
    </p:spTree>
    <p:extLst>
      <p:ext uri="{BB962C8B-B14F-4D97-AF65-F5344CB8AC3E}">
        <p14:creationId xmlns:p14="http://schemas.microsoft.com/office/powerpoint/2010/main" val="35422211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pPr eaLnBrk="1" hangingPunct="1"/>
            <a:r>
              <a:rPr lang="en-US" altLang="en-US" sz="5400" b="1" dirty="0" err="1">
                <a:solidFill>
                  <a:schemeClr val="accent2"/>
                </a:solidFill>
              </a:rPr>
              <a:t>len</a:t>
            </a:r>
            <a:r>
              <a:rPr lang="en-US" altLang="en-US" sz="5400" dirty="0">
                <a:solidFill>
                  <a:schemeClr val="accent2"/>
                </a:solidFill>
              </a:rPr>
              <a:t> function</a:t>
            </a:r>
          </a:p>
        </p:txBody>
      </p:sp>
      <p:sp>
        <p:nvSpPr>
          <p:cNvPr id="35843" name="Rectangle 2"/>
          <p:cNvSpPr>
            <a:spLocks noGrp="1" noChangeArrowheads="1"/>
          </p:cNvSpPr>
          <p:nvPr>
            <p:ph type="body" idx="1"/>
          </p:nvPr>
        </p:nvSpPr>
        <p:spPr/>
        <p:txBody>
          <a:bodyPr/>
          <a:lstStyle/>
          <a:p>
            <a:pPr marL="698500" eaLnBrk="1" hangingPunct="1">
              <a:buSzPct val="125000"/>
            </a:pPr>
            <a:r>
              <a:rPr lang="en-US" altLang="tr-TR" b="1" dirty="0" err="1"/>
              <a:t>len</a:t>
            </a:r>
            <a:r>
              <a:rPr lang="en-US" altLang="tr-TR" dirty="0"/>
              <a:t> is a built-in function that returns the number of characters in a string:</a:t>
            </a:r>
            <a:endParaRPr lang="en-US" altLang="tr-TR" sz="3600" dirty="0"/>
          </a:p>
          <a:p>
            <a:pPr marL="939800" lvl="2" indent="0" eaLnBrk="1" hangingPunct="1">
              <a:buFont typeface="Gill Sans" charset="0"/>
              <a:buNone/>
            </a:pPr>
            <a:r>
              <a:rPr lang="en-US" altLang="tr-TR" b="1" dirty="0">
                <a:latin typeface="Courier"/>
              </a:rPr>
              <a:t>fruit = 'banana'</a:t>
            </a:r>
          </a:p>
          <a:p>
            <a:pPr marL="939800" lvl="2" indent="0" eaLnBrk="1" hangingPunct="1">
              <a:spcBef>
                <a:spcPts val="600"/>
              </a:spcBef>
              <a:buFont typeface="Gill Sans" charset="0"/>
              <a:buNone/>
            </a:pPr>
            <a:r>
              <a:rPr lang="en-US" altLang="tr-TR" b="1" dirty="0">
                <a:latin typeface="Courier"/>
              </a:rPr>
              <a:t>print </a:t>
            </a:r>
            <a:r>
              <a:rPr lang="en-US" altLang="tr-TR" b="1" dirty="0" err="1">
                <a:latin typeface="Courier"/>
              </a:rPr>
              <a:t>len</a:t>
            </a:r>
            <a:r>
              <a:rPr lang="en-US" altLang="tr-TR" b="1" dirty="0">
                <a:latin typeface="Courier"/>
              </a:rPr>
              <a:t>(fruit)</a:t>
            </a:r>
          </a:p>
          <a:p>
            <a:pPr marL="939800" lvl="2" indent="0" eaLnBrk="1" hangingPunct="1">
              <a:buFont typeface="Gill Sans" charset="0"/>
              <a:buNone/>
            </a:pPr>
            <a:endParaRPr lang="en-US" altLang="tr-TR" sz="2000" b="1" dirty="0">
              <a:latin typeface="Courier"/>
            </a:endParaRPr>
          </a:p>
        </p:txBody>
      </p:sp>
    </p:spTree>
    <p:extLst>
      <p:ext uri="{BB962C8B-B14F-4D97-AF65-F5344CB8AC3E}">
        <p14:creationId xmlns:p14="http://schemas.microsoft.com/office/powerpoint/2010/main" val="267022717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Lists and Strings - join</a:t>
            </a:r>
          </a:p>
        </p:txBody>
      </p:sp>
      <p:sp>
        <p:nvSpPr>
          <p:cNvPr id="66563" name="Rectangle 2"/>
          <p:cNvSpPr>
            <a:spLocks noGrp="1" noChangeArrowheads="1"/>
          </p:cNvSpPr>
          <p:nvPr>
            <p:ph type="body" idx="1"/>
          </p:nvPr>
        </p:nvSpPr>
        <p:spPr>
          <a:xfrm>
            <a:off x="0" y="2009800"/>
            <a:ext cx="10083800" cy="5435600"/>
          </a:xfrm>
        </p:spPr>
        <p:txBody>
          <a:bodyPr/>
          <a:lstStyle/>
          <a:p>
            <a:pPr marL="698500" eaLnBrk="1" hangingPunct="1">
              <a:buSzPct val="125000"/>
            </a:pPr>
            <a:r>
              <a:rPr lang="en-US" altLang="en-US" b="1" dirty="0"/>
              <a:t>join</a:t>
            </a:r>
            <a:r>
              <a:rPr lang="en-US" altLang="en-US" dirty="0"/>
              <a:t> is the inverse of split. It takes a list of strings and concatenates the elements. </a:t>
            </a:r>
          </a:p>
          <a:p>
            <a:pPr marL="698500" eaLnBrk="1" hangingPunct="1">
              <a:buSzPct val="125000"/>
            </a:pPr>
            <a:r>
              <a:rPr lang="en-US" altLang="en-US" dirty="0"/>
              <a:t>join is a </a:t>
            </a:r>
            <a:r>
              <a:rPr lang="en-US" altLang="en-US" b="1" i="1" dirty="0"/>
              <a:t>string method</a:t>
            </a:r>
            <a:r>
              <a:rPr lang="en-US" altLang="en-US" dirty="0"/>
              <a:t>, so you have to invoke it on a string variable (e.g., </a:t>
            </a:r>
            <a:r>
              <a:rPr lang="en-US" altLang="en-US" dirty="0" err="1"/>
              <a:t>my_string</a:t>
            </a:r>
            <a:r>
              <a:rPr lang="en-US" altLang="en-US" dirty="0"/>
              <a:t> below), and pass the list as a parameter:</a:t>
            </a:r>
          </a:p>
          <a:p>
            <a:pPr marL="254000" indent="0" eaLnBrk="1" hangingPunct="1">
              <a:buNone/>
            </a:pPr>
            <a:endParaRPr lang="en-US" altLang="en-US" dirty="0"/>
          </a:p>
          <a:p>
            <a:pPr marL="596900" lvl="1" indent="0" eaLnBrk="1" hangingPunct="1">
              <a:spcBef>
                <a:spcPts val="600"/>
              </a:spcBef>
              <a:buNone/>
            </a:pPr>
            <a:r>
              <a:rPr lang="en-US" altLang="en-US" sz="2800" b="1" dirty="0">
                <a:solidFill>
                  <a:srgbClr val="00B050"/>
                </a:solidFill>
                <a:latin typeface="Courier New" panose="02070309020205020404" pitchFamily="49" charset="0"/>
                <a:cs typeface="Courier New" panose="02070309020205020404" pitchFamily="49" charset="0"/>
              </a:rPr>
              <a:t>t = ['Istanbul', ‘Sehir', ‘University']</a:t>
            </a:r>
          </a:p>
          <a:p>
            <a:pPr marL="596900" lvl="1" indent="0" eaLnBrk="1" hangingPunct="1">
              <a:spcBef>
                <a:spcPts val="600"/>
              </a:spcBef>
              <a:buFont typeface="Gill Sans" charset="0"/>
              <a:buNone/>
            </a:pPr>
            <a:r>
              <a:rPr lang="en-US" altLang="en-US" sz="2800" b="1" dirty="0" err="1">
                <a:solidFill>
                  <a:srgbClr val="00B050"/>
                </a:solidFill>
                <a:latin typeface="Courier New" panose="02070309020205020404" pitchFamily="49" charset="0"/>
                <a:cs typeface="Courier New" panose="02070309020205020404" pitchFamily="49" charset="0"/>
              </a:rPr>
              <a:t>my_string</a:t>
            </a:r>
            <a:r>
              <a:rPr lang="en-US" altLang="en-US" sz="2800" b="1" dirty="0">
                <a:solidFill>
                  <a:srgbClr val="00B050"/>
                </a:solidFill>
                <a:latin typeface="Courier New" panose="02070309020205020404" pitchFamily="49" charset="0"/>
                <a:cs typeface="Courier New" panose="02070309020205020404" pitchFamily="49" charset="0"/>
              </a:rPr>
              <a:t> = ' ' # contains a space </a:t>
            </a:r>
          </a:p>
          <a:p>
            <a:pPr marL="596900" lvl="1" indent="0" eaLnBrk="1" hangingPunct="1">
              <a:spcBef>
                <a:spcPts val="600"/>
              </a:spcBef>
              <a:buFont typeface="Gill Sans" charset="0"/>
              <a:buNone/>
            </a:pPr>
            <a:r>
              <a:rPr lang="en-US" altLang="en-US" sz="2800" b="1" dirty="0">
                <a:solidFill>
                  <a:srgbClr val="00B050"/>
                </a:solidFill>
                <a:latin typeface="Courier New" panose="02070309020205020404" pitchFamily="49" charset="0"/>
                <a:cs typeface="Courier New" panose="02070309020205020404" pitchFamily="49" charset="0"/>
              </a:rPr>
              <a:t>print </a:t>
            </a:r>
            <a:r>
              <a:rPr lang="en-US" altLang="en-US" sz="2800" b="1" dirty="0" err="1">
                <a:solidFill>
                  <a:srgbClr val="00B050"/>
                </a:solidFill>
                <a:latin typeface="Courier New" panose="02070309020205020404" pitchFamily="49" charset="0"/>
                <a:cs typeface="Courier New" panose="02070309020205020404" pitchFamily="49" charset="0"/>
              </a:rPr>
              <a:t>my_string.join</a:t>
            </a:r>
            <a:r>
              <a:rPr lang="en-US" altLang="en-US" sz="2800" b="1" dirty="0">
                <a:solidFill>
                  <a:srgbClr val="00B050"/>
                </a:solidFill>
                <a:latin typeface="Courier New" panose="02070309020205020404" pitchFamily="49" charset="0"/>
                <a:cs typeface="Courier New" panose="02070309020205020404" pitchFamily="49" charset="0"/>
              </a:rPr>
              <a:t>(t)</a:t>
            </a:r>
          </a:p>
          <a:p>
            <a:pPr marL="596900" lvl="1" indent="0" eaLnBrk="1" hangingPunct="1">
              <a:spcBef>
                <a:spcPts val="600"/>
              </a:spcBef>
              <a:buFont typeface="Gill Sans" charset="0"/>
              <a:buNone/>
            </a:pPr>
            <a:r>
              <a:rPr lang="en-US" altLang="en-US" sz="2800" i="1" dirty="0">
                <a:solidFill>
                  <a:srgbClr val="00B050"/>
                </a:solidFill>
                <a:latin typeface="Courier New" panose="02070309020205020404" pitchFamily="49" charset="0"/>
                <a:cs typeface="Courier New" panose="02070309020205020404" pitchFamily="49" charset="0"/>
              </a:rPr>
              <a:t>‘Istanbul Sehir University'</a:t>
            </a:r>
          </a:p>
        </p:txBody>
      </p:sp>
    </p:spTree>
    <p:extLst>
      <p:ext uri="{BB962C8B-B14F-4D97-AF65-F5344CB8AC3E}">
        <p14:creationId xmlns:p14="http://schemas.microsoft.com/office/powerpoint/2010/main" val="2014496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Objects and Values</a:t>
            </a:r>
          </a:p>
        </p:txBody>
      </p:sp>
      <p:sp>
        <p:nvSpPr>
          <p:cNvPr id="67587" name="Rectangle 2"/>
          <p:cNvSpPr>
            <a:spLocks noGrp="1" noChangeArrowheads="1"/>
          </p:cNvSpPr>
          <p:nvPr>
            <p:ph type="body" idx="1"/>
          </p:nvPr>
        </p:nvSpPr>
        <p:spPr/>
        <p:txBody>
          <a:bodyPr/>
          <a:lstStyle/>
          <a:p>
            <a:pPr marL="254000" indent="0" eaLnBrk="1" hangingPunct="1">
              <a:buNone/>
            </a:pPr>
            <a:r>
              <a:rPr lang="en-US" altLang="tr-TR" b="1" dirty="0">
                <a:latin typeface="Courier New" panose="02070309020205020404" pitchFamily="49" charset="0"/>
                <a:cs typeface="Courier New" panose="02070309020205020404" pitchFamily="49" charset="0"/>
              </a:rPr>
              <a:t>a = [1, 2, 3]</a:t>
            </a:r>
          </a:p>
          <a:p>
            <a:pPr marL="254000" indent="0" eaLnBrk="1" hangingPunct="1">
              <a:buNone/>
            </a:pPr>
            <a:r>
              <a:rPr lang="en-US" altLang="tr-TR" b="1" dirty="0">
                <a:latin typeface="Courier New" panose="02070309020205020404" pitchFamily="49" charset="0"/>
                <a:cs typeface="Courier New" panose="02070309020205020404" pitchFamily="49" charset="0"/>
              </a:rPr>
              <a:t>b = [1, 2, 3]</a:t>
            </a:r>
          </a:p>
          <a:p>
            <a:pPr marL="254000" indent="0" eaLnBrk="1" hangingPunct="1">
              <a:buNone/>
            </a:pPr>
            <a:r>
              <a:rPr lang="en-US" altLang="tr-TR" b="1" dirty="0">
                <a:latin typeface="Courier New" panose="02070309020205020404" pitchFamily="49" charset="0"/>
                <a:cs typeface="Courier New" panose="02070309020205020404" pitchFamily="49" charset="0"/>
              </a:rPr>
              <a:t>print a is b</a:t>
            </a:r>
          </a:p>
          <a:p>
            <a:pPr marL="254000" indent="0" eaLnBrk="1" hangingPunct="1">
              <a:buNone/>
            </a:pPr>
            <a:r>
              <a:rPr lang="en-US" altLang="tr-TR" i="1" dirty="0">
                <a:latin typeface="Courier New" panose="02070309020205020404" pitchFamily="49" charset="0"/>
                <a:cs typeface="Courier New" panose="02070309020205020404" pitchFamily="49" charset="0"/>
              </a:rPr>
              <a:t>False</a:t>
            </a: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0" y="4087813"/>
            <a:ext cx="365760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29816900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Objects and Aliasing</a:t>
            </a:r>
          </a:p>
        </p:txBody>
      </p:sp>
      <p:sp>
        <p:nvSpPr>
          <p:cNvPr id="68611" name="Rectangle 2"/>
          <p:cNvSpPr>
            <a:spLocks noGrp="1" noChangeArrowheads="1"/>
          </p:cNvSpPr>
          <p:nvPr>
            <p:ph type="body" idx="1"/>
          </p:nvPr>
        </p:nvSpPr>
        <p:spPr/>
        <p:txBody>
          <a:bodyPr/>
          <a:lstStyle/>
          <a:p>
            <a:pPr marL="254000" indent="0" eaLnBrk="1" hangingPunct="1">
              <a:buNone/>
            </a:pPr>
            <a:r>
              <a:rPr lang="en-US" altLang="tr-TR" b="1" dirty="0">
                <a:latin typeface="Courier New" panose="02070309020205020404" pitchFamily="49" charset="0"/>
                <a:cs typeface="Courier New" panose="02070309020205020404" pitchFamily="49" charset="0"/>
              </a:rPr>
              <a:t>a = [1, 2, 3]</a:t>
            </a:r>
          </a:p>
          <a:p>
            <a:pPr marL="254000" indent="0" eaLnBrk="1" hangingPunct="1">
              <a:buNone/>
            </a:pPr>
            <a:r>
              <a:rPr lang="en-US" altLang="tr-TR" b="1" dirty="0">
                <a:latin typeface="Courier New" panose="02070309020205020404" pitchFamily="49" charset="0"/>
                <a:cs typeface="Courier New" panose="02070309020205020404" pitchFamily="49" charset="0"/>
              </a:rPr>
              <a:t>a = b</a:t>
            </a:r>
          </a:p>
          <a:p>
            <a:pPr marL="254000" indent="0" eaLnBrk="1" hangingPunct="1">
              <a:buNone/>
            </a:pPr>
            <a:r>
              <a:rPr lang="en-US" altLang="tr-TR" b="1" dirty="0">
                <a:latin typeface="Courier New" panose="02070309020205020404" pitchFamily="49" charset="0"/>
                <a:cs typeface="Courier New" panose="02070309020205020404" pitchFamily="49" charset="0"/>
              </a:rPr>
              <a:t>print a is b</a:t>
            </a:r>
          </a:p>
          <a:p>
            <a:pPr marL="254000" indent="0" eaLnBrk="1" hangingPunct="1">
              <a:buNone/>
            </a:pPr>
            <a:r>
              <a:rPr lang="en-US" altLang="tr-TR" i="1" dirty="0">
                <a:latin typeface="Courier New" panose="02070309020205020404" pitchFamily="49" charset="0"/>
                <a:cs typeface="Courier New" panose="02070309020205020404" pitchFamily="49" charset="0"/>
              </a:rPr>
              <a:t>True</a:t>
            </a:r>
          </a:p>
          <a:p>
            <a:pPr marL="254000" indent="0" eaLnBrk="1" hangingPunct="1">
              <a:buNone/>
            </a:pPr>
            <a:endParaRPr lang="en-US" altLang="tr-TR" dirty="0"/>
          </a:p>
        </p:txBody>
      </p:sp>
      <p:pic>
        <p:nvPicPr>
          <p:cNvPr id="686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24325"/>
            <a:ext cx="41148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20749446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List arguments</a:t>
            </a:r>
          </a:p>
        </p:txBody>
      </p:sp>
      <p:sp>
        <p:nvSpPr>
          <p:cNvPr id="44034" name="Rectangle 2"/>
          <p:cNvSpPr>
            <a:spLocks noGrp="1" noChangeArrowheads="1"/>
          </p:cNvSpPr>
          <p:nvPr>
            <p:ph type="body" idx="1"/>
          </p:nvPr>
        </p:nvSpPr>
        <p:spPr>
          <a:xfrm>
            <a:off x="29260" y="1721768"/>
            <a:ext cx="10083800" cy="5435600"/>
          </a:xfrm>
        </p:spPr>
        <p:txBody>
          <a:bodyPr/>
          <a:lstStyle/>
          <a:p>
            <a:pPr marL="698500" eaLnBrk="1" hangingPunct="1">
              <a:buSzPct val="125000"/>
              <a:defRPr/>
            </a:pPr>
            <a:r>
              <a:rPr lang="en-US" dirty="0"/>
              <a:t>When you pass a list to a function, the function gets a reference to the list. If the function modifies a list parameter, the caller sees the change.</a:t>
            </a:r>
          </a:p>
          <a:p>
            <a:pPr marL="698500" eaLnBrk="1" hangingPunct="1">
              <a:defRPr/>
            </a:pPr>
            <a:endParaRPr lang="en-US" sz="100" dirty="0"/>
          </a:p>
          <a:p>
            <a:pPr marL="254000" indent="0" eaLnBrk="1" hangingPunct="1">
              <a:buFont typeface="Gill Sans" charset="0"/>
              <a:buNone/>
              <a:defRPr/>
            </a:pPr>
            <a:r>
              <a:rPr lang="en-US" sz="2800" b="1" dirty="0" err="1">
                <a:solidFill>
                  <a:srgbClr val="00B050"/>
                </a:solidFill>
                <a:latin typeface="Courier New" panose="02070309020205020404" pitchFamily="49" charset="0"/>
                <a:cs typeface="Courier New" panose="02070309020205020404" pitchFamily="49" charset="0"/>
              </a:rPr>
              <a:t>def</a:t>
            </a:r>
            <a:r>
              <a:rPr lang="en-US" sz="2800" b="1" dirty="0">
                <a:solidFill>
                  <a:srgbClr val="00B050"/>
                </a:solidFill>
                <a:latin typeface="Courier New" panose="02070309020205020404" pitchFamily="49" charset="0"/>
                <a:cs typeface="Courier New" panose="02070309020205020404" pitchFamily="49" charset="0"/>
              </a:rPr>
              <a:t> </a:t>
            </a:r>
            <a:r>
              <a:rPr lang="en-US" sz="2800" b="1" dirty="0" err="1">
                <a:solidFill>
                  <a:srgbClr val="00B050"/>
                </a:solidFill>
                <a:latin typeface="Courier New" panose="02070309020205020404" pitchFamily="49" charset="0"/>
                <a:cs typeface="Courier New" panose="02070309020205020404" pitchFamily="49" charset="0"/>
              </a:rPr>
              <a:t>delete_head</a:t>
            </a:r>
            <a:r>
              <a:rPr lang="en-US" sz="2800" b="1" dirty="0">
                <a:solidFill>
                  <a:srgbClr val="00B050"/>
                </a:solidFill>
                <a:latin typeface="Courier New" panose="02070309020205020404" pitchFamily="49" charset="0"/>
                <a:cs typeface="Courier New" panose="02070309020205020404" pitchFamily="49" charset="0"/>
              </a:rPr>
              <a:t>(t):</a:t>
            </a:r>
            <a:br>
              <a:rPr lang="en-US" sz="2800" b="1" dirty="0">
                <a:solidFill>
                  <a:srgbClr val="00B050"/>
                </a:solidFill>
                <a:latin typeface="Courier New" panose="02070309020205020404" pitchFamily="49" charset="0"/>
                <a:cs typeface="Courier New" panose="02070309020205020404" pitchFamily="49" charset="0"/>
              </a:rPr>
            </a:br>
            <a:r>
              <a:rPr lang="en-US" sz="2800" b="1" dirty="0">
                <a:solidFill>
                  <a:srgbClr val="00B050"/>
                </a:solidFill>
                <a:latin typeface="Courier New" panose="02070309020205020404" pitchFamily="49" charset="0"/>
                <a:cs typeface="Courier New" panose="02070309020205020404" pitchFamily="49" charset="0"/>
              </a:rPr>
              <a:t>    del t[0]</a:t>
            </a:r>
          </a:p>
          <a:p>
            <a:pPr marL="25400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letters = ['a', 'b', 'c']</a:t>
            </a:r>
          </a:p>
          <a:p>
            <a:pPr marL="254000" indent="0" eaLnBrk="1" hangingPunct="1">
              <a:buFont typeface="Gill Sans" charset="0"/>
              <a:buNone/>
              <a:defRPr/>
            </a:pPr>
            <a:r>
              <a:rPr lang="en-US" sz="2800" b="1" dirty="0" err="1">
                <a:solidFill>
                  <a:srgbClr val="00B050"/>
                </a:solidFill>
                <a:latin typeface="Courier New" panose="02070309020205020404" pitchFamily="49" charset="0"/>
                <a:cs typeface="Courier New" panose="02070309020205020404" pitchFamily="49" charset="0"/>
              </a:rPr>
              <a:t>delete_head</a:t>
            </a:r>
            <a:r>
              <a:rPr lang="en-US" sz="2800" b="1" dirty="0">
                <a:solidFill>
                  <a:srgbClr val="00B050"/>
                </a:solidFill>
                <a:latin typeface="Courier New" panose="02070309020205020404" pitchFamily="49" charset="0"/>
                <a:cs typeface="Courier New" panose="02070309020205020404" pitchFamily="49" charset="0"/>
              </a:rPr>
              <a:t>(letters)</a:t>
            </a:r>
          </a:p>
          <a:p>
            <a:pPr marL="25400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print letters</a:t>
            </a:r>
          </a:p>
          <a:p>
            <a:pPr marL="254000" indent="0" eaLnBrk="1" hangingPunct="1">
              <a:buFont typeface="Gill Sans" charset="0"/>
              <a:buNone/>
              <a:defRPr/>
            </a:pPr>
            <a:br>
              <a:rPr lang="en-US" sz="1000" b="1" dirty="0">
                <a:solidFill>
                  <a:srgbClr val="00B050"/>
                </a:solidFill>
                <a:latin typeface="Courier New" panose="02070309020205020404" pitchFamily="49" charset="0"/>
                <a:cs typeface="Courier New" panose="02070309020205020404" pitchFamily="49" charset="0"/>
              </a:rPr>
            </a:br>
            <a:r>
              <a:rPr lang="en-US" sz="2800" i="1" dirty="0">
                <a:solidFill>
                  <a:srgbClr val="00B050"/>
                </a:solidFill>
                <a:latin typeface="Courier New" panose="02070309020205020404" pitchFamily="49" charset="0"/>
                <a:cs typeface="Courier New" panose="02070309020205020404" pitchFamily="49" charset="0"/>
              </a:rPr>
              <a:t>['b', 'c']</a:t>
            </a:r>
          </a:p>
        </p:txBody>
      </p:sp>
    </p:spTree>
    <p:extLst>
      <p:ext uri="{BB962C8B-B14F-4D97-AF65-F5344CB8AC3E}">
        <p14:creationId xmlns:p14="http://schemas.microsoft.com/office/powerpoint/2010/main" val="3198889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Calling methods on lists</a:t>
            </a:r>
          </a:p>
        </p:txBody>
      </p:sp>
      <p:sp>
        <p:nvSpPr>
          <p:cNvPr id="45058" name="Rectangle 2"/>
          <p:cNvSpPr>
            <a:spLocks noGrp="1" noChangeArrowheads="1"/>
          </p:cNvSpPr>
          <p:nvPr>
            <p:ph type="body" idx="1"/>
          </p:nvPr>
        </p:nvSpPr>
        <p:spPr>
          <a:xfrm>
            <a:off x="-15805" y="1937792"/>
            <a:ext cx="10083800" cy="5435600"/>
          </a:xfrm>
        </p:spPr>
        <p:txBody>
          <a:bodyPr/>
          <a:lstStyle/>
          <a:p>
            <a:pPr marL="698500" eaLnBrk="1" hangingPunct="1">
              <a:buSzPct val="125000"/>
              <a:defRPr/>
            </a:pPr>
            <a:r>
              <a:rPr lang="en-US" sz="2800" dirty="0"/>
              <a:t>It is important to distinguish between operations that modify lists and operations that create new lists. For example, the append method modifies a list:</a:t>
            </a:r>
          </a:p>
          <a:p>
            <a:pPr marL="25400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t1 = [1, 2]</a:t>
            </a:r>
          </a:p>
          <a:p>
            <a:pPr marL="25400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t2 = t1.append(3)</a:t>
            </a:r>
          </a:p>
          <a:p>
            <a:pPr marL="25400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print t1</a:t>
            </a:r>
            <a:br>
              <a:rPr lang="en-US" sz="2800" b="1" dirty="0">
                <a:solidFill>
                  <a:srgbClr val="00B050"/>
                </a:solidFill>
                <a:latin typeface="Courier New" panose="02070309020205020404" pitchFamily="49" charset="0"/>
                <a:cs typeface="Courier New" panose="02070309020205020404" pitchFamily="49" charset="0"/>
              </a:rPr>
            </a:br>
            <a:endParaRPr lang="en-US" sz="700"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defRPr/>
            </a:pPr>
            <a:r>
              <a:rPr lang="en-US" sz="2800" i="1" dirty="0">
                <a:solidFill>
                  <a:srgbClr val="00B050"/>
                </a:solidFill>
                <a:latin typeface="Courier New" panose="02070309020205020404" pitchFamily="49" charset="0"/>
                <a:cs typeface="Courier New" panose="02070309020205020404" pitchFamily="49" charset="0"/>
              </a:rPr>
              <a:t>[1, 2, 3]</a:t>
            </a:r>
          </a:p>
          <a:p>
            <a:pPr marL="254000" indent="0" eaLnBrk="1" hangingPunct="1">
              <a:buFont typeface="Gill Sans" charset="0"/>
              <a:buNone/>
              <a:defRPr/>
            </a:pPr>
            <a:r>
              <a:rPr lang="en-US" sz="2800" b="1" dirty="0">
                <a:solidFill>
                  <a:srgbClr val="00B050"/>
                </a:solidFill>
                <a:latin typeface="Courier New" panose="02070309020205020404" pitchFamily="49" charset="0"/>
                <a:cs typeface="Courier New" panose="02070309020205020404" pitchFamily="49" charset="0"/>
              </a:rPr>
              <a:t>print t2</a:t>
            </a:r>
            <a:br>
              <a:rPr lang="en-US" sz="2800" b="1" dirty="0">
                <a:solidFill>
                  <a:srgbClr val="00B050"/>
                </a:solidFill>
                <a:latin typeface="Courier New" panose="02070309020205020404" pitchFamily="49" charset="0"/>
                <a:cs typeface="Courier New" panose="02070309020205020404" pitchFamily="49" charset="0"/>
              </a:rPr>
            </a:br>
            <a:endParaRPr lang="en-US" sz="900"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defRPr/>
            </a:pPr>
            <a:r>
              <a:rPr lang="en-US" sz="2800" i="1" dirty="0">
                <a:solidFill>
                  <a:srgbClr val="00B050"/>
                </a:solidFill>
                <a:latin typeface="Courier New" panose="02070309020205020404" pitchFamily="49" charset="0"/>
                <a:cs typeface="Courier New" panose="02070309020205020404" pitchFamily="49" charset="0"/>
              </a:rPr>
              <a:t>None</a:t>
            </a:r>
          </a:p>
        </p:txBody>
      </p:sp>
    </p:spTree>
    <p:extLst>
      <p:ext uri="{BB962C8B-B14F-4D97-AF65-F5344CB8AC3E}">
        <p14:creationId xmlns:p14="http://schemas.microsoft.com/office/powerpoint/2010/main" val="10921824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58">
                                            <p:txEl>
                                              <p:pRg st="5" end="5"/>
                                            </p:txEl>
                                          </p:spTgt>
                                        </p:tgtEl>
                                        <p:attrNameLst>
                                          <p:attrName>style.visibility</p:attrName>
                                        </p:attrNameLst>
                                      </p:cBhvr>
                                      <p:to>
                                        <p:strVal val="visible"/>
                                      </p:to>
                                    </p:set>
                                    <p:animEffect transition="in" filter="fade">
                                      <p:cBhvr>
                                        <p:cTn id="7" dur="500"/>
                                        <p:tgtEl>
                                          <p:spTgt spid="4505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8">
                                            <p:txEl>
                                              <p:pRg st="6" end="6"/>
                                            </p:txEl>
                                          </p:spTgt>
                                        </p:tgtEl>
                                        <p:attrNameLst>
                                          <p:attrName>style.visibility</p:attrName>
                                        </p:attrNameLst>
                                      </p:cBhvr>
                                      <p:to>
                                        <p:strVal val="visible"/>
                                      </p:to>
                                    </p:set>
                                    <p:animEffect transition="in" filter="fade">
                                      <p:cBhvr>
                                        <p:cTn id="12" dur="500"/>
                                        <p:tgtEl>
                                          <p:spTgt spid="450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a:xfrm>
            <a:off x="50800" y="50800"/>
            <a:ext cx="10083800" cy="1022896"/>
          </a:xfrm>
        </p:spPr>
        <p:txBody>
          <a:bodyPr/>
          <a:lstStyle/>
          <a:p>
            <a:pPr eaLnBrk="1" hangingPunct="1"/>
            <a:r>
              <a:rPr lang="en-US" altLang="tr-TR" sz="4800" dirty="0">
                <a:solidFill>
                  <a:schemeClr val="accent2"/>
                </a:solidFill>
              </a:rPr>
              <a:t>List arguments</a:t>
            </a:r>
          </a:p>
        </p:txBody>
      </p:sp>
      <p:sp>
        <p:nvSpPr>
          <p:cNvPr id="46082" name="Rectangle 2"/>
          <p:cNvSpPr>
            <a:spLocks noGrp="1" noChangeArrowheads="1"/>
          </p:cNvSpPr>
          <p:nvPr>
            <p:ph type="body" idx="1"/>
          </p:nvPr>
        </p:nvSpPr>
        <p:spPr/>
        <p:txBody>
          <a:bodyPr/>
          <a:lstStyle/>
          <a:p>
            <a:pPr marL="698500" eaLnBrk="1" hangingPunct="1">
              <a:buSzPct val="125000"/>
              <a:defRPr/>
            </a:pPr>
            <a:r>
              <a:rPr lang="en-US" dirty="0"/>
              <a:t>However, the + operator creates a new list:</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t3 = t1 + [3]</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t3</a:t>
            </a:r>
            <a:br>
              <a:rPr lang="en-US" b="1" dirty="0">
                <a:solidFill>
                  <a:srgbClr val="00B050"/>
                </a:solidFill>
                <a:latin typeface="Courier New" panose="02070309020205020404" pitchFamily="49" charset="0"/>
                <a:cs typeface="Courier New" panose="02070309020205020404" pitchFamily="49" charset="0"/>
              </a:rPr>
            </a:br>
            <a:endParaRPr lang="en-US" sz="1050"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[1, 2, 3]</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t1 is t3</a:t>
            </a:r>
            <a:br>
              <a:rPr lang="en-US" b="1" dirty="0">
                <a:solidFill>
                  <a:srgbClr val="00B050"/>
                </a:solidFill>
                <a:latin typeface="Courier New" panose="02070309020205020404" pitchFamily="49" charset="0"/>
                <a:cs typeface="Courier New" panose="02070309020205020404" pitchFamily="49" charset="0"/>
              </a:rPr>
            </a:br>
            <a:endParaRPr lang="en-US" sz="1600" b="1" dirty="0">
              <a:solidFill>
                <a:srgbClr val="00B050"/>
              </a:solidFill>
              <a:latin typeface="Courier New" panose="02070309020205020404" pitchFamily="49" charset="0"/>
              <a:cs typeface="Courier New" panose="02070309020205020404" pitchFamily="49" charset="0"/>
            </a:endParaRPr>
          </a:p>
          <a:p>
            <a:pPr marL="254000" indent="0" eaLnBrk="1" hangingPunct="1">
              <a:buFont typeface="Gill Sans" charset="0"/>
              <a:buNone/>
              <a:defRPr/>
            </a:pPr>
            <a:r>
              <a:rPr lang="en-US" i="1" dirty="0">
                <a:solidFill>
                  <a:srgbClr val="00B050"/>
                </a:solidFill>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301587099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a:xfrm>
            <a:off x="50800" y="50800"/>
            <a:ext cx="10083800" cy="1310928"/>
          </a:xfrm>
        </p:spPr>
        <p:txBody>
          <a:bodyPr/>
          <a:lstStyle/>
          <a:p>
            <a:pPr eaLnBrk="1" hangingPunct="1"/>
            <a:r>
              <a:rPr lang="en-US" altLang="tr-TR" sz="4800" dirty="0">
                <a:solidFill>
                  <a:schemeClr val="accent2"/>
                </a:solidFill>
              </a:rPr>
              <a:t>List arguments</a:t>
            </a:r>
          </a:p>
        </p:txBody>
      </p:sp>
      <p:sp>
        <p:nvSpPr>
          <p:cNvPr id="47106" name="Rectangle 2"/>
          <p:cNvSpPr>
            <a:spLocks noGrp="1" noChangeArrowheads="1"/>
          </p:cNvSpPr>
          <p:nvPr>
            <p:ph type="body" idx="1"/>
          </p:nvPr>
        </p:nvSpPr>
        <p:spPr/>
        <p:txBody>
          <a:bodyPr/>
          <a:lstStyle/>
          <a:p>
            <a:pPr marL="254000" indent="0" eaLnBrk="1" hangingPunct="1">
              <a:buFont typeface="Gill Sans" charset="0"/>
              <a:buNone/>
              <a:defRPr/>
            </a:pPr>
            <a:br>
              <a:rPr lang="en-US" b="1" dirty="0">
                <a:solidFill>
                  <a:srgbClr val="00B050"/>
                </a:solidFill>
                <a:latin typeface="Courier New" panose="02070309020205020404" pitchFamily="49" charset="0"/>
                <a:cs typeface="Courier New" panose="02070309020205020404" pitchFamily="49" charset="0"/>
              </a:rPr>
            </a:br>
            <a:r>
              <a:rPr lang="en-US" b="1" dirty="0" err="1">
                <a:solidFill>
                  <a:srgbClr val="00B050"/>
                </a:solidFill>
                <a:latin typeface="Courier New" panose="02070309020205020404" pitchFamily="49" charset="0"/>
                <a:cs typeface="Courier New" panose="02070309020205020404" pitchFamily="49" charset="0"/>
              </a:rPr>
              <a:t>def</a:t>
            </a:r>
            <a:r>
              <a:rPr lang="en-US" b="1" dirty="0">
                <a:solidFill>
                  <a:srgbClr val="00B050"/>
                </a:solidFill>
                <a:latin typeface="Courier New" panose="02070309020205020404" pitchFamily="49" charset="0"/>
                <a:cs typeface="Courier New" panose="02070309020205020404" pitchFamily="49" charset="0"/>
              </a:rPr>
              <a:t> tail(t):</a:t>
            </a:r>
            <a:br>
              <a:rPr lang="en-US" b="1" dirty="0">
                <a:solidFill>
                  <a:srgbClr val="00B050"/>
                </a:solidFill>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    return t[1:]</a:t>
            </a:r>
          </a:p>
          <a:p>
            <a:pPr marL="698500" eaLnBrk="1" hangingPunct="1">
              <a:buSzPct val="125000"/>
              <a:defRPr/>
            </a:pPr>
            <a:r>
              <a:rPr lang="en-US" dirty="0"/>
              <a:t>This function leaves the original list unmodified. Here’s how it is used:</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letters = ['a', 'b', 'c']</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rest = tail(letters)</a:t>
            </a:r>
          </a:p>
          <a:p>
            <a:pPr marL="254000" indent="0" eaLnBrk="1" hangingPunct="1">
              <a:buFont typeface="Gill Sans" charset="0"/>
              <a:buNone/>
              <a:defRPr/>
            </a:pPr>
            <a:r>
              <a:rPr lang="en-US" b="1" dirty="0">
                <a:solidFill>
                  <a:srgbClr val="00B050"/>
                </a:solidFill>
                <a:latin typeface="Courier New" panose="02070309020205020404" pitchFamily="49" charset="0"/>
                <a:cs typeface="Courier New" panose="02070309020205020404" pitchFamily="49" charset="0"/>
              </a:rPr>
              <a:t>print rest</a:t>
            </a:r>
            <a:br>
              <a:rPr lang="en-US" b="1" dirty="0">
                <a:solidFill>
                  <a:srgbClr val="00B050"/>
                </a:solidFill>
                <a:latin typeface="Courier New" panose="02070309020205020404" pitchFamily="49" charset="0"/>
                <a:cs typeface="Courier New" panose="02070309020205020404" pitchFamily="49" charset="0"/>
              </a:rPr>
            </a:br>
            <a:r>
              <a:rPr lang="en-US" i="1" dirty="0">
                <a:solidFill>
                  <a:srgbClr val="00B050"/>
                </a:solidFill>
                <a:latin typeface="Courier New" panose="02070309020205020404" pitchFamily="49" charset="0"/>
                <a:cs typeface="Courier New" panose="02070309020205020404" pitchFamily="49" charset="0"/>
              </a:rPr>
              <a:t>['b', 'c']</a:t>
            </a:r>
          </a:p>
        </p:txBody>
      </p:sp>
    </p:spTree>
    <p:extLst>
      <p:ext uri="{BB962C8B-B14F-4D97-AF65-F5344CB8AC3E}">
        <p14:creationId xmlns:p14="http://schemas.microsoft.com/office/powerpoint/2010/main" val="420677690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p:txBody>
          <a:bodyPr/>
          <a:lstStyle/>
          <a:p>
            <a:pPr eaLnBrk="1" hangingPunct="1"/>
            <a:r>
              <a:rPr lang="en-US" altLang="tr-TR" sz="4800" dirty="0">
                <a:solidFill>
                  <a:schemeClr val="accent2"/>
                </a:solidFill>
              </a:rPr>
              <a:t>Take-home Assignment</a:t>
            </a:r>
          </a:p>
        </p:txBody>
      </p:sp>
      <p:sp>
        <p:nvSpPr>
          <p:cNvPr id="73731" name="Rectangle 2"/>
          <p:cNvSpPr>
            <a:spLocks noGrp="1" noChangeArrowheads="1"/>
          </p:cNvSpPr>
          <p:nvPr>
            <p:ph type="body" idx="1"/>
          </p:nvPr>
        </p:nvSpPr>
        <p:spPr/>
        <p:txBody>
          <a:bodyPr/>
          <a:lstStyle/>
          <a:p>
            <a:pPr marL="698500" eaLnBrk="1" hangingPunct="1">
              <a:buSzPct val="125000"/>
            </a:pPr>
            <a:r>
              <a:rPr lang="en-US" altLang="tr-TR" dirty="0"/>
              <a:t>Do Exercise 3 in Chapter 10 (Lists)</a:t>
            </a:r>
          </a:p>
        </p:txBody>
      </p:sp>
    </p:spTree>
    <p:extLst>
      <p:ext uri="{BB962C8B-B14F-4D97-AF65-F5344CB8AC3E}">
        <p14:creationId xmlns:p14="http://schemas.microsoft.com/office/powerpoint/2010/main" val="12210358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a:xfrm>
            <a:off x="50800" y="50800"/>
            <a:ext cx="10083800" cy="1094904"/>
          </a:xfrm>
        </p:spPr>
        <p:txBody>
          <a:bodyPr/>
          <a:lstStyle/>
          <a:p>
            <a:pPr eaLnBrk="1" hangingPunct="1"/>
            <a:r>
              <a:rPr lang="en-US" altLang="tr-TR" sz="4800" dirty="0">
                <a:solidFill>
                  <a:schemeClr val="accent2"/>
                </a:solidFill>
              </a:rPr>
              <a:t>Debugging</a:t>
            </a:r>
          </a:p>
        </p:txBody>
      </p:sp>
      <p:sp>
        <p:nvSpPr>
          <p:cNvPr id="74755" name="Rectangle 2"/>
          <p:cNvSpPr>
            <a:spLocks noGrp="1" noChangeArrowheads="1"/>
          </p:cNvSpPr>
          <p:nvPr>
            <p:ph type="body" idx="1"/>
          </p:nvPr>
        </p:nvSpPr>
        <p:spPr>
          <a:xfrm>
            <a:off x="50800" y="1649760"/>
            <a:ext cx="10083800" cy="5435600"/>
          </a:xfrm>
        </p:spPr>
        <p:txBody>
          <a:bodyPr/>
          <a:lstStyle/>
          <a:p>
            <a:pPr marL="698500" eaLnBrk="1" hangingPunct="1">
              <a:buSzPct val="125000"/>
            </a:pPr>
            <a:r>
              <a:rPr lang="en-US" altLang="tr-TR" dirty="0"/>
              <a:t>Don’t forget that most list methods modify the argument and return None.</a:t>
            </a:r>
          </a:p>
          <a:p>
            <a:pPr marL="698500" eaLnBrk="1" hangingPunct="1">
              <a:buSzPct val="125000"/>
            </a:pPr>
            <a:r>
              <a:rPr lang="en-US" altLang="tr-TR" dirty="0"/>
              <a:t>Pick a method and stick with it.</a:t>
            </a:r>
          </a:p>
          <a:p>
            <a:pPr marL="698500" eaLnBrk="1" hangingPunct="1">
              <a:buSzPct val="125000"/>
            </a:pPr>
            <a:r>
              <a:rPr lang="en-US" altLang="tr-TR" dirty="0"/>
              <a:t>Make copies to avoid aliasing.</a:t>
            </a:r>
          </a:p>
        </p:txBody>
      </p:sp>
    </p:spTree>
    <p:extLst>
      <p:ext uri="{BB962C8B-B14F-4D97-AF65-F5344CB8AC3E}">
        <p14:creationId xmlns:p14="http://schemas.microsoft.com/office/powerpoint/2010/main" val="234762525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Grp="1" noChangeArrowheads="1"/>
          </p:cNvSpPr>
          <p:nvPr>
            <p:ph type="title"/>
          </p:nvPr>
        </p:nvSpPr>
        <p:spPr>
          <a:xfrm>
            <a:off x="50800" y="50800"/>
            <a:ext cx="10083800" cy="1310928"/>
          </a:xfrm>
        </p:spPr>
        <p:txBody>
          <a:bodyPr/>
          <a:lstStyle/>
          <a:p>
            <a:pPr eaLnBrk="1" hangingPunct="1"/>
            <a:r>
              <a:rPr lang="en-US" altLang="tr-TR" sz="4800" u="sng" dirty="0">
                <a:solidFill>
                  <a:schemeClr val="accent2"/>
                </a:solidFill>
              </a:rPr>
              <a:t>Map</a:t>
            </a:r>
            <a:r>
              <a:rPr lang="en-US" altLang="tr-TR" sz="4800" dirty="0">
                <a:solidFill>
                  <a:schemeClr val="accent2"/>
                </a:solidFill>
              </a:rPr>
              <a:t>, Filter, Reduce</a:t>
            </a:r>
          </a:p>
        </p:txBody>
      </p:sp>
      <p:sp>
        <p:nvSpPr>
          <p:cNvPr id="75779" name="Rectangle 2"/>
          <p:cNvSpPr>
            <a:spLocks noGrp="1" noChangeArrowheads="1"/>
          </p:cNvSpPr>
          <p:nvPr>
            <p:ph type="body" idx="1"/>
          </p:nvPr>
        </p:nvSpPr>
        <p:spPr/>
        <p:txBody>
          <a:bodyPr/>
          <a:lstStyle/>
          <a:p>
            <a:pPr marL="698500" eaLnBrk="1" hangingPunct="1">
              <a:buSzPct val="125000"/>
            </a:pPr>
            <a:r>
              <a:rPr lang="en-US" altLang="tr-TR" b="1" dirty="0">
                <a:latin typeface="Courier New" panose="02070309020205020404" pitchFamily="49" charset="0"/>
                <a:cs typeface="Courier New" panose="02070309020205020404" pitchFamily="49" charset="0"/>
              </a:rPr>
              <a:t># map </a:t>
            </a:r>
            <a:r>
              <a:rPr lang="en-US" altLang="tr-TR" b="1" dirty="0" err="1">
                <a:latin typeface="Courier New" panose="02070309020205020404" pitchFamily="49" charset="0"/>
                <a:cs typeface="Courier New" panose="02070309020205020404" pitchFamily="49" charset="0"/>
              </a:rPr>
              <a:t>impl</a:t>
            </a:r>
            <a:r>
              <a:rPr lang="en-US" altLang="tr-TR" b="1" dirty="0">
                <a:latin typeface="Courier New" panose="02070309020205020404" pitchFamily="49" charset="0"/>
                <a:cs typeface="Courier New" panose="02070309020205020404" pitchFamily="49" charset="0"/>
              </a:rPr>
              <a:t>.</a:t>
            </a:r>
            <a:br>
              <a:rPr lang="en-US" altLang="tr-TR" b="1" dirty="0">
                <a:latin typeface="Courier New" panose="02070309020205020404" pitchFamily="49" charset="0"/>
                <a:cs typeface="Courier New" panose="02070309020205020404" pitchFamily="49" charset="0"/>
              </a:rPr>
            </a:b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capitalize_all</a:t>
            </a:r>
            <a:r>
              <a:rPr lang="en-US" altLang="tr-TR" b="1" dirty="0">
                <a:solidFill>
                  <a:srgbClr val="00B050"/>
                </a:solidFill>
                <a:latin typeface="Courier New" panose="02070309020205020404" pitchFamily="49" charset="0"/>
                <a:cs typeface="Courier New" panose="02070309020205020404" pitchFamily="49" charset="0"/>
              </a:rPr>
              <a:t>(t):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res = []</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for s in 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res.append</a:t>
            </a:r>
            <a:r>
              <a:rPr lang="en-US" altLang="tr-TR" b="1" dirty="0">
                <a:solidFill>
                  <a:srgbClr val="00B050"/>
                </a:solidFill>
                <a:latin typeface="Courier New" panose="02070309020205020404" pitchFamily="49" charset="0"/>
                <a:cs typeface="Courier New" panose="02070309020205020404" pitchFamily="49" charset="0"/>
              </a:rPr>
              <a:t>(</a:t>
            </a:r>
            <a:r>
              <a:rPr lang="en-US" altLang="tr-TR" b="1" dirty="0" err="1">
                <a:solidFill>
                  <a:srgbClr val="00B050"/>
                </a:solidFill>
                <a:latin typeface="Courier New" panose="02070309020205020404" pitchFamily="49" charset="0"/>
                <a:cs typeface="Courier New" panose="02070309020205020404" pitchFamily="49" charset="0"/>
              </a:rPr>
              <a:t>s.capitalize</a:t>
            </a:r>
            <a:r>
              <a:rPr lang="en-US" altLang="tr-TR" b="1" dirty="0">
                <a:solidFill>
                  <a:srgbClr val="00B050"/>
                </a:solidFill>
                <a:latin typeface="Courier New" panose="02070309020205020404" pitchFamily="49" charset="0"/>
                <a:cs typeface="Courier New" panose="02070309020205020404" pitchFamily="49" charset="0"/>
              </a:rPr>
              <a: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res</a:t>
            </a:r>
          </a:p>
        </p:txBody>
      </p:sp>
    </p:spTree>
    <p:extLst>
      <p:ext uri="{BB962C8B-B14F-4D97-AF65-F5344CB8AC3E}">
        <p14:creationId xmlns:p14="http://schemas.microsoft.com/office/powerpoint/2010/main" val="13911462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50800" y="50800"/>
            <a:ext cx="10083800" cy="1382936"/>
          </a:xfrm>
        </p:spPr>
        <p:txBody>
          <a:bodyPr/>
          <a:lstStyle/>
          <a:p>
            <a:pPr eaLnBrk="1" hangingPunct="1"/>
            <a:r>
              <a:rPr lang="en-US" altLang="en-US" sz="4800" dirty="0">
                <a:solidFill>
                  <a:schemeClr val="accent2"/>
                </a:solidFill>
              </a:rPr>
              <a:t>Traversal with a </a:t>
            </a:r>
            <a:r>
              <a:rPr lang="en-US" altLang="en-US" sz="4800" b="1" dirty="0">
                <a:solidFill>
                  <a:schemeClr val="accent2"/>
                </a:solidFill>
              </a:rPr>
              <a:t>for</a:t>
            </a:r>
            <a:r>
              <a:rPr lang="en-US" altLang="en-US" sz="4800" dirty="0">
                <a:solidFill>
                  <a:schemeClr val="accent2"/>
                </a:solidFill>
              </a:rPr>
              <a:t> loop</a:t>
            </a:r>
          </a:p>
        </p:txBody>
      </p:sp>
      <p:sp>
        <p:nvSpPr>
          <p:cNvPr id="37891" name="Rectangle 2"/>
          <p:cNvSpPr>
            <a:spLocks noGrp="1" noChangeArrowheads="1"/>
          </p:cNvSpPr>
          <p:nvPr>
            <p:ph type="body" idx="1"/>
          </p:nvPr>
        </p:nvSpPr>
        <p:spPr/>
        <p:txBody>
          <a:bodyPr/>
          <a:lstStyle/>
          <a:p>
            <a:pPr marL="698500" eaLnBrk="1" hangingPunct="1">
              <a:buSzPct val="125000"/>
            </a:pPr>
            <a:r>
              <a:rPr lang="en-US" altLang="en-US" dirty="0"/>
              <a:t>One way to write a traversal is with a </a:t>
            </a:r>
            <a:r>
              <a:rPr lang="en-US" altLang="en-US" b="1" dirty="0"/>
              <a:t>for</a:t>
            </a:r>
            <a:r>
              <a:rPr lang="en-US" altLang="en-US" dirty="0"/>
              <a:t> loop:</a:t>
            </a:r>
            <a:br>
              <a:rPr lang="en-US" altLang="en-US" dirty="0"/>
            </a:br>
            <a:br>
              <a:rPr lang="en-US" altLang="en-US" dirty="0"/>
            </a:br>
            <a:br>
              <a:rPr lang="en-US" altLang="en-US" b="1" dirty="0">
                <a:latin typeface="Courier"/>
              </a:rPr>
            </a:br>
            <a:r>
              <a:rPr lang="en-US" altLang="en-US" b="1" dirty="0">
                <a:solidFill>
                  <a:srgbClr val="00B050"/>
                </a:solidFill>
                <a:latin typeface="Courier"/>
              </a:rPr>
              <a:t>for char in fruit:</a:t>
            </a:r>
            <a:br>
              <a:rPr lang="en-US" altLang="en-US" b="1" dirty="0">
                <a:solidFill>
                  <a:srgbClr val="00B050"/>
                </a:solidFill>
                <a:latin typeface="Courier"/>
              </a:rPr>
            </a:br>
            <a:r>
              <a:rPr lang="en-US" altLang="en-US" b="1" dirty="0">
                <a:solidFill>
                  <a:srgbClr val="00B050"/>
                </a:solidFill>
                <a:latin typeface="Courier"/>
              </a:rPr>
              <a:t>    print char</a:t>
            </a:r>
          </a:p>
        </p:txBody>
      </p:sp>
      <p:sp>
        <p:nvSpPr>
          <p:cNvPr id="2" name="Rectangle 1">
            <a:extLst>
              <a:ext uri="{FF2B5EF4-FFF2-40B4-BE49-F238E27FC236}">
                <a16:creationId xmlns:a16="http://schemas.microsoft.com/office/drawing/2014/main" id="{0AFFBB82-77A4-48B6-B873-BF0C14C5CB89}"/>
              </a:ext>
            </a:extLst>
          </p:cNvPr>
          <p:cNvSpPr/>
          <p:nvPr/>
        </p:nvSpPr>
        <p:spPr>
          <a:xfrm>
            <a:off x="-392608" y="2009800"/>
            <a:ext cx="9493696" cy="1077218"/>
          </a:xfrm>
          <a:prstGeom prst="rect">
            <a:avLst/>
          </a:prstGeom>
        </p:spPr>
        <p:txBody>
          <a:bodyPr wrap="square">
            <a:spAutoFit/>
          </a:bodyPr>
          <a:lstStyle/>
          <a:p>
            <a:pPr marL="698500" eaLnBrk="1" hangingPunct="1"/>
            <a:r>
              <a:rPr lang="en-US" altLang="en-US" b="1" u="sng" dirty="0"/>
              <a:t>Traversal: </a:t>
            </a:r>
            <a:r>
              <a:rPr lang="en-US" altLang="en-US" dirty="0"/>
              <a:t>A lot of computations involve processing a string one character at a time. </a:t>
            </a:r>
          </a:p>
        </p:txBody>
      </p:sp>
    </p:spTree>
    <p:extLst>
      <p:ext uri="{BB962C8B-B14F-4D97-AF65-F5344CB8AC3E}">
        <p14:creationId xmlns:p14="http://schemas.microsoft.com/office/powerpoint/2010/main" val="143814849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Map, </a:t>
            </a:r>
            <a:r>
              <a:rPr lang="en-US" altLang="tr-TR" sz="4800" u="sng" dirty="0">
                <a:solidFill>
                  <a:schemeClr val="accent2"/>
                </a:solidFill>
              </a:rPr>
              <a:t>Filter</a:t>
            </a:r>
            <a:r>
              <a:rPr lang="en-US" altLang="tr-TR" sz="4800" dirty="0">
                <a:solidFill>
                  <a:schemeClr val="accent2"/>
                </a:solidFill>
              </a:rPr>
              <a:t>, Reduce</a:t>
            </a:r>
          </a:p>
        </p:txBody>
      </p:sp>
      <p:sp>
        <p:nvSpPr>
          <p:cNvPr id="76803" name="Rectangle 2"/>
          <p:cNvSpPr>
            <a:spLocks noGrp="1" noChangeArrowheads="1"/>
          </p:cNvSpPr>
          <p:nvPr>
            <p:ph type="body" idx="1"/>
          </p:nvPr>
        </p:nvSpPr>
        <p:spPr/>
        <p:txBody>
          <a:bodyPr/>
          <a:lstStyle/>
          <a:p>
            <a:pPr marL="698500" eaLnBrk="1" hangingPunct="1">
              <a:buSzPct val="125000"/>
            </a:pPr>
            <a:r>
              <a:rPr lang="en-US" altLang="tr-TR" b="1" dirty="0">
                <a:latin typeface="Courier New" panose="02070309020205020404" pitchFamily="49" charset="0"/>
                <a:cs typeface="Courier New" panose="02070309020205020404" pitchFamily="49" charset="0"/>
              </a:rPr>
              <a:t># filter </a:t>
            </a:r>
            <a:r>
              <a:rPr lang="en-US" altLang="tr-TR" b="1" dirty="0" err="1">
                <a:latin typeface="Courier New" panose="02070309020205020404" pitchFamily="49" charset="0"/>
                <a:cs typeface="Courier New" panose="02070309020205020404" pitchFamily="49" charset="0"/>
              </a:rPr>
              <a:t>impl</a:t>
            </a:r>
            <a:r>
              <a:rPr lang="en-US" altLang="tr-TR" b="1" dirty="0">
                <a:latin typeface="Courier New" panose="02070309020205020404" pitchFamily="49" charset="0"/>
                <a:cs typeface="Courier New" panose="02070309020205020404" pitchFamily="49" charset="0"/>
              </a:rPr>
              <a:t>.</a:t>
            </a:r>
            <a:br>
              <a:rPr lang="en-US" altLang="tr-TR" b="1" dirty="0">
                <a:latin typeface="Courier New" panose="02070309020205020404" pitchFamily="49" charset="0"/>
                <a:cs typeface="Courier New" panose="02070309020205020404" pitchFamily="49" charset="0"/>
              </a:rPr>
            </a:b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only_upper</a:t>
            </a:r>
            <a:r>
              <a:rPr lang="en-US" altLang="tr-TR" b="1" dirty="0">
                <a:solidFill>
                  <a:srgbClr val="00B050"/>
                </a:solidFill>
                <a:latin typeface="Courier New" panose="02070309020205020404" pitchFamily="49" charset="0"/>
                <a:cs typeface="Courier New" panose="02070309020205020404" pitchFamily="49" charset="0"/>
              </a:rPr>
              <a:t>(t):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res = []</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for s in 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if </a:t>
            </a:r>
            <a:r>
              <a:rPr lang="en-US" altLang="tr-TR" b="1" dirty="0" err="1">
                <a:solidFill>
                  <a:srgbClr val="00B050"/>
                </a:solidFill>
                <a:latin typeface="Courier New" panose="02070309020205020404" pitchFamily="49" charset="0"/>
                <a:cs typeface="Courier New" panose="02070309020205020404" pitchFamily="49" charset="0"/>
              </a:rPr>
              <a:t>s.isupper</a:t>
            </a:r>
            <a:r>
              <a:rPr lang="en-US" altLang="tr-TR" b="1" dirty="0">
                <a:solidFill>
                  <a:srgbClr val="00B050"/>
                </a:solidFill>
                <a:latin typeface="Courier New" panose="02070309020205020404" pitchFamily="49" charset="0"/>
                <a:cs typeface="Courier New" panose="02070309020205020404" pitchFamily="49" charset="0"/>
              </a:rPr>
              <a: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res.append</a:t>
            </a:r>
            <a:r>
              <a:rPr lang="en-US" altLang="tr-TR" b="1" dirty="0">
                <a:solidFill>
                  <a:srgbClr val="00B050"/>
                </a:solidFill>
                <a:latin typeface="Courier New" panose="02070309020205020404" pitchFamily="49" charset="0"/>
                <a:cs typeface="Courier New" panose="02070309020205020404" pitchFamily="49" charset="0"/>
              </a:rPr>
              <a:t>(s)</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res</a:t>
            </a:r>
          </a:p>
        </p:txBody>
      </p:sp>
    </p:spTree>
    <p:extLst>
      <p:ext uri="{BB962C8B-B14F-4D97-AF65-F5344CB8AC3E}">
        <p14:creationId xmlns:p14="http://schemas.microsoft.com/office/powerpoint/2010/main" val="90270030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p:txBody>
          <a:bodyPr/>
          <a:lstStyle/>
          <a:p>
            <a:pPr eaLnBrk="1" hangingPunct="1"/>
            <a:r>
              <a:rPr lang="en-US" altLang="tr-TR" sz="4800" dirty="0">
                <a:solidFill>
                  <a:schemeClr val="accent2"/>
                </a:solidFill>
              </a:rPr>
              <a:t>Map, Filter, </a:t>
            </a:r>
            <a:r>
              <a:rPr lang="en-US" altLang="tr-TR" sz="4800" u="sng" dirty="0">
                <a:solidFill>
                  <a:schemeClr val="accent2"/>
                </a:solidFill>
              </a:rPr>
              <a:t>Reduce</a:t>
            </a:r>
          </a:p>
        </p:txBody>
      </p:sp>
      <p:sp>
        <p:nvSpPr>
          <p:cNvPr id="77827" name="Rectangle 2"/>
          <p:cNvSpPr>
            <a:spLocks noGrp="1" noChangeArrowheads="1"/>
          </p:cNvSpPr>
          <p:nvPr>
            <p:ph type="body" idx="1"/>
          </p:nvPr>
        </p:nvSpPr>
        <p:spPr/>
        <p:txBody>
          <a:bodyPr/>
          <a:lstStyle/>
          <a:p>
            <a:pPr marL="698500" eaLnBrk="1" hangingPunct="1">
              <a:buSzPct val="125000"/>
            </a:pPr>
            <a:r>
              <a:rPr lang="en-US" altLang="tr-TR" b="1" dirty="0">
                <a:latin typeface="Courier New" panose="02070309020205020404" pitchFamily="49" charset="0"/>
                <a:cs typeface="Courier New" panose="02070309020205020404" pitchFamily="49" charset="0"/>
              </a:rPr>
              <a:t># reduce </a:t>
            </a:r>
            <a:r>
              <a:rPr lang="en-US" altLang="tr-TR" b="1" dirty="0" err="1">
                <a:latin typeface="Courier New" panose="02070309020205020404" pitchFamily="49" charset="0"/>
                <a:cs typeface="Courier New" panose="02070309020205020404" pitchFamily="49" charset="0"/>
              </a:rPr>
              <a:t>impl</a:t>
            </a:r>
            <a:r>
              <a:rPr lang="en-US" altLang="tr-TR" b="1" dirty="0">
                <a:latin typeface="Courier New" panose="02070309020205020404" pitchFamily="49" charset="0"/>
                <a:cs typeface="Courier New" panose="02070309020205020404" pitchFamily="49" charset="0"/>
              </a:rPr>
              <a:t>.</a:t>
            </a:r>
            <a:br>
              <a:rPr lang="en-US" altLang="tr-TR" b="1" dirty="0">
                <a:latin typeface="Courier New" panose="02070309020205020404" pitchFamily="49" charset="0"/>
                <a:cs typeface="Courier New" panose="02070309020205020404" pitchFamily="49" charset="0"/>
              </a:rPr>
            </a:br>
            <a:r>
              <a:rPr lang="en-US" altLang="tr-TR" b="1" dirty="0" err="1">
                <a:solidFill>
                  <a:srgbClr val="00B050"/>
                </a:solidFill>
                <a:latin typeface="Courier New" panose="02070309020205020404" pitchFamily="49" charset="0"/>
                <a:cs typeface="Courier New" panose="02070309020205020404" pitchFamily="49" charset="0"/>
              </a:rPr>
              <a:t>def</a:t>
            </a:r>
            <a:r>
              <a:rPr lang="en-US" altLang="tr-TR" b="1" dirty="0">
                <a:solidFill>
                  <a:srgbClr val="00B050"/>
                </a:solidFill>
                <a:latin typeface="Courier New" panose="02070309020205020404" pitchFamily="49" charset="0"/>
                <a:cs typeface="Courier New" panose="02070309020205020404" pitchFamily="49" charset="0"/>
              </a:rPr>
              <a:t> </a:t>
            </a:r>
            <a:r>
              <a:rPr lang="en-US" altLang="tr-TR" b="1" dirty="0" err="1">
                <a:solidFill>
                  <a:srgbClr val="00B050"/>
                </a:solidFill>
                <a:latin typeface="Courier New" panose="02070309020205020404" pitchFamily="49" charset="0"/>
                <a:cs typeface="Courier New" panose="02070309020205020404" pitchFamily="49" charset="0"/>
              </a:rPr>
              <a:t>add_all</a:t>
            </a:r>
            <a:r>
              <a:rPr lang="en-US" altLang="tr-TR" b="1" dirty="0">
                <a:solidFill>
                  <a:srgbClr val="00B050"/>
                </a:solidFill>
                <a:latin typeface="Courier New" panose="02070309020205020404" pitchFamily="49" charset="0"/>
                <a:cs typeface="Courier New" panose="02070309020205020404" pitchFamily="49" charset="0"/>
              </a:rPr>
              <a:t>(t):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total = 0</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for x in t:</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total += x</a:t>
            </a:r>
            <a:br>
              <a:rPr lang="en-US" altLang="tr-TR" b="1" dirty="0">
                <a:solidFill>
                  <a:srgbClr val="00B050"/>
                </a:solidFill>
                <a:latin typeface="Courier New" panose="02070309020205020404" pitchFamily="49" charset="0"/>
                <a:cs typeface="Courier New" panose="02070309020205020404" pitchFamily="49" charset="0"/>
              </a:rPr>
            </a:br>
            <a:r>
              <a:rPr lang="en-US" altLang="tr-TR" b="1" dirty="0">
                <a:solidFill>
                  <a:srgbClr val="00B050"/>
                </a:solidFill>
                <a:latin typeface="Courier New" panose="02070309020205020404" pitchFamily="49" charset="0"/>
                <a:cs typeface="Courier New" panose="02070309020205020404" pitchFamily="49" charset="0"/>
              </a:rPr>
              <a:t>    return total</a:t>
            </a:r>
            <a:br>
              <a:rPr lang="en-US" altLang="tr-TR" dirty="0"/>
            </a:br>
            <a:endParaRPr lang="en-US" altLang="tr-TR" dirty="0"/>
          </a:p>
        </p:txBody>
      </p:sp>
    </p:spTree>
    <p:extLst>
      <p:ext uri="{BB962C8B-B14F-4D97-AF65-F5344CB8AC3E}">
        <p14:creationId xmlns:p14="http://schemas.microsoft.com/office/powerpoint/2010/main" val="56139304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Take-home Assignment</a:t>
            </a:r>
          </a:p>
        </p:txBody>
      </p:sp>
      <p:sp>
        <p:nvSpPr>
          <p:cNvPr id="78851" name="Rectangle 2"/>
          <p:cNvSpPr>
            <a:spLocks noGrp="1" noChangeArrowheads="1"/>
          </p:cNvSpPr>
          <p:nvPr>
            <p:ph type="body" idx="1"/>
          </p:nvPr>
        </p:nvSpPr>
        <p:spPr/>
        <p:txBody>
          <a:bodyPr/>
          <a:lstStyle/>
          <a:p>
            <a:pPr marL="698500" eaLnBrk="1" hangingPunct="1">
              <a:buSzPct val="125000"/>
            </a:pPr>
            <a:r>
              <a:rPr lang="en-US" altLang="tr-TR" dirty="0"/>
              <a:t>Do Exercise 6 in Chapter 10</a:t>
            </a:r>
          </a:p>
        </p:txBody>
      </p:sp>
    </p:spTree>
    <p:extLst>
      <p:ext uri="{BB962C8B-B14F-4D97-AF65-F5344CB8AC3E}">
        <p14:creationId xmlns:p14="http://schemas.microsoft.com/office/powerpoint/2010/main" val="14506706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76200" y="2873896"/>
            <a:ext cx="10083800" cy="1238920"/>
          </a:xfrm>
        </p:spPr>
        <p:txBody>
          <a:bodyPr/>
          <a:lstStyle/>
          <a:p>
            <a:pPr algn="ctr" eaLnBrk="1" hangingPunct="1"/>
            <a:r>
              <a:rPr lang="en-US" altLang="tr-TR" sz="4800" dirty="0">
                <a:solidFill>
                  <a:schemeClr val="accent2"/>
                </a:solidFill>
              </a:rPr>
              <a:t>In Class Exercises</a:t>
            </a:r>
          </a:p>
        </p:txBody>
      </p:sp>
    </p:spTree>
    <p:extLst>
      <p:ext uri="{BB962C8B-B14F-4D97-AF65-F5344CB8AC3E}">
        <p14:creationId xmlns:p14="http://schemas.microsoft.com/office/powerpoint/2010/main" val="193389410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Exercise 1</a:t>
            </a:r>
          </a:p>
        </p:txBody>
      </p:sp>
      <p:sp>
        <p:nvSpPr>
          <p:cNvPr id="78851" name="Rectangle 2"/>
          <p:cNvSpPr>
            <a:spLocks noGrp="1" noChangeArrowheads="1"/>
          </p:cNvSpPr>
          <p:nvPr>
            <p:ph type="body" idx="1"/>
          </p:nvPr>
        </p:nvSpPr>
        <p:spPr>
          <a:xfrm>
            <a:off x="50800" y="2159000"/>
            <a:ext cx="10083800" cy="2155056"/>
          </a:xfrm>
        </p:spPr>
        <p:txBody>
          <a:bodyPr/>
          <a:lstStyle/>
          <a:p>
            <a:pPr marL="698500" eaLnBrk="1" hangingPunct="1">
              <a:buSzPct val="125000"/>
            </a:pPr>
            <a:r>
              <a:rPr lang="en-US" altLang="tr-TR" dirty="0"/>
              <a:t>Write a function which takes a list as input, it should change items </a:t>
            </a:r>
            <a:r>
              <a:rPr lang="en-US" altLang="tr-TR" dirty="0" err="1"/>
              <a:t>whichare</a:t>
            </a:r>
            <a:r>
              <a:rPr lang="en-US" altLang="tr-TR" dirty="0"/>
              <a:t> integers to strings and return the list after the changes have been made. </a:t>
            </a:r>
          </a:p>
          <a:p>
            <a:pPr marL="698500" eaLnBrk="1" hangingPunct="1">
              <a:buSzPct val="125000"/>
            </a:pPr>
            <a:endParaRPr lang="en-US" altLang="tr-TR" dirty="0"/>
          </a:p>
        </p:txBody>
      </p:sp>
      <p:sp>
        <p:nvSpPr>
          <p:cNvPr id="3" name="Rectangle 2">
            <a:extLst>
              <a:ext uri="{FF2B5EF4-FFF2-40B4-BE49-F238E27FC236}">
                <a16:creationId xmlns:a16="http://schemas.microsoft.com/office/drawing/2014/main" id="{01B01A17-C477-41E5-9D62-3AC93618803B}"/>
              </a:ext>
            </a:extLst>
          </p:cNvPr>
          <p:cNvSpPr>
            <a:spLocks noChangeArrowheads="1"/>
          </p:cNvSpPr>
          <p:nvPr/>
        </p:nvSpPr>
        <p:spPr bwMode="auto">
          <a:xfrm>
            <a:off x="831528" y="4550405"/>
            <a:ext cx="892899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change_item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Courier New" panose="02070309020205020404" pitchFamily="49" charset="0"/>
                <a:cs typeface="Courier New" panose="02070309020205020404" pitchFamily="49" charset="0"/>
              </a:rPr>
              <a:t>Should return </a:t>
            </a:r>
            <a:r>
              <a:rPr lang="nl-NL" altLang="en-US" sz="2400" dirty="0">
                <a:solidFill>
                  <a:schemeClr val="tx1"/>
                </a:solidFill>
                <a:latin typeface="Arial" panose="020B0604020202020204" pitchFamily="34" charset="0"/>
              </a:rPr>
              <a:t>['1', '2', 'sr', '4', 'm']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361818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Exercise 2</a:t>
            </a:r>
          </a:p>
        </p:txBody>
      </p:sp>
      <p:sp>
        <p:nvSpPr>
          <p:cNvPr id="78851" name="Rectangle 2"/>
          <p:cNvSpPr>
            <a:spLocks noGrp="1" noChangeArrowheads="1"/>
          </p:cNvSpPr>
          <p:nvPr>
            <p:ph type="body" idx="1"/>
          </p:nvPr>
        </p:nvSpPr>
        <p:spPr>
          <a:xfrm>
            <a:off x="50800" y="2159000"/>
            <a:ext cx="10083800" cy="2155056"/>
          </a:xfrm>
        </p:spPr>
        <p:txBody>
          <a:bodyPr/>
          <a:lstStyle/>
          <a:p>
            <a:pPr marL="698500" eaLnBrk="1" hangingPunct="1">
              <a:buSzPct val="125000"/>
            </a:pPr>
            <a:r>
              <a:rPr lang="en-US" altLang="tr-TR" dirty="0"/>
              <a:t>Write a function that takes a list as input and it should print out the elements of the list in reverse order.</a:t>
            </a:r>
          </a:p>
        </p:txBody>
      </p:sp>
      <p:sp>
        <p:nvSpPr>
          <p:cNvPr id="2" name="Rectangle 1">
            <a:extLst>
              <a:ext uri="{FF2B5EF4-FFF2-40B4-BE49-F238E27FC236}">
                <a16:creationId xmlns:a16="http://schemas.microsoft.com/office/drawing/2014/main" id="{FDD8123B-6549-4500-8D44-6D15C26D4CD2}"/>
              </a:ext>
            </a:extLst>
          </p:cNvPr>
          <p:cNvSpPr>
            <a:spLocks noChangeArrowheads="1"/>
          </p:cNvSpPr>
          <p:nvPr/>
        </p:nvSpPr>
        <p:spPr bwMode="auto">
          <a:xfrm>
            <a:off x="1407592" y="4602088"/>
            <a:ext cx="571502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my_list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'2'</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'm'</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'33'</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reverse(</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my_list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Courier New" panose="02070309020205020404" pitchFamily="49" charset="0"/>
              <a:cs typeface="Courier New" panose="02070309020205020404" pitchFamily="49" charset="0"/>
            </a:endParaRPr>
          </a:p>
          <a:p>
            <a:pPr lvl="0"/>
            <a:r>
              <a:rPr lang="en-US" altLang="en-US" sz="2400" dirty="0">
                <a:solidFill>
                  <a:schemeClr val="tx1"/>
                </a:solidFill>
                <a:latin typeface="Courier New" panose="02070309020205020404" pitchFamily="49" charset="0"/>
                <a:cs typeface="Courier New" panose="02070309020205020404" pitchFamily="49" charset="0"/>
              </a:rPr>
              <a:t>Should return ['33', 'm', '2']</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16145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Exercise 3</a:t>
            </a:r>
          </a:p>
        </p:txBody>
      </p:sp>
      <p:sp>
        <p:nvSpPr>
          <p:cNvPr id="78851" name="Rectangle 2"/>
          <p:cNvSpPr>
            <a:spLocks noGrp="1" noChangeArrowheads="1"/>
          </p:cNvSpPr>
          <p:nvPr>
            <p:ph type="body" idx="1"/>
          </p:nvPr>
        </p:nvSpPr>
        <p:spPr>
          <a:xfrm>
            <a:off x="76200" y="1865784"/>
            <a:ext cx="10083800" cy="5616624"/>
          </a:xfrm>
        </p:spPr>
        <p:txBody>
          <a:bodyPr/>
          <a:lstStyle/>
          <a:p>
            <a:pPr marL="711200" indent="-457200" eaLnBrk="1" hangingPunct="1">
              <a:buSzPct val="125000"/>
            </a:pPr>
            <a:r>
              <a:rPr lang="en-US" altLang="tr-TR" dirty="0"/>
              <a:t>Write a function called </a:t>
            </a:r>
            <a:r>
              <a:rPr lang="en-US" altLang="tr-TR" b="1" i="1" dirty="0" err="1"/>
              <a:t>remove_squares</a:t>
            </a:r>
            <a:r>
              <a:rPr lang="en-US" altLang="tr-TR" dirty="0"/>
              <a:t>() that takes a list as an input and </a:t>
            </a:r>
          </a:p>
          <a:p>
            <a:pPr marL="711200" indent="-457200" eaLnBrk="1" hangingPunct="1">
              <a:buSzPct val="125000"/>
            </a:pPr>
            <a:r>
              <a:rPr lang="en-US" altLang="tr-TR" dirty="0"/>
              <a:t>checks if a integer in list has its square as ANOTHER ELEMENT in the list (2 should be removed but not 1), </a:t>
            </a:r>
          </a:p>
          <a:p>
            <a:pPr marL="711200" indent="-457200" eaLnBrk="1" hangingPunct="1">
              <a:buSzPct val="125000"/>
            </a:pPr>
            <a:r>
              <a:rPr lang="en-US" altLang="tr-TR" dirty="0"/>
              <a:t>it should remove both integer and its square from the list.</a:t>
            </a:r>
          </a:p>
          <a:p>
            <a:pPr marL="254000" indent="0" eaLnBrk="1" hangingPunct="1">
              <a:buSzPct val="125000"/>
              <a:buNone/>
            </a:pPr>
            <a:r>
              <a:rPr lang="en-US" altLang="tr-TR" sz="2800" u="sng" dirty="0">
                <a:solidFill>
                  <a:srgbClr val="00B050"/>
                </a:solidFill>
              </a:rPr>
              <a:t>For example:  </a:t>
            </a:r>
            <a:r>
              <a:rPr lang="en-US" altLang="tr-TR" sz="2800" dirty="0" err="1">
                <a:solidFill>
                  <a:srgbClr val="00B050"/>
                </a:solidFill>
              </a:rPr>
              <a:t>remove_squares</a:t>
            </a:r>
            <a:r>
              <a:rPr lang="en-US" altLang="tr-TR" sz="2800" dirty="0">
                <a:solidFill>
                  <a:srgbClr val="00B050"/>
                </a:solidFill>
              </a:rPr>
              <a:t>([1,2,6,4,13,36,18])</a:t>
            </a:r>
          </a:p>
          <a:p>
            <a:pPr marL="254000" indent="0" eaLnBrk="1" hangingPunct="1">
              <a:buSzPct val="125000"/>
              <a:buNone/>
            </a:pPr>
            <a:r>
              <a:rPr lang="en-US" altLang="tr-TR" sz="2800" dirty="0">
                <a:solidFill>
                  <a:srgbClr val="00B050"/>
                </a:solidFill>
              </a:rPr>
              <a:t>Should return</a:t>
            </a:r>
          </a:p>
          <a:p>
            <a:pPr marL="254000" indent="0" eaLnBrk="1" hangingPunct="1">
              <a:buSzPct val="125000"/>
              <a:buNone/>
            </a:pPr>
            <a:r>
              <a:rPr lang="en-US" altLang="tr-TR" sz="2800" dirty="0">
                <a:solidFill>
                  <a:srgbClr val="00B050"/>
                </a:solidFill>
              </a:rPr>
              <a:t>[1,13,18]</a:t>
            </a:r>
          </a:p>
        </p:txBody>
      </p:sp>
    </p:spTree>
    <p:extLst>
      <p:ext uri="{BB962C8B-B14F-4D97-AF65-F5344CB8AC3E}">
        <p14:creationId xmlns:p14="http://schemas.microsoft.com/office/powerpoint/2010/main" val="7087637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50800" y="50800"/>
            <a:ext cx="10083800" cy="1382936"/>
          </a:xfrm>
        </p:spPr>
        <p:txBody>
          <a:bodyPr/>
          <a:lstStyle/>
          <a:p>
            <a:pPr eaLnBrk="1" hangingPunct="1"/>
            <a:r>
              <a:rPr lang="en-US" altLang="en-US" sz="4800" dirty="0">
                <a:solidFill>
                  <a:schemeClr val="accent2"/>
                </a:solidFill>
              </a:rPr>
              <a:t>Traversal with a </a:t>
            </a:r>
            <a:r>
              <a:rPr lang="en-US" altLang="en-US" sz="4800" b="1" dirty="0">
                <a:solidFill>
                  <a:schemeClr val="accent2"/>
                </a:solidFill>
              </a:rPr>
              <a:t>while</a:t>
            </a:r>
            <a:r>
              <a:rPr lang="en-US" altLang="en-US" sz="4800" dirty="0">
                <a:solidFill>
                  <a:schemeClr val="accent2"/>
                </a:solidFill>
              </a:rPr>
              <a:t> loop</a:t>
            </a:r>
          </a:p>
        </p:txBody>
      </p:sp>
      <p:sp>
        <p:nvSpPr>
          <p:cNvPr id="38915" name="Rectangle 2"/>
          <p:cNvSpPr>
            <a:spLocks noGrp="1" noChangeArrowheads="1"/>
          </p:cNvSpPr>
          <p:nvPr>
            <p:ph type="body" idx="1"/>
          </p:nvPr>
        </p:nvSpPr>
        <p:spPr/>
        <p:txBody>
          <a:bodyPr/>
          <a:lstStyle/>
          <a:p>
            <a:pPr marL="698500" eaLnBrk="1" hangingPunct="1">
              <a:buSzPct val="125000"/>
            </a:pPr>
            <a:r>
              <a:rPr lang="en-US" altLang="en-US" dirty="0"/>
              <a:t>Another way to write a traversal is with a </a:t>
            </a:r>
            <a:r>
              <a:rPr lang="en-US" altLang="en-US" b="1" dirty="0"/>
              <a:t>while</a:t>
            </a:r>
            <a:r>
              <a:rPr lang="en-US" altLang="en-US" dirty="0"/>
              <a:t> loop:</a:t>
            </a:r>
            <a:br>
              <a:rPr lang="en-US" altLang="en-US" dirty="0"/>
            </a:br>
            <a:br>
              <a:rPr lang="en-US" altLang="en-US" dirty="0"/>
            </a:br>
            <a:br>
              <a:rPr lang="en-US" altLang="en-US" b="1" dirty="0">
                <a:solidFill>
                  <a:srgbClr val="00B050"/>
                </a:solidFill>
                <a:latin typeface="Courier"/>
              </a:rPr>
            </a:br>
            <a:r>
              <a:rPr lang="en-US" altLang="en-US" b="1" dirty="0">
                <a:solidFill>
                  <a:srgbClr val="00B050"/>
                </a:solidFill>
                <a:latin typeface="Courier"/>
              </a:rPr>
              <a:t>index = 0</a:t>
            </a:r>
            <a:br>
              <a:rPr lang="en-US" altLang="en-US" b="1" dirty="0">
                <a:solidFill>
                  <a:srgbClr val="00B050"/>
                </a:solidFill>
                <a:latin typeface="Courier"/>
              </a:rPr>
            </a:br>
            <a:r>
              <a:rPr lang="en-US" altLang="en-US" b="1" dirty="0">
                <a:solidFill>
                  <a:srgbClr val="00B050"/>
                </a:solidFill>
                <a:latin typeface="Courier"/>
              </a:rPr>
              <a:t>while index &lt; </a:t>
            </a:r>
            <a:r>
              <a:rPr lang="en-US" altLang="en-US" b="1" dirty="0" err="1">
                <a:solidFill>
                  <a:srgbClr val="00B050"/>
                </a:solidFill>
                <a:latin typeface="Courier"/>
              </a:rPr>
              <a:t>len</a:t>
            </a:r>
            <a:r>
              <a:rPr lang="en-US" altLang="en-US" b="1" dirty="0">
                <a:solidFill>
                  <a:srgbClr val="00B050"/>
                </a:solidFill>
                <a:latin typeface="Courier"/>
              </a:rPr>
              <a:t>(fruit):</a:t>
            </a:r>
            <a:br>
              <a:rPr lang="en-US" altLang="en-US" b="1" dirty="0">
                <a:solidFill>
                  <a:srgbClr val="00B050"/>
                </a:solidFill>
                <a:latin typeface="Courier"/>
              </a:rPr>
            </a:br>
            <a:r>
              <a:rPr lang="en-US" altLang="en-US" b="1" dirty="0">
                <a:solidFill>
                  <a:srgbClr val="00B050"/>
                </a:solidFill>
                <a:latin typeface="Courier"/>
              </a:rPr>
              <a:t>    letter = fruit[index]</a:t>
            </a:r>
            <a:br>
              <a:rPr lang="en-US" altLang="en-US" b="1" dirty="0">
                <a:solidFill>
                  <a:srgbClr val="00B050"/>
                </a:solidFill>
                <a:latin typeface="Courier"/>
              </a:rPr>
            </a:br>
            <a:r>
              <a:rPr lang="en-US" altLang="en-US" b="1" dirty="0">
                <a:solidFill>
                  <a:srgbClr val="00B050"/>
                </a:solidFill>
                <a:latin typeface="Courier"/>
              </a:rPr>
              <a:t>    print letter</a:t>
            </a:r>
            <a:br>
              <a:rPr lang="en-US" altLang="en-US" b="1" dirty="0">
                <a:solidFill>
                  <a:srgbClr val="00B050"/>
                </a:solidFill>
                <a:latin typeface="Courier"/>
              </a:rPr>
            </a:br>
            <a:r>
              <a:rPr lang="en-US" altLang="en-US" b="1" dirty="0">
                <a:solidFill>
                  <a:srgbClr val="00B050"/>
                </a:solidFill>
                <a:latin typeface="Courier"/>
              </a:rPr>
              <a:t>    index = index + 1</a:t>
            </a:r>
          </a:p>
        </p:txBody>
      </p:sp>
    </p:spTree>
    <p:extLst>
      <p:ext uri="{BB962C8B-B14F-4D97-AF65-F5344CB8AC3E}">
        <p14:creationId xmlns:p14="http://schemas.microsoft.com/office/powerpoint/2010/main" val="3390482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String slices</a:t>
            </a:r>
          </a:p>
        </p:txBody>
      </p:sp>
      <p:sp>
        <p:nvSpPr>
          <p:cNvPr id="5123" name="Rectangle 2"/>
          <p:cNvSpPr>
            <a:spLocks noGrp="1" noChangeArrowheads="1"/>
          </p:cNvSpPr>
          <p:nvPr>
            <p:ph type="body" idx="1"/>
          </p:nvPr>
        </p:nvSpPr>
        <p:spPr/>
        <p:txBody>
          <a:bodyPr/>
          <a:lstStyle/>
          <a:p>
            <a:pPr marL="698500" eaLnBrk="1" hangingPunct="1">
              <a:buSzPct val="125000"/>
            </a:pPr>
            <a:r>
              <a:rPr lang="en-US" altLang="tr-TR" dirty="0"/>
              <a:t>A segment of a string is called a </a:t>
            </a:r>
            <a:r>
              <a:rPr lang="en-US" altLang="tr-TR" b="1" dirty="0"/>
              <a:t>slice</a:t>
            </a:r>
            <a:r>
              <a:rPr lang="en-US" altLang="tr-TR" dirty="0"/>
              <a:t>. </a:t>
            </a:r>
          </a:p>
          <a:p>
            <a:pPr marL="1397000" lvl="2" indent="-457200" eaLnBrk="1" hangingPunct="1">
              <a:buSzPct val="100000"/>
              <a:buFont typeface="Wingdings" panose="05000000000000000000" pitchFamily="2" charset="2"/>
              <a:buChar char="v"/>
            </a:pPr>
            <a:r>
              <a:rPr lang="en-US" altLang="tr-TR" dirty="0"/>
              <a:t>Syntax</a:t>
            </a:r>
            <a:r>
              <a:rPr lang="en-US" altLang="tr-TR" sz="2400" dirty="0">
                <a:latin typeface="Courier" pitchFamily="2" charset="0"/>
              </a:rPr>
              <a:t>: </a:t>
            </a:r>
            <a:r>
              <a:rPr lang="en-US" altLang="tr-TR" sz="2400" dirty="0" err="1">
                <a:solidFill>
                  <a:schemeClr val="accent2"/>
                </a:solidFill>
                <a:latin typeface="Courier" pitchFamily="2" charset="0"/>
              </a:rPr>
              <a:t>a_string</a:t>
            </a:r>
            <a:r>
              <a:rPr lang="en-US" altLang="tr-TR" sz="2400" dirty="0">
                <a:solidFill>
                  <a:schemeClr val="accent2"/>
                </a:solidFill>
                <a:latin typeface="Courier" pitchFamily="2" charset="0"/>
              </a:rPr>
              <a:t>[</a:t>
            </a:r>
            <a:r>
              <a:rPr lang="en-US" altLang="tr-TR" sz="2400" dirty="0" err="1">
                <a:solidFill>
                  <a:schemeClr val="accent2"/>
                </a:solidFill>
                <a:latin typeface="Courier" pitchFamily="2" charset="0"/>
              </a:rPr>
              <a:t>start_index</a:t>
            </a:r>
            <a:r>
              <a:rPr lang="en-US" altLang="tr-TR" sz="2400" dirty="0">
                <a:solidFill>
                  <a:schemeClr val="accent2"/>
                </a:solidFill>
                <a:latin typeface="Courier" pitchFamily="2" charset="0"/>
              </a:rPr>
              <a:t> : </a:t>
            </a:r>
            <a:r>
              <a:rPr lang="en-US" altLang="tr-TR" sz="2400" dirty="0" err="1">
                <a:solidFill>
                  <a:schemeClr val="accent2"/>
                </a:solidFill>
                <a:latin typeface="Courier" pitchFamily="2" charset="0"/>
              </a:rPr>
              <a:t>end_index</a:t>
            </a:r>
            <a:r>
              <a:rPr lang="en-US" altLang="tr-TR" sz="2400" dirty="0">
                <a:solidFill>
                  <a:schemeClr val="accent2"/>
                </a:solidFill>
                <a:latin typeface="Courier" pitchFamily="2" charset="0"/>
              </a:rPr>
              <a:t>]</a:t>
            </a:r>
          </a:p>
          <a:p>
            <a:pPr marL="1397000" lvl="2" indent="-457200" eaLnBrk="1" hangingPunct="1">
              <a:buSzPct val="100000"/>
              <a:buFont typeface="Wingdings" panose="05000000000000000000" pitchFamily="2" charset="2"/>
              <a:buChar char="v"/>
            </a:pPr>
            <a:r>
              <a:rPr lang="en-US" altLang="tr-TR" b="1" u="sng" dirty="0" err="1"/>
              <a:t>start_index</a:t>
            </a:r>
            <a:r>
              <a:rPr lang="en-US" altLang="tr-TR" b="1" u="sng" dirty="0"/>
              <a:t> included, but </a:t>
            </a:r>
            <a:r>
              <a:rPr lang="en-US" altLang="tr-TR" b="1" u="sng" dirty="0" err="1"/>
              <a:t>end_index</a:t>
            </a:r>
            <a:r>
              <a:rPr lang="en-US" altLang="tr-TR" b="1" u="sng" dirty="0"/>
              <a:t> is not!</a:t>
            </a:r>
          </a:p>
          <a:p>
            <a:pPr marL="254000" indent="0" eaLnBrk="1" hangingPunct="1">
              <a:buNone/>
            </a:pPr>
            <a:endParaRPr lang="en-US" altLang="tr-TR" b="1" dirty="0">
              <a:latin typeface="Courier"/>
            </a:endParaRPr>
          </a:p>
          <a:p>
            <a:pPr marL="254000" indent="0" eaLnBrk="1" hangingPunct="1">
              <a:buNone/>
            </a:pPr>
            <a:r>
              <a:rPr lang="en-US" altLang="tr-TR" b="1" dirty="0">
                <a:latin typeface="Courier"/>
              </a:rPr>
              <a:t>s = ’Istanbul'</a:t>
            </a:r>
          </a:p>
          <a:p>
            <a:pPr marL="254000" indent="0" eaLnBrk="1" hangingPunct="1">
              <a:buNone/>
            </a:pPr>
            <a:r>
              <a:rPr lang="en-US" altLang="tr-TR" b="1" dirty="0">
                <a:latin typeface="Courier"/>
              </a:rPr>
              <a:t>print s[0:3]  # prints </a:t>
            </a:r>
            <a:r>
              <a:rPr lang="en-US" altLang="tr-TR" b="1" dirty="0" err="1">
                <a:latin typeface="Courier"/>
              </a:rPr>
              <a:t>Ist</a:t>
            </a:r>
            <a:endParaRPr lang="en-US" altLang="tr-TR" b="1" dirty="0">
              <a:latin typeface="Courier"/>
            </a:endParaRPr>
          </a:p>
          <a:p>
            <a:pPr marL="254000" indent="0" eaLnBrk="1" hangingPunct="1">
              <a:buNone/>
            </a:pPr>
            <a:r>
              <a:rPr lang="en-US" altLang="tr-TR" b="1" dirty="0">
                <a:latin typeface="Courier"/>
              </a:rPr>
              <a:t>print s[2:8]  # prints </a:t>
            </a:r>
            <a:r>
              <a:rPr lang="en-US" altLang="tr-TR" b="1" dirty="0" err="1">
                <a:latin typeface="Courier"/>
              </a:rPr>
              <a:t>tanbul</a:t>
            </a:r>
            <a:br>
              <a:rPr lang="en-US" altLang="tr-TR" b="1" dirty="0">
                <a:latin typeface="Courier"/>
              </a:rPr>
            </a:br>
            <a:endParaRPr lang="en-US" altLang="tr-TR" b="1" dirty="0">
              <a:latin typeface="Courier"/>
            </a:endParaRPr>
          </a:p>
        </p:txBody>
      </p:sp>
    </p:spTree>
    <p:extLst>
      <p:ext uri="{BB962C8B-B14F-4D97-AF65-F5344CB8AC3E}">
        <p14:creationId xmlns:p14="http://schemas.microsoft.com/office/powerpoint/2010/main" val="38392267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800" y="50800"/>
            <a:ext cx="10083800" cy="1166912"/>
          </a:xfrm>
        </p:spPr>
        <p:txBody>
          <a:bodyPr/>
          <a:lstStyle/>
          <a:p>
            <a:pPr eaLnBrk="1" hangingPunct="1"/>
            <a:r>
              <a:rPr lang="en-US" altLang="tr-TR" sz="4800" dirty="0">
                <a:solidFill>
                  <a:schemeClr val="accent2"/>
                </a:solidFill>
              </a:rPr>
              <a:t>String slices</a:t>
            </a:r>
          </a:p>
        </p:txBody>
      </p:sp>
      <p:sp>
        <p:nvSpPr>
          <p:cNvPr id="6147" name="Rectangle 2"/>
          <p:cNvSpPr>
            <a:spLocks noGrp="1" noChangeArrowheads="1"/>
          </p:cNvSpPr>
          <p:nvPr>
            <p:ph type="body" idx="1"/>
          </p:nvPr>
        </p:nvSpPr>
        <p:spPr>
          <a:xfrm>
            <a:off x="50800" y="2154238"/>
            <a:ext cx="10083800" cy="5435600"/>
          </a:xfrm>
        </p:spPr>
        <p:txBody>
          <a:bodyPr/>
          <a:lstStyle/>
          <a:p>
            <a:pPr marL="711200" indent="-457200" eaLnBrk="1" hangingPunct="1">
              <a:buSzPct val="125000"/>
            </a:pPr>
            <a:r>
              <a:rPr lang="en-US" altLang="tr-TR" dirty="0"/>
              <a:t>If you omit the first index (before the colon), the slice starts at the beginning of the string. If you omit the second index, the slice goes to the end of the string.</a:t>
            </a:r>
            <a:br>
              <a:rPr lang="en-US" altLang="tr-TR" dirty="0"/>
            </a:br>
            <a:br>
              <a:rPr lang="en-US" altLang="tr-TR" sz="500" b="1" dirty="0"/>
            </a:br>
            <a:r>
              <a:rPr lang="en-US" altLang="tr-TR" sz="2400" b="1" dirty="0">
                <a:solidFill>
                  <a:srgbClr val="00B050"/>
                </a:solidFill>
                <a:latin typeface="Courier"/>
                <a:cs typeface="Courier New" panose="02070309020205020404" pitchFamily="49" charset="0"/>
              </a:rPr>
              <a:t>fruit = 'banana'</a:t>
            </a:r>
            <a:br>
              <a:rPr lang="en-US" altLang="tr-TR" sz="2400" b="1" dirty="0">
                <a:solidFill>
                  <a:srgbClr val="00B050"/>
                </a:solidFill>
                <a:latin typeface="Courier"/>
                <a:cs typeface="Courier New" panose="02070309020205020404" pitchFamily="49" charset="0"/>
              </a:rPr>
            </a:br>
            <a:r>
              <a:rPr lang="en-US" altLang="tr-TR" sz="2400" b="1" dirty="0">
                <a:solidFill>
                  <a:srgbClr val="00B050"/>
                </a:solidFill>
                <a:latin typeface="Courier"/>
                <a:cs typeface="Courier New" panose="02070309020205020404" pitchFamily="49" charset="0"/>
              </a:rPr>
              <a:t>fruit[:3] </a:t>
            </a:r>
            <a:r>
              <a:rPr lang="en-US" altLang="tr-TR" sz="2400" b="1" dirty="0">
                <a:solidFill>
                  <a:srgbClr val="00B050"/>
                </a:solidFill>
                <a:latin typeface="Courier New" panose="02070309020205020404" pitchFamily="49" charset="0"/>
                <a:cs typeface="Courier New" panose="02070309020205020404" pitchFamily="49" charset="0"/>
              </a:rPr>
              <a:t># prints ban</a:t>
            </a:r>
            <a:br>
              <a:rPr lang="en-US" altLang="tr-TR" sz="2400" b="1" dirty="0">
                <a:solidFill>
                  <a:srgbClr val="00B050"/>
                </a:solidFill>
                <a:latin typeface="Courier"/>
                <a:cs typeface="Courier New" panose="02070309020205020404" pitchFamily="49" charset="0"/>
              </a:rPr>
            </a:br>
            <a:r>
              <a:rPr lang="en-US" altLang="tr-TR" sz="2400" b="1" dirty="0">
                <a:solidFill>
                  <a:srgbClr val="00B050"/>
                </a:solidFill>
                <a:latin typeface="Courier"/>
                <a:cs typeface="Courier New" panose="02070309020205020404" pitchFamily="49" charset="0"/>
              </a:rPr>
              <a:t>fruit[3:] </a:t>
            </a:r>
            <a:r>
              <a:rPr lang="en-US" altLang="tr-TR" sz="2400" b="1" dirty="0">
                <a:solidFill>
                  <a:srgbClr val="00B050"/>
                </a:solidFill>
                <a:latin typeface="Courier New" panose="02070309020205020404" pitchFamily="49" charset="0"/>
                <a:cs typeface="Courier New" panose="02070309020205020404" pitchFamily="49" charset="0"/>
              </a:rPr>
              <a:t># prints </a:t>
            </a:r>
            <a:r>
              <a:rPr lang="en-US" altLang="tr-TR" sz="2400" b="1" dirty="0" err="1">
                <a:solidFill>
                  <a:srgbClr val="00B050"/>
                </a:solidFill>
                <a:latin typeface="Courier New" panose="02070309020205020404" pitchFamily="49" charset="0"/>
                <a:cs typeface="Courier New" panose="02070309020205020404" pitchFamily="49" charset="0"/>
              </a:rPr>
              <a:t>ana</a:t>
            </a:r>
            <a:endParaRPr lang="en-US" altLang="tr-TR" sz="2400" dirty="0">
              <a:solidFill>
                <a:srgbClr val="00B050"/>
              </a:solidFill>
              <a:latin typeface="Courier"/>
            </a:endParaRPr>
          </a:p>
          <a:p>
            <a:pPr marL="711200" indent="-457200" eaLnBrk="1" hangingPunct="1">
              <a:buSzPct val="125000"/>
            </a:pPr>
            <a:r>
              <a:rPr lang="en-US" altLang="tr-TR" dirty="0"/>
              <a:t>Negative indices allowed: Start counting from the end where the last character is -1.</a:t>
            </a:r>
          </a:p>
          <a:p>
            <a:pPr marL="596900" lvl="1" indent="0" eaLnBrk="1" hangingPunct="1">
              <a:buFont typeface="Gill Sans" charset="0"/>
              <a:buNone/>
            </a:pPr>
            <a:r>
              <a:rPr lang="en-US" altLang="tr-TR" sz="2400" b="1" dirty="0">
                <a:solidFill>
                  <a:srgbClr val="00B050"/>
                </a:solidFill>
                <a:latin typeface="Courier New" panose="02070309020205020404" pitchFamily="49" charset="0"/>
                <a:cs typeface="Courier New" panose="02070309020205020404" pitchFamily="49" charset="0"/>
              </a:rPr>
              <a:t>fruit[-4:-1] # prints nan</a:t>
            </a:r>
          </a:p>
          <a:p>
            <a:pPr marL="596900" lvl="1" indent="0" eaLnBrk="1" hangingPunct="1">
              <a:spcBef>
                <a:spcPct val="0"/>
              </a:spcBef>
              <a:buFont typeface="Gill Sans" charset="0"/>
              <a:buNone/>
            </a:pPr>
            <a:r>
              <a:rPr lang="en-US" altLang="tr-TR" sz="2400" b="1" dirty="0">
                <a:solidFill>
                  <a:srgbClr val="00B050"/>
                </a:solidFill>
                <a:latin typeface="Courier New" panose="02070309020205020404" pitchFamily="49" charset="0"/>
                <a:cs typeface="Courier New" panose="02070309020205020404" pitchFamily="49" charset="0"/>
              </a:rPr>
              <a:t>fruit[:-1]   # prints </a:t>
            </a:r>
            <a:r>
              <a:rPr lang="en-US" altLang="tr-TR" sz="2400" b="1" dirty="0" err="1">
                <a:solidFill>
                  <a:srgbClr val="00B050"/>
                </a:solidFill>
                <a:latin typeface="Courier New" panose="02070309020205020404" pitchFamily="49" charset="0"/>
                <a:cs typeface="Courier New" panose="02070309020205020404" pitchFamily="49" charset="0"/>
              </a:rPr>
              <a:t>banan</a:t>
            </a:r>
            <a:br>
              <a:rPr lang="en-US" altLang="tr-TR" dirty="0"/>
            </a:br>
            <a:endParaRPr lang="en-US" altLang="tr-TR" dirty="0"/>
          </a:p>
        </p:txBody>
      </p:sp>
    </p:spTree>
    <p:extLst>
      <p:ext uri="{BB962C8B-B14F-4D97-AF65-F5344CB8AC3E}">
        <p14:creationId xmlns:p14="http://schemas.microsoft.com/office/powerpoint/2010/main" val="23484349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50800" y="50800"/>
            <a:ext cx="10083800" cy="1238920"/>
          </a:xfrm>
        </p:spPr>
        <p:txBody>
          <a:bodyPr/>
          <a:lstStyle/>
          <a:p>
            <a:pPr eaLnBrk="1" hangingPunct="1"/>
            <a:r>
              <a:rPr lang="en-US" altLang="tr-TR" sz="4800" dirty="0">
                <a:solidFill>
                  <a:schemeClr val="accent2"/>
                </a:solidFill>
              </a:rPr>
              <a:t>Strings are immutable</a:t>
            </a:r>
          </a:p>
        </p:txBody>
      </p:sp>
      <p:sp>
        <p:nvSpPr>
          <p:cNvPr id="12291" name="Rectangle 2"/>
          <p:cNvSpPr>
            <a:spLocks noGrp="1" noChangeArrowheads="1"/>
          </p:cNvSpPr>
          <p:nvPr>
            <p:ph type="body" idx="1"/>
          </p:nvPr>
        </p:nvSpPr>
        <p:spPr/>
        <p:txBody>
          <a:bodyPr/>
          <a:lstStyle/>
          <a:p>
            <a:pPr marL="254000" indent="0" eaLnBrk="1" hangingPunct="1">
              <a:buFont typeface="Gill Sans" charset="0"/>
              <a:buNone/>
              <a:defRPr/>
            </a:pPr>
            <a:r>
              <a:rPr lang="en-US" altLang="tr-TR" sz="2400" b="1" dirty="0">
                <a:latin typeface="Courier New" charset="0"/>
                <a:ea typeface="Courier New" charset="0"/>
                <a:cs typeface="Courier New" charset="0"/>
              </a:rPr>
              <a:t>greeting = 'Hello, world!'</a:t>
            </a:r>
          </a:p>
          <a:p>
            <a:pPr marL="254000" indent="0" eaLnBrk="1" hangingPunct="1">
              <a:buFont typeface="Gill Sans" charset="0"/>
              <a:buNone/>
              <a:defRPr/>
            </a:pPr>
            <a:r>
              <a:rPr lang="en-US" altLang="tr-TR" sz="2400" b="1" dirty="0">
                <a:latin typeface="Courier New" charset="0"/>
                <a:ea typeface="Courier New" charset="0"/>
                <a:cs typeface="Courier New" charset="0"/>
              </a:rPr>
              <a:t>greeting[0] = 'J'</a:t>
            </a:r>
            <a:br>
              <a:rPr lang="en-US" altLang="tr-TR" sz="2400" b="1" dirty="0">
                <a:latin typeface="Courier New" charset="0"/>
                <a:ea typeface="Courier New" charset="0"/>
                <a:cs typeface="Courier New" charset="0"/>
              </a:rPr>
            </a:br>
            <a:r>
              <a:rPr lang="en-US" altLang="tr-TR" sz="2400" b="1" dirty="0" err="1">
                <a:solidFill>
                  <a:srgbClr val="D90B00"/>
                </a:solidFill>
                <a:latin typeface="Courier New" charset="0"/>
                <a:ea typeface="Courier New" charset="0"/>
                <a:cs typeface="Courier New" charset="0"/>
              </a:rPr>
              <a:t>TypeError</a:t>
            </a:r>
            <a:r>
              <a:rPr lang="en-US" altLang="tr-TR" sz="2400" b="1" dirty="0">
                <a:solidFill>
                  <a:srgbClr val="D90B00"/>
                </a:solidFill>
                <a:latin typeface="Courier New" charset="0"/>
                <a:ea typeface="Courier New" charset="0"/>
                <a:cs typeface="Courier New" charset="0"/>
              </a:rPr>
              <a:t>: object does not support item assignment</a:t>
            </a:r>
          </a:p>
          <a:p>
            <a:pPr marL="698500" eaLnBrk="1" hangingPunct="1">
              <a:buSzPct val="125000"/>
              <a:defRPr/>
            </a:pPr>
            <a:r>
              <a:rPr lang="en-US" altLang="tr-TR" dirty="0"/>
              <a:t>The reason for the error is that strings are immutable! </a:t>
            </a:r>
          </a:p>
          <a:p>
            <a:pPr marL="1752600" lvl="3" indent="-457200" eaLnBrk="1" hangingPunct="1">
              <a:buSzPct val="100000"/>
              <a:buFont typeface="Wingdings" panose="05000000000000000000" pitchFamily="2" charset="2"/>
              <a:buChar char="v"/>
              <a:defRPr/>
            </a:pPr>
            <a:r>
              <a:rPr lang="en-US" altLang="tr-TR" u="sng" dirty="0"/>
              <a:t>you can’t change an existing string</a:t>
            </a:r>
            <a:r>
              <a:rPr lang="en-US" altLang="tr-TR" dirty="0"/>
              <a:t>!</a:t>
            </a:r>
          </a:p>
          <a:p>
            <a:pPr marL="698500" eaLnBrk="1" hangingPunct="1">
              <a:buSzPct val="125000"/>
              <a:defRPr/>
            </a:pPr>
            <a:r>
              <a:rPr lang="en-US" altLang="tr-TR" dirty="0"/>
              <a:t>How do you go around it? </a:t>
            </a:r>
            <a:r>
              <a:rPr lang="en-US" altLang="tr-TR" dirty="0">
                <a:sym typeface="Wingdings"/>
              </a:rPr>
              <a:t></a:t>
            </a:r>
            <a:r>
              <a:rPr lang="en-US" altLang="tr-TR" dirty="0"/>
              <a:t> Create a new string!</a:t>
            </a:r>
          </a:p>
          <a:p>
            <a:pPr marL="254000" indent="0" eaLnBrk="1" hangingPunct="1">
              <a:buFont typeface="Gill Sans" charset="0"/>
              <a:buNone/>
              <a:defRPr/>
            </a:pPr>
            <a:r>
              <a:rPr lang="en-US" altLang="tr-TR" sz="2400" dirty="0">
                <a:latin typeface="Courier New" charset="0"/>
                <a:ea typeface="Courier New" charset="0"/>
                <a:cs typeface="Courier New" charset="0"/>
              </a:rPr>
              <a:t>    </a:t>
            </a:r>
            <a:r>
              <a:rPr lang="en-US" altLang="tr-TR" sz="2400" b="1" dirty="0" err="1">
                <a:latin typeface="Courier New" charset="0"/>
                <a:ea typeface="Courier New" charset="0"/>
                <a:cs typeface="Courier New" charset="0"/>
              </a:rPr>
              <a:t>new_greeting</a:t>
            </a:r>
            <a:r>
              <a:rPr lang="en-US" altLang="tr-TR" sz="2400" b="1" dirty="0">
                <a:latin typeface="Courier New" charset="0"/>
                <a:ea typeface="Courier New" charset="0"/>
                <a:cs typeface="Courier New" charset="0"/>
              </a:rPr>
              <a:t> = ‘J’ + greeting[1:]</a:t>
            </a:r>
          </a:p>
          <a:p>
            <a:pPr marL="254000" indent="0" eaLnBrk="1" hangingPunct="1">
              <a:buFont typeface="Gill Sans" charset="0"/>
              <a:buNone/>
              <a:defRPr/>
            </a:pPr>
            <a:r>
              <a:rPr lang="en-US" altLang="tr-TR" sz="2400" b="1" dirty="0">
                <a:latin typeface="Courier New" charset="0"/>
                <a:ea typeface="Courier New" charset="0"/>
                <a:cs typeface="Courier New" charset="0"/>
              </a:rPr>
              <a:t>    print greeting</a:t>
            </a:r>
          </a:p>
        </p:txBody>
      </p:sp>
    </p:spTree>
    <p:extLst>
      <p:ext uri="{BB962C8B-B14F-4D97-AF65-F5344CB8AC3E}">
        <p14:creationId xmlns:p14="http://schemas.microsoft.com/office/powerpoint/2010/main" val="1355147843"/>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Pages>0</Pages>
  <Words>2019</Words>
  <Characters>0</Characters>
  <Application>Microsoft Office PowerPoint</Application>
  <PresentationFormat>Custom</PresentationFormat>
  <Lines>0</Lines>
  <Paragraphs>307</Paragraphs>
  <Slides>56</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56</vt:i4>
      </vt:variant>
    </vt:vector>
  </HeadingPairs>
  <TitlesOfParts>
    <vt:vector size="68" baseType="lpstr">
      <vt:lpstr>Arial</vt:lpstr>
      <vt:lpstr>Calibri</vt:lpstr>
      <vt:lpstr>Courier</vt:lpstr>
      <vt:lpstr>Courier New</vt:lpstr>
      <vt:lpstr>Gill Sans</vt:lpstr>
      <vt:lpstr>Wingdings</vt:lpstr>
      <vt:lpstr>ヒラギノ角ゴ ProN W3</vt:lpstr>
      <vt:lpstr>ヒラギノ角ゴ ProN W6</vt:lpstr>
      <vt:lpstr>Title &amp; Subtitle</vt:lpstr>
      <vt:lpstr>2_Title &amp; Bullets</vt:lpstr>
      <vt:lpstr>1_Title &amp; Bullets</vt:lpstr>
      <vt:lpstr>Title &amp; Bullets</vt:lpstr>
      <vt:lpstr> ENGR 101 Introduction to Programming  Week 8</vt:lpstr>
      <vt:lpstr>Reminder Last Week (Week 7) Strings</vt:lpstr>
      <vt:lpstr>Strings</vt:lpstr>
      <vt:lpstr>len function</vt:lpstr>
      <vt:lpstr>Traversal with a for loop</vt:lpstr>
      <vt:lpstr>Traversal with a while loop</vt:lpstr>
      <vt:lpstr>String slices</vt:lpstr>
      <vt:lpstr>String slices</vt:lpstr>
      <vt:lpstr>Strings are immutable</vt:lpstr>
      <vt:lpstr>Searching</vt:lpstr>
      <vt:lpstr>Looping and counting</vt:lpstr>
      <vt:lpstr>string methods</vt:lpstr>
      <vt:lpstr>in operator</vt:lpstr>
      <vt:lpstr>String comparison</vt:lpstr>
      <vt:lpstr>Week 8 Lists</vt:lpstr>
      <vt:lpstr>A list is a sequence</vt:lpstr>
      <vt:lpstr>A list is a sequence</vt:lpstr>
      <vt:lpstr>A list is a sequence</vt:lpstr>
      <vt:lpstr>Lists – Accessing Items</vt:lpstr>
      <vt:lpstr>Lists are mutable</vt:lpstr>
      <vt:lpstr>Lists are mutable</vt:lpstr>
      <vt:lpstr>In operator</vt:lpstr>
      <vt:lpstr>Traversing a list</vt:lpstr>
      <vt:lpstr>Traversing a list</vt:lpstr>
      <vt:lpstr>List operations</vt:lpstr>
      <vt:lpstr>List slices</vt:lpstr>
      <vt:lpstr>List slices</vt:lpstr>
      <vt:lpstr>List slices</vt:lpstr>
      <vt:lpstr>List methods - append</vt:lpstr>
      <vt:lpstr>List methods - insert</vt:lpstr>
      <vt:lpstr>List methods - extend</vt:lpstr>
      <vt:lpstr>List methods - sort</vt:lpstr>
      <vt:lpstr>Deleting elements - pop</vt:lpstr>
      <vt:lpstr>Deleting elements - del</vt:lpstr>
      <vt:lpstr>Deleting elements - remove</vt:lpstr>
      <vt:lpstr>Deleting a set of elements</vt:lpstr>
      <vt:lpstr>Lists and Strings</vt:lpstr>
      <vt:lpstr>Lists and Strings - split</vt:lpstr>
      <vt:lpstr>Lists and Strings - split</vt:lpstr>
      <vt:lpstr>Lists and Strings - join</vt:lpstr>
      <vt:lpstr>Objects and Values</vt:lpstr>
      <vt:lpstr>Objects and Aliasing</vt:lpstr>
      <vt:lpstr>List arguments</vt:lpstr>
      <vt:lpstr>Calling methods on lists</vt:lpstr>
      <vt:lpstr>List arguments</vt:lpstr>
      <vt:lpstr>List arguments</vt:lpstr>
      <vt:lpstr>Take-home Assignment</vt:lpstr>
      <vt:lpstr>Debugging</vt:lpstr>
      <vt:lpstr>Map, Filter, Reduce</vt:lpstr>
      <vt:lpstr>Map, Filter, Reduce</vt:lpstr>
      <vt:lpstr>Map, Filter, Reduce</vt:lpstr>
      <vt:lpstr>Take-home Assignment</vt:lpstr>
      <vt:lpstr>In Class Exercises</vt:lpstr>
      <vt:lpstr>Exercise 1</vt:lpstr>
      <vt:lpstr>Exercise 2</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Week 7.0</dc:title>
  <dc:subject/>
  <dc:creator>Ali Cakmak</dc:creator>
  <cp:keywords/>
  <dc:description/>
  <cp:lastModifiedBy>Mujde</cp:lastModifiedBy>
  <cp:revision>103</cp:revision>
  <dcterms:modified xsi:type="dcterms:W3CDTF">2019-03-25T14:48:56Z</dcterms:modified>
</cp:coreProperties>
</file>