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7" r:id="rId2"/>
    <p:sldMasterId id="2147483709" r:id="rId3"/>
  </p:sldMasterIdLst>
  <p:notesMasterIdLst>
    <p:notesMasterId r:id="rId42"/>
  </p:notesMasterIdLst>
  <p:sldIdLst>
    <p:sldId id="334" r:id="rId4"/>
    <p:sldId id="391" r:id="rId5"/>
    <p:sldId id="454" r:id="rId6"/>
    <p:sldId id="455" r:id="rId7"/>
    <p:sldId id="456" r:id="rId8"/>
    <p:sldId id="457" r:id="rId9"/>
    <p:sldId id="458" r:id="rId10"/>
    <p:sldId id="459" r:id="rId11"/>
    <p:sldId id="461" r:id="rId12"/>
    <p:sldId id="462" r:id="rId13"/>
    <p:sldId id="463" r:id="rId14"/>
    <p:sldId id="466" r:id="rId15"/>
    <p:sldId id="467" r:id="rId16"/>
    <p:sldId id="46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51" r:id="rId30"/>
    <p:sldId id="452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</p:sldIdLst>
  <p:sldSz cx="10160000" cy="7620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23"/>
  </p:normalViewPr>
  <p:slideViewPr>
    <p:cSldViewPr>
      <p:cViewPr varScale="1">
        <p:scale>
          <a:sx n="54" d="100"/>
          <a:sy n="54" d="100"/>
        </p:scale>
        <p:origin x="1400" y="8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EC8C6A40-D4DE-45C9-A8C2-40B14DF7604E}" type="datetimeFigureOut">
              <a:rPr lang="en-US"/>
              <a:pPr>
                <a:defRPr/>
              </a:pPr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ヒラギノ角ゴ ProN W3" charset="0"/>
              </a:defRPr>
            </a:lvl1pPr>
          </a:lstStyle>
          <a:p>
            <a:pPr>
              <a:defRPr/>
            </a:pPr>
            <a:fld id="{96F4D262-F6B4-4DB6-8DB0-90CBC071B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6378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9990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653980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671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7545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77805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2028825"/>
            <a:ext cx="4305300" cy="483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09135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45394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3096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2692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911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42605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52825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876300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38729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2028825"/>
            <a:ext cx="2190750" cy="483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2028825"/>
            <a:ext cx="6419850" cy="4833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93509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79765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15708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2103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8900" y="2159000"/>
            <a:ext cx="4965700" cy="543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51882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30812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16293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2431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5257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5348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40440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231770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3650" y="50800"/>
            <a:ext cx="2520950" cy="7543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" y="50800"/>
            <a:ext cx="741045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59436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6474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321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446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26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3645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9733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-76200"/>
            <a:ext cx="1530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6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800" y="50800"/>
            <a:ext cx="10083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" y="2159000"/>
            <a:ext cx="100838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tr-TR">
                <a:sym typeface="Gill Sans" charset="0"/>
              </a:rPr>
              <a:t>Second level</a:t>
            </a:r>
          </a:p>
          <a:p>
            <a:pPr lvl="2"/>
            <a:r>
              <a:rPr lang="en-US" altLang="tr-TR">
                <a:sym typeface="Gill Sans" charset="0"/>
              </a:rPr>
              <a:t>Third level</a:t>
            </a:r>
          </a:p>
          <a:p>
            <a:pPr lvl="3"/>
            <a:r>
              <a:rPr lang="en-US" altLang="tr-TR">
                <a:sym typeface="Gill Sans" charset="0"/>
              </a:rPr>
              <a:t>Fourth level</a:t>
            </a:r>
          </a:p>
          <a:p>
            <a:pPr lvl="4"/>
            <a:r>
              <a:rPr lang="en-US" altLang="tr-TR">
                <a:sym typeface="Gill Sans" charset="0"/>
              </a:rPr>
              <a:t>Fifth level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-52388"/>
            <a:ext cx="1160462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604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eaLnBrk="0" fontAlgn="base" hangingPunct="0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649760"/>
            <a:ext cx="8178800" cy="4152900"/>
          </a:xfrm>
        </p:spPr>
        <p:txBody>
          <a:bodyPr/>
          <a:lstStyle/>
          <a:p>
            <a:pPr eaLnBrk="1" hangingPunct="1"/>
            <a:br>
              <a:rPr lang="en-US" altLang="tr-TR" dirty="0"/>
            </a:br>
            <a:r>
              <a:rPr lang="en-US" altLang="tr-TR" sz="5400" b="1" dirty="0"/>
              <a:t>ENGR 101</a:t>
            </a:r>
            <a:br>
              <a:rPr lang="en-US" altLang="tr-TR" sz="5400" b="1" dirty="0"/>
            </a:br>
            <a:r>
              <a:rPr lang="en-US" altLang="tr-TR" sz="5400" b="1" dirty="0"/>
              <a:t>Introduction to Programming</a:t>
            </a:r>
            <a:br>
              <a:rPr lang="en-US" altLang="tr-TR" b="1" dirty="0"/>
            </a:br>
            <a:br>
              <a:rPr lang="en-US" altLang="tr-TR" sz="4400" b="1" i="1" u="sng" dirty="0">
                <a:solidFill>
                  <a:srgbClr val="003C52"/>
                </a:solidFill>
                <a:cs typeface="ヒラギノ角ゴ ProN W6" charset="0"/>
              </a:rPr>
            </a:br>
            <a:r>
              <a:rPr lang="en-US" altLang="tr-TR" sz="4400" b="1" dirty="0">
                <a:solidFill>
                  <a:srgbClr val="003C52"/>
                </a:solidFill>
              </a:rPr>
              <a:t>Week 10</a:t>
            </a:r>
            <a:endParaRPr lang="en-US" altLang="tr-TR" sz="4400" b="1" dirty="0">
              <a:solidFill>
                <a:srgbClr val="003C52"/>
              </a:solidFill>
              <a:cs typeface="ヒラギノ角ゴ ProN W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 arguments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defRPr/>
            </a:pPr>
            <a:r>
              <a:rPr lang="en-US" dirty="0"/>
              <a:t>However, the + operator creates a new list: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t1 + [3]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t3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t1 is t3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64909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 arguments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tail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tail(t):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t[1:]</a:t>
            </a:r>
          </a:p>
          <a:p>
            <a:pPr marL="698500" eaLnBrk="1" hangingPunct="1">
              <a:defRPr/>
            </a:pPr>
            <a:r>
              <a:rPr lang="en-US" dirty="0"/>
              <a:t>This function leaves the original list unmodified. Here’s how it is used: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letters = ['a', 'b', 'c']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 = tail(letters)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rest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['b', 'c']</a:t>
            </a:r>
          </a:p>
        </p:txBody>
      </p:sp>
    </p:spTree>
    <p:extLst>
      <p:ext uri="{BB962C8B-B14F-4D97-AF65-F5344CB8AC3E}">
        <p14:creationId xmlns:p14="http://schemas.microsoft.com/office/powerpoint/2010/main" val="4815823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u="sng"/>
              <a:t>Map</a:t>
            </a:r>
            <a:r>
              <a:rPr lang="en-US" altLang="tr-TR"/>
              <a:t>, Filter, Reduce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# map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capitalize_all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(t):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s in t: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s.capitalize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3533859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Map, </a:t>
            </a:r>
            <a:r>
              <a:rPr lang="en-US" altLang="tr-TR" u="sng"/>
              <a:t>Filter</a:t>
            </a:r>
            <a:r>
              <a:rPr lang="en-US" altLang="tr-TR"/>
              <a:t>, Reduce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filter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only_upper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(t):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s in t: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s.isupper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69894372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Map, Filter, </a:t>
            </a:r>
            <a:r>
              <a:rPr lang="en-US" altLang="tr-TR" u="sng"/>
              <a:t>Reduce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reduce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add_all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(t):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0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t: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+= x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</a:t>
            </a:r>
            <a:br>
              <a:rPr lang="en-US" altLang="tr-TR" dirty="0"/>
            </a:b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1002867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4800" b="1" i="1" dirty="0">
                <a:solidFill>
                  <a:schemeClr val="accent2"/>
                </a:solidFill>
              </a:rPr>
              <a:t>Week 9</a:t>
            </a:r>
            <a:br>
              <a:rPr lang="en-US" altLang="tr-TR" sz="4800" b="1" i="1" dirty="0">
                <a:solidFill>
                  <a:schemeClr val="accent2"/>
                </a:solidFill>
              </a:rPr>
            </a:br>
            <a:r>
              <a:rPr lang="en-US" altLang="tr-TR" sz="4800" b="1" i="1" dirty="0">
                <a:solidFill>
                  <a:schemeClr val="accent2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40233738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– What is it?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33600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A dictionary is like a list, but more general. </a:t>
            </a:r>
          </a:p>
          <a:p>
            <a:pPr marL="1397000" lvl="2" indent="-457200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dirty="0"/>
              <a:t>In a list, the indices have to be integers; in a dictionary they can be (almost) any type.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You can think of a dictionary as a mapping between a set of indices (which are called </a:t>
            </a:r>
            <a:r>
              <a:rPr lang="en-US" altLang="tr-TR" b="1" dirty="0"/>
              <a:t>keys</a:t>
            </a:r>
            <a:r>
              <a:rPr lang="en-US" altLang="tr-TR" dirty="0"/>
              <a:t>) and a set of </a:t>
            </a:r>
            <a:r>
              <a:rPr lang="en-US" altLang="tr-TR" b="1" dirty="0"/>
              <a:t>values</a:t>
            </a:r>
            <a:r>
              <a:rPr lang="en-US" altLang="tr-TR" dirty="0"/>
              <a:t>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Each key maps to a value. The association of a key and a value is called a </a:t>
            </a:r>
            <a:r>
              <a:rPr lang="en-US" altLang="tr-TR" u="sng" dirty="0"/>
              <a:t>key-value pai</a:t>
            </a:r>
            <a:r>
              <a:rPr lang="en-US" altLang="tr-TR" dirty="0"/>
              <a:t>r or sometimes an item.</a:t>
            </a:r>
          </a:p>
        </p:txBody>
      </p:sp>
    </p:spTree>
    <p:extLst>
      <p:ext uri="{BB962C8B-B14F-4D97-AF65-F5344CB8AC3E}">
        <p14:creationId xmlns:p14="http://schemas.microsoft.com/office/powerpoint/2010/main" val="8304544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Initialization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As an example, we’ll build a dictionary that maps words from English to Spanish, so the keys and the values are all strings.</a:t>
            </a:r>
          </a:p>
          <a:p>
            <a:pPr marL="698500" eaLnBrk="1" hangingPunct="1">
              <a:buSzPct val="125000"/>
              <a:defRPr/>
            </a:pPr>
            <a:r>
              <a:rPr lang="en-US" altLang="tr-TR" sz="2800" dirty="0"/>
              <a:t>The function </a:t>
            </a:r>
            <a:r>
              <a:rPr lang="en-US" altLang="tr-TR" sz="2800" b="1" dirty="0" err="1"/>
              <a:t>dict</a:t>
            </a:r>
            <a:r>
              <a:rPr lang="en-US" altLang="tr-TR" sz="2800" dirty="0"/>
              <a:t> creates a new dictionary with no items. Because </a:t>
            </a:r>
            <a:r>
              <a:rPr lang="en-US" altLang="tr-TR" sz="2800" dirty="0" err="1"/>
              <a:t>dict</a:t>
            </a:r>
            <a:r>
              <a:rPr lang="en-US" altLang="tr-TR" sz="2800" dirty="0"/>
              <a:t> is the name of a built-in function, </a:t>
            </a:r>
            <a:r>
              <a:rPr lang="en-US" altLang="tr-TR" sz="2800" u="sng" dirty="0"/>
              <a:t>you should avoid using it as a variable name</a:t>
            </a:r>
            <a:r>
              <a:rPr lang="en-US" altLang="tr-TR" sz="2800" dirty="0"/>
              <a:t>.</a:t>
            </a:r>
          </a:p>
          <a:p>
            <a:pPr marL="596900" lvl="1" indent="0" eaLnBrk="1" hangingPunct="1">
              <a:buNone/>
              <a:defRPr/>
            </a:pPr>
            <a:endParaRPr lang="en-US" altLang="tr-T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eng2sp =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eng2sp</a:t>
            </a:r>
          </a:p>
          <a:p>
            <a:pPr marL="596900" lvl="1" indent="0" eaLnBrk="1" hangingPunct="1">
              <a:buNone/>
              <a:defRPr/>
            </a:pPr>
            <a:br>
              <a:rPr lang="en-US" altLang="tr-TR" sz="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62082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Population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50800" y="2009800"/>
            <a:ext cx="9997752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The curly-brackets, { }, represent an empty dictionary. 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To add items to the dictionary, you can use square brackets: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eng2sp['one'] =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tr-TR" sz="3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buNone/>
              <a:defRPr/>
            </a:pP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{'one': '</a:t>
            </a:r>
            <a:r>
              <a:rPr lang="en-US" altLang="tr-TR" sz="28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 = {'one':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'two': 'dos', 'three':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821440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- Access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dirty="0"/>
              <a:t>If the key isn’t in the dictionary, you get an exception: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eng2sp['four']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'four'</a:t>
            </a:r>
          </a:p>
          <a:p>
            <a:pPr marL="698500" eaLnBrk="1" hangingPunct="1">
              <a:buSzPct val="125000"/>
              <a:defRPr/>
            </a:pPr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 function works on dictionaries; it returns the number of key-value pairs: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(eng2sp)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255390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Week 8 Reminder</a:t>
            </a:r>
            <a:br>
              <a:rPr lang="en-US" altLang="tr-TR" dirty="0"/>
            </a:br>
            <a:r>
              <a:rPr lang="en-US" altLang="tr-TR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12451338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022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125351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The in operator works on dictionaries; it tells you whether something appears as a key in the dictionary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'one' in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eng2sp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eng2sp.values()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'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uno</a:t>
            </a:r>
            <a: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in </a:t>
            </a:r>
            <a:r>
              <a:rPr lang="en-US" altLang="tr-TR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br>
              <a:rPr lang="en-US" altLang="tr-TR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574229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677" y="1937792"/>
            <a:ext cx="10083800" cy="5435600"/>
          </a:xfrm>
        </p:spPr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sz="2800" dirty="0"/>
              <a:t>Suppose you are given a string and you want to count how many times each letter appears. There are several ways you could do it: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26 variables, one for each letter of the alphabet. Then you could traverse the string and, for each character, increment the corresponding counter, probably using a chained conditional.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a list with 26 elements. Then you could convert each character to a number (using the built-in function </a:t>
            </a:r>
            <a:r>
              <a:rPr lang="en-US" altLang="tr-TR" sz="2000" i="1" dirty="0" err="1"/>
              <a:t>ord</a:t>
            </a:r>
            <a:r>
              <a:rPr lang="en-US" altLang="tr-TR" sz="2000" i="1" dirty="0"/>
              <a:t>), use the number as an index into the list, and increment the appropriate counter.</a:t>
            </a:r>
          </a:p>
          <a:p>
            <a:pPr marL="1041400" lvl="1" eaLnBrk="1" hangingPunct="1"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tr-TR" sz="2000" i="1" dirty="0"/>
              <a:t>You could create a dictionary with characters as keys and counters as the corresponding values. The first time you see a character, you would add an item to the dictionary. After that you would increment the value of an existing item.</a:t>
            </a:r>
          </a:p>
        </p:txBody>
      </p:sp>
    </p:spTree>
    <p:extLst>
      <p:ext uri="{BB962C8B-B14F-4D97-AF65-F5344CB8AC3E}">
        <p14:creationId xmlns:p14="http://schemas.microsoft.com/office/powerpoint/2010/main" val="35116553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4549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Each of these options performs the same computation, but each of them</a:t>
            </a:r>
            <a:r>
              <a:rPr lang="en-US" altLang="tr-TR" b="1" dirty="0"/>
              <a:t> implements</a:t>
            </a:r>
            <a:r>
              <a:rPr lang="en-US" altLang="tr-TR" dirty="0"/>
              <a:t> that computation in a different way.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An implementation is a way of performing a computation; some implementations are better than others. </a:t>
            </a:r>
          </a:p>
        </p:txBody>
      </p:sp>
    </p:spTree>
    <p:extLst>
      <p:ext uri="{BB962C8B-B14F-4D97-AF65-F5344CB8AC3E}">
        <p14:creationId xmlns:p14="http://schemas.microsoft.com/office/powerpoint/2010/main" val="337205019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Dictionary as a set of counters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 counters implementation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histogram(s):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c in s: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c not in d: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d[c] = 1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d[c] += 1</a:t>
            </a:r>
            <a:b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d</a:t>
            </a:r>
          </a:p>
          <a:p>
            <a:pPr marL="254000" indent="0" eaLnBrk="1" hangingPunct="1">
              <a:buNone/>
              <a:defRPr/>
            </a:pPr>
            <a:r>
              <a:rPr lang="en-US" sz="2800" dirty="0"/>
              <a:t>The name of the function is </a:t>
            </a:r>
            <a:r>
              <a:rPr lang="en-US" sz="2800" b="1" dirty="0"/>
              <a:t>histogram</a:t>
            </a:r>
            <a:r>
              <a:rPr lang="en-US" sz="2800" dirty="0"/>
              <a:t>, which is a statistical term for a set of counters (or frequencies).</a:t>
            </a:r>
          </a:p>
        </p:txBody>
      </p:sp>
    </p:spTree>
    <p:extLst>
      <p:ext uri="{BB962C8B-B14F-4D97-AF65-F5344CB8AC3E}">
        <p14:creationId xmlns:p14="http://schemas.microsoft.com/office/powerpoint/2010/main" val="398134677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4549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Looping and dictionaries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#implementation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print_hist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c in h: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 c, h[c]</a:t>
            </a:r>
          </a:p>
          <a:p>
            <a:pPr marL="254000" indent="0" eaLnBrk="1" hangingPunct="1">
              <a:buNone/>
              <a:defRPr/>
            </a:pPr>
            <a:endParaRPr lang="en-US" altLang="tr-TR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histogram('parrot')</a:t>
            </a:r>
          </a:p>
          <a:p>
            <a:pPr marL="254000" indent="0" eaLnBrk="1" hangingPunct="1">
              <a:buNone/>
              <a:defRPr/>
            </a:pP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print_hist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(h)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a 1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p 1</a:t>
            </a:r>
            <a:b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i="1" dirty="0"/>
              <a:t>...</a:t>
            </a:r>
            <a:br>
              <a:rPr lang="en-US" altLang="tr-TR" i="1" dirty="0"/>
            </a:br>
            <a:endParaRPr lang="en-US" altLang="tr-TR" i="1" dirty="0"/>
          </a:p>
        </p:txBody>
      </p:sp>
    </p:spTree>
    <p:extLst>
      <p:ext uri="{BB962C8B-B14F-4D97-AF65-F5344CB8AC3E}">
        <p14:creationId xmlns:p14="http://schemas.microsoft.com/office/powerpoint/2010/main" val="31815697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Reverse lookup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Given a dictionary d and a key k, it is easy to find the corresponding value v which is d[k]. This operation is called a </a:t>
            </a:r>
            <a:r>
              <a:rPr lang="en-US" altLang="tr-TR" b="1" dirty="0"/>
              <a:t>lookup</a:t>
            </a:r>
            <a:r>
              <a:rPr lang="en-US" altLang="tr-TR" dirty="0"/>
              <a:t>.</a:t>
            </a:r>
          </a:p>
          <a:p>
            <a:pPr marL="698500" eaLnBrk="1" hangingPunct="1">
              <a:buSzPct val="125000"/>
              <a:defRPr/>
            </a:pPr>
            <a:r>
              <a:rPr lang="en-US" altLang="tr-TR" dirty="0"/>
              <a:t>But, what if you have v and you want to find k?</a:t>
            </a:r>
            <a:endParaRPr lang="en-US" altLang="tr-TR" b="1" dirty="0">
              <a:ea typeface="ヒラギノ角ゴ ProN W6" charset="0"/>
              <a:cs typeface="ヒラギノ角ゴ ProN W6" charset="0"/>
            </a:endParaRPr>
          </a:p>
          <a:p>
            <a:pPr marL="698500" eaLnBrk="1" hangingPunct="1">
              <a:buFont typeface="Gill Sans" charset="0"/>
              <a:buNone/>
              <a:defRPr/>
            </a:pP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implementation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ea typeface="ヒラギノ角ゴ ProN W6" charset="0"/>
                <a:cs typeface="Courier New" panose="02070309020205020404" pitchFamily="49" charset="0"/>
              </a:rPr>
            </a:b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reverse_lookup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v):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k in d: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d[k] == v: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k</a:t>
            </a:r>
            <a:b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9382418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Take-home Assignment</a:t>
            </a:r>
            <a:r>
              <a:rPr lang="en-US" altLang="tr-TR" dirty="0"/>
              <a:t>	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i="1" dirty="0"/>
              <a:t>Modify </a:t>
            </a:r>
            <a:r>
              <a:rPr lang="en-US" altLang="tr-TR" i="1" dirty="0" err="1"/>
              <a:t>reverse_lookup</a:t>
            </a:r>
            <a:r>
              <a:rPr lang="en-US" altLang="tr-TR" i="1" dirty="0"/>
              <a:t> so that it builds and returns a list of </a:t>
            </a:r>
            <a:r>
              <a:rPr lang="en-US" altLang="tr-TR" dirty="0"/>
              <a:t>all</a:t>
            </a:r>
            <a:r>
              <a:rPr lang="en-US" altLang="tr-TR" i="1" dirty="0"/>
              <a:t> keys that map to v, or an empty list if there are none.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114217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Getting all keys 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590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{'a': 1, 'p': 1, 'r': 2, 't': 1}</a:t>
            </a:r>
          </a:p>
          <a:p>
            <a:pPr marL="215900" indent="0">
              <a:buNone/>
            </a:pP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latin typeface="Courier New" charset="0"/>
                <a:ea typeface="Courier New" charset="0"/>
                <a:cs typeface="Courier New" charset="0"/>
              </a:rPr>
              <a:t>hist.keys</a:t>
            </a: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[‘a’, ‘p’, ‘r’, ‘t’]</a:t>
            </a:r>
          </a:p>
          <a:p>
            <a:pPr marL="215900" indent="0">
              <a:buNone/>
            </a:pP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latin typeface="Courier New" charset="0"/>
                <a:ea typeface="Courier New" charset="0"/>
                <a:cs typeface="Courier New" charset="0"/>
              </a:rPr>
              <a:t>hist.values</a:t>
            </a: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[1, 1, 2, 1]</a:t>
            </a:r>
          </a:p>
          <a:p>
            <a:pPr marL="21590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789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50800"/>
            <a:ext cx="10083800" cy="1094904"/>
          </a:xfrm>
        </p:spPr>
        <p:txBody>
          <a:bodyPr/>
          <a:lstStyle/>
          <a:p>
            <a:r>
              <a:rPr lang="en-US" sz="4800" dirty="0">
                <a:solidFill>
                  <a:schemeClr val="accent2"/>
                </a:solidFill>
              </a:rPr>
              <a:t>Deleting from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" y="2334840"/>
            <a:ext cx="10083800" cy="5435600"/>
          </a:xfrm>
        </p:spPr>
        <p:txBody>
          <a:bodyPr/>
          <a:lstStyle/>
          <a:p>
            <a:pPr>
              <a:buSzPct val="125000"/>
            </a:pPr>
            <a:r>
              <a:rPr lang="en-US" dirty="0"/>
              <a:t>pop and del works on dictionaries!</a:t>
            </a:r>
          </a:p>
          <a:p>
            <a:pPr marL="21590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{'a':1,'p':1,'r':2,'t':1,‘o':1}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hist.pop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(‘a’) </a:t>
            </a:r>
            <a:r>
              <a:rPr lang="en-US" altLang="tr-TR" sz="2800" dirty="0">
                <a:latin typeface="Courier New" charset="0"/>
                <a:ea typeface="Courier New" charset="0"/>
                <a:cs typeface="Courier New" charset="0"/>
              </a:rPr>
              <a:t>#index as an argument</a:t>
            </a:r>
            <a:endParaRPr lang="en-US" altLang="tr-TR" dirty="0"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a</a:t>
            </a: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1</a:t>
            </a: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del hist[‘r’] </a:t>
            </a:r>
            <a:r>
              <a:rPr lang="en-US" altLang="tr-TR" sz="2800" dirty="0">
                <a:latin typeface="Courier New" charset="0"/>
                <a:ea typeface="Courier New" charset="0"/>
                <a:cs typeface="Courier New" charset="0"/>
              </a:rPr>
              <a:t>#value given to be deleted</a:t>
            </a:r>
            <a:endParaRPr lang="en-US" altLang="tr-TR" dirty="0"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endParaRPr lang="en-US" altLang="tr-TR" b="1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215900" indent="0">
              <a:buNone/>
            </a:pPr>
            <a:r>
              <a:rPr lang="en-US" altLang="tr-TR" i="1" dirty="0">
                <a:latin typeface="Courier New" charset="0"/>
                <a:ea typeface="Courier New" charset="0"/>
                <a:cs typeface="Courier New" charset="0"/>
              </a:rPr>
              <a:t>{'p': 1, 't': 1, 'o': 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6213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166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buSzPct val="125000"/>
              <a:defRPr/>
            </a:pPr>
            <a:r>
              <a:rPr lang="en-US" altLang="tr-TR" dirty="0"/>
              <a:t>Given a dictionary that maps from letters to frequencies, you might want to invert it; that is,</a:t>
            </a:r>
          </a:p>
          <a:p>
            <a:pPr marL="571500" indent="-317500" eaLnBrk="1" hangingPunct="1">
              <a:buNone/>
              <a:defRPr/>
            </a:pPr>
            <a:endParaRPr lang="en-US" altLang="tr-TR" dirty="0"/>
          </a:p>
          <a:p>
            <a:pPr marL="571500" indent="-317500" eaLnBrk="1" hangingPunct="1">
              <a:buNone/>
              <a:defRPr/>
            </a:pPr>
            <a:r>
              <a:rPr lang="en-US" altLang="tr-TR" dirty="0"/>
              <a:t> “</a:t>
            </a:r>
            <a:r>
              <a:rPr lang="en-US" altLang="tr-TR" i="1" dirty="0"/>
              <a:t>Create a dictionary that maps from frequencies to    letters</a:t>
            </a:r>
            <a:r>
              <a:rPr lang="en-US" altLang="tr-T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732432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Lists and Strings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en-US" dirty="0"/>
              <a:t>A string is a sequence of characters and a list is a sequence of values, but a list of characters is not the same as a string. To convert from a string to a list of characters, you can use </a:t>
            </a:r>
            <a:r>
              <a:rPr lang="en-US" altLang="en-US" b="1" dirty="0"/>
              <a:t>list</a:t>
            </a:r>
            <a:r>
              <a:rPr lang="en-US" altLang="en-US" dirty="0"/>
              <a:t>: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'spam'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list(s)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['s', 'p', 'a', 'm']</a:t>
            </a:r>
          </a:p>
        </p:txBody>
      </p:sp>
    </p:spTree>
    <p:extLst>
      <p:ext uri="{BB962C8B-B14F-4D97-AF65-F5344CB8AC3E}">
        <p14:creationId xmlns:p14="http://schemas.microsoft.com/office/powerpoint/2010/main" val="427172457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87888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  <a:t># inversion implementation</a:t>
            </a:r>
            <a:br>
              <a:rPr lang="en-US" altLang="tr-TR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(d):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inv =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for key in d: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d[key]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if 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not in inv: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 = [key]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else: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     inv[</a:t>
            </a:r>
            <a:r>
              <a:rPr lang="en-US" altLang="tr-TR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val</a:t>
            </a: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].append(key)</a:t>
            </a:r>
            <a:b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return inv</a:t>
            </a:r>
          </a:p>
        </p:txBody>
      </p:sp>
    </p:spTree>
    <p:extLst>
      <p:ext uri="{BB962C8B-B14F-4D97-AF65-F5344CB8AC3E}">
        <p14:creationId xmlns:p14="http://schemas.microsoft.com/office/powerpoint/2010/main" val="85432918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9508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histogram('parrot')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{'a': 1, 'p': 1, 'r': 2, 't': 1, 'o': 1}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invert_dict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hist</a:t>
            </a: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sz="3100" b="1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print </a:t>
            </a:r>
            <a:r>
              <a:rPr lang="en-US" altLang="tr-TR" sz="3100" b="1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inv</a:t>
            </a:r>
            <a:br>
              <a:rPr lang="en-US" altLang="tr-TR" sz="31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tr-TR" sz="3100" i="1" dirty="0">
                <a:latin typeface="Courier New" charset="0"/>
                <a:ea typeface="Courier New" charset="0"/>
                <a:cs typeface="Courier New" charset="0"/>
              </a:rPr>
              <a:t>{1: ['a', 'p', 't', 'o'], 2: ['r']}</a:t>
            </a:r>
          </a:p>
        </p:txBody>
      </p:sp>
    </p:spTree>
    <p:extLst>
      <p:ext uri="{BB962C8B-B14F-4D97-AF65-F5344CB8AC3E}">
        <p14:creationId xmlns:p14="http://schemas.microsoft.com/office/powerpoint/2010/main" val="3614019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" y="50800"/>
            <a:ext cx="10083800" cy="12389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sz="4800" dirty="0">
                <a:solidFill>
                  <a:schemeClr val="accent2"/>
                </a:solidFill>
              </a:rPr>
              <a:t>Dictionaries and lists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844800"/>
            <a:ext cx="70866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913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Hash function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defRPr/>
            </a:pPr>
            <a:r>
              <a:rPr lang="en-US" altLang="tr-TR" dirty="0"/>
              <a:t>A dictionary is implemented using a </a:t>
            </a:r>
            <a:r>
              <a:rPr lang="en-US" altLang="tr-TR" dirty="0" err="1"/>
              <a:t>hashtable</a:t>
            </a:r>
            <a:r>
              <a:rPr lang="en-US" altLang="tr-TR" dirty="0"/>
              <a:t>, which means that the keys have to be </a:t>
            </a:r>
            <a:r>
              <a:rPr lang="en-US" altLang="tr-TR" b="1" i="1" dirty="0" err="1"/>
              <a:t>hashable</a:t>
            </a:r>
            <a:r>
              <a:rPr lang="en-US" altLang="tr-TR" dirty="0"/>
              <a:t>.</a:t>
            </a:r>
          </a:p>
          <a:p>
            <a:pPr marL="698500" eaLnBrk="1" hangingPunct="1">
              <a:defRPr/>
            </a:pPr>
            <a:r>
              <a:rPr lang="en-US" altLang="tr-TR" dirty="0"/>
              <a:t>A </a:t>
            </a:r>
            <a:r>
              <a:rPr lang="en-US" altLang="tr-TR" b="1" dirty="0"/>
              <a:t>hash</a:t>
            </a:r>
            <a:r>
              <a:rPr lang="en-US" altLang="tr-TR" dirty="0"/>
              <a:t> is a function that takes a value (of any kind) and returns an integer. </a:t>
            </a:r>
          </a:p>
          <a:p>
            <a:pPr marL="698500" eaLnBrk="1" hangingPunct="1">
              <a:defRPr/>
            </a:pPr>
            <a:r>
              <a:rPr lang="en-US" altLang="tr-TR" dirty="0"/>
              <a:t>Dictionaries use these integers, called </a:t>
            </a:r>
            <a:r>
              <a:rPr lang="en-US" altLang="tr-TR" b="1" dirty="0"/>
              <a:t>hash values</a:t>
            </a:r>
            <a:r>
              <a:rPr lang="en-US" altLang="tr-TR" dirty="0"/>
              <a:t>, to store and look up key-value pairs.</a:t>
            </a:r>
          </a:p>
          <a:p>
            <a:pPr marL="698500" eaLnBrk="1" hangingPunct="1">
              <a:defRPr/>
            </a:pPr>
            <a:r>
              <a:rPr lang="en-US" altLang="tr-TR" dirty="0"/>
              <a:t>This system works fine if the keys are immutable. But if the keys are mutable, like lists, bad things may happen. </a:t>
            </a:r>
          </a:p>
        </p:txBody>
      </p:sp>
    </p:spTree>
    <p:extLst>
      <p:ext uri="{BB962C8B-B14F-4D97-AF65-F5344CB8AC3E}">
        <p14:creationId xmlns:p14="http://schemas.microsoft.com/office/powerpoint/2010/main" val="62202613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Memos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577975"/>
            <a:ext cx="10083800" cy="5435600"/>
          </a:xfrm>
        </p:spPr>
        <p:txBody>
          <a:bodyPr/>
          <a:lstStyle/>
          <a:p>
            <a:pPr marL="698500" eaLnBrk="1" hangingPunct="1">
              <a:defRPr/>
            </a:pPr>
            <a:r>
              <a:rPr lang="en-US" altLang="tr-TR"/>
              <a:t>call graph for fibonacci with n=4. How many times fibonacci(0) and fibonacci(1) are called?</a:t>
            </a: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br>
              <a:rPr lang="en-US" altLang="tr-TR"/>
            </a:br>
            <a:endParaRPr lang="en-US" altLang="tr-TR"/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873375"/>
            <a:ext cx="750728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85780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Memos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defRPr/>
            </a:pPr>
            <a:r>
              <a:rPr lang="en-US" dirty="0"/>
              <a:t>A previously computed value that is stored for later use is called a </a:t>
            </a:r>
            <a:r>
              <a:rPr lang="en-US" b="1" dirty="0"/>
              <a:t>memo</a:t>
            </a:r>
            <a:r>
              <a:rPr lang="en-US" dirty="0"/>
              <a:t>.</a:t>
            </a:r>
          </a:p>
          <a:p>
            <a:pPr marL="596900" lvl="1" indent="0" eaLnBrk="1" hangingPunct="1">
              <a:buFont typeface="Gill Sans" charset="0"/>
              <a:buNone/>
              <a:defRPr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 implementation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known = {0:0, 1:1}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n in known: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known[n]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known[n] = res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287711383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Global variables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# global variable example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verbose = True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example1():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verbose:                   </a:t>
            </a:r>
            <a:r>
              <a:rPr lang="en-US" altLang="tr-T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OK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'Running example1'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# local variable example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been_called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example2():</a:t>
            </a:r>
            <a:b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tr-TR" b="1" dirty="0" err="1">
                <a:solidFill>
                  <a:srgbClr val="D90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been_called</a:t>
            </a:r>
            <a:r>
              <a:rPr lang="en-US" altLang="tr-TR" b="1" dirty="0">
                <a:solidFill>
                  <a:srgbClr val="D90B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         # WRONG</a:t>
            </a:r>
          </a:p>
        </p:txBody>
      </p:sp>
    </p:spTree>
    <p:extLst>
      <p:ext uri="{BB962C8B-B14F-4D97-AF65-F5344CB8AC3E}">
        <p14:creationId xmlns:p14="http://schemas.microsoft.com/office/powerpoint/2010/main" val="286170035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Global variables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800" y="2009800"/>
            <a:ext cx="10083800" cy="5435600"/>
          </a:xfrm>
          <a:ln w="3175"/>
        </p:spPr>
        <p:txBody>
          <a:bodyPr/>
          <a:lstStyle/>
          <a:p>
            <a:pPr marL="596900" lvl="1" indent="0" eaLnBrk="1" hangingPunct="1">
              <a:spcBef>
                <a:spcPts val="6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596900" lvl="1" indent="0" eaLnBrk="1" hangingPunct="1">
              <a:spcBef>
                <a:spcPts val="600"/>
              </a:spcBef>
              <a:buNone/>
              <a:defRPr/>
            </a:pP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example3():</a:t>
            </a:r>
          </a:p>
          <a:p>
            <a:pPr marL="596900" lvl="1" indent="0" eaLnBrk="1" hangingPunct="1">
              <a:spcBef>
                <a:spcPts val="6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count = count + 1         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WRONG</a:t>
            </a:r>
          </a:p>
          <a:p>
            <a:pPr marL="596900" lvl="1" indent="0" eaLnBrk="1" hangingPunct="1">
              <a:buNone/>
              <a:defRPr/>
            </a:pP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local variable 'count' referenced before assignment</a:t>
            </a:r>
          </a:p>
          <a:p>
            <a:pPr marL="596900" lvl="1" indent="0" eaLnBrk="1" hangingPunct="1">
              <a:buNone/>
              <a:defRPr/>
            </a:pPr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96900" lvl="1" indent="0" eaLnBrk="1" hangingPunct="1">
              <a:lnSpc>
                <a:spcPct val="125000"/>
              </a:lnSpc>
              <a:spcBef>
                <a:spcPts val="600"/>
              </a:spcBef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 global variable example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been_called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example2():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been_called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been_called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105597775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/>
              <a:t>Long integers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defRPr/>
            </a:pPr>
            <a:r>
              <a:rPr lang="en-US" altLang="tr-TR" dirty="0"/>
              <a:t>If you compute </a:t>
            </a:r>
            <a:r>
              <a:rPr lang="en-US" altLang="tr-TR" dirty="0" err="1"/>
              <a:t>fibonacci</a:t>
            </a:r>
            <a:r>
              <a:rPr lang="en-US" altLang="tr-TR" dirty="0"/>
              <a:t>(50):</a:t>
            </a:r>
          </a:p>
          <a:p>
            <a:pPr marL="596900" lvl="1" indent="0" eaLnBrk="1" hangingPunct="1">
              <a:buNone/>
              <a:defRPr/>
            </a:pP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tr-T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b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tr-T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12586269025L</a:t>
            </a:r>
          </a:p>
          <a:p>
            <a:pPr marL="698500" eaLnBrk="1" hangingPunct="1">
              <a:defRPr/>
            </a:pPr>
            <a:r>
              <a:rPr lang="en-US" altLang="tr-TR" dirty="0"/>
              <a:t>The L at the end indicates that the result is a long integer, or type </a:t>
            </a:r>
            <a:r>
              <a:rPr lang="en-US" altLang="tr-TR" b="1" dirty="0"/>
              <a:t>long</a:t>
            </a:r>
            <a:r>
              <a:rPr lang="en-US" altLang="tr-TR" dirty="0"/>
              <a:t>.</a:t>
            </a:r>
          </a:p>
          <a:p>
            <a:pPr marL="698500" eaLnBrk="1" hangingPunct="1">
              <a:defRPr/>
            </a:pPr>
            <a:r>
              <a:rPr lang="en-US" altLang="tr-TR" dirty="0"/>
              <a:t>Values with type </a:t>
            </a:r>
            <a:r>
              <a:rPr lang="en-US" altLang="tr-TR" dirty="0" err="1"/>
              <a:t>int</a:t>
            </a:r>
            <a:r>
              <a:rPr lang="en-US" altLang="tr-TR" dirty="0"/>
              <a:t> have a limited range; long integers can be arbitrarily big</a:t>
            </a:r>
          </a:p>
          <a:p>
            <a:pPr marL="698500" eaLnBrk="1" hangingPunct="1">
              <a:defRPr/>
            </a:pPr>
            <a:r>
              <a:rPr lang="en-US" altLang="tr-TR" dirty="0"/>
              <a:t>In general, any code that works with </a:t>
            </a:r>
            <a:r>
              <a:rPr lang="en-US" altLang="tr-TR" dirty="0" err="1"/>
              <a:t>int</a:t>
            </a:r>
            <a:r>
              <a:rPr lang="en-US" altLang="tr-TR" dirty="0"/>
              <a:t> will also work with long.</a:t>
            </a:r>
          </a:p>
        </p:txBody>
      </p:sp>
    </p:spTree>
    <p:extLst>
      <p:ext uri="{BB962C8B-B14F-4D97-AF65-F5344CB8AC3E}">
        <p14:creationId xmlns:p14="http://schemas.microsoft.com/office/powerpoint/2010/main" val="1168281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Lists and Strings - split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en-US" dirty="0"/>
              <a:t>The list function breaks a string into individual letters. If you want to break a string into words, you can use the </a:t>
            </a:r>
            <a:r>
              <a:rPr lang="en-US" altLang="en-US" b="1" dirty="0"/>
              <a:t>split</a:t>
            </a:r>
            <a:r>
              <a:rPr lang="en-US" altLang="en-US" dirty="0"/>
              <a:t> method: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‘Istanbul Sehir University'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</a:t>
            </a:r>
          </a:p>
          <a:p>
            <a:pPr marL="596900" lvl="1" indent="0" eaLnBrk="1" hangingPunct="1">
              <a:buFont typeface="Gill Sans" charset="0"/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[‘Istanbul', ‘Sehir', ‘University‘]</a:t>
            </a:r>
          </a:p>
        </p:txBody>
      </p:sp>
    </p:spTree>
    <p:extLst>
      <p:ext uri="{BB962C8B-B14F-4D97-AF65-F5344CB8AC3E}">
        <p14:creationId xmlns:p14="http://schemas.microsoft.com/office/powerpoint/2010/main" val="37011073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Lists and Strings - split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en-US" dirty="0"/>
              <a:t>An optional argument called a delimiter specifies which characters to use as word boundaries. The following example uses a hyphen as a delimiter: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'spam-spam-spam'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= '-'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(delimiter)</a:t>
            </a:r>
          </a:p>
          <a:p>
            <a:pPr marL="939800" lvl="2" indent="0" eaLnBrk="1" hangingPunct="1">
              <a:buFont typeface="Gill Sans" charset="0"/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['spam', 'spam', 'spam']</a:t>
            </a:r>
          </a:p>
        </p:txBody>
      </p:sp>
    </p:spTree>
    <p:extLst>
      <p:ext uri="{BB962C8B-B14F-4D97-AF65-F5344CB8AC3E}">
        <p14:creationId xmlns:p14="http://schemas.microsoft.com/office/powerpoint/2010/main" val="23480900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Lists and Strings - join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/>
            <a:r>
              <a:rPr lang="en-US" altLang="en-US" b="1" dirty="0"/>
              <a:t>join</a:t>
            </a:r>
            <a:r>
              <a:rPr lang="en-US" altLang="en-US" dirty="0"/>
              <a:t> is the inverse of split. It takes a list of strings and concatenates the elements. join is a string method, so you have to invoke it on a string variable (e.g., </a:t>
            </a:r>
            <a:r>
              <a:rPr lang="en-US" altLang="en-US" dirty="0" err="1"/>
              <a:t>my_string</a:t>
            </a:r>
            <a:r>
              <a:rPr lang="en-US" altLang="en-US" dirty="0"/>
              <a:t> below), and pass the list as a parameter:</a:t>
            </a:r>
          </a:p>
          <a:p>
            <a:pPr marL="596900" lvl="1" indent="0" eaLnBrk="1" hangingPunct="1">
              <a:spcBef>
                <a:spcPts val="600"/>
              </a:spcBef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['Istanbul', ‘Sehir', ‘University']</a:t>
            </a:r>
          </a:p>
          <a:p>
            <a:pPr marL="596900" lvl="1" indent="0" eaLnBrk="1" hangingPunct="1">
              <a:spcBef>
                <a:spcPts val="600"/>
              </a:spcBef>
              <a:buFont typeface="Gill Sans" charset="0"/>
              <a:buNone/>
            </a:pP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 ' # contains a space </a:t>
            </a:r>
          </a:p>
          <a:p>
            <a:pPr marL="596900" lvl="1" indent="0" eaLnBrk="1" hangingPunct="1">
              <a:spcBef>
                <a:spcPts val="600"/>
              </a:spcBef>
              <a:buFont typeface="Gill Sans" charset="0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my_string.join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pPr marL="596900" lvl="1" indent="0" eaLnBrk="1" hangingPunct="1">
              <a:spcBef>
                <a:spcPts val="600"/>
              </a:spcBef>
              <a:buFont typeface="Gill Sans" charset="0"/>
              <a:buNone/>
            </a:pPr>
            <a:r>
              <a:rPr lang="en-US" alt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‘Istanbul Sehir University'</a:t>
            </a:r>
          </a:p>
        </p:txBody>
      </p:sp>
    </p:spTree>
    <p:extLst>
      <p:ext uri="{BB962C8B-B14F-4D97-AF65-F5344CB8AC3E}">
        <p14:creationId xmlns:p14="http://schemas.microsoft.com/office/powerpoint/2010/main" val="38533464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Objects and Values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[1, 2, 3]</a:t>
            </a:r>
          </a:p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a is b</a:t>
            </a:r>
          </a:p>
          <a:p>
            <a:pPr marL="254000" indent="0" eaLnBrk="1" hangingPunct="1"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4087813"/>
            <a:ext cx="365760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5945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Objects and Aliasing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</a:t>
            </a:r>
          </a:p>
          <a:p>
            <a:pPr marL="254000" indent="0" eaLnBrk="1" hangingPunct="1">
              <a:buNone/>
            </a:pPr>
            <a:r>
              <a:rPr lang="en-US" altLang="tr-TR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a is b</a:t>
            </a:r>
          </a:p>
          <a:p>
            <a:pPr marL="254000" indent="0" eaLnBrk="1" hangingPunct="1">
              <a:buNone/>
            </a:pPr>
            <a:r>
              <a:rPr lang="en-US" altLang="tr-TR" i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54000" indent="0" eaLnBrk="1" hangingPunct="1">
              <a:buNone/>
            </a:pPr>
            <a:endParaRPr lang="en-US" altLang="tr-TR" dirty="0"/>
          </a:p>
        </p:txBody>
      </p:sp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24325"/>
            <a:ext cx="41148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682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Calling methods on lists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98500" eaLnBrk="1" hangingPunct="1">
              <a:defRPr/>
            </a:pPr>
            <a:r>
              <a:rPr lang="en-US" sz="2800" dirty="0"/>
              <a:t>It is important to distinguish between operations that modify lists and operations that create new lists. For example, the append method modifies a list: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[1, 2]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t1.append(3)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t1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t2</a:t>
            </a:r>
            <a:b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0" indent="0" eaLnBrk="1" hangingPunct="1">
              <a:buFont typeface="Gill Sans" charset="0"/>
              <a:buNone/>
              <a:defRPr/>
            </a:pP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55371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itle &amp; Bullet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Title &amp; Bullet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Pages>0</Pages>
  <Words>1254</Words>
  <Characters>0</Characters>
  <Application>Microsoft Office PowerPoint</Application>
  <PresentationFormat>Custom</PresentationFormat>
  <Lines>0</Lines>
  <Paragraphs>169</Paragraphs>
  <Slides>38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Courier New</vt:lpstr>
      <vt:lpstr>Gill Sans</vt:lpstr>
      <vt:lpstr>Wingdings</vt:lpstr>
      <vt:lpstr>ヒラギノ角ゴ ProN W3</vt:lpstr>
      <vt:lpstr>ヒラギノ角ゴ ProN W6</vt:lpstr>
      <vt:lpstr>Title &amp; Subtitle</vt:lpstr>
      <vt:lpstr>Title - Center</vt:lpstr>
      <vt:lpstr>2_Title &amp; Bullets</vt:lpstr>
      <vt:lpstr> ENGR 101 Introduction to Programming  Week 10</vt:lpstr>
      <vt:lpstr>Week 8 Reminder Lists</vt:lpstr>
      <vt:lpstr>Lists and Strings</vt:lpstr>
      <vt:lpstr>Lists and Strings - split</vt:lpstr>
      <vt:lpstr>Lists and Strings - split</vt:lpstr>
      <vt:lpstr>Lists and Strings - join</vt:lpstr>
      <vt:lpstr>Objects and Values</vt:lpstr>
      <vt:lpstr>Objects and Aliasing</vt:lpstr>
      <vt:lpstr>Calling methods on lists</vt:lpstr>
      <vt:lpstr>List arguments</vt:lpstr>
      <vt:lpstr>List arguments</vt:lpstr>
      <vt:lpstr>Map, Filter, Reduce</vt:lpstr>
      <vt:lpstr>Map, Filter, Reduce</vt:lpstr>
      <vt:lpstr>Map, Filter, Reduce</vt:lpstr>
      <vt:lpstr>Week 9 Dictionaries</vt:lpstr>
      <vt:lpstr>Dictionary – What is it?</vt:lpstr>
      <vt:lpstr>Dictionaries - Initialization</vt:lpstr>
      <vt:lpstr>Dictionaries - Population</vt:lpstr>
      <vt:lpstr>Dictionaries - Access</vt:lpstr>
      <vt:lpstr>Dictionaries</vt:lpstr>
      <vt:lpstr>Dictionary as a set of counters</vt:lpstr>
      <vt:lpstr>Dictionary as a set of counters</vt:lpstr>
      <vt:lpstr>Dictionary as a set of counters</vt:lpstr>
      <vt:lpstr>Looping and dictionaries</vt:lpstr>
      <vt:lpstr>Reverse lookup</vt:lpstr>
      <vt:lpstr>Take-home Assignment </vt:lpstr>
      <vt:lpstr>Getting all keys or values</vt:lpstr>
      <vt:lpstr>Deleting from dictionary</vt:lpstr>
      <vt:lpstr>Dictionaries and lists</vt:lpstr>
      <vt:lpstr>Dictionaries and lists</vt:lpstr>
      <vt:lpstr>Dictionaries and lists</vt:lpstr>
      <vt:lpstr>Dictionaries and lists</vt:lpstr>
      <vt:lpstr>Hash function</vt:lpstr>
      <vt:lpstr>Memos</vt:lpstr>
      <vt:lpstr>Memos</vt:lpstr>
      <vt:lpstr>Global variables</vt:lpstr>
      <vt:lpstr>Global variables</vt:lpstr>
      <vt:lpstr>Long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 Week 7.0</dc:title>
  <dc:subject/>
  <dc:creator>Ali Cakmak</dc:creator>
  <cp:keywords/>
  <dc:description/>
  <cp:lastModifiedBy>Mujde</cp:lastModifiedBy>
  <cp:revision>94</cp:revision>
  <cp:lastPrinted>2018-11-28T09:21:12Z</cp:lastPrinted>
  <dcterms:modified xsi:type="dcterms:W3CDTF">2019-03-27T12:36:16Z</dcterms:modified>
</cp:coreProperties>
</file>