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44" r:id="rId65"/>
    <p:sldId id="445" r:id="rId66"/>
    <p:sldId id="447" r:id="rId67"/>
    <p:sldId id="443" r:id="rId68"/>
    <p:sldId id="441" r:id="rId69"/>
    <p:sldId id="448" r:id="rId70"/>
    <p:sldId id="449" r:id="rId71"/>
    <p:sldId id="450" r:id="rId72"/>
    <p:sldId id="451" r:id="rId73"/>
    <p:sldId id="357" r:id="rId74"/>
    <p:sldId id="358" r:id="rId75"/>
    <p:sldId id="452" r:id="rId76"/>
    <p:sldId id="453" r:id="rId77"/>
    <p:sldId id="454" r:id="rId78"/>
    <p:sldId id="456" r:id="rId79"/>
    <p:sldId id="468"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p:scale>
          <a:sx n="82" d="100"/>
          <a:sy n="82" d="100"/>
        </p:scale>
        <p:origin x="-5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 data center to another data center</a:t>
            </a:r>
            <a:r>
              <a:rPr lang="en-US" dirty="0" smtClean="0"/>
              <a:t>.</a:t>
            </a:r>
            <a:endParaRPr lang="en-US" dirty="0"/>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t>f</a:t>
            </a:r>
            <a:r>
              <a:rPr lang="en-US" sz="9600" i="1" dirty="0" smtClean="0"/>
              <a:t>riendship </a:t>
            </a:r>
            <a:r>
              <a:rPr lang="en-US" sz="9600" i="1" dirty="0"/>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t>c</a:t>
            </a:r>
            <a:r>
              <a:rPr lang="en-US" sz="9600" i="1" dirty="0" smtClean="0"/>
              <a:t>ollaboration </a:t>
            </a:r>
            <a:r>
              <a:rPr lang="en-US" sz="9600" i="1" dirty="0"/>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t>i</a:t>
            </a:r>
            <a:r>
              <a:rPr lang="en-US" sz="9600" i="1" dirty="0" smtClean="0"/>
              <a:t>nfluence </a:t>
            </a:r>
            <a:r>
              <a:rPr lang="en-US" sz="9600" i="1" dirty="0"/>
              <a:t>graphs</a:t>
            </a:r>
            <a:r>
              <a:rPr lang="en-US" sz="9600" dirty="0"/>
              <a:t> -</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and Hamiltonian Graphs</a:t>
            </a:r>
          </a:p>
          <a:p>
            <a:r>
              <a:rPr lang="en-US" dirty="0" smtClean="0"/>
              <a:t>Shortest-Path Problems (</a:t>
            </a:r>
            <a:r>
              <a:rPr lang="en-US" i="1" dirty="0" smtClean="0"/>
              <a:t>not currently included in overheads</a:t>
            </a:r>
            <a:r>
              <a:rPr lang="en-US" dirty="0" smtClean="0"/>
              <a:t>)</a:t>
            </a:r>
          </a:p>
          <a:p>
            <a:r>
              <a:rPr lang="en-US" dirty="0" smtClean="0"/>
              <a:t>Planar Graphs (</a:t>
            </a:r>
            <a:r>
              <a:rPr lang="en-US" i="1" dirty="0" smtClean="0"/>
              <a:t>not currently included in overheads</a:t>
            </a:r>
            <a:r>
              <a:rPr lang="en-US" dirty="0" smtClean="0"/>
              <a:t>)</a:t>
            </a:r>
          </a:p>
          <a:p>
            <a:r>
              <a:rPr lang="en-US" dirty="0" smtClean="0"/>
              <a:t>Graph Coloring (</a:t>
            </a:r>
            <a:r>
              <a:rPr lang="en-US" i="1" dirty="0" smtClean="0"/>
              <a:t>not currently included in overheads</a:t>
            </a:r>
            <a:r>
              <a:rPr lang="en-US" dirty="0" smtClean="0"/>
              <a:t>)</a:t>
            </a:r>
          </a:p>
          <a:p>
            <a:endParaRPr lang="en-US" dirty="0" smtClean="0"/>
          </a:p>
          <a:p>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degrade RNA in a human </a:t>
            </a:r>
            <a:r>
              <a:rPr lang="en-US" dirty="0" smtClean="0"/>
              <a:t>cell.</a:t>
            </a:r>
            <a:endParaRPr lang="en-US" dirty="0"/>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Bipartite Graphs and </a:t>
            </a:r>
            <a:r>
              <a:rPr lang="en-US" dirty="0" err="1" smtClean="0"/>
              <a:t>Matchings</a:t>
            </a:r>
            <a:r>
              <a:rPr lang="en-US" dirty="0" smtClean="0"/>
              <a:t> (</a:t>
            </a:r>
            <a:r>
              <a:rPr lang="en-US" i="1" dirty="0" smtClean="0"/>
              <a:t>not currently included in overheads</a:t>
            </a:r>
            <a:r>
              <a:rPr lang="en-US" dirty="0" smtClean="0"/>
              <a:t>)</a:t>
            </a:r>
          </a:p>
          <a:p>
            <a:r>
              <a:rPr lang="en-US" dirty="0" smtClean="0"/>
              <a:t>Some Applications of Special Types of Graphs (</a:t>
            </a:r>
            <a:r>
              <a:rPr lang="en-US" i="1" dirty="0" smtClean="0"/>
              <a:t>not currently included in overheads</a:t>
            </a:r>
            <a:r>
              <a:rPr lang="en-US" dirty="0" smtClean="0"/>
              <a:t>)</a:t>
            </a:r>
          </a:p>
          <a:p>
            <a:r>
              <a:rPr lang="en-US" dirty="0" smtClean="0"/>
              <a:t>New Graphs from Old</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i="1" dirty="0" smtClean="0"/>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i="1" dirty="0" smtClean="0"/>
              <a:t>ring topology</a:t>
            </a:r>
            <a:r>
              <a:rPr lang="en-US" dirty="0" smtClean="0"/>
              <a:t>, where each device is connected to exactly two  others using </a:t>
            </a:r>
            <a:r>
              <a:rPr lang="en-US" i="1" dirty="0" err="1" smtClean="0"/>
              <a:t>C</a:t>
            </a:r>
            <a:r>
              <a:rPr lang="en-US" i="1" baseline="-25000" dirty="0" err="1" smtClean="0"/>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i="1" dirty="0" err="1" smtClean="0"/>
              <a:t>W</a:t>
            </a:r>
            <a:r>
              <a:rPr lang="en-US" i="1" baseline="-25000" dirty="0" err="1" smtClean="0"/>
              <a:t>n</a:t>
            </a:r>
            <a:r>
              <a:rPr lang="en-US" dirty="0" smtClean="0"/>
              <a:t> – based topology, combining the features of a star topology and a ring topology. </a:t>
            </a:r>
          </a:p>
          <a:p>
            <a:r>
              <a:rPr lang="en-US" dirty="0" smtClean="0"/>
              <a:t>Various special graphs also play a role in parallel processing where processors need to be interconnected as one processor may need the output generated by another. </a:t>
            </a:r>
          </a:p>
          <a:p>
            <a:pPr lvl="1"/>
            <a:r>
              <a:rPr lang="en-US" dirty="0" smtClean="0"/>
              <a:t> </a:t>
            </a:r>
            <a:r>
              <a:rPr lang="en-US" dirty="0"/>
              <a:t>The </a:t>
            </a:r>
            <a:r>
              <a:rPr lang="en-US" i="1" dirty="0"/>
              <a:t>n-dimensional hypercube</a:t>
            </a:r>
            <a:r>
              <a:rPr lang="en-US" dirty="0"/>
              <a:t>, or </a:t>
            </a:r>
            <a:r>
              <a:rPr lang="en-US" i="1" dirty="0"/>
              <a:t>n-cube, </a:t>
            </a:r>
            <a:r>
              <a:rPr lang="en-US" dirty="0"/>
              <a:t> </a:t>
            </a:r>
            <a:r>
              <a:rPr lang="en-US" b="1" i="1" dirty="0" err="1" smtClean="0"/>
              <a:t>Q</a:t>
            </a:r>
            <a:r>
              <a:rPr lang="en-US" b="1" i="1" baseline="-25000" dirty="0" err="1" smtClean="0"/>
              <a:t>n</a:t>
            </a:r>
            <a:r>
              <a:rPr lang="en-US" dirty="0" smtClean="0"/>
              <a:t>, is a common way to connect processors in parallel, e.g., Intel Hypercube. </a:t>
            </a:r>
          </a:p>
          <a:p>
            <a:pPr lvl="1"/>
            <a:r>
              <a:rPr lang="en-US" dirty="0" smtClean="0"/>
              <a:t>Another common method is the </a:t>
            </a:r>
            <a:r>
              <a:rPr lang="en-US" i="1" dirty="0" smtClean="0"/>
              <a:t>mesh</a:t>
            </a:r>
            <a:r>
              <a:rPr lang="en-US" dirty="0" smtClean="0"/>
              <a:t> network,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bipartite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dirty="0"/>
          </a:p>
          <a:p>
            <a:pPr marL="0" indent="0">
              <a:buNone/>
            </a:pPr>
            <a:r>
              <a:rPr lang="en-US" dirty="0" smtClean="0"/>
              <a:t>   </a:t>
            </a:r>
            <a:r>
              <a:rPr lang="en-US" i="1" dirty="0" smtClean="0"/>
              <a:t>See </a:t>
            </a:r>
            <a:r>
              <a:rPr lang="en-US" i="1" dirty="0"/>
              <a:t>the text for more about </a:t>
            </a:r>
            <a:r>
              <a:rPr lang="en-US" i="1" dirty="0" err="1"/>
              <a:t>matchings</a:t>
            </a:r>
            <a:r>
              <a:rPr lang="en-US" i="1" dirty="0"/>
              <a:t> in bipartite </a:t>
            </a:r>
            <a:r>
              <a:rPr lang="en-US" i="1" dirty="0" smtClean="0"/>
              <a:t>graphs.</a:t>
            </a:r>
            <a:endParaRPr lang="en-US" i="1"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p14="http://schemas.microsoft.com/office/powerpoint/2010/main" val="3723089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Example</a:t>
            </a:r>
            <a:r>
              <a:rPr lang="en-US" dirty="0" smtClean="0"/>
              <a:t>: Determine whether these two graphs                                                                              are 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i="1" dirty="0" smtClean="0"/>
              <a:t>G</a:t>
            </a:r>
            <a:r>
              <a:rPr lang="en-US" dirty="0" smtClean="0"/>
              <a:t> and </a:t>
            </a:r>
            <a:r>
              <a:rPr lang="en-US" i="1" dirty="0" smtClean="0"/>
              <a:t>H</a:t>
            </a:r>
            <a:r>
              <a:rPr lang="en-US" dirty="0" smtClean="0"/>
              <a:t> are not isomorphic.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a:p>
            <a:pPr indent="0">
              <a:spcBef>
                <a:spcPts val="0"/>
              </a:spcBef>
              <a:buNone/>
            </a:pPr>
            <a:r>
              <a:rPr lang="en-US" dirty="0" smtClean="0"/>
              <a:t>Alternatively, note that the </a:t>
            </a:r>
            <a:r>
              <a:rPr lang="en-US" dirty="0" err="1" smtClean="0"/>
              <a:t>subgraphs</a:t>
            </a:r>
            <a:r>
              <a:rPr lang="en-US" dirty="0" smtClean="0"/>
              <a:t> of </a:t>
            </a:r>
            <a:r>
              <a:rPr lang="en-US" i="1" dirty="0" smtClean="0"/>
              <a:t>G</a:t>
            </a:r>
            <a:r>
              <a:rPr lang="en-US" dirty="0" smtClean="0"/>
              <a:t> and </a:t>
            </a:r>
            <a:r>
              <a:rPr lang="en-US" i="1" dirty="0" smtClean="0"/>
              <a:t>H</a:t>
            </a:r>
            <a:r>
              <a:rPr lang="en-US" dirty="0" smtClean="0"/>
              <a:t> made up of vertices of </a:t>
            </a:r>
          </a:p>
          <a:p>
            <a:pPr indent="0">
              <a:spcBef>
                <a:spcPts val="0"/>
              </a:spcBef>
              <a:buNone/>
            </a:pPr>
            <a:r>
              <a:rPr lang="en-US" dirty="0" smtClean="0"/>
              <a:t>degree three and the edges connecting them must be isomorphic. </a:t>
            </a:r>
          </a:p>
          <a:p>
            <a:pPr indent="0">
              <a:spcBef>
                <a:spcPts val="0"/>
              </a:spcBef>
              <a:buNone/>
            </a:pPr>
            <a:r>
              <a:rPr lang="en-US" dirty="0" smtClean="0"/>
              <a:t>But the </a:t>
            </a:r>
            <a:r>
              <a:rPr lang="en-US" dirty="0" err="1" smtClean="0"/>
              <a:t>subgraphs</a:t>
            </a:r>
            <a:r>
              <a:rPr lang="en-US" dirty="0" smtClean="0"/>
              <a:t>, as shown at the right, are not isomorphic.  </a:t>
            </a:r>
            <a:endParaRPr lang="en-US" i="1" dirty="0" smtClean="0"/>
          </a:p>
          <a:p>
            <a:pPr indent="0">
              <a:spcBef>
                <a:spcPts val="0"/>
              </a:spcBef>
              <a:buNone/>
            </a:pPr>
            <a:r>
              <a:rPr lang="en-US" dirty="0" smtClean="0"/>
              <a:t> </a:t>
            </a:r>
          </a:p>
          <a:p>
            <a:pPr indent="0">
              <a:spcBef>
                <a:spcPts val="0"/>
              </a:spcBef>
              <a:buNone/>
            </a:pPr>
            <a:endParaRPr lang="en-US"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indent="0">
              <a:buNone/>
            </a:pPr>
            <a:r>
              <a:rPr lang="en-US" sz="3400" b="1" dirty="0" smtClean="0"/>
              <a:t>Example</a:t>
            </a:r>
            <a:r>
              <a:rPr lang="en-US" sz="3400" dirty="0" smtClean="0"/>
              <a:t>: Determine whether these two graphs                                                                                               are isomorphic.</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r>
              <a:rPr lang="en-US" sz="3400" b="1" dirty="0" smtClean="0"/>
              <a:t>Solution</a:t>
            </a:r>
            <a:r>
              <a:rPr lang="en-US" sz="3400" dirty="0" smtClean="0"/>
              <a:t>:  Both graphs have six vertices and seven edges.</a:t>
            </a:r>
          </a:p>
          <a:p>
            <a:pPr indent="0">
              <a:spcBef>
                <a:spcPts val="0"/>
              </a:spcBef>
              <a:buNone/>
            </a:pPr>
            <a:r>
              <a:rPr lang="en-US" sz="3400" dirty="0" smtClean="0"/>
              <a:t>They also both have four vertices of degree two and two of degree three. </a:t>
            </a:r>
          </a:p>
          <a:p>
            <a:pPr indent="0">
              <a:spcBef>
                <a:spcPts val="0"/>
              </a:spcBef>
              <a:buNone/>
            </a:pPr>
            <a:r>
              <a:rPr lang="en-US" sz="3400" dirty="0" smtClean="0"/>
              <a:t>The </a:t>
            </a:r>
            <a:r>
              <a:rPr lang="en-US" sz="3400" dirty="0" err="1" smtClean="0"/>
              <a:t>subgraphs</a:t>
            </a:r>
            <a:r>
              <a:rPr lang="en-US" sz="3400" dirty="0" smtClean="0"/>
              <a:t> of </a:t>
            </a:r>
            <a:r>
              <a:rPr lang="en-US" sz="3400" i="1" dirty="0" smtClean="0"/>
              <a:t>G</a:t>
            </a:r>
            <a:r>
              <a:rPr lang="en-US" sz="3400" dirty="0" smtClean="0"/>
              <a:t> and </a:t>
            </a:r>
            <a:r>
              <a:rPr lang="en-US" sz="3400" i="1" dirty="0" smtClean="0"/>
              <a:t>H</a:t>
            </a:r>
            <a:r>
              <a:rPr lang="en-US" sz="3400" dirty="0" smtClean="0"/>
              <a:t> consisting of all the vertices of degree two and the edges connecting them are isomorphic. So, it is reasonable to try to find an isomorphism </a:t>
            </a:r>
            <a:r>
              <a:rPr lang="en-US" sz="3400" i="1" dirty="0" smtClean="0"/>
              <a:t>f</a:t>
            </a:r>
            <a:r>
              <a:rPr lang="en-US" sz="3400" dirty="0" smtClean="0"/>
              <a:t>. </a:t>
            </a:r>
          </a:p>
          <a:p>
            <a:pPr indent="0">
              <a:spcBef>
                <a:spcPts val="0"/>
              </a:spcBef>
              <a:buNone/>
            </a:pPr>
            <a:endParaRPr lang="en-US" sz="3400" dirty="0" smtClean="0"/>
          </a:p>
          <a:p>
            <a:pPr indent="0">
              <a:buNone/>
            </a:pPr>
            <a:r>
              <a:rPr lang="en-US" sz="3400" dirty="0"/>
              <a:t>We define </a:t>
            </a:r>
            <a:r>
              <a:rPr lang="en-US" sz="3400" dirty="0" smtClean="0"/>
              <a:t>an </a:t>
            </a:r>
            <a:r>
              <a:rPr lang="en-US" sz="3400" dirty="0"/>
              <a:t>injection </a:t>
            </a:r>
            <a:r>
              <a:rPr lang="en-US" sz="3400" i="1" dirty="0" smtClean="0"/>
              <a:t>f </a:t>
            </a:r>
            <a:r>
              <a:rPr lang="en-US" sz="3400" dirty="0"/>
              <a:t>from the vertices of </a:t>
            </a:r>
            <a:r>
              <a:rPr lang="en-US" sz="3400" i="1" dirty="0" smtClean="0"/>
              <a:t>G </a:t>
            </a:r>
            <a:r>
              <a:rPr lang="en-US" sz="3400" dirty="0"/>
              <a:t>to the vertices of </a:t>
            </a:r>
            <a:r>
              <a:rPr lang="en-US" sz="3400" i="1" dirty="0" smtClean="0"/>
              <a:t>H</a:t>
            </a:r>
            <a:r>
              <a:rPr lang="en-US" sz="3400" dirty="0" smtClean="0"/>
              <a:t> that </a:t>
            </a:r>
            <a:r>
              <a:rPr lang="en-US" sz="3400" dirty="0"/>
              <a:t>preserves the degree of vertices.   We </a:t>
            </a:r>
            <a:r>
              <a:rPr lang="en-US" sz="3400" dirty="0" smtClean="0"/>
              <a:t>will </a:t>
            </a:r>
            <a:r>
              <a:rPr lang="en-US" sz="3400" dirty="0"/>
              <a:t>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smtClean="0"/>
              <a:t>f</a:t>
            </a:r>
            <a:r>
              <a:rPr lang="en-US" sz="3400" dirty="0" smtClean="0"/>
              <a:t> </a:t>
            </a:r>
            <a:r>
              <a:rPr lang="en-US" sz="3400" dirty="0"/>
              <a:t>is an isomorphism, it follows that </a:t>
            </a:r>
            <a:r>
              <a:rPr lang="en-US" sz="3400" i="1" dirty="0" smtClean="0"/>
              <a:t>G</a:t>
            </a:r>
            <a:r>
              <a:rPr lang="en-US" sz="3400" dirty="0" smtClean="0"/>
              <a:t> </a:t>
            </a:r>
            <a:r>
              <a:rPr lang="en-US" sz="3400" dirty="0"/>
              <a:t>and </a:t>
            </a:r>
            <a:r>
              <a:rPr lang="en-US" sz="3400" i="1" dirty="0" smtClean="0"/>
              <a:t>H</a:t>
            </a:r>
            <a:r>
              <a:rPr lang="en-US" sz="3400" dirty="0" smtClean="0"/>
              <a:t> </a:t>
            </a:r>
            <a:r>
              <a:rPr lang="en-US" sz="3400" dirty="0"/>
              <a:t>are isomorphic graphs</a:t>
            </a:r>
            <a:r>
              <a:rPr lang="en-US" sz="3400" dirty="0" smtClean="0"/>
              <a:t>.</a:t>
            </a:r>
          </a:p>
          <a:p>
            <a:pPr indent="0">
              <a:spcBef>
                <a:spcPts val="0"/>
              </a:spcBef>
              <a:buNone/>
            </a:pPr>
            <a:endParaRPr lang="en-US" sz="3400" dirty="0"/>
          </a:p>
          <a:p>
            <a:pPr indent="0">
              <a:spcBef>
                <a:spcPts val="0"/>
              </a:spcBef>
              <a:buNone/>
            </a:pPr>
            <a:r>
              <a:rPr lang="en-US" sz="3400" i="1" dirty="0" smtClean="0"/>
              <a:t>See </a:t>
            </a:r>
            <a:r>
              <a:rPr lang="en-US" sz="3400" i="1" dirty="0"/>
              <a:t>the text for an illustration of how adjacency matrices can be used for this verification</a:t>
            </a:r>
            <a:r>
              <a:rPr lang="en-US" sz="3400" dirty="0" smtClean="0"/>
              <a:t>.</a:t>
            </a:r>
            <a:endParaRPr lang="en-US" sz="3400" dirty="0"/>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endParaRPr lang="en-US" dirty="0" smtClean="0"/>
          </a:p>
          <a:p>
            <a:r>
              <a:rPr lang="en-US" dirty="0" smtClean="0"/>
              <a:t>Graph </a:t>
            </a:r>
            <a:r>
              <a:rPr lang="en-US" dirty="0"/>
              <a:t>i</a:t>
            </a:r>
            <a:r>
              <a:rPr lang="en-US" dirty="0" smtClean="0"/>
              <a:t>somorphism is a problem of special interest because it is one of a few NP problems not known to be either tractable or NP-complete (see Section </a:t>
            </a:r>
            <a:r>
              <a:rPr lang="en-US" dirty="0" smtClean="0">
                <a:latin typeface="Cambria Math" pitchFamily="18" charset="0"/>
                <a:ea typeface="Cambria Math" pitchFamily="18" charset="0"/>
              </a:rPr>
              <a:t>3.3</a:t>
            </a:r>
            <a:r>
              <a:rPr lang="en-US" dirty="0" smtClean="0"/>
              <a:t>).</a:t>
            </a:r>
            <a:endParaRPr lang="en-US" dirty="0"/>
          </a:p>
        </p:txBody>
      </p:sp>
    </p:spTree>
    <p:extLst>
      <p:ext uri="{BB962C8B-B14F-4D97-AF65-F5344CB8AC3E}">
        <p14:creationId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Vertex Connectivity and Edge Connectivity (</a:t>
            </a:r>
            <a:r>
              <a:rPr lang="en-US" i="1" dirty="0" smtClean="0"/>
              <a:t>not currently included in overheads</a:t>
            </a:r>
            <a:r>
              <a:rPr lang="en-US" dirty="0" smtClean="0"/>
              <a:t>)</a:t>
            </a:r>
          </a:p>
          <a:p>
            <a:r>
              <a:rPr lang="en-US" dirty="0" smtClean="0"/>
              <a:t>Connectedness in Directed Graphs</a:t>
            </a:r>
          </a:p>
          <a:p>
            <a:r>
              <a:rPr lang="en-US" dirty="0" smtClean="0"/>
              <a:t>Paths and Isomorphism </a:t>
            </a:r>
            <a:r>
              <a:rPr lang="en-US" dirty="0"/>
              <a:t>(</a:t>
            </a:r>
            <a:r>
              <a:rPr lang="en-US" i="1" dirty="0"/>
              <a:t>not currently included in overheads</a:t>
            </a:r>
            <a:r>
              <a:rPr lang="en-US" dirty="0"/>
              <a:t>)</a:t>
            </a:r>
          </a:p>
          <a:p>
            <a:r>
              <a:rPr lang="en-US" dirty="0" smtClean="0"/>
              <a:t>Counting Paths between Vertices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r>
              <a:rPr lang="en-US" i="1" dirty="0" smtClean="0"/>
              <a:t>see text</a:t>
            </a:r>
            <a:r>
              <a:rPr lang="en-US" dirty="0" smtClean="0"/>
              <a:t>)</a:t>
            </a:r>
            <a:endParaRPr lang="en-US" dirty="0"/>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i="1" dirty="0" err="1"/>
              <a:t>Erd</a:t>
            </a:r>
            <a:r>
              <a:rPr lang="hu-HU" b="1" i="1" dirty="0"/>
              <a:t>ő</a:t>
            </a:r>
            <a:r>
              <a:rPr lang="en-US" b="1" i="1" dirty="0"/>
              <a:t>s </a:t>
            </a:r>
            <a:r>
              <a:rPr lang="en-US" b="1" i="1" dirty="0" smtClean="0"/>
              <a:t>numbers</a:t>
            </a:r>
            <a:r>
              <a:rPr lang="en-US" dirty="0" smtClean="0"/>
              <a:t>.                                                                     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smtClean="0"/>
              <a:t>To learn more about </a:t>
            </a:r>
            <a:r>
              <a:rPr lang="en-US" sz="2600" dirty="0" err="1" smtClean="0"/>
              <a:t>Erd</a:t>
            </a:r>
            <a:r>
              <a:rPr lang="hu-HU" sz="2600" dirty="0"/>
              <a:t>ő</a:t>
            </a:r>
            <a:r>
              <a:rPr lang="en-US" sz="2600" dirty="0"/>
              <a:t>s </a:t>
            </a:r>
            <a:r>
              <a:rPr lang="en-US" sz="2600" dirty="0" smtClean="0"/>
              <a:t>numbers, visit  </a:t>
            </a:r>
          </a:p>
          <a:p>
            <a:pPr marL="274320" lvl="1" indent="0">
              <a:buClr>
                <a:schemeClr val="accent3"/>
              </a:buClr>
              <a:buSzPct val="95000"/>
              <a:buNone/>
            </a:pPr>
            <a:r>
              <a:rPr lang="en-US" dirty="0" smtClean="0">
                <a:hlinkClick r:id="rId2"/>
              </a:rPr>
              <a:t>http://</a:t>
            </a:r>
            <a:r>
              <a:rPr lang="en-US" dirty="0">
                <a:hlinkClick r:id="rId2"/>
              </a:rPr>
              <a:t>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a:t>
            </a:r>
            <a:r>
              <a:rPr lang="en-US" dirty="0" err="1" smtClean="0"/>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i="1" dirty="0" smtClean="0"/>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Connected Components of the Web Graph</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r>
              <a:rPr lang="en-US" dirty="0" smtClean="0"/>
              <a:t>The underlying undirected graph of this Web graph has a connected component that includes approximately </a:t>
            </a:r>
            <a:r>
              <a:rPr lang="en-US" dirty="0" smtClean="0">
                <a:latin typeface="Cambria Math" pitchFamily="18" charset="0"/>
                <a:ea typeface="Cambria Math" pitchFamily="18" charset="0"/>
              </a:rPr>
              <a:t>90</a:t>
            </a:r>
            <a:r>
              <a:rPr lang="en-US" dirty="0" smtClean="0"/>
              <a:t>% of the vertices.</a:t>
            </a:r>
          </a:p>
          <a:p>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r>
              <a:rPr lang="en-US" dirty="0"/>
              <a:t>p</a:t>
            </a:r>
            <a:r>
              <a:rPr lang="en-US" dirty="0" smtClean="0"/>
              <a:t>ages that can be reached from a page in the GSCC, but do not link back.</a:t>
            </a:r>
          </a:p>
          <a:p>
            <a:pPr lvl="1"/>
            <a:r>
              <a:rPr lang="en-US" dirty="0"/>
              <a:t>p</a:t>
            </a:r>
            <a:r>
              <a:rPr lang="en-US" dirty="0" smtClean="0"/>
              <a:t>ages that link back to the GSCC, but can not be reached by following links from pages in the GSCC.</a:t>
            </a:r>
          </a:p>
          <a:p>
            <a:pPr lvl="1"/>
            <a:r>
              <a:rPr lang="en-US" dirty="0"/>
              <a:t>p</a:t>
            </a:r>
            <a:r>
              <a:rPr lang="en-US" dirty="0" smtClean="0"/>
              <a:t>ages that cannot reach pages in the GSCC and can not be reached from pages in the GSCC.</a:t>
            </a:r>
          </a:p>
          <a:p>
            <a:endParaRPr lang="en-US" i="1" dirty="0" smtClean="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a:t>
            </a:r>
            <a:r>
              <a:rPr lang="en-US" dirty="0"/>
              <a:t>:</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p14="http://schemas.microsoft.com/office/powerpoint/2010/main" val="31270464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and Hamiltonian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Euler Paths and Circuits</a:t>
            </a:r>
          </a:p>
          <a:p>
            <a:r>
              <a:rPr lang="en-US" dirty="0" smtClean="0"/>
              <a:t>Hamilton Paths and Circuits</a:t>
            </a:r>
          </a:p>
          <a:p>
            <a:r>
              <a:rPr lang="en-US" dirty="0" smtClean="0"/>
              <a:t>Applications of Hamilton Circuits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smtClean="0"/>
              <a:t>Leonard Euler (</a:t>
            </a:r>
            <a:r>
              <a:rPr lang="en-US" dirty="0" smtClean="0">
                <a:latin typeface="Cambria Math" pitchFamily="18" charset="0"/>
                <a:ea typeface="Cambria Math" pitchFamily="18" charset="0"/>
              </a:rPr>
              <a:t>1707-1783</a:t>
            </a:r>
            <a:r>
              <a:rPr lang="en-US" dirty="0" smtClean="0"/>
              <a:t>)</a:t>
            </a:r>
            <a:endParaRPr lang="en-US" dirty="0"/>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p14="http://schemas.microsoft.com/office/powerpoint/2010/main" val="3786188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r>
              <a:rPr lang="en-US" dirty="0" smtClean="0"/>
              <a:t>.</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smtClean="0"/>
              <a:t>In </a:t>
            </a:r>
            <a:r>
              <a:rPr lang="en-US" dirty="0"/>
              <a:t>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Euler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connected</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multigraph</a:t>
            </a:r>
            <a:r>
              <a:rPr kumimoji="0" lang="en-US" sz="2600" b="0" i="0" u="none" strike="noStrike" kern="1200" cap="none" spc="0" normalizeH="0" noProof="0" dirty="0" smtClean="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ea typeface="Cambria Math" pitchFamily="18" charset="0"/>
              </a:rPr>
              <a:t>a circuit in </a:t>
            </a:r>
            <a:r>
              <a:rPr lang="en-US" sz="2600" i="1" dirty="0" smtClean="0">
                <a:ea typeface="Cambria Math" pitchFamily="18" charset="0"/>
              </a:rPr>
              <a:t>G </a:t>
            </a:r>
            <a:r>
              <a:rPr lang="en-US" sz="2600" dirty="0" smtClean="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a:t>
            </a:r>
            <a:r>
              <a:rPr lang="en-US" sz="2600" dirty="0" smtClean="0">
                <a:ea typeface="Cambria Math" pitchFamily="18" charset="0"/>
              </a:rPr>
              <a:t>                  successively  </a:t>
            </a:r>
            <a:r>
              <a:rPr kumimoji="0" lang="en-US" sz="2600" b="0" i="0" u="none" strike="noStrike" kern="1200" cap="none" spc="0" normalizeH="0" noProof="0" dirty="0" smtClean="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t>G</a:t>
            </a:r>
            <a:r>
              <a:rPr lang="en-US" sz="2600" dirty="0" smtClean="0"/>
              <a:t> with the edges of this circuit removed</a:t>
            </a:r>
            <a:r>
              <a:rPr kumimoji="0" lang="en-US" sz="2600" b="0" u="none" strike="noStrike" kern="1200" cap="none" spc="0" normalizeH="0" baseline="0" noProof="0" dirty="0" smtClean="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b="1" dirty="0" smtClean="0"/>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H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smtClean="0"/>
              <a:t>         </a:t>
            </a:r>
            <a:r>
              <a:rPr lang="en-US" sz="2600" i="1" dirty="0" err="1" smtClean="0"/>
              <a:t>subciruit</a:t>
            </a:r>
            <a:r>
              <a:rPr lang="en-US" sz="2600" i="1"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a:t>
            </a:r>
            <a:r>
              <a:rPr kumimoji="0" lang="en-US" sz="2600" b="0" i="0" u="none" strike="noStrike" kern="1200" cap="none" spc="0" normalizeH="0" noProof="0" dirty="0" smtClean="0">
                <a:ln>
                  <a:noFill/>
                </a:ln>
                <a:solidFill>
                  <a:schemeClr val="tx1"/>
                </a:solidFill>
                <a:effectLst/>
                <a:uLnTx/>
                <a:uFillTx/>
                <a:latin typeface="+mn-lt"/>
                <a:ea typeface="+mn-ea"/>
                <a:cs typeface="+mn-cs"/>
              </a:rPr>
              <a:t> circuit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kumimoji="0" lang="en-US" sz="2600" b="0" i="0" u="none" strike="noStrike" kern="1200" cap="none" spc="0" normalizeH="0" noProof="0" dirty="0" smtClean="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lang="en-US" sz="2600" i="1" dirty="0" smtClean="0"/>
              <a:t>H</a:t>
            </a:r>
            <a:r>
              <a:rPr lang="en-US" sz="2600" dirty="0" smtClean="0"/>
              <a:t> := </a:t>
            </a:r>
            <a:r>
              <a:rPr lang="en-US" sz="2600" i="1" dirty="0" smtClean="0"/>
              <a:t>H</a:t>
            </a:r>
            <a:r>
              <a:rPr lang="en-US" sz="2600" dirty="0" smtClean="0"/>
              <a:t> with edges of </a:t>
            </a:r>
            <a:r>
              <a:rPr lang="en-US" sz="2600" i="1" dirty="0" err="1" smtClean="0"/>
              <a:t>subciruit</a:t>
            </a:r>
            <a:r>
              <a:rPr lang="en-US" sz="2600" dirty="0" smtClean="0"/>
              <a:t> and all isolated vertices removed</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a:t>
            </a:r>
            <a:r>
              <a:rPr lang="en-US" sz="2600" i="1" dirty="0" smtClean="0"/>
              <a:t>circuit </a:t>
            </a:r>
            <a:r>
              <a:rPr lang="en-US" sz="2600" dirty="0" smtClean="0"/>
              <a:t>:= </a:t>
            </a:r>
            <a:r>
              <a:rPr lang="en-US" sz="2600" i="1" dirty="0" smtClean="0"/>
              <a:t>circuit</a:t>
            </a:r>
            <a:r>
              <a:rPr lang="en-US" sz="2600" dirty="0" smtClean="0"/>
              <a:t> with </a:t>
            </a:r>
            <a:r>
              <a:rPr lang="en-US" sz="2600" dirty="0" err="1" smtClean="0"/>
              <a:t>s</a:t>
            </a:r>
            <a:r>
              <a:rPr lang="en-US" sz="2600" i="1" dirty="0" err="1" smtClean="0"/>
              <a:t>ubcircuit</a:t>
            </a:r>
            <a:r>
              <a:rPr lang="en-US" sz="2600" dirty="0" smtClean="0"/>
              <a:t> inserted at the appropriate vertex. </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circuit</a:t>
            </a:r>
            <a:r>
              <a:rPr kumimoji="0" lang="en-US" sz="2600" b="0" u="none" strike="noStrike" kern="1200" cap="none" spc="0" normalizeH="0" noProof="0" dirty="0" smtClean="0">
                <a:ln>
                  <a:noFill/>
                </a:ln>
                <a:solidFill>
                  <a:schemeClr val="tx1"/>
                </a:solidFill>
                <a:effectLst/>
                <a:uLnTx/>
                <a:uFillTx/>
                <a:latin typeface="+mn-lt"/>
                <a:ea typeface="+mn-ea"/>
                <a:cs typeface="+mn-cs"/>
              </a:rPr>
              <a:t> is an Euler circuit</a:t>
            </a:r>
            <a:r>
              <a:rPr lang="en-US" sz="2600" dirty="0" smtClean="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solution  (a Hamilton circuit) is given  here.</a:t>
            </a:r>
            <a:endParaRPr lang="en-US" dirty="0"/>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t>Hamilton path</a:t>
            </a:r>
            <a:r>
              <a:rPr lang="en-US" dirty="0" smtClean="0"/>
              <a:t>, and a simple circuit in a graph </a:t>
            </a:r>
            <a:r>
              <a:rPr lang="en-US" i="1" dirty="0" smtClean="0"/>
              <a:t>G </a:t>
            </a:r>
            <a:r>
              <a:rPr lang="en-US" dirty="0" smtClean="0"/>
              <a:t>that passes through every vertex exactly once is called a </a:t>
            </a:r>
            <a:r>
              <a:rPr lang="en-US" i="1" dirty="0" smtClean="0"/>
              <a:t>Hamilton circuit.  </a:t>
            </a:r>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r>
              <a:rPr lang="en-US" b="1" dirty="0" smtClean="0"/>
              <a:t>Solution</a:t>
            </a:r>
            <a:r>
              <a:rPr lang="en-US" dirty="0" smtClean="0"/>
              <a:t>: </a:t>
            </a:r>
            <a:r>
              <a:rPr lang="en-US" i="1" dirty="0" smtClean="0"/>
              <a:t>G</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has a </a:t>
            </a:r>
            <a:r>
              <a:rPr lang="en-US" dirty="0">
                <a:latin typeface="Cambria Math" pitchFamily="18" charset="0"/>
                <a:ea typeface="Cambria Math" pitchFamily="18" charset="0"/>
              </a:rPr>
              <a:t>H</a:t>
            </a:r>
            <a:r>
              <a:rPr lang="en-US" dirty="0" smtClean="0">
                <a:latin typeface="Cambria Math" pitchFamily="18" charset="0"/>
                <a:ea typeface="Cambria Math" pitchFamily="18" charset="0"/>
              </a:rPr>
              <a:t>amilton circuit: </a:t>
            </a:r>
            <a:r>
              <a:rPr lang="en-US" i="1" dirty="0" smtClean="0">
                <a:ea typeface="Cambria Math" pitchFamily="18" charset="0"/>
              </a:rPr>
              <a:t>a</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a:t>
            </a:r>
            <a:r>
              <a:rPr lang="en-US" i="1" dirty="0" smtClean="0">
                <a:ea typeface="Cambria Math" pitchFamily="18" charset="0"/>
              </a:rPr>
              <a:t>c</a:t>
            </a:r>
            <a:r>
              <a:rPr lang="en-US" dirty="0" smtClean="0">
                <a:ea typeface="Cambria Math" pitchFamily="18" charset="0"/>
              </a:rPr>
              <a:t>, </a:t>
            </a:r>
            <a:r>
              <a:rPr lang="en-US" i="1" dirty="0" smtClean="0">
                <a:ea typeface="Cambria Math" pitchFamily="18" charset="0"/>
              </a:rPr>
              <a:t>d</a:t>
            </a:r>
            <a:r>
              <a:rPr lang="en-US" dirty="0" smtClean="0">
                <a:ea typeface="Cambria Math" pitchFamily="18" charset="0"/>
              </a:rPr>
              <a:t>, </a:t>
            </a:r>
            <a:r>
              <a:rPr lang="en-US" i="1" dirty="0" smtClean="0">
                <a:ea typeface="Cambria Math" pitchFamily="18" charset="0"/>
              </a:rPr>
              <a:t>e</a:t>
            </a:r>
            <a:r>
              <a:rPr lang="en-US" dirty="0" smtClean="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p>
          <a:p>
            <a:pPr indent="0">
              <a:buNone/>
            </a:pPr>
            <a:r>
              <a:rPr lang="en-US" i="1" dirty="0" smtClean="0"/>
              <a:t>G</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smtClean="0">
                <a:ea typeface="Cambria Math" pitchFamily="18" charset="0"/>
              </a:rPr>
              <a:t>d</a:t>
            </a:r>
            <a:r>
              <a:rPr lang="en-US" dirty="0" smtClean="0">
                <a:latin typeface="Cambria Math" pitchFamily="18" charset="0"/>
                <a:ea typeface="Cambria Math" pitchFamily="18" charset="0"/>
              </a:rPr>
              <a:t>.</a:t>
            </a:r>
          </a:p>
          <a:p>
            <a:pPr indent="0">
              <a:buNone/>
            </a:pPr>
            <a:r>
              <a:rPr lang="en-US" i="1" dirty="0" smtClean="0"/>
              <a:t>G</a:t>
            </a:r>
            <a:r>
              <a:rPr lang="en-US" baseline="-25000" dirty="0" smtClean="0">
                <a:latin typeface="Cambria Math" pitchFamily="18" charset="0"/>
                <a:ea typeface="Cambria Math" pitchFamily="18" charset="0"/>
              </a:rPr>
              <a:t>3  </a:t>
            </a:r>
            <a:r>
              <a:rPr lang="en-US" dirty="0">
                <a:latin typeface="Cambria Math" pitchFamily="18" charset="0"/>
                <a:ea typeface="Cambria Math" pitchFamily="18" charset="0"/>
              </a:rPr>
              <a:t>does not have a Hamilton circuit, </a:t>
            </a:r>
            <a:r>
              <a:rPr lang="en-US" dirty="0" smtClean="0">
                <a:latin typeface="Cambria Math" pitchFamily="18" charset="0"/>
                <a:ea typeface="Cambria Math" pitchFamily="18" charset="0"/>
              </a:rPr>
              <a:t> or a </a:t>
            </a:r>
            <a:r>
              <a:rPr lang="en-US" dirty="0">
                <a:latin typeface="Cambria Math" pitchFamily="18" charset="0"/>
                <a:ea typeface="Cambria Math" pitchFamily="18" charset="0"/>
              </a:rPr>
              <a:t>Hamilton </a:t>
            </a:r>
            <a:r>
              <a:rPr lang="en-US" dirty="0" smtClean="0">
                <a:latin typeface="Cambria Math" pitchFamily="18" charset="0"/>
                <a:ea typeface="Cambria Math" pitchFamily="18" charset="0"/>
              </a:rPr>
              <a:t>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95" y="2819400"/>
            <a:ext cx="2518410" cy="938022"/>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15617</TotalTime>
  <Words>9392</Words>
  <Application>Microsoft Office PowerPoint</Application>
  <PresentationFormat>On-screen Show (4:3)</PresentationFormat>
  <Paragraphs>715</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Jozefowicz, Karen</cp:lastModifiedBy>
  <cp:revision>736</cp:revision>
  <dcterms:created xsi:type="dcterms:W3CDTF">2011-03-27T19:58:04Z</dcterms:created>
  <dcterms:modified xsi:type="dcterms:W3CDTF">2015-02-06T15:17:17Z</dcterms:modified>
</cp:coreProperties>
</file>