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9"/>
  </p:notesMasterIdLst>
  <p:handoutMasterIdLst>
    <p:handoutMasterId r:id="rId6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72" r:id="rId37"/>
    <p:sldId id="373" r:id="rId38"/>
    <p:sldId id="374" r:id="rId39"/>
    <p:sldId id="375" r:id="rId40"/>
    <p:sldId id="377" r:id="rId41"/>
    <p:sldId id="350" r:id="rId42"/>
    <p:sldId id="379" r:id="rId43"/>
    <p:sldId id="403" r:id="rId44"/>
    <p:sldId id="380" r:id="rId45"/>
    <p:sldId id="383" r:id="rId46"/>
    <p:sldId id="352" r:id="rId47"/>
    <p:sldId id="384" r:id="rId48"/>
    <p:sldId id="354" r:id="rId49"/>
    <p:sldId id="406" r:id="rId50"/>
    <p:sldId id="385" r:id="rId51"/>
    <p:sldId id="405" r:id="rId52"/>
    <p:sldId id="386" r:id="rId53"/>
    <p:sldId id="382" r:id="rId54"/>
    <p:sldId id="387" r:id="rId55"/>
    <p:sldId id="389" r:id="rId56"/>
    <p:sldId id="392" r:id="rId57"/>
    <p:sldId id="355" r:id="rId58"/>
  </p:sldIdLst>
  <p:sldSz cx="9144000" cy="6858000" type="screen4x3"/>
  <p:notesSz cx="6858000" cy="9144000"/>
  <p:embeddedFontLst>
    <p:embeddedFont>
      <p:font typeface="Lucida Sans Typewriter" panose="020B0604020202020204" charset="0"/>
      <p:regular r:id="rId61"/>
      <p:bold r:id="rId62"/>
      <p:italic r:id="rId63"/>
      <p:boldItalic r:id="rId64"/>
    </p:embeddedFont>
    <p:embeddedFont>
      <p:font typeface="Cambria Math" panose="02040503050406030204" pitchFamily="18" charset="0"/>
      <p:regular r:id="rId65"/>
    </p:embeddedFont>
    <p:embeddedFont>
      <p:font typeface="Constantia" panose="02030602050306030303"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Wingdings 2" panose="05020102010507070707" pitchFamily="18"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 y="1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10/6/2017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extLst>
      <p:ext uri="{BB962C8B-B14F-4D97-AF65-F5344CB8AC3E}">
        <p14:creationId xmlns:p14="http://schemas.microsoft.com/office/powerpoint/2010/main" val="19130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extLst>
      <p:ext uri="{BB962C8B-B14F-4D97-AF65-F5344CB8AC3E}">
        <p14:creationId xmlns:p14="http://schemas.microsoft.com/office/powerpoint/2010/main" val="228083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E27EEC-A88B-4E2C-BE5A-DC3BC415491A}" type="datetime1">
              <a:rPr lang="en-US" smtClean="0"/>
              <a:t>10/6/2017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F0436-70F2-4AEF-A694-212246365D26}"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885A54-7008-44F3-9030-B6BB39808BA2}"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326B44-FC42-40C1-889B-0F63B9EAF679}"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C94C7B-AABC-4D37-BAAD-D4970C8263B7}"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F8828F-2C19-430C-A503-11BE5B344E78}"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0E8D7E-D351-4400-9C71-A617623D9A6E}" type="datetime1">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227D61-8F31-4C17-B1BF-0FA7C2BCF29D}" type="datetime1">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3D417-F3CE-4C3E-873E-0768DD48E513}" type="datetime1">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28F61D-B8F2-4D37-9222-723853A42085}"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6E1105-2E97-4677-9919-E786453B40D0}"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8C8D0-8A07-4E5E-AA0C-39C64B1FEEC3}" type="datetime1">
              <a:rPr lang="en-US" smtClean="0"/>
              <a:t>10/6/2017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31.xml"/><Relationship Id="rId16"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image" Target="../media/image3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8.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 Predicate Logic</a:t>
            </a:r>
            <a:endParaRPr lang="en-US" dirty="0"/>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t>all</a:t>
            </a:r>
            <a:r>
              <a:rPr lang="en-US" dirty="0" smtClean="0"/>
              <a:t> and </a:t>
            </a:r>
            <a:r>
              <a:rPr lang="en-US" i="1" dirty="0" smtClean="0"/>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t>Universal Quantifier,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t>Existential Quantifier</a:t>
            </a:r>
            <a:r>
              <a:rPr lang="en-US" dirty="0" smtClean="0"/>
              <a:t>, “There exists,”  symbol: </a:t>
            </a:r>
            <a:r>
              <a:rPr lang="en-US" sz="2800" b="1" dirty="0" smtClean="0">
                <a:sym typeface="Symbol"/>
              </a:rPr>
              <a:t></a:t>
            </a:r>
            <a:endParaRPr lang="en-US" dirty="0" smtClean="0"/>
          </a:p>
          <a:p>
            <a:r>
              <a:rPr lang="en-US" dirty="0" smtClean="0"/>
              <a:t>We write  as in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and </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quantifiers are said to bind the variable </a:t>
            </a:r>
            <a:r>
              <a:rPr lang="en-US" i="1" dirty="0" smtClean="0">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smtClean="0"/>
              <a:t>Charles Peirce (1839-1914)</a:t>
            </a:r>
            <a:endParaRPr lang="en-US" dirty="0"/>
          </a:p>
        </p:txBody>
      </p:sp>
      <p:sp>
        <p:nvSpPr>
          <p:cNvPr id="6" name="Slayt Numarası Yer Tutucusu 5"/>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endParaRPr lang="en-US" dirty="0"/>
          </a:p>
        </p:txBody>
      </p:sp>
      <p:sp>
        <p:nvSpPr>
          <p:cNvPr id="3" name="Content Placeholder 2"/>
          <p:cNvSpPr>
            <a:spLocks noGrp="1"/>
          </p:cNvSpPr>
          <p:nvPr>
            <p:ph idx="1"/>
          </p:nvPr>
        </p:nvSpPr>
        <p:spPr/>
        <p:txBody>
          <a:bodyPr>
            <a:normAutofit/>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Quantifier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means that </a:t>
            </a:r>
            <a:r>
              <a:rPr lang="en-US" i="1" dirty="0" smtClean="0"/>
              <a:t>P</a:t>
            </a:r>
            <a:r>
              <a:rPr lang="en-US" dirty="0" smtClean="0"/>
              <a:t>(</a:t>
            </a:r>
            <a:r>
              <a:rPr lang="en-US" i="1" dirty="0" smtClean="0">
                <a:latin typeface="Bookman" pitchFamily="18" charset="0"/>
              </a:rPr>
              <a:t>x</a:t>
            </a:r>
            <a:r>
              <a:rPr lang="en-US" dirty="0" smtClean="0"/>
              <a:t>) is true for </a:t>
            </a:r>
            <a:r>
              <a:rPr lang="en-US" u="sng" dirty="0" smtClean="0"/>
              <a:t>one and only one</a:t>
            </a:r>
            <a:r>
              <a:rPr lang="en-US" dirty="0" smtClean="0"/>
              <a:t> </a:t>
            </a:r>
            <a:r>
              <a:rPr lang="en-US" i="1" dirty="0" smtClean="0">
                <a:latin typeface="Bookman" pitchFamily="18" charset="0"/>
              </a:rPr>
              <a:t>x </a:t>
            </a:r>
            <a:r>
              <a:rPr lang="en-US" dirty="0" smtClean="0"/>
              <a:t>in the universe of discourse.</a:t>
            </a:r>
            <a:endParaRPr lang="en-US" i="1" dirty="0" smtClean="0"/>
          </a:p>
          <a:p>
            <a:r>
              <a:rPr lang="en-US" dirty="0" smtClean="0"/>
              <a:t>This is commonly expressed in English in the following equivalent ways:</a:t>
            </a:r>
          </a:p>
          <a:p>
            <a:pPr lvl="1"/>
            <a:r>
              <a:rPr lang="en-US" dirty="0" smtClean="0"/>
              <a:t>“There is a unique </a:t>
            </a:r>
            <a:r>
              <a:rPr lang="en-US" i="1" dirty="0" smtClean="0">
                <a:latin typeface="Bookman" pitchFamily="18" charset="0"/>
              </a:rPr>
              <a:t>x</a:t>
            </a:r>
            <a:r>
              <a:rPr lang="en-US" i="1" dirty="0" smtClean="0"/>
              <a:t> </a:t>
            </a:r>
            <a:r>
              <a:rPr lang="en-US" dirty="0" smtClean="0"/>
              <a:t>such that </a:t>
            </a:r>
            <a:r>
              <a:rPr lang="en-US" i="1" dirty="0" smtClean="0"/>
              <a:t>P</a:t>
            </a:r>
            <a:r>
              <a:rPr lang="en-US" dirty="0" smtClean="0"/>
              <a:t>(</a:t>
            </a:r>
            <a:r>
              <a:rPr lang="en-US" i="1" dirty="0" smtClean="0">
                <a:latin typeface="Bookman" pitchFamily="18" charset="0"/>
              </a:rPr>
              <a:t>x</a:t>
            </a:r>
            <a:r>
              <a:rPr lang="en-US" dirty="0" smtClean="0"/>
              <a:t>).” </a:t>
            </a:r>
          </a:p>
          <a:p>
            <a:pPr lvl="1"/>
            <a:r>
              <a:rPr lang="en-US" dirty="0" smtClean="0"/>
              <a:t>“There is one and only one </a:t>
            </a:r>
            <a:r>
              <a:rPr lang="en-US" i="1" dirty="0" smtClean="0">
                <a:latin typeface="Bookman" pitchFamily="18" charset="0"/>
              </a:rPr>
              <a:t>x</a:t>
            </a:r>
            <a:r>
              <a:rPr lang="en-US" dirty="0" smtClean="0"/>
              <a:t> such that </a:t>
            </a:r>
            <a:r>
              <a:rPr lang="en-US" i="1" dirty="0" smtClean="0"/>
              <a:t>P</a:t>
            </a:r>
            <a:r>
              <a:rPr lang="en-US" dirty="0" smtClean="0"/>
              <a:t>(</a:t>
            </a:r>
            <a:r>
              <a:rPr lang="en-US" i="1" dirty="0" smtClean="0">
                <a:latin typeface="Bookman" pitchFamily="18" charset="0"/>
              </a:rPr>
              <a:t>x</a:t>
            </a:r>
            <a:r>
              <a:rPr lang="en-US" dirty="0" smtClean="0"/>
              <a:t>)”</a:t>
            </a:r>
          </a:p>
          <a:p>
            <a:r>
              <a:rPr lang="en-US" dirty="0" smtClean="0"/>
              <a:t>Examples:</a:t>
            </a:r>
          </a:p>
          <a:p>
            <a:pPr marL="850392" lvl="1" indent="-457200">
              <a:buFont typeface="+mj-lt"/>
              <a:buAutoNum type="arabicPeriod"/>
            </a:pPr>
            <a:r>
              <a:rPr lang="en-US" dirty="0" smtClean="0"/>
              <a:t>If </a:t>
            </a:r>
            <a:r>
              <a:rPr lang="en-US" i="1" dirty="0" smtClean="0"/>
              <a:t>P(x)</a:t>
            </a:r>
            <a:r>
              <a:rPr lang="en-US" dirty="0" smtClean="0"/>
              <a:t> denotes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  and U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marL="850392" lvl="1" indent="-457200">
              <a:buFont typeface="+mj-lt"/>
              <a:buAutoNum type="arabicPeriod"/>
            </a:pPr>
            <a:r>
              <a:rPr lang="en-US" dirty="0" smtClean="0">
                <a:sym typeface="Symbol"/>
              </a:rPr>
              <a:t>But 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endParaRPr lang="en-US" dirty="0" smtClean="0"/>
          </a:p>
          <a:p>
            <a:r>
              <a:rPr lang="en-US" dirty="0" smtClean="0"/>
              <a:t>The uniqueness quantifier is not really needed as the restriction that there is a unique </a:t>
            </a:r>
            <a:r>
              <a:rPr lang="en-US" i="1" dirty="0" smtClean="0"/>
              <a:t>x</a:t>
            </a:r>
            <a:r>
              <a:rPr lang="en-US" dirty="0" smtClean="0"/>
              <a:t> such that </a:t>
            </a:r>
            <a:r>
              <a:rPr lang="en-US" i="1" dirty="0" smtClean="0"/>
              <a:t>P</a:t>
            </a:r>
            <a:r>
              <a:rPr lang="en-US" dirty="0" smtClean="0"/>
              <a:t>(</a:t>
            </a:r>
            <a:r>
              <a:rPr lang="en-US" i="1" dirty="0" smtClean="0"/>
              <a:t>x</a:t>
            </a:r>
            <a:r>
              <a:rPr lang="en-US" dirty="0" smtClean="0"/>
              <a:t>) can be expressed as:  </a:t>
            </a:r>
          </a:p>
          <a:p>
            <a:pPr>
              <a:buNone/>
            </a:pPr>
            <a:r>
              <a:rPr lang="en-US" dirty="0" smtClean="0">
                <a:sym typeface="Symbol"/>
              </a:rPr>
              <a:t>                               </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a:t>
            </a:r>
            <a:r>
              <a:rPr lang="en-US" dirty="0" smtClean="0">
                <a:latin typeface="Cambria Math"/>
                <a:ea typeface="Cambria Math"/>
                <a:sym typeface="Symbol"/>
              </a:rPr>
              <a:t>∧</a:t>
            </a:r>
            <a:r>
              <a:rPr lang="en-US" dirty="0" smtClean="0">
                <a:sym typeface="Symbol"/>
              </a:rPr>
              <a:t></a:t>
            </a:r>
            <a:r>
              <a:rPr lang="en-US" i="1" dirty="0" smtClean="0">
                <a:sym typeface="Symbol"/>
              </a:rPr>
              <a:t>y</a:t>
            </a:r>
            <a:r>
              <a:rPr lang="en-US" dirty="0" smtClean="0">
                <a:sym typeface="Symbol"/>
              </a:rPr>
              <a:t> (</a:t>
            </a:r>
            <a:r>
              <a:rPr lang="en-US" i="1" dirty="0" smtClean="0">
                <a:sym typeface="Symbol"/>
              </a:rPr>
              <a:t>P</a:t>
            </a:r>
            <a:r>
              <a:rPr lang="en-US" dirty="0" smtClean="0">
                <a:sym typeface="Symbol"/>
              </a:rPr>
              <a:t>(</a:t>
            </a:r>
            <a:r>
              <a:rPr lang="en-US" i="1" dirty="0" smtClean="0">
                <a:sym typeface="Symbol"/>
              </a:rPr>
              <a:t>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Quantifiers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When the  domain of discourse is finite, we can think of quantification as looping through the elements of the domain.</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every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lvl="1"/>
            <a:r>
              <a:rPr lang="en-US" dirty="0" smtClean="0">
                <a:sym typeface="Symbol"/>
              </a:rPr>
              <a:t>If at a step P(</a:t>
            </a:r>
            <a:r>
              <a:rPr lang="en-US" i="1" dirty="0" smtClean="0">
                <a:sym typeface="Symbol"/>
              </a:rPr>
              <a:t>x</a:t>
            </a:r>
            <a:r>
              <a:rPr lang="en-US" dirty="0" smtClean="0">
                <a:sym typeface="Symbol"/>
              </a:rPr>
              <a:t>) is false,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 and the loop terminates. </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some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and the loop terminates. </a:t>
            </a:r>
          </a:p>
          <a:p>
            <a:pPr lvl="1"/>
            <a:r>
              <a:rPr lang="en-US" dirty="0" smtClean="0">
                <a:sym typeface="Symbol"/>
              </a:rPr>
              <a:t>If the loop ends without finding an </a:t>
            </a:r>
            <a:r>
              <a:rPr lang="en-US" i="1" dirty="0" smtClean="0">
                <a:sym typeface="Symbol"/>
              </a:rPr>
              <a:t>x</a:t>
            </a:r>
            <a:r>
              <a:rPr lang="en-US" dirty="0" smtClean="0">
                <a:sym typeface="Symbol"/>
              </a:rPr>
              <a:t> for which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r>
              <a:rPr lang="en-US" dirty="0" smtClean="0">
                <a:sym typeface="Symbol"/>
              </a:rPr>
              <a:t>Even if the domains are infinite, we can still think of the quantifiers this fashion, but the loops will not terminate in some cases.</a:t>
            </a:r>
          </a:p>
          <a:p>
            <a:endParaRPr lang="en-US" dirty="0" smtClean="0"/>
          </a:p>
          <a:p>
            <a:endParaRPr lang="en-US" dirty="0" smtClean="0"/>
          </a:p>
          <a:p>
            <a:pPr lvl="2"/>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p:txBody>
          <a:bodyPr>
            <a:normAutofit fontScale="925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 on both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Translate the following sentence into predicate logic: “Every student in this class has taken a course in Java.”</a:t>
            </a:r>
          </a:p>
          <a:p>
            <a:pPr>
              <a:buNone/>
            </a:pPr>
            <a:r>
              <a:rPr lang="en-US" b="1" dirty="0" smtClean="0"/>
              <a:t>Solution</a:t>
            </a:r>
            <a:r>
              <a:rPr lang="en-US" dirty="0" smtClean="0"/>
              <a:t>:</a:t>
            </a:r>
          </a:p>
          <a:p>
            <a:pPr>
              <a:buNone/>
            </a:pPr>
            <a:r>
              <a:rPr lang="en-US" dirty="0" smtClean="0"/>
              <a:t>  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define a propositional function J(</a:t>
            </a:r>
            <a:r>
              <a:rPr lang="en-US" i="1" dirty="0" smtClean="0"/>
              <a:t>x</a:t>
            </a:r>
            <a:r>
              <a:rPr lang="en-US" dirty="0" smtClean="0"/>
              <a:t>) denoting “x has taken a course in Java” and translate as </a:t>
            </a:r>
            <a:r>
              <a:rPr lang="en-US" i="1" dirty="0" smtClean="0">
                <a:latin typeface="Cambria Math" pitchFamily="18" charset="0"/>
                <a:ea typeface="Cambria Math" pitchFamily="18" charset="0"/>
                <a:sym typeface="Symbol"/>
              </a:rPr>
              <a:t>x J(x). </a:t>
            </a:r>
          </a:p>
          <a:p>
            <a:pPr lvl="1">
              <a:buNone/>
            </a:pPr>
            <a:r>
              <a:rPr lang="en-US" b="1" dirty="0" smtClean="0"/>
              <a:t>Solution </a:t>
            </a:r>
            <a:r>
              <a:rPr lang="en-US" b="1" dirty="0" smtClean="0">
                <a:latin typeface="Cambria Math" pitchFamily="18" charset="0"/>
                <a:ea typeface="Cambria Math" pitchFamily="18" charset="0"/>
              </a:rPr>
              <a:t>2</a:t>
            </a:r>
            <a:r>
              <a:rPr lang="en-US" dirty="0" smtClean="0"/>
              <a:t>:</a:t>
            </a:r>
            <a:r>
              <a:rPr lang="en-US" b="1" dirty="0" smtClean="0">
                <a:latin typeface="Cambria Math" pitchFamily="18" charset="0"/>
                <a:ea typeface="Cambria Math" pitchFamily="18" charset="0"/>
              </a:rPr>
              <a:t> </a:t>
            </a:r>
            <a:r>
              <a:rPr lang="en-US" dirty="0" smtClean="0"/>
              <a:t>But if </a:t>
            </a:r>
            <a:r>
              <a:rPr lang="en-US" i="1" dirty="0" smtClean="0"/>
              <a:t>U</a:t>
            </a:r>
            <a:r>
              <a:rPr lang="en-US" dirty="0" smtClean="0"/>
              <a:t> is all people, also define a propositional  function S(x) denoting “x is a student in this class” and translate as     </a:t>
            </a:r>
            <a:r>
              <a:rPr lang="en-US" i="1" dirty="0" smtClean="0">
                <a:latin typeface="Cambria Math" pitchFamily="18" charset="0"/>
                <a:ea typeface="Cambria Math" pitchFamily="18" charset="0"/>
                <a:sym typeface="Symbol"/>
              </a:rPr>
              <a:t>x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2</a:t>
            </a:r>
            <a:r>
              <a:rPr lang="en-US" dirty="0" smtClean="0"/>
              <a:t>: Translate the following sentence into predicate logic: “Some student in this class has taken a course in Java.” </a:t>
            </a:r>
          </a:p>
          <a:p>
            <a:pPr>
              <a:buNone/>
            </a:pPr>
            <a:r>
              <a:rPr lang="en-US" b="1" dirty="0" smtClean="0"/>
              <a:t>Solution</a:t>
            </a:r>
            <a:r>
              <a:rPr lang="en-US" dirty="0" smtClean="0"/>
              <a:t>:</a:t>
            </a:r>
          </a:p>
          <a:p>
            <a:pPr>
              <a:buNone/>
            </a:pPr>
            <a:r>
              <a:rPr lang="en-US" dirty="0" smtClean="0"/>
              <a:t>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translate as </a:t>
            </a:r>
          </a:p>
          <a:p>
            <a:pPr lvl="1">
              <a:buNone/>
            </a:pPr>
            <a:r>
              <a:rPr lang="en-US" i="1" dirty="0" smtClean="0">
                <a:latin typeface="Cambria Math" pitchFamily="18" charset="0"/>
                <a:ea typeface="Cambria Math" pitchFamily="18" charset="0"/>
                <a:sym typeface="Symbol"/>
              </a:rPr>
              <a:t>                           x J(x)</a:t>
            </a:r>
          </a:p>
          <a:p>
            <a:pPr lvl="1">
              <a:buNone/>
            </a:pPr>
            <a:r>
              <a:rPr lang="en-US" b="1" dirty="0" smtClean="0"/>
              <a:t>Solution </a:t>
            </a:r>
            <a:r>
              <a:rPr lang="en-US" b="1" dirty="0" smtClean="0">
                <a:latin typeface="Cambria Math" pitchFamily="18" charset="0"/>
                <a:ea typeface="Cambria Math" pitchFamily="18" charset="0"/>
              </a:rPr>
              <a:t>2</a:t>
            </a:r>
            <a:r>
              <a:rPr lang="en-US" dirty="0" smtClean="0"/>
              <a:t>: But if </a:t>
            </a:r>
            <a:r>
              <a:rPr lang="en-US" i="1" dirty="0" smtClean="0"/>
              <a:t>U</a:t>
            </a:r>
            <a:r>
              <a:rPr lang="en-US" dirty="0" smtClean="0"/>
              <a:t> is all people, then translate as                 </a:t>
            </a:r>
            <a:r>
              <a:rPr lang="en-US" i="1" dirty="0" smtClean="0">
                <a:latin typeface="Cambria Math" pitchFamily="18" charset="0"/>
                <a:ea typeface="Cambria Math" pitchFamily="18" charset="0"/>
                <a:sym typeface="Symbol"/>
              </a:rPr>
              <a:t>x (S(x) </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J(x)) </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 </a:t>
            </a:r>
            <a:endParaRPr lang="en-US" dirty="0"/>
          </a:p>
        </p:txBody>
      </p:sp>
      <p:sp>
        <p:nvSpPr>
          <p:cNvPr id="3" name="Content Placeholder 2"/>
          <p:cNvSpPr>
            <a:spLocks noGrp="1"/>
          </p:cNvSpPr>
          <p:nvPr>
            <p:ph idx="1"/>
          </p:nvPr>
        </p:nvSpPr>
        <p:spPr/>
        <p:txBody>
          <a:bodyPr>
            <a:normAutofit/>
          </a:bodyPr>
          <a:lstStyle/>
          <a:p>
            <a:r>
              <a:rPr lang="en-US" dirty="0" smtClean="0"/>
              <a:t>Introduce the  propositional functions </a:t>
            </a:r>
            <a:r>
              <a:rPr lang="en-US" i="1" dirty="0" smtClean="0"/>
              <a:t>Man(x) </a:t>
            </a:r>
            <a:r>
              <a:rPr lang="en-US" dirty="0" smtClean="0"/>
              <a:t>denoting “</a:t>
            </a:r>
            <a:r>
              <a:rPr lang="en-US" i="1" dirty="0" smtClean="0"/>
              <a:t>x</a:t>
            </a:r>
            <a:r>
              <a:rPr lang="en-US" dirty="0" smtClean="0"/>
              <a:t> is a man” and  </a:t>
            </a:r>
            <a:r>
              <a:rPr lang="en-US" i="1" dirty="0" smtClean="0"/>
              <a:t>Mortal(x)</a:t>
            </a:r>
            <a:r>
              <a:rPr lang="en-US" dirty="0" smtClean="0"/>
              <a:t> denoting “</a:t>
            </a:r>
            <a:r>
              <a:rPr lang="en-US" i="1" dirty="0" smtClean="0"/>
              <a:t>x</a:t>
            </a:r>
            <a:r>
              <a:rPr lang="en-US" dirty="0" smtClean="0"/>
              <a:t> is mortal.”  Specify the  domain as all people.</a:t>
            </a:r>
          </a:p>
          <a:p>
            <a:r>
              <a:rPr lang="en-US" dirty="0" smtClean="0"/>
              <a:t>The two premises are:</a:t>
            </a:r>
          </a:p>
          <a:p>
            <a:endParaRPr lang="en-US" dirty="0" smtClean="0"/>
          </a:p>
          <a:p>
            <a:r>
              <a:rPr lang="en-US" dirty="0" smtClean="0"/>
              <a:t>The conclusion is:</a:t>
            </a:r>
          </a:p>
          <a:p>
            <a:endParaRPr lang="en-US" dirty="0" smtClean="0"/>
          </a:p>
          <a:p>
            <a:r>
              <a:rPr lang="en-US" dirty="0" smtClean="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Predicate Logic (First-Order Logic (FOL), Predicate Calculus)</a:t>
            </a:r>
          </a:p>
          <a:p>
            <a:pPr lvl="1"/>
            <a:r>
              <a:rPr lang="en-US" dirty="0" smtClean="0"/>
              <a:t>The Language of Quantifiers</a:t>
            </a:r>
          </a:p>
          <a:p>
            <a:pPr lvl="1"/>
            <a:r>
              <a:rPr lang="en-US" dirty="0" smtClean="0"/>
              <a:t>Logical Equivalences</a:t>
            </a:r>
          </a:p>
          <a:p>
            <a:pPr lvl="1"/>
            <a:r>
              <a:rPr lang="en-US" dirty="0" smtClean="0"/>
              <a:t>Nested Quantifiers</a:t>
            </a:r>
          </a:p>
          <a:p>
            <a:pPr lvl="1"/>
            <a:r>
              <a:rPr lang="en-US" dirty="0" smtClean="0"/>
              <a:t>Translation from Predicate Logic to English</a:t>
            </a:r>
          </a:p>
          <a:p>
            <a:pPr lvl="1"/>
            <a:r>
              <a:rPr lang="en-US" dirty="0" smtClean="0"/>
              <a:t>Translation from English to Predicate Logic</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a:bodyPr>
          <a:lstStyle/>
          <a:p>
            <a:r>
              <a:rPr lang="en-US" dirty="0" smtClean="0"/>
              <a:t>Statements involving predicates and quantifiers are </a:t>
            </a:r>
            <a:r>
              <a:rPr lang="en-US" i="1" dirty="0" smtClean="0"/>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about Quantifiers as Conjunctions and Disjunctions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“Every student in your class has taken a course in Java.”</a:t>
            </a:r>
          </a:p>
          <a:p>
            <a:pPr marL="850392" lvl="1" indent="-457200">
              <a:buNone/>
            </a:pPr>
            <a:r>
              <a:rPr lang="en-US" dirty="0" smtClean="0"/>
              <a:t> Here </a:t>
            </a:r>
            <a:r>
              <a:rPr lang="en-US" i="1" dirty="0" smtClean="0">
                <a:latin typeface="Cambria Math" pitchFamily="18" charset="0"/>
                <a:ea typeface="Cambria Math" pitchFamily="18" charset="0"/>
                <a:sym typeface="Symbol"/>
              </a:rPr>
              <a:t>J(x)</a:t>
            </a:r>
            <a:r>
              <a:rPr lang="en-US" dirty="0" smtClean="0"/>
              <a:t>  is “x has taken a course in Java” and </a:t>
            </a:r>
          </a:p>
          <a:p>
            <a:pPr marL="850392" lvl="1" indent="-457200">
              <a:buNone/>
            </a:pPr>
            <a:r>
              <a:rPr lang="en-US" dirty="0" smtClean="0"/>
              <a:t> the domain is students in your class. </a:t>
            </a:r>
          </a:p>
          <a:p>
            <a:r>
              <a:rPr lang="en-US" dirty="0" smtClean="0"/>
              <a:t>Negating the original statement gives “It is not the case that every student in your class has taken Java.” This implies that “There is a student in your class who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“It is not the case that there is a student in this class who has taken Java.” This implies that “Every student in this class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
        <p:nvSpPr>
          <p:cNvPr id="4" name="Slayt Numarası Yer Tutucusu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dirty="0" smtClean="0"/>
              <a:t>The reasoning in the table shows that:</a:t>
            </a:r>
          </a:p>
          <a:p>
            <a:endParaRPr lang="en-US" dirty="0" smtClean="0"/>
          </a:p>
          <a:p>
            <a:endParaRPr lang="en-US" dirty="0" smtClean="0"/>
          </a:p>
          <a:p>
            <a:endParaRPr lang="en-US" dirty="0" smtClean="0"/>
          </a:p>
          <a:p>
            <a:r>
              <a:rPr lang="en-US" dirty="0" smtClean="0"/>
              <a:t>These are important. You will use these. </a:t>
            </a:r>
            <a:endParaRPr lang="en-US" dirty="0"/>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
        <p:nvSpPr>
          <p:cNvPr id="5" name="Slayt Numarası Yer Tutucusu 4"/>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(M(x)∨C(x)))</a:t>
            </a:r>
            <a:endParaRPr lang="en-US" i="1" dirty="0" smtClean="0">
              <a:latin typeface="Cambria Math" pitchFamily="18" charset="0"/>
              <a:ea typeface="Cambria Math" pitchFamily="18" charset="0"/>
            </a:endParaRP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Fun with Translating from English into Logical Expressions</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x is a thingamabob</a:t>
            </a:r>
          </a:p>
          <a:p>
            <a:pPr>
              <a:buNone/>
            </a:pPr>
            <a:r>
              <a:rPr lang="en-US" b="1" dirty="0" smtClean="0"/>
              <a:t>   </a:t>
            </a:r>
            <a:r>
              <a:rPr lang="en-US" dirty="0" smtClean="0"/>
              <a:t>Translate “Everything is a </a:t>
            </a:r>
            <a:r>
              <a:rPr lang="en-US" dirty="0" err="1" smtClean="0"/>
              <a:t>fleegle</a:t>
            </a:r>
            <a:r>
              <a:rPr lang="en-US" dirty="0" smtClean="0"/>
              <a:t>”</a:t>
            </a:r>
          </a:p>
          <a:p>
            <a:pPr>
              <a:buNone/>
            </a:pPr>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endParaRPr lang="en-US" i="1" dirty="0" smtClean="0">
              <a:latin typeface="Cambria Math" pitchFamily="18" charset="0"/>
              <a:ea typeface="Cambria Math" pitchFamily="18" charset="0"/>
            </a:endParaRP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26</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“Nothing is a </a:t>
            </a:r>
            <a:r>
              <a:rPr lang="en-US" dirty="0" err="1" smtClean="0"/>
              <a:t>snurd</a:t>
            </a:r>
            <a:r>
              <a:rPr lang="en-US" dirty="0" smtClean="0"/>
              <a:t>.”</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 </a:t>
            </a:r>
            <a:r>
              <a:rPr lang="en-US" i="1" dirty="0" smtClean="0">
                <a:latin typeface="Cambria Math" pitchFamily="18" charset="0"/>
                <a:ea typeface="Cambria Math" pitchFamily="18" charset="0"/>
                <a:sym typeface="Symbol"/>
              </a:rPr>
              <a:t>S(x)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27</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“All </a:t>
            </a:r>
            <a:r>
              <a:rPr lang="en-US" dirty="0" err="1" smtClean="0"/>
              <a:t>fleegles</a:t>
            </a:r>
            <a:r>
              <a:rPr lang="en-US" dirty="0" smtClean="0"/>
              <a:t> are </a:t>
            </a:r>
            <a:r>
              <a:rPr lang="en-US" dirty="0" err="1" smtClean="0"/>
              <a:t>snurds</a:t>
            </a:r>
            <a:r>
              <a:rPr lang="en-US" dirty="0" smtClean="0"/>
              <a:t>.”</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r>
              <a:rPr lang="en-US" i="1" dirty="0" smtClean="0">
                <a:latin typeface="Cambria Math"/>
                <a:ea typeface="Cambria Math"/>
                <a:sym typeface="Symbol"/>
              </a:rPr>
              <a:t>→ S(x))</a:t>
            </a:r>
            <a:endParaRPr lang="en-US" i="1" dirty="0" smtClean="0">
              <a:latin typeface="Cambria Math" pitchFamily="18" charset="0"/>
              <a:ea typeface="Cambria Math" pitchFamily="18" charset="0"/>
            </a:endParaRPr>
          </a:p>
          <a:p>
            <a:endParaRPr lang="en-US" dirty="0" smtClean="0"/>
          </a:p>
          <a:p>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28</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“Some </a:t>
            </a:r>
            <a:r>
              <a:rPr lang="en-US" dirty="0" err="1" smtClean="0"/>
              <a:t>fleegles</a:t>
            </a:r>
            <a:r>
              <a:rPr lang="en-US" dirty="0" smtClean="0"/>
              <a:t> are thingamabobs.”</a:t>
            </a:r>
          </a:p>
          <a:p>
            <a:endParaRPr lang="en-US" dirty="0" smtClean="0"/>
          </a:p>
          <a:p>
            <a:pPr>
              <a:buNone/>
            </a:pPr>
            <a:r>
              <a:rPr lang="en-US" b="1" dirty="0" smtClean="0"/>
              <a:t>   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a:t>
            </a:r>
            <a:endParaRPr lang="en-US" i="1" dirty="0" smtClean="0">
              <a:latin typeface="Cambria Math" pitchFamily="18" charset="0"/>
              <a:ea typeface="Cambria Math" pitchFamily="18" charset="0"/>
            </a:endParaRP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29</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 </a:t>
            </a:r>
            <a:r>
              <a:rPr lang="en-US" dirty="0" smtClean="0"/>
              <a:t>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 </a:t>
            </a:r>
            <a:r>
              <a:rPr lang="en-US" dirty="0" err="1" smtClean="0"/>
              <a:t>snurd</a:t>
            </a:r>
            <a:r>
              <a:rPr lang="en-US" dirty="0" smtClean="0"/>
              <a:t> is a thingamabob.”</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a:t>
            </a:r>
            <a:r>
              <a:rPr lang="en-US" i="1" dirty="0" smtClean="0">
                <a:latin typeface="Cambria Math" pitchFamily="18" charset="0"/>
                <a:ea typeface="Cambria Math" pitchFamily="18" charset="0"/>
                <a:sym typeface="Symbol"/>
              </a:rPr>
              <a:t>S(x) </a:t>
            </a:r>
            <a:r>
              <a:rPr lang="en-US" i="1" dirty="0" smtClean="0">
                <a:latin typeface="Cambria Math"/>
                <a:ea typeface="Cambria Math"/>
                <a:sym typeface="Symbol"/>
              </a:rPr>
              <a:t>∨ </a:t>
            </a:r>
            <a:r>
              <a:rPr lang="en-US" dirty="0" smtClean="0">
                <a:latin typeface="Cambria Math"/>
                <a:ea typeface="Cambria Math"/>
              </a:rPr>
              <a:t>¬</a:t>
            </a:r>
            <a:r>
              <a:rPr lang="en-US" i="1" dirty="0" smtClean="0">
                <a:latin typeface="Cambria Math" pitchFamily="18" charset="0"/>
                <a:ea typeface="Cambria Math" pitchFamily="18" charset="0"/>
                <a:sym typeface="Symbol"/>
              </a:rPr>
              <a:t>T(x))</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30</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x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“If any </a:t>
            </a:r>
            <a:r>
              <a:rPr lang="en-US" dirty="0" err="1" smtClean="0"/>
              <a:t>fleegle</a:t>
            </a:r>
            <a:r>
              <a:rPr lang="en-US" dirty="0" smtClean="0"/>
              <a:t> is a </a:t>
            </a:r>
            <a:r>
              <a:rPr lang="en-US" dirty="0" err="1" smtClean="0"/>
              <a:t>snurd</a:t>
            </a:r>
            <a:r>
              <a:rPr lang="en-US" dirty="0" smtClean="0"/>
              <a:t> then it is also a thingamabob.”</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a:t>
            </a:r>
            <a:r>
              <a:rPr lang="en-US" i="1" dirty="0" smtClean="0">
                <a:latin typeface="Cambria Math"/>
                <a:ea typeface="Cambria Math"/>
                <a:sym typeface="Symbol"/>
              </a:rPr>
              <a:t> S(x))→ T(x))</a:t>
            </a:r>
            <a:endParaRPr lang="en-US" i="1" dirty="0" smtClean="0">
              <a:latin typeface="Cambria Math" pitchFamily="18" charset="0"/>
              <a:ea typeface="Cambria Math" pitchFamily="18" charset="0"/>
            </a:endParaRP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31</a:t>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 Example</a:t>
            </a:r>
            <a:endParaRPr lang="en-US" dirty="0"/>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first two are called </a:t>
            </a:r>
            <a:r>
              <a:rPr lang="en-US" i="1" dirty="0" smtClean="0"/>
              <a:t>premises</a:t>
            </a:r>
            <a:r>
              <a:rPr lang="en-US" dirty="0" smtClean="0"/>
              <a:t> and the third is called the </a:t>
            </a:r>
            <a:r>
              <a:rPr lang="en-US" i="1" dirty="0" smtClean="0"/>
              <a:t>conclusion</a:t>
            </a:r>
            <a:r>
              <a:rPr lang="en-US" dirty="0" smtClean="0"/>
              <a:t>. </a:t>
            </a:r>
          </a:p>
          <a:p>
            <a:pPr marL="850392" lvl="1" indent="-457200">
              <a:buFont typeface="+mj-lt"/>
              <a:buAutoNum type="arabicPeriod"/>
            </a:pPr>
            <a:r>
              <a:rPr lang="en-US" dirty="0" smtClean="0"/>
              <a:t>“All lions are fierce.”</a:t>
            </a:r>
          </a:p>
          <a:p>
            <a:pPr marL="850392" lvl="1" indent="-457200">
              <a:buFont typeface="+mj-lt"/>
              <a:buAutoNum type="arabicPeriod"/>
            </a:pPr>
            <a:r>
              <a:rPr lang="en-US" dirty="0" smtClean="0"/>
              <a:t>“Some lions do not drink coffee.”</a:t>
            </a:r>
          </a:p>
          <a:p>
            <a:pPr marL="850392" lvl="1" indent="-457200">
              <a:buFont typeface="+mj-lt"/>
              <a:buAutoNum type="arabicPeriod"/>
            </a:pPr>
            <a:r>
              <a:rPr lang="en-US" dirty="0" smtClean="0"/>
              <a:t>“Some fierce creatures do not drink coffee.” </a:t>
            </a:r>
          </a:p>
          <a:p>
            <a:pPr marL="484632" indent="-457200"/>
            <a:r>
              <a:rPr lang="en-US" dirty="0" smtClean="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smtClean="0"/>
              <a:t>Charles </a:t>
            </a:r>
            <a:r>
              <a:rPr lang="en-US" dirty="0" err="1" smtClean="0"/>
              <a:t>Lutwidge</a:t>
            </a:r>
            <a:r>
              <a:rPr lang="en-US" dirty="0" smtClean="0"/>
              <a:t> Dodgson</a:t>
            </a:r>
          </a:p>
          <a:p>
            <a:r>
              <a:rPr lang="en-US" dirty="0" smtClean="0"/>
              <a:t>   (AKA Lewis </a:t>
            </a:r>
            <a:r>
              <a:rPr lang="en-US" dirty="0" err="1" smtClean="0"/>
              <a:t>Caroll</a:t>
            </a:r>
            <a:r>
              <a:rPr lang="en-US" dirty="0" smtClean="0"/>
              <a:t>)</a:t>
            </a:r>
          </a:p>
          <a:p>
            <a:r>
              <a:rPr lang="en-US" dirty="0" smtClean="0"/>
              <a:t>        (1832-1898)</a:t>
            </a:r>
            <a:endParaRPr lang="en-US" dirty="0"/>
          </a:p>
        </p:txBody>
      </p:sp>
      <p:sp>
        <p:nvSpPr>
          <p:cNvPr id="3" name="Slayt Numarası Yer Tutucusu 2"/>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Predicate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assertion involving predicates and quantifiers is </a:t>
            </a:r>
            <a:r>
              <a:rPr lang="en-US" i="1" dirty="0" smtClean="0"/>
              <a:t>valid</a:t>
            </a:r>
            <a:r>
              <a:rPr lang="en-US" dirty="0" smtClean="0"/>
              <a:t> if it is true </a:t>
            </a:r>
          </a:p>
          <a:p>
            <a:pPr lvl="2"/>
            <a:r>
              <a:rPr lang="en-US" dirty="0" smtClean="0"/>
              <a:t>for all domains </a:t>
            </a:r>
          </a:p>
          <a:p>
            <a:pPr lvl="2"/>
            <a:r>
              <a:rPr lang="en-US" dirty="0" smtClean="0"/>
              <a:t>every propositional function  substituted for the predicates in the assertion.</a:t>
            </a:r>
          </a:p>
          <a:p>
            <a:pPr lvl="1">
              <a:buNone/>
            </a:pPr>
            <a:r>
              <a:rPr lang="en-US" b="1" dirty="0" smtClean="0"/>
              <a:t>Example</a:t>
            </a:r>
            <a:r>
              <a:rPr lang="en-US" dirty="0" smtClean="0"/>
              <a:t>:  </a:t>
            </a:r>
          </a:p>
          <a:p>
            <a:r>
              <a:rPr lang="en-US" dirty="0" smtClean="0"/>
              <a:t>An assertion involving predicates is </a:t>
            </a:r>
            <a:r>
              <a:rPr lang="en-US" i="1" dirty="0" err="1" smtClean="0"/>
              <a:t>satisfiable</a:t>
            </a:r>
            <a:r>
              <a:rPr lang="en-US" dirty="0" smtClean="0"/>
              <a:t> if it is true </a:t>
            </a:r>
          </a:p>
          <a:p>
            <a:pPr lvl="2"/>
            <a:r>
              <a:rPr lang="en-US" dirty="0" smtClean="0"/>
              <a:t>for some domains </a:t>
            </a:r>
          </a:p>
          <a:p>
            <a:pPr lvl="2"/>
            <a:r>
              <a:rPr lang="en-US" dirty="0" smtClean="0"/>
              <a:t>some propositional functions that can be substituted for  the predicates in the assertion. </a:t>
            </a:r>
          </a:p>
          <a:p>
            <a:pPr>
              <a:buNone/>
            </a:pPr>
            <a:r>
              <a:rPr lang="en-US" dirty="0" smtClean="0"/>
              <a:t>    Otherwise it is </a:t>
            </a:r>
            <a:r>
              <a:rPr lang="en-US" i="1" dirty="0" err="1" smtClean="0"/>
              <a:t>unsatisfiable</a:t>
            </a:r>
            <a:r>
              <a:rPr lang="en-US" dirty="0" smtClean="0"/>
              <a:t>.</a:t>
            </a:r>
          </a:p>
          <a:p>
            <a:pPr>
              <a:buNone/>
            </a:pPr>
            <a:r>
              <a:rPr lang="en-US" dirty="0" smtClean="0"/>
              <a:t>    </a:t>
            </a:r>
            <a:r>
              <a:rPr lang="en-US" b="1" dirty="0" smtClean="0"/>
              <a:t>Example:</a:t>
            </a:r>
            <a:r>
              <a:rPr lang="en-US" dirty="0" smtClean="0"/>
              <a:t>                                     not valid but </a:t>
            </a:r>
            <a:r>
              <a:rPr lang="en-US" dirty="0" err="1" smtClean="0"/>
              <a:t>satisfiable</a:t>
            </a:r>
            <a:r>
              <a:rPr lang="en-US" dirty="0" smtClean="0"/>
              <a:t> </a:t>
            </a:r>
          </a:p>
          <a:p>
            <a:pPr>
              <a:buNone/>
            </a:pPr>
            <a:r>
              <a:rPr lang="en-US" dirty="0" smtClean="0"/>
              <a:t>    </a:t>
            </a:r>
            <a:r>
              <a:rPr lang="en-US" b="1" dirty="0" smtClean="0"/>
              <a:t>Example:                                        </a:t>
            </a:r>
            <a:r>
              <a:rPr lang="en-US" dirty="0" err="1" smtClean="0"/>
              <a:t>unsatisfiable</a:t>
            </a:r>
            <a:endParaRPr lang="en-US" dirty="0" smtClean="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MorePredicate</a:t>
            </a:r>
            <a:r>
              <a:rPr lang="en-US" dirty="0" smtClean="0"/>
              <a:t>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scope </a:t>
            </a:r>
            <a:r>
              <a:rPr lang="en-US" dirty="0" smtClean="0"/>
              <a:t>of a quantifier is the part of an assertion in which variables are bound by the quantifier.</a:t>
            </a:r>
          </a:p>
          <a:p>
            <a:pPr lvl="1">
              <a:buNone/>
            </a:pPr>
            <a:r>
              <a:rPr lang="en-US" b="1" dirty="0" smtClean="0"/>
              <a:t>Example</a:t>
            </a:r>
            <a:r>
              <a:rPr lang="en-US" dirty="0" smtClean="0"/>
              <a:t>:                                      </a:t>
            </a:r>
            <a:r>
              <a:rPr lang="en-US" i="1" dirty="0" smtClean="0"/>
              <a:t>x</a:t>
            </a:r>
            <a:r>
              <a:rPr lang="en-US" dirty="0" smtClean="0"/>
              <a:t> has wide scope</a:t>
            </a:r>
          </a:p>
          <a:p>
            <a:pPr lvl="1">
              <a:buNone/>
            </a:pPr>
            <a:r>
              <a:rPr lang="en-US" dirty="0" smtClean="0"/>
              <a:t> </a:t>
            </a:r>
          </a:p>
          <a:p>
            <a:pPr lvl="1">
              <a:buNone/>
            </a:pPr>
            <a:r>
              <a:rPr lang="en-US" b="1" dirty="0" smtClean="0"/>
              <a:t>Example</a:t>
            </a:r>
            <a:r>
              <a:rPr lang="en-US" dirty="0" smtClean="0"/>
              <a:t>:                                      </a:t>
            </a:r>
            <a:r>
              <a:rPr lang="en-US" i="1" dirty="0" smtClean="0"/>
              <a:t>x</a:t>
            </a:r>
            <a:r>
              <a:rPr lang="en-US" dirty="0" smtClean="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(optional)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Prolog (from </a:t>
            </a:r>
            <a:r>
              <a:rPr lang="en-US" i="1" dirty="0" smtClean="0"/>
              <a:t>Pro</a:t>
            </a:r>
            <a:r>
              <a:rPr lang="en-US" dirty="0" smtClean="0"/>
              <a:t>gramming in </a:t>
            </a:r>
            <a:r>
              <a:rPr lang="en-US" i="1" dirty="0" smtClean="0"/>
              <a:t>Log</a:t>
            </a:r>
            <a:r>
              <a:rPr lang="en-US" dirty="0" smtClean="0"/>
              <a:t>ic) is a programming language developed in the </a:t>
            </a:r>
            <a:r>
              <a:rPr lang="en-US" dirty="0" smtClean="0">
                <a:latin typeface="Cambria Math" pitchFamily="18" charset="0"/>
                <a:ea typeface="Cambria Math" pitchFamily="18" charset="0"/>
              </a:rPr>
              <a:t>1970</a:t>
            </a:r>
            <a:r>
              <a:rPr lang="en-US" dirty="0" smtClean="0"/>
              <a:t>s by researchers in artificial intelligence (AI).</a:t>
            </a:r>
          </a:p>
          <a:p>
            <a:r>
              <a:rPr lang="en-US" dirty="0" smtClean="0"/>
              <a:t>Prolog programs include </a:t>
            </a:r>
            <a:r>
              <a:rPr lang="en-US" i="1" dirty="0" smtClean="0"/>
              <a:t>Prolog facts </a:t>
            </a:r>
            <a:r>
              <a:rPr lang="en-US" dirty="0" smtClean="0"/>
              <a:t>and </a:t>
            </a:r>
            <a:r>
              <a:rPr lang="en-US" i="1" dirty="0" smtClean="0"/>
              <a:t>Prolog rules</a:t>
            </a:r>
            <a:r>
              <a:rPr lang="en-US" dirty="0" smtClean="0"/>
              <a:t>.</a:t>
            </a:r>
          </a:p>
          <a:p>
            <a:r>
              <a:rPr lang="en-US" dirty="0" smtClean="0"/>
              <a:t>As an example of a set of Prolog facts consider the following:</a:t>
            </a:r>
          </a:p>
          <a:p>
            <a:pPr lvl="1">
              <a:buNone/>
            </a:pPr>
            <a:r>
              <a:rPr lang="en-US" sz="1200" dirty="0" smtClean="0">
                <a:latin typeface="Lucida Sans Typewriter" pitchFamily="49" charset="0"/>
              </a:rPr>
              <a:t>   instructor(</a:t>
            </a:r>
            <a:r>
              <a:rPr lang="en-US" sz="1200" dirty="0" err="1" smtClean="0">
                <a:latin typeface="Lucida Sans Typewriter" pitchFamily="49" charset="0"/>
              </a:rPr>
              <a:t>chan</a:t>
            </a:r>
            <a:r>
              <a:rPr lang="en-US" sz="1200" dirty="0" smtClean="0">
                <a:latin typeface="Lucida Sans Typewriter" pitchFamily="49" charset="0"/>
              </a:rPr>
              <a:t>, math273).</a:t>
            </a:r>
          </a:p>
          <a:p>
            <a:pPr lvl="1">
              <a:buNone/>
            </a:pPr>
            <a:r>
              <a:rPr lang="en-US" sz="1200" dirty="0" smtClean="0">
                <a:latin typeface="Lucida Sans Typewriter" pitchFamily="49" charset="0"/>
              </a:rPr>
              <a:t>   instructor(</a:t>
            </a:r>
            <a:r>
              <a:rPr lang="en-US" sz="1200" dirty="0" err="1" smtClean="0">
                <a:latin typeface="Lucida Sans Typewriter" pitchFamily="49" charset="0"/>
              </a:rPr>
              <a:t>patel</a:t>
            </a:r>
            <a:r>
              <a:rPr lang="en-US" sz="1200" dirty="0" smtClean="0">
                <a:latin typeface="Lucida Sans Typewriter" pitchFamily="49" charset="0"/>
              </a:rPr>
              <a:t>, ee222).</a:t>
            </a:r>
          </a:p>
          <a:p>
            <a:pPr lvl="1">
              <a:buNone/>
            </a:pPr>
            <a:r>
              <a:rPr lang="en-US" sz="1200" dirty="0" smtClean="0">
                <a:latin typeface="Lucida Sans Typewriter" pitchFamily="49" charset="0"/>
              </a:rPr>
              <a:t>   instructor(</a:t>
            </a:r>
            <a:r>
              <a:rPr lang="en-US" sz="1200" dirty="0" err="1" smtClean="0">
                <a:latin typeface="Lucida Sans Typewriter" pitchFamily="49" charset="0"/>
              </a:rPr>
              <a:t>grossman</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kevin</a:t>
            </a:r>
            <a:r>
              <a:rPr lang="en-US" sz="1200" dirty="0" smtClean="0">
                <a:latin typeface="Lucida Sans Typewriter" pitchFamily="49" charset="0"/>
              </a:rPr>
              <a:t>, math273).</a:t>
            </a:r>
          </a:p>
          <a:p>
            <a:pPr lvl="1">
              <a:buNone/>
            </a:pPr>
            <a:r>
              <a:rPr lang="en-US" sz="1200" dirty="0" smtClean="0">
                <a:latin typeface="Lucida Sans Typewriter" pitchFamily="49" charset="0"/>
              </a:rPr>
              <a:t>   </a:t>
            </a:r>
            <a:r>
              <a:rPr lang="en-US" sz="1200" dirty="0" err="1" smtClean="0">
                <a:latin typeface="Lucida Sans Typewriter" pitchFamily="49" charset="0"/>
              </a:rPr>
              <a:t>enrolled(juana</a:t>
            </a:r>
            <a:r>
              <a:rPr lang="en-US" sz="1200" dirty="0" smtClean="0">
                <a:latin typeface="Lucida Sans Typewriter" pitchFamily="49" charset="0"/>
              </a:rPr>
              <a:t>, ee222).</a:t>
            </a:r>
          </a:p>
          <a:p>
            <a:pPr lvl="1">
              <a:buNone/>
            </a:pPr>
            <a:r>
              <a:rPr lang="en-US" sz="1200" dirty="0" smtClean="0">
                <a:latin typeface="Lucida Sans Typewriter" pitchFamily="49" charset="0"/>
              </a:rPr>
              <a:t>   enrolled(</a:t>
            </a:r>
            <a:r>
              <a:rPr lang="en-US" sz="1200" dirty="0" err="1" smtClean="0">
                <a:latin typeface="Lucida Sans Typewriter" pitchFamily="49" charset="0"/>
              </a:rPr>
              <a:t>juana</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math273).</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cs301).</a:t>
            </a:r>
          </a:p>
          <a:p>
            <a:r>
              <a:rPr lang="en-US" dirty="0" smtClean="0"/>
              <a:t>Here the predicates </a:t>
            </a:r>
            <a:r>
              <a:rPr lang="en-US" i="1" dirty="0" smtClean="0"/>
              <a:t>instructor(</a:t>
            </a:r>
            <a:r>
              <a:rPr lang="en-US" i="1" dirty="0" err="1" smtClean="0"/>
              <a:t>p,c</a:t>
            </a:r>
            <a:r>
              <a:rPr lang="en-US" i="1" dirty="0" smtClean="0"/>
              <a:t>)</a:t>
            </a:r>
            <a:r>
              <a:rPr lang="en-US" dirty="0" smtClean="0"/>
              <a:t> and </a:t>
            </a:r>
            <a:r>
              <a:rPr lang="en-US" i="1" dirty="0" smtClean="0"/>
              <a:t>enrolled(</a:t>
            </a:r>
            <a:r>
              <a:rPr lang="en-US" i="1" dirty="0" err="1" smtClean="0"/>
              <a:t>s,c</a:t>
            </a:r>
            <a:r>
              <a:rPr lang="en-US" i="1" dirty="0" smtClean="0"/>
              <a:t>)</a:t>
            </a:r>
            <a:r>
              <a:rPr lang="en-US" dirty="0" smtClean="0"/>
              <a:t> represent that professor </a:t>
            </a:r>
            <a:r>
              <a:rPr lang="en-US" i="1" dirty="0" smtClean="0"/>
              <a:t>p </a:t>
            </a:r>
            <a:r>
              <a:rPr lang="en-US" dirty="0" smtClean="0"/>
              <a:t>is the instructor of course </a:t>
            </a:r>
            <a:r>
              <a:rPr lang="en-US" i="1" dirty="0" smtClean="0"/>
              <a:t>c</a:t>
            </a:r>
            <a:r>
              <a:rPr lang="en-US" dirty="0" smtClean="0"/>
              <a:t> and that student </a:t>
            </a:r>
            <a:r>
              <a:rPr lang="en-US" i="1" dirty="0" smtClean="0"/>
              <a:t>s </a:t>
            </a:r>
            <a:r>
              <a:rPr lang="en-US" dirty="0" smtClean="0"/>
              <a:t>is enrolled in course </a:t>
            </a:r>
            <a:r>
              <a:rPr lang="en-US" i="1" dirty="0" smtClean="0"/>
              <a:t>c</a:t>
            </a:r>
            <a:r>
              <a:rPr lang="en-US" dirty="0" smtClean="0"/>
              <a:t>.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a:bodyPr>
          <a:lstStyle/>
          <a:p>
            <a:r>
              <a:rPr lang="en-US" dirty="0" smtClean="0"/>
              <a:t>In Prolog, names beginning with an uppercase letter are variables. </a:t>
            </a:r>
          </a:p>
          <a:p>
            <a:r>
              <a:rPr lang="en-US" dirty="0" smtClean="0"/>
              <a:t>If we have </a:t>
            </a:r>
            <a:r>
              <a:rPr lang="en-US" dirty="0" err="1" smtClean="0"/>
              <a:t>apredicate</a:t>
            </a:r>
            <a:r>
              <a:rPr lang="en-US" dirty="0" smtClean="0"/>
              <a:t> </a:t>
            </a:r>
            <a:r>
              <a:rPr lang="en-US" i="1" dirty="0" smtClean="0"/>
              <a:t>teaches(</a:t>
            </a:r>
            <a:r>
              <a:rPr lang="en-US" i="1" dirty="0" err="1" smtClean="0"/>
              <a:t>p,s</a:t>
            </a:r>
            <a:r>
              <a:rPr lang="en-US" i="1" dirty="0" smtClean="0"/>
              <a:t>) </a:t>
            </a:r>
            <a:r>
              <a:rPr lang="en-US" dirty="0" smtClean="0"/>
              <a:t>representing “professor </a:t>
            </a:r>
            <a:r>
              <a:rPr lang="en-US" i="1" dirty="0" smtClean="0"/>
              <a:t>p</a:t>
            </a:r>
            <a:r>
              <a:rPr lang="en-US" dirty="0" smtClean="0"/>
              <a:t> teaches student </a:t>
            </a:r>
            <a:r>
              <a:rPr lang="en-US" i="1" dirty="0" smtClean="0"/>
              <a:t>s</a:t>
            </a:r>
            <a:r>
              <a:rPr lang="en-US" dirty="0" smtClean="0"/>
              <a:t>,” we can write the rule:</a:t>
            </a:r>
          </a:p>
          <a:p>
            <a:pPr>
              <a:buNone/>
            </a:pPr>
            <a:r>
              <a:rPr lang="en-US" dirty="0" smtClean="0"/>
              <a:t>   </a:t>
            </a:r>
            <a:r>
              <a:rPr lang="en-US" sz="2000" i="1" dirty="0" smtClean="0">
                <a:latin typeface="Lucida Sans Typewriter" pitchFamily="49" charset="0"/>
              </a:rPr>
              <a:t>teaches(P,S)</a:t>
            </a:r>
            <a:r>
              <a:rPr lang="en-US" sz="2000" dirty="0" smtClean="0">
                <a:latin typeface="Lucida Sans Typewriter" pitchFamily="49" charset="0"/>
              </a:rPr>
              <a:t> :- </a:t>
            </a:r>
            <a:r>
              <a:rPr lang="en-US" sz="2000" i="1" dirty="0" smtClean="0">
                <a:latin typeface="Lucida Sans Typewriter" pitchFamily="49" charset="0"/>
              </a:rPr>
              <a:t>instructor(P,C)</a:t>
            </a:r>
            <a:r>
              <a:rPr lang="en-US" sz="2000" dirty="0" smtClean="0">
                <a:latin typeface="Lucida Sans Typewriter" pitchFamily="49" charset="0"/>
              </a:rPr>
              <a:t>, </a:t>
            </a:r>
            <a:r>
              <a:rPr lang="en-US" sz="2000" i="1" dirty="0" smtClean="0">
                <a:latin typeface="Lucida Sans Typewriter" pitchFamily="49" charset="0"/>
              </a:rPr>
              <a:t>enrolled(S,C)</a:t>
            </a:r>
            <a:r>
              <a:rPr lang="en-US" sz="2000" dirty="0" smtClean="0">
                <a:latin typeface="Lucida Sans Typewriter" pitchFamily="49" charset="0"/>
              </a:rPr>
              <a:t>.</a:t>
            </a:r>
          </a:p>
          <a:p>
            <a:r>
              <a:rPr lang="en-US" dirty="0" smtClean="0"/>
              <a:t>This Prolog rule can be viewed as equivalent to the following statement in logic (using our conventions for logical statements).</a:t>
            </a:r>
          </a:p>
          <a:p>
            <a:pPr marL="850392" lvl="1" indent="-457200">
              <a:buNone/>
            </a:pPr>
            <a:r>
              <a:rPr lang="en-US" i="1" dirty="0" smtClean="0">
                <a:latin typeface="Cambria Math" pitchFamily="18" charset="0"/>
                <a:ea typeface="Cambria Math" pitchFamily="18" charset="0"/>
                <a:sym typeface="Symbol"/>
              </a:rPr>
              <a:t>p c s(I(</a:t>
            </a:r>
            <a:r>
              <a:rPr lang="en-US" i="1" dirty="0" err="1" smtClean="0">
                <a:latin typeface="Cambria Math" pitchFamily="18" charset="0"/>
                <a:ea typeface="Cambria Math" pitchFamily="18" charset="0"/>
                <a:sym typeface="Symbol"/>
              </a:rPr>
              <a:t>p,c</a:t>
            </a:r>
            <a:r>
              <a:rPr lang="en-US" i="1" dirty="0" smtClean="0">
                <a:latin typeface="Cambria Math" pitchFamily="18" charset="0"/>
                <a:ea typeface="Cambria Math" pitchFamily="18" charset="0"/>
                <a:sym typeface="Symbol"/>
              </a:rPr>
              <a:t>)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E(</a:t>
            </a:r>
            <a:r>
              <a:rPr lang="en-US" i="1" dirty="0" err="1" smtClean="0">
                <a:latin typeface="Cambria Math" pitchFamily="18" charset="0"/>
                <a:ea typeface="Cambria Math" pitchFamily="18" charset="0"/>
                <a:sym typeface="Symbol"/>
              </a:rPr>
              <a:t>s,c</a:t>
            </a:r>
            <a:r>
              <a:rPr lang="en-US" i="1" dirty="0" smtClean="0">
                <a:latin typeface="Cambria Math" pitchFamily="18" charset="0"/>
                <a:ea typeface="Cambria Math" pitchFamily="18" charset="0"/>
                <a:sym typeface="Symbol"/>
              </a:rPr>
              <a:t>)) </a:t>
            </a:r>
            <a:r>
              <a:rPr lang="en-US" i="1" dirty="0" smtClean="0">
                <a:latin typeface="Cambria Math"/>
                <a:ea typeface="Cambria Math"/>
                <a:sym typeface="Symbol"/>
              </a:rPr>
              <a:t>→ T(</a:t>
            </a:r>
            <a:r>
              <a:rPr lang="en-US" i="1" dirty="0" err="1" smtClean="0">
                <a:latin typeface="Cambria Math"/>
                <a:ea typeface="Cambria Math"/>
                <a:sym typeface="Symbol"/>
              </a:rPr>
              <a:t>p,s</a:t>
            </a:r>
            <a:r>
              <a:rPr lang="en-US" i="1" dirty="0" smtClean="0">
                <a:latin typeface="Cambria Math"/>
                <a:ea typeface="Cambria Math"/>
                <a:sym typeface="Symbol"/>
              </a:rPr>
              <a:t>))</a:t>
            </a:r>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Prolog programs are loaded into a </a:t>
            </a:r>
            <a:r>
              <a:rPr lang="en-US" i="1" dirty="0" smtClean="0"/>
              <a:t>Prolog interpreter</a:t>
            </a:r>
            <a:r>
              <a:rPr lang="en-US" dirty="0" smtClean="0"/>
              <a:t>. The interpreter receives</a:t>
            </a:r>
            <a:r>
              <a:rPr lang="en-US" i="1" dirty="0" smtClean="0"/>
              <a:t> queries </a:t>
            </a:r>
            <a:r>
              <a:rPr lang="en-US" dirty="0" smtClean="0"/>
              <a:t>and returns answers using the Prolog program. </a:t>
            </a:r>
          </a:p>
          <a:p>
            <a:r>
              <a:rPr lang="en-US" dirty="0" smtClean="0"/>
              <a:t>For example, using our program, the following query may be given:</a:t>
            </a:r>
          </a:p>
          <a:p>
            <a:pPr>
              <a:buNone/>
            </a:pPr>
            <a:r>
              <a:rPr lang="en-US" dirty="0" smtClean="0"/>
              <a:t>          </a:t>
            </a:r>
            <a:r>
              <a:rPr lang="en-US" dirty="0" smtClean="0">
                <a:latin typeface="Lucida Sans Typewriter" pitchFamily="49" charset="0"/>
              </a:rPr>
              <a:t>?enrolled(kevin,math273).</a:t>
            </a:r>
          </a:p>
          <a:p>
            <a:r>
              <a:rPr lang="en-US" dirty="0" smtClean="0"/>
              <a:t>Prolog produces the response:</a:t>
            </a:r>
          </a:p>
          <a:p>
            <a:pPr>
              <a:buNone/>
            </a:pPr>
            <a:r>
              <a:rPr lang="en-US" dirty="0" smtClean="0"/>
              <a:t>            </a:t>
            </a:r>
            <a:r>
              <a:rPr lang="en-US" dirty="0" smtClean="0">
                <a:latin typeface="Lucida Sans Typewriter" pitchFamily="49" charset="0"/>
              </a:rPr>
              <a:t>yes</a:t>
            </a:r>
          </a:p>
          <a:p>
            <a:r>
              <a:rPr lang="en-US" dirty="0" smtClean="0"/>
              <a:t>Note that the </a:t>
            </a:r>
            <a:r>
              <a:rPr lang="en-US" dirty="0" smtClean="0">
                <a:latin typeface="Lucida Sans Typewriter" pitchFamily="49" charset="0"/>
              </a:rPr>
              <a:t>? </a:t>
            </a:r>
            <a:r>
              <a:rPr lang="en-US" dirty="0" smtClean="0"/>
              <a:t>is the prompt given by the Prolog interpreter indicating that it is ready to receive a query.</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query:</a:t>
            </a:r>
          </a:p>
          <a:p>
            <a:pPr>
              <a:buNone/>
            </a:pPr>
            <a:r>
              <a:rPr lang="en-US" dirty="0" smtClean="0"/>
              <a:t>          </a:t>
            </a:r>
            <a:r>
              <a:rPr lang="en-US" sz="1600" dirty="0" smtClean="0">
                <a:latin typeface="Lucida Sans Typewriter" pitchFamily="49" charset="0"/>
              </a:rPr>
              <a:t>?enrolled(X,math273).</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X,juana</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patel</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grossman</a:t>
            </a:r>
            <a:r>
              <a:rPr lang="en-US" sz="1600" dirty="0" smtClean="0">
                <a:latin typeface="Lucida Sans Typewriter" pitchFamily="49" charset="0"/>
              </a:rPr>
              <a:t>;</a:t>
            </a:r>
          </a:p>
          <a:p>
            <a:pPr>
              <a:buNone/>
            </a:pPr>
            <a:r>
              <a:rPr lang="en-US" sz="1600" dirty="0" smtClean="0">
                <a:latin typeface="Lucida Sans Typewriter" pitchFamily="49" charset="0"/>
              </a:rPr>
              <a:t>       no</a:t>
            </a:r>
          </a:p>
          <a:p>
            <a:endParaRPr lang="en-US" dirty="0"/>
          </a:p>
        </p:txBody>
      </p:sp>
      <p:sp>
        <p:nvSpPr>
          <p:cNvPr id="4" name="TextBox 3"/>
          <p:cNvSpPr txBox="1"/>
          <p:nvPr/>
        </p:nvSpPr>
        <p:spPr>
          <a:xfrm>
            <a:off x="4800600" y="2895600"/>
            <a:ext cx="3505200" cy="2031325"/>
          </a:xfrm>
          <a:prstGeom prst="rect">
            <a:avLst/>
          </a:prstGeom>
          <a:noFill/>
        </p:spPr>
        <p:txBody>
          <a:bodyPr wrap="square" rtlCol="0">
            <a:spAutoFit/>
          </a:bodyPr>
          <a:lstStyle/>
          <a:p>
            <a:r>
              <a:rPr lang="en-US" dirty="0" smtClean="0"/>
              <a:t>The Prolog interpreter tries to find an instantiation for </a:t>
            </a:r>
            <a:r>
              <a:rPr lang="en-US" dirty="0" smtClean="0">
                <a:latin typeface="Lucida Sans Typewriter" pitchFamily="49" charset="0"/>
              </a:rPr>
              <a:t>X</a:t>
            </a:r>
            <a:r>
              <a:rPr lang="en-US" dirty="0" smtClean="0"/>
              <a:t>. It does so and returns</a:t>
            </a:r>
            <a:r>
              <a:rPr lang="en-US" dirty="0" smtClean="0">
                <a:latin typeface="Lucida Sans Typewriter" pitchFamily="49" charset="0"/>
              </a:rPr>
              <a:t> X = </a:t>
            </a:r>
            <a:r>
              <a:rPr lang="en-US" dirty="0" err="1" smtClean="0">
                <a:latin typeface="Lucida Sans Typewriter" pitchFamily="49" charset="0"/>
              </a:rPr>
              <a:t>kevin</a:t>
            </a:r>
            <a:r>
              <a:rPr lang="en-US" dirty="0" smtClean="0">
                <a:latin typeface="Lucida Sans Typewriter" pitchFamily="49" charset="0"/>
              </a:rPr>
              <a:t>. </a:t>
            </a:r>
            <a:r>
              <a:rPr lang="en-US" dirty="0" smtClean="0"/>
              <a:t>Then the user types the </a:t>
            </a:r>
            <a:r>
              <a:rPr lang="en-US" dirty="0" smtClean="0">
                <a:latin typeface="Lucida Sans Typewriter" pitchFamily="49" charset="0"/>
              </a:rPr>
              <a:t>; </a:t>
            </a:r>
            <a:r>
              <a:rPr lang="en-US" dirty="0" smtClean="0"/>
              <a:t>indicating a request for another answer. When Prolog is unable to find another answer it returns </a:t>
            </a:r>
            <a:r>
              <a:rPr lang="en-US" dirty="0" smtClean="0">
                <a:latin typeface="Lucida Sans Typewriter" pitchFamily="49" charset="0"/>
              </a:rPr>
              <a:t>no</a:t>
            </a:r>
            <a:r>
              <a:rPr lang="en-US" dirty="0" smtClean="0"/>
              <a:t>.</a:t>
            </a:r>
            <a:endParaRPr lang="en-US" dirty="0"/>
          </a:p>
        </p:txBody>
      </p:sp>
      <p:sp>
        <p:nvSpPr>
          <p:cNvPr id="5" name="Slayt Numarası Yer Tutucusu 4"/>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Predicates </a:t>
            </a:r>
          </a:p>
          <a:p>
            <a:r>
              <a:rPr lang="en-US" dirty="0" smtClean="0"/>
              <a:t>Variables</a:t>
            </a:r>
          </a:p>
          <a:p>
            <a:r>
              <a:rPr lang="en-US" dirty="0" smtClean="0"/>
              <a:t>Quantifiers</a:t>
            </a:r>
          </a:p>
          <a:p>
            <a:pPr lvl="1"/>
            <a:r>
              <a:rPr lang="en-US" dirty="0" smtClean="0"/>
              <a:t>Universal Quantifier</a:t>
            </a:r>
          </a:p>
          <a:p>
            <a:pPr lvl="1"/>
            <a:r>
              <a:rPr lang="en-US" dirty="0" smtClean="0"/>
              <a:t>Existential Quantifier</a:t>
            </a:r>
          </a:p>
          <a:p>
            <a:r>
              <a:rPr lang="en-US" dirty="0" smtClean="0"/>
              <a:t>Negating Quantifiers</a:t>
            </a:r>
          </a:p>
          <a:p>
            <a:pPr lvl="1"/>
            <a:r>
              <a:rPr lang="en-US" dirty="0" smtClean="0"/>
              <a:t>De Morgan’s Laws for Quantifiers</a:t>
            </a:r>
          </a:p>
          <a:p>
            <a:r>
              <a:rPr lang="en-US" dirty="0" smtClean="0"/>
              <a:t>Translating English to Logic</a:t>
            </a:r>
          </a:p>
          <a:p>
            <a:r>
              <a:rPr lang="en-US" dirty="0" smtClean="0"/>
              <a:t>Logic Programming (</a:t>
            </a:r>
            <a:r>
              <a:rPr lang="en-US" i="1" dirty="0" smtClean="0"/>
              <a:t>optional</a:t>
            </a:r>
            <a:r>
              <a:rPr lang="en-US" dirty="0" smtClean="0"/>
              <a:t>)</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endParaRPr lang="en-US" sz="1600" dirty="0" smtClean="0">
              <a:latin typeface="Lucida Sans Typewriter" pitchFamily="49" charset="0"/>
            </a:endParaRP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chan,X</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pPr>
              <a:buNone/>
            </a:pPr>
            <a:endParaRPr lang="en-US" sz="1600" dirty="0" smtClean="0">
              <a:latin typeface="Lucida Sans Typewriter" pitchFamily="49" charset="0"/>
            </a:endParaRPr>
          </a:p>
          <a:p>
            <a:r>
              <a:rPr lang="en-US" dirty="0" smtClean="0"/>
              <a:t>A number of very good Prolog texts are available.  </a:t>
            </a:r>
            <a:r>
              <a:rPr lang="en-US" i="1" dirty="0" smtClean="0"/>
              <a:t>Learn Prolog Now! </a:t>
            </a:r>
            <a:r>
              <a:rPr lang="en-US" dirty="0" smtClean="0"/>
              <a:t>is one such text with a free online version at  </a:t>
            </a:r>
            <a:r>
              <a:rPr lang="en-US" dirty="0" smtClean="0">
                <a:hlinkClick r:id="rId2"/>
              </a:rPr>
              <a:t>http://www.learnprolognow.org/</a:t>
            </a:r>
            <a:endParaRPr lang="en-US" dirty="0" smtClean="0"/>
          </a:p>
          <a:p>
            <a:r>
              <a:rPr lang="en-US" dirty="0" smtClean="0"/>
              <a:t>There is much more to Prolog and to the entire field of logic programming.</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
        <p:nvSpPr>
          <p:cNvPr id="4" name="Slayt Numarası Yer Tutucusu 3"/>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yQ</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smtClean="0">
                <a:latin typeface="Cambria Math" pitchFamily="18" charset="0"/>
                <a:ea typeface="Cambria Math" pitchFamily="18" charset="0"/>
                <a:sym typeface="Symbol"/>
              </a:rPr>
              <a:t>xQ(</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a:t>
            </a:r>
            <a:r>
              <a:rPr lang="en-US" b="1" smtClean="0"/>
              <a:t>: </a:t>
            </a:r>
            <a:r>
              <a:rPr lang="en-US" smtClean="0"/>
              <a:t>False</a:t>
            </a:r>
            <a:endParaRPr lang="en-US"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nvPr>
        </p:nvGraphicFramePr>
        <p:xfrm>
          <a:off x="533400" y="2514600"/>
          <a:ext cx="8229600" cy="3479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
        <p:nvSpPr>
          <p:cNvPr id="3" name="Slayt Numarası Yer Tutucusu 2"/>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2</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There is a student none of whose friends are also friends with each other.</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
        <p:nvSpPr>
          <p:cNvPr id="4" name="Slayt Numarası Yer Tutucusu 3"/>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Use quantifiers to express the definition of the limit of </a:t>
            </a:r>
            <a:r>
              <a:rPr lang="en-US" i="1" dirty="0" smtClean="0"/>
              <a:t>a</a:t>
            </a:r>
            <a:r>
              <a:rPr lang="en-US" dirty="0" smtClean="0"/>
              <a:t> real-valued function </a:t>
            </a:r>
            <a:r>
              <a:rPr lang="en-US" i="1" dirty="0" smtClean="0"/>
              <a:t>f(x)</a:t>
            </a:r>
            <a:r>
              <a:rPr lang="en-US" dirty="0" smtClean="0"/>
              <a:t> of a real variable </a:t>
            </a:r>
            <a:r>
              <a:rPr lang="en-US" i="1" dirty="0" smtClean="0"/>
              <a:t>x</a:t>
            </a:r>
            <a:r>
              <a:rPr lang="en-US" dirty="0" smtClean="0"/>
              <a:t> at a point </a:t>
            </a:r>
            <a:r>
              <a:rPr lang="en-US" i="1" dirty="0" smtClean="0"/>
              <a:t>a</a:t>
            </a:r>
            <a:r>
              <a:rPr lang="en-US" dirty="0" smtClean="0"/>
              <a:t> in its domain.</a:t>
            </a:r>
          </a:p>
          <a:p>
            <a:pPr>
              <a:buNone/>
            </a:pPr>
            <a:r>
              <a:rPr lang="en-US" b="1" dirty="0" smtClean="0"/>
              <a:t>Solution</a:t>
            </a:r>
            <a:r>
              <a:rPr lang="en-US" dirty="0" smtClean="0"/>
              <a:t>: Recall the definition of the statement</a:t>
            </a:r>
          </a:p>
          <a:p>
            <a:endParaRPr lang="en-US" dirty="0" smtClean="0"/>
          </a:p>
          <a:p>
            <a:pPr>
              <a:buNone/>
            </a:pPr>
            <a:r>
              <a:rPr lang="en-US" dirty="0" smtClean="0"/>
              <a:t>    is “For every real number </a:t>
            </a:r>
            <a:r>
              <a:rPr lang="el-GR" dirty="0" smtClean="0">
                <a:latin typeface="Cambria Math"/>
                <a:ea typeface="Cambria Math"/>
              </a:rPr>
              <a:t>ε</a:t>
            </a:r>
            <a:r>
              <a:rPr lang="en-US" dirty="0" smtClean="0">
                <a:latin typeface="Cambria Math"/>
                <a:ea typeface="Cambria Math"/>
              </a:rPr>
              <a:t> &gt; 0, there exists a real number   </a:t>
            </a:r>
            <a:r>
              <a:rPr lang="el-GR" dirty="0" smtClean="0">
                <a:latin typeface="Cambria Math"/>
                <a:ea typeface="Cambria Math"/>
              </a:rPr>
              <a:t>δ</a:t>
            </a:r>
            <a:r>
              <a:rPr lang="en-US" dirty="0" smtClean="0">
                <a:latin typeface="Cambria Math"/>
                <a:ea typeface="Cambria Math"/>
              </a:rPr>
              <a:t> &gt; 0 such that |f(x) – L| &lt; </a:t>
            </a:r>
            <a:r>
              <a:rPr lang="el-GR" dirty="0" smtClean="0">
                <a:latin typeface="Cambria Math"/>
                <a:ea typeface="Cambria Math"/>
              </a:rPr>
              <a:t>ε</a:t>
            </a:r>
            <a:r>
              <a:rPr lang="en-US" dirty="0" smtClean="0">
                <a:latin typeface="Cambria Math"/>
                <a:ea typeface="Cambria Math"/>
              </a:rPr>
              <a:t> whenever   0 &lt; |x –a| &lt; </a:t>
            </a:r>
            <a:r>
              <a:rPr lang="el-GR" dirty="0" smtClean="0">
                <a:latin typeface="Cambria Math"/>
                <a:ea typeface="Cambria Math"/>
              </a:rPr>
              <a:t>δ</a:t>
            </a:r>
            <a:r>
              <a:rPr lang="en-US" dirty="0" smtClean="0">
                <a:latin typeface="Cambria Math"/>
                <a:ea typeface="Cambria Math"/>
              </a:rPr>
              <a:t>.”</a:t>
            </a:r>
          </a:p>
          <a:p>
            <a:pPr>
              <a:buNone/>
            </a:pPr>
            <a:r>
              <a:rPr lang="en-US" dirty="0" smtClean="0">
                <a:latin typeface="Cambria Math"/>
                <a:ea typeface="Cambria Math"/>
              </a:rPr>
              <a:t>     Using quantifiers:</a:t>
            </a:r>
          </a:p>
          <a:p>
            <a:endParaRPr lang="en-US" dirty="0" smtClean="0">
              <a:latin typeface="Cambria Math"/>
              <a:ea typeface="Cambria Math"/>
            </a:endParaRPr>
          </a:p>
          <a:p>
            <a:endParaRPr lang="en-US" dirty="0" smtClean="0">
              <a:latin typeface="Cambria Math"/>
              <a:ea typeface="Cambria Math"/>
            </a:endParaRPr>
          </a:p>
          <a:p>
            <a:pPr>
              <a:buNone/>
            </a:pPr>
            <a:r>
              <a:rPr lang="en-US" dirty="0" smtClean="0">
                <a:latin typeface="Cambria Math"/>
                <a:ea typeface="Cambria Math"/>
              </a:rPr>
              <a:t>     Where the domain for the variables </a:t>
            </a:r>
            <a:r>
              <a:rPr lang="el-GR" dirty="0" smtClean="0">
                <a:latin typeface="Cambria Math"/>
                <a:ea typeface="Cambria Math"/>
              </a:rPr>
              <a:t>ε </a:t>
            </a:r>
            <a:r>
              <a:rPr lang="en-US" dirty="0" smtClean="0">
                <a:latin typeface="Cambria Math"/>
                <a:ea typeface="Cambria Math"/>
              </a:rPr>
              <a:t>and </a:t>
            </a:r>
            <a:r>
              <a:rPr lang="el-GR" dirty="0" smtClean="0">
                <a:latin typeface="Cambria Math"/>
                <a:ea typeface="Cambria Math"/>
              </a:rPr>
              <a:t>δ</a:t>
            </a:r>
            <a:r>
              <a:rPr lang="en-US" dirty="0" smtClean="0">
                <a:latin typeface="Cambria Math"/>
                <a:ea typeface="Cambria Math"/>
              </a:rPr>
              <a:t> consists of all positive real numbers and the domain for </a:t>
            </a:r>
            <a:r>
              <a:rPr lang="en-US" i="1" dirty="0" smtClean="0">
                <a:latin typeface="Cambria Math"/>
                <a:ea typeface="Cambria Math"/>
              </a:rPr>
              <a:t>x</a:t>
            </a:r>
            <a:r>
              <a:rPr lang="en-US" dirty="0" smtClean="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514600" y="3200400"/>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447800" y="4572000"/>
            <a:ext cx="5969794" cy="319088"/>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three slides back:</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to Calculus  and Logic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Example </a:t>
            </a:r>
            <a:r>
              <a:rPr lang="en-US" dirty="0" smtClean="0"/>
              <a:t>: Recall the logical expression developed in the calculus example three slides back.</a:t>
            </a:r>
          </a:p>
          <a:p>
            <a:pPr>
              <a:buNone/>
            </a:pPr>
            <a:r>
              <a:rPr lang="en-US" dirty="0" smtClean="0"/>
              <a:t>Use quantifiers and predicates to express that                               does not exist.</a:t>
            </a:r>
          </a:p>
          <a:p>
            <a:pPr>
              <a:buNone/>
            </a:pPr>
            <a:endParaRPr lang="en-US" dirty="0" smtClean="0"/>
          </a:p>
          <a:p>
            <a:pPr marL="514350" indent="-514350">
              <a:buFont typeface="+mj-lt"/>
              <a:buAutoNum type="arabicPeriod"/>
            </a:pPr>
            <a:r>
              <a:rPr lang="en-US" dirty="0" smtClean="0"/>
              <a:t>We need to say that for all real numbers </a:t>
            </a:r>
            <a:r>
              <a:rPr lang="en-US" i="1" dirty="0" smtClean="0"/>
              <a:t>L</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The result from the previous example can be negated to yield: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Now we can repeatedly apply the rules for negating quantified expressions: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The last step uses the equivalence </a:t>
            </a:r>
            <a:r>
              <a:rPr lang="en-US" dirty="0" smtClean="0">
                <a:latin typeface="Cambria Math"/>
                <a:ea typeface="Cambria Math"/>
              </a:rPr>
              <a:t>¬(</a:t>
            </a:r>
            <a:r>
              <a:rPr lang="en-US" i="1" dirty="0" err="1" smtClean="0">
                <a:latin typeface="Cambria Math"/>
                <a:ea typeface="Cambria Math"/>
              </a:rPr>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 </a:t>
            </a:r>
            <a:r>
              <a:rPr lang="en-US" i="1" dirty="0" smtClean="0">
                <a:latin typeface="Cambria Math"/>
                <a:ea typeface="Cambria Math"/>
              </a:rPr>
              <a:t>p</a:t>
            </a:r>
            <a:r>
              <a:rPr lang="en-US" dirty="0" smtClean="0">
                <a:latin typeface="Cambria Math"/>
                <a:ea typeface="Cambria Math"/>
              </a:rPr>
              <a:t>∧¬</a:t>
            </a:r>
            <a:r>
              <a:rPr lang="en-US" i="1" dirty="0" smtClean="0">
                <a:latin typeface="Cambria Math"/>
                <a:ea typeface="Cambria Math"/>
              </a:rPr>
              <a:t>q</a:t>
            </a:r>
            <a:endParaRPr lang="en-US" i="1" dirty="0" smtClean="0"/>
          </a:p>
          <a:p>
            <a:endParaRPr lang="en-US" dirty="0" smtClean="0"/>
          </a:p>
          <a:p>
            <a:endParaRPr lang="en-US" dirty="0" smtClean="0"/>
          </a:p>
          <a:p>
            <a:endParaRPr lang="en-US" dirty="0"/>
          </a:p>
        </p:txBody>
      </p:sp>
      <p:pic>
        <p:nvPicPr>
          <p:cNvPr id="12" name="Picture 11" descr="addin_tmp.png"/>
          <p:cNvPicPr>
            <a:picLocks noChangeAspect="1"/>
          </p:cNvPicPr>
          <p:nvPr>
            <p:custDataLst>
              <p:tags r:id="rId1"/>
            </p:custDataLst>
          </p:nvPr>
        </p:nvPicPr>
        <p:blipFill>
          <a:blip r:embed="rId10" cstate="print"/>
          <a:stretch>
            <a:fillRect/>
          </a:stretch>
        </p:blipFill>
        <p:spPr>
          <a:xfrm>
            <a:off x="4267200" y="2209800"/>
            <a:ext cx="991553" cy="191453"/>
          </a:xfrm>
          <a:prstGeom prst="rect">
            <a:avLst/>
          </a:prstGeom>
        </p:spPr>
      </p:pic>
      <p:pic>
        <p:nvPicPr>
          <p:cNvPr id="17" name="Picture 16" descr="addin_tmp.png"/>
          <p:cNvPicPr>
            <a:picLocks noChangeAspect="1"/>
          </p:cNvPicPr>
          <p:nvPr>
            <p:custDataLst>
              <p:tags r:id="rId2"/>
            </p:custDataLst>
          </p:nvPr>
        </p:nvPicPr>
        <p:blipFill>
          <a:blip r:embed="rId11" cstate="print"/>
          <a:stretch>
            <a:fillRect/>
          </a:stretch>
        </p:blipFill>
        <p:spPr>
          <a:xfrm>
            <a:off x="1676400" y="3276600"/>
            <a:ext cx="4932045" cy="255270"/>
          </a:xfrm>
          <a:prstGeom prst="rect">
            <a:avLst/>
          </a:prstGeom>
        </p:spPr>
      </p:pic>
      <p:pic>
        <p:nvPicPr>
          <p:cNvPr id="13" name="Picture 12" descr="addin_tmp.png"/>
          <p:cNvPicPr>
            <a:picLocks noChangeAspect="1"/>
          </p:cNvPicPr>
          <p:nvPr>
            <p:custDataLst>
              <p:tags r:id="rId3"/>
            </p:custDataLst>
          </p:nvPr>
        </p:nvPicPr>
        <p:blipFill>
          <a:blip r:embed="rId12" cstate="print"/>
          <a:stretch>
            <a:fillRect/>
          </a:stretch>
        </p:blipFill>
        <p:spPr>
          <a:xfrm>
            <a:off x="4419600" y="2590800"/>
            <a:ext cx="1385888" cy="191453"/>
          </a:xfrm>
          <a:prstGeom prst="rect">
            <a:avLst/>
          </a:prstGeom>
        </p:spPr>
      </p:pic>
      <p:pic>
        <p:nvPicPr>
          <p:cNvPr id="18" name="Picture 17" descr="addin_tmp.png"/>
          <p:cNvPicPr>
            <a:picLocks noChangeAspect="1"/>
          </p:cNvPicPr>
          <p:nvPr>
            <p:custDataLst>
              <p:tags r:id="rId4"/>
            </p:custDataLst>
          </p:nvPr>
        </p:nvPicPr>
        <p:blipFill>
          <a:blip r:embed="rId13" cstate="print"/>
          <a:stretch>
            <a:fillRect/>
          </a:stretch>
        </p:blipFill>
        <p:spPr>
          <a:xfrm>
            <a:off x="990600" y="4038600"/>
            <a:ext cx="5002530" cy="255270"/>
          </a:xfrm>
          <a:prstGeom prst="rect">
            <a:avLst/>
          </a:prstGeom>
        </p:spPr>
      </p:pic>
      <p:pic>
        <p:nvPicPr>
          <p:cNvPr id="19" name="Picture 18" descr="addin_tmp.png"/>
          <p:cNvPicPr>
            <a:picLocks noChangeAspect="1"/>
          </p:cNvPicPr>
          <p:nvPr>
            <p:custDataLst>
              <p:tags r:id="rId5"/>
            </p:custDataLst>
          </p:nvPr>
        </p:nvPicPr>
        <p:blipFill>
          <a:blip r:embed="rId14" cstate="print"/>
          <a:stretch>
            <a:fillRect/>
          </a:stretch>
        </p:blipFill>
        <p:spPr>
          <a:xfrm>
            <a:off x="1981200" y="4419600"/>
            <a:ext cx="5269230" cy="255270"/>
          </a:xfrm>
          <a:prstGeom prst="rect">
            <a:avLst/>
          </a:prstGeom>
        </p:spPr>
      </p:pic>
      <p:pic>
        <p:nvPicPr>
          <p:cNvPr id="20" name="Picture 19" descr="addin_tmp.png"/>
          <p:cNvPicPr>
            <a:picLocks noChangeAspect="1"/>
          </p:cNvPicPr>
          <p:nvPr>
            <p:custDataLst>
              <p:tags r:id="rId6"/>
            </p:custDataLst>
          </p:nvPr>
        </p:nvPicPr>
        <p:blipFill>
          <a:blip r:embed="rId15" cstate="print"/>
          <a:stretch>
            <a:fillRect/>
          </a:stretch>
        </p:blipFill>
        <p:spPr>
          <a:xfrm>
            <a:off x="1981200" y="4724400"/>
            <a:ext cx="5339715" cy="255270"/>
          </a:xfrm>
          <a:prstGeom prst="rect">
            <a:avLst/>
          </a:prstGeom>
        </p:spPr>
      </p:pic>
      <p:pic>
        <p:nvPicPr>
          <p:cNvPr id="21" name="Picture 20" descr="addin_tmp.png"/>
          <p:cNvPicPr>
            <a:picLocks noChangeAspect="1"/>
          </p:cNvPicPr>
          <p:nvPr>
            <p:custDataLst>
              <p:tags r:id="rId7"/>
            </p:custDataLst>
          </p:nvPr>
        </p:nvPicPr>
        <p:blipFill>
          <a:blip r:embed="rId16" cstate="print"/>
          <a:stretch>
            <a:fillRect/>
          </a:stretch>
        </p:blipFill>
        <p:spPr>
          <a:xfrm>
            <a:off x="1981200" y="5029200"/>
            <a:ext cx="5339715" cy="255270"/>
          </a:xfrm>
          <a:prstGeom prst="rect">
            <a:avLst/>
          </a:prstGeom>
        </p:spPr>
      </p:pic>
      <p:pic>
        <p:nvPicPr>
          <p:cNvPr id="22" name="Picture 21" descr="addin_tmp.png"/>
          <p:cNvPicPr>
            <a:picLocks noChangeAspect="1"/>
          </p:cNvPicPr>
          <p:nvPr>
            <p:custDataLst>
              <p:tags r:id="rId8"/>
            </p:custDataLst>
          </p:nvPr>
        </p:nvPicPr>
        <p:blipFill>
          <a:blip r:embed="rId17" cstate="print"/>
          <a:stretch>
            <a:fillRect/>
          </a:stretch>
        </p:blipFill>
        <p:spPr>
          <a:xfrm>
            <a:off x="1981200" y="5410200"/>
            <a:ext cx="5326380" cy="255270"/>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Calculus in Predicate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Therefore, to say that                  does not exist means that for all real numbers </a:t>
            </a:r>
            <a:r>
              <a:rPr lang="en-US" i="1" dirty="0" smtClean="0"/>
              <a:t>L</a:t>
            </a:r>
            <a:r>
              <a:rPr lang="en-US" dirty="0" smtClean="0"/>
              <a:t>,                           can be expressed as:</a:t>
            </a:r>
          </a:p>
          <a:p>
            <a:pPr marL="514350" indent="-514350">
              <a:buNone/>
            </a:pPr>
            <a:endParaRPr lang="en-US" dirty="0" smtClean="0"/>
          </a:p>
          <a:p>
            <a:pPr marL="514350" indent="-514350">
              <a:buNone/>
            </a:pPr>
            <a:r>
              <a:rPr lang="en-US" dirty="0" smtClean="0"/>
              <a:t>      Remember that </a:t>
            </a:r>
            <a:r>
              <a:rPr lang="el-GR" dirty="0" smtClean="0">
                <a:latin typeface="Cambria Math"/>
                <a:ea typeface="Cambria Math"/>
              </a:rPr>
              <a:t>ε</a:t>
            </a:r>
            <a:r>
              <a:rPr lang="en-US" dirty="0" smtClean="0">
                <a:latin typeface="Cambria Math"/>
                <a:ea typeface="Cambria Math"/>
              </a:rPr>
              <a:t> and </a:t>
            </a:r>
            <a:r>
              <a:rPr lang="el-GR" dirty="0" smtClean="0">
                <a:latin typeface="Cambria Math"/>
                <a:ea typeface="Cambria Math"/>
              </a:rPr>
              <a:t>δ</a:t>
            </a:r>
            <a:r>
              <a:rPr lang="en-US" dirty="0" smtClean="0">
                <a:latin typeface="Cambria Math"/>
                <a:ea typeface="Cambria Math"/>
              </a:rPr>
              <a:t> range over all positive real numbers and </a:t>
            </a:r>
            <a:r>
              <a:rPr lang="en-US" i="1" dirty="0" smtClean="0">
                <a:ea typeface="Cambria Math"/>
              </a:rPr>
              <a:t>x</a:t>
            </a:r>
            <a:r>
              <a:rPr lang="en-US" dirty="0" smtClean="0">
                <a:latin typeface="Cambria Math"/>
                <a:ea typeface="Cambria Math"/>
              </a:rPr>
              <a:t> over all real numbers.</a:t>
            </a:r>
            <a:endParaRPr lang="en-US" dirty="0" smtClean="0"/>
          </a:p>
          <a:p>
            <a:pPr marL="514350" indent="-514350">
              <a:buFont typeface="+mj-lt"/>
              <a:buAutoNum type="arabicPeriod" startAt="5"/>
            </a:pPr>
            <a:r>
              <a:rPr lang="en-US" dirty="0" smtClean="0"/>
              <a:t>Translating back into English we have, for every real number L, there is a real number  </a:t>
            </a:r>
            <a:r>
              <a:rPr lang="el-GR" dirty="0" smtClean="0">
                <a:latin typeface="Cambria Math"/>
                <a:ea typeface="Cambria Math"/>
              </a:rPr>
              <a:t>ε</a:t>
            </a:r>
            <a:r>
              <a:rPr lang="en-US" dirty="0" smtClean="0">
                <a:latin typeface="Cambria Math"/>
                <a:ea typeface="Cambria Math"/>
              </a:rPr>
              <a:t> &gt; 0, such that for every  real number  </a:t>
            </a:r>
            <a:r>
              <a:rPr lang="el-GR" dirty="0" smtClean="0">
                <a:latin typeface="Cambria Math"/>
                <a:ea typeface="Cambria Math"/>
              </a:rPr>
              <a:t>δ</a:t>
            </a:r>
            <a:r>
              <a:rPr lang="en-US" dirty="0" smtClean="0">
                <a:latin typeface="Cambria Math"/>
                <a:ea typeface="Cambria Math"/>
              </a:rPr>
              <a:t> &gt; 0, there exists a real number </a:t>
            </a:r>
            <a:r>
              <a:rPr lang="en-US" i="1" dirty="0" smtClean="0">
                <a:ea typeface="Cambria Math"/>
              </a:rPr>
              <a:t>x </a:t>
            </a:r>
            <a:r>
              <a:rPr lang="en-US" dirty="0" smtClean="0">
                <a:latin typeface="Cambria Math"/>
                <a:ea typeface="Cambria Math"/>
              </a:rPr>
              <a:t> such that 0 &lt; | </a:t>
            </a:r>
            <a:r>
              <a:rPr lang="en-US" i="1" dirty="0" smtClean="0">
                <a:latin typeface="Cambria Math"/>
                <a:ea typeface="Cambria Math"/>
              </a:rPr>
              <a:t>x – a </a:t>
            </a:r>
            <a:r>
              <a:rPr lang="en-US" dirty="0" smtClean="0">
                <a:latin typeface="Cambria Math"/>
                <a:ea typeface="Cambria Math"/>
              </a:rPr>
              <a:t>| &lt; </a:t>
            </a:r>
            <a:r>
              <a:rPr lang="el-GR" i="1" dirty="0" smtClean="0">
                <a:latin typeface="Cambria Math"/>
                <a:ea typeface="Cambria Math"/>
              </a:rPr>
              <a:t>δ</a:t>
            </a:r>
            <a:r>
              <a:rPr lang="en-US" dirty="0" smtClean="0">
                <a:latin typeface="Cambria Math"/>
                <a:ea typeface="Cambria Math"/>
              </a:rPr>
              <a:t>  and |</a:t>
            </a:r>
            <a:r>
              <a:rPr lang="en-US" i="1" dirty="0" smtClean="0">
                <a:latin typeface="Cambria Math"/>
                <a:ea typeface="Cambria Math"/>
              </a:rPr>
              <a:t>f(x) – L </a:t>
            </a:r>
            <a:r>
              <a:rPr lang="en-US" dirty="0" smtClean="0">
                <a:latin typeface="Cambria Math"/>
                <a:ea typeface="Cambria Math"/>
              </a:rPr>
              <a:t>| </a:t>
            </a:r>
            <a:r>
              <a:rPr lang="en-US" i="1" dirty="0" smtClean="0">
                <a:latin typeface="Cambria Math"/>
                <a:ea typeface="Cambria Math"/>
              </a:rPr>
              <a:t>≥ </a:t>
            </a:r>
            <a:r>
              <a:rPr lang="el-GR" i="1" dirty="0" smtClean="0">
                <a:latin typeface="Cambria Math"/>
                <a:ea typeface="Cambria Math"/>
              </a:rPr>
              <a:t>ε</a:t>
            </a:r>
            <a:r>
              <a:rPr lang="en-US" i="1" dirty="0" smtClean="0">
                <a:latin typeface="Cambria Math"/>
                <a:ea typeface="Cambria Math"/>
              </a:rPr>
              <a:t>    </a:t>
            </a:r>
            <a:r>
              <a:rPr lang="en-US" dirty="0" smtClean="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114800" y="2057400"/>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5029200" y="2514600"/>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1447800" y="3276600"/>
            <a:ext cx="5385435" cy="255270"/>
          </a:xfrm>
          <a:prstGeom prst="rect">
            <a:avLst/>
          </a:prstGeom>
        </p:spPr>
      </p:pic>
      <p:sp>
        <p:nvSpPr>
          <p:cNvPr id="6" name="Slayt Numarası Yer Tutucusu 5"/>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
        <p:nvSpPr>
          <p:cNvPr id="4" name="Slayt Numarası Yer Tutucusu 3"/>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p:txBody>
          <a:bodyPr>
            <a:normAutofit/>
          </a:bodyPr>
          <a:lstStyle/>
          <a:p>
            <a:r>
              <a:rPr lang="en-US" dirty="0" smtClean="0"/>
              <a:t>Predicate logic uses the following new features:</a:t>
            </a:r>
          </a:p>
          <a:p>
            <a:pPr lvl="1"/>
            <a:r>
              <a:rPr lang="en-US" dirty="0" smtClean="0"/>
              <a:t>Variables:   </a:t>
            </a:r>
            <a:r>
              <a:rPr lang="en-US" i="1" dirty="0" smtClean="0"/>
              <a:t>x</a:t>
            </a:r>
            <a:r>
              <a:rPr lang="en-US" dirty="0" smtClean="0"/>
              <a:t>, </a:t>
            </a:r>
            <a:r>
              <a:rPr lang="en-US" i="1" dirty="0" smtClean="0"/>
              <a:t>y</a:t>
            </a:r>
            <a:r>
              <a:rPr lang="en-US" dirty="0" smtClean="0"/>
              <a:t>, </a:t>
            </a:r>
            <a:r>
              <a:rPr lang="en-US" i="1" dirty="0" smtClean="0"/>
              <a:t>z</a:t>
            </a:r>
          </a:p>
          <a:p>
            <a:pPr lvl="1"/>
            <a:r>
              <a:rPr lang="en-US" dirty="0" smtClean="0"/>
              <a:t>Predicates:</a:t>
            </a:r>
            <a:r>
              <a:rPr lang="en-US" i="1" dirty="0" smtClean="0"/>
              <a:t>  </a:t>
            </a:r>
            <a:r>
              <a:rPr lang="en-US" dirty="0" smtClean="0"/>
              <a:t> </a:t>
            </a:r>
            <a:r>
              <a:rPr lang="en-US" i="1" dirty="0" smtClean="0"/>
              <a:t>P</a:t>
            </a:r>
            <a:r>
              <a:rPr lang="en-US" dirty="0" smtClean="0"/>
              <a:t>(</a:t>
            </a:r>
            <a:r>
              <a:rPr lang="en-US" i="1" dirty="0" smtClean="0"/>
              <a:t>x</a:t>
            </a:r>
            <a:r>
              <a:rPr lang="en-US" dirty="0" smtClean="0"/>
              <a:t>), </a:t>
            </a:r>
            <a:r>
              <a:rPr lang="en-US" i="1" dirty="0" smtClean="0"/>
              <a:t>M</a:t>
            </a:r>
            <a:r>
              <a:rPr lang="en-US" dirty="0" smtClean="0"/>
              <a:t>(</a:t>
            </a:r>
            <a:r>
              <a:rPr lang="en-US" i="1" dirty="0" smtClean="0"/>
              <a:t>x</a:t>
            </a:r>
            <a:r>
              <a:rPr lang="en-US" dirty="0" smtClean="0"/>
              <a:t>)</a:t>
            </a:r>
          </a:p>
          <a:p>
            <a:pPr lvl="1"/>
            <a:r>
              <a:rPr lang="en-US" dirty="0" smtClean="0"/>
              <a:t>Quantifiers (</a:t>
            </a:r>
            <a:r>
              <a:rPr lang="en-US" i="1" dirty="0" smtClean="0"/>
              <a:t>to be covered in a few slides</a:t>
            </a:r>
            <a:r>
              <a:rPr lang="en-US" dirty="0" smtClean="0"/>
              <a:t>):</a:t>
            </a:r>
          </a:p>
          <a:p>
            <a:r>
              <a:rPr lang="en-US" i="1" dirty="0" smtClean="0"/>
              <a:t>Propositional functions</a:t>
            </a:r>
            <a:r>
              <a:rPr lang="en-US" dirty="0" smtClean="0"/>
              <a:t> are a generalization of propositions. </a:t>
            </a:r>
          </a:p>
          <a:p>
            <a:pPr lvl="1"/>
            <a:r>
              <a:rPr lang="en-US" dirty="0" smtClean="0"/>
              <a:t>They contain variables and a predicate, e.g., </a:t>
            </a:r>
            <a:r>
              <a:rPr lang="en-US" i="1" dirty="0" smtClean="0"/>
              <a:t>P</a:t>
            </a:r>
            <a:r>
              <a:rPr lang="en-US" dirty="0" smtClean="0"/>
              <a:t>(</a:t>
            </a:r>
            <a:r>
              <a:rPr lang="en-US" i="1" dirty="0" smtClean="0"/>
              <a:t>x</a:t>
            </a:r>
            <a:r>
              <a:rPr lang="en-US" dirty="0" smtClean="0"/>
              <a:t>)</a:t>
            </a:r>
          </a:p>
          <a:p>
            <a:pPr lvl="1"/>
            <a:r>
              <a:rPr lang="en-US" dirty="0" smtClean="0"/>
              <a:t>Variables can be replaced by elements from their </a:t>
            </a:r>
            <a:r>
              <a:rPr lang="en-US" i="1" dirty="0" smtClean="0"/>
              <a:t>domain</a:t>
            </a:r>
            <a:r>
              <a:rPr lang="en-US" dirty="0" smtClean="0"/>
              <a:t>.</a:t>
            </a:r>
          </a:p>
          <a:p>
            <a:pPr lvl="1"/>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functions become propositions (and have truth values) when their variables are each replaced by a value from the </a:t>
            </a:r>
            <a:r>
              <a:rPr lang="en-US" i="1" dirty="0" smtClean="0"/>
              <a:t>domain </a:t>
            </a:r>
            <a:r>
              <a:rPr lang="en-US" dirty="0" smtClean="0"/>
              <a:t>(or  </a:t>
            </a:r>
            <a:r>
              <a:rPr lang="en-US" i="1" dirty="0" smtClean="0"/>
              <a:t>bound</a:t>
            </a:r>
            <a:r>
              <a:rPr lang="en-US" dirty="0" smtClean="0"/>
              <a:t> by a quantifier, as we will see later).</a:t>
            </a:r>
          </a:p>
          <a:p>
            <a:r>
              <a:rPr lang="en-US" dirty="0" smtClean="0"/>
              <a:t>The statement </a:t>
            </a:r>
            <a:r>
              <a:rPr lang="en-US" i="1" dirty="0" smtClean="0"/>
              <a:t>P(x) </a:t>
            </a:r>
            <a:r>
              <a:rPr lang="en-US" dirty="0" smtClean="0"/>
              <a:t>is said to be the value of the propositional function </a:t>
            </a:r>
            <a:r>
              <a:rPr lang="en-US" i="1" dirty="0" smtClean="0"/>
              <a:t>P</a:t>
            </a:r>
            <a:r>
              <a:rPr lang="en-US" dirty="0" smtClean="0"/>
              <a:t> at </a:t>
            </a:r>
            <a:r>
              <a:rPr lang="en-US" i="1" dirty="0" smtClean="0"/>
              <a:t>x</a:t>
            </a:r>
            <a:r>
              <a:rPr lang="en-US" dirty="0" smtClean="0"/>
              <a:t>. </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8</a:t>
            </a:fld>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Connectives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with variables are not propositions 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quantifiers (to be introduced next), these expressions (propositional functions) become propositions.</a:t>
            </a:r>
          </a:p>
          <a:p>
            <a:pPr lvl="1"/>
            <a:endParaRPr lang="en-US" dirty="0" smtClean="0"/>
          </a:p>
          <a:p>
            <a:pPr lvl="1"/>
            <a:endParaRPr lang="en-US" dirty="0"/>
          </a:p>
        </p:txBody>
      </p:sp>
      <p:sp>
        <p:nvSpPr>
          <p:cNvPr id="4" name="Slayt Numarası Yer Tutucusu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8648</TotalTime>
  <Words>5350</Words>
  <Application>Microsoft Office PowerPoint</Application>
  <PresentationFormat>Ekran Gösterisi (4:3)</PresentationFormat>
  <Paragraphs>577</Paragraphs>
  <Slides>57</Slides>
  <Notes>2</Notes>
  <HiddenSlides>16</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57</vt:i4>
      </vt:variant>
    </vt:vector>
  </HeadingPairs>
  <TitlesOfParts>
    <vt:vector size="66" baseType="lpstr">
      <vt:lpstr>Arial</vt:lpstr>
      <vt:lpstr>Lucida Sans Typewriter</vt:lpstr>
      <vt:lpstr>Symbol</vt:lpstr>
      <vt:lpstr>Cambria Math</vt:lpstr>
      <vt:lpstr>Constantia</vt:lpstr>
      <vt:lpstr>Calibri</vt:lpstr>
      <vt:lpstr>Wingdings 2</vt:lpstr>
      <vt:lpstr>Bookman</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Logic Programming (optional)</vt:lpstr>
      <vt:lpstr>Logic Programming (cont)</vt:lpstr>
      <vt:lpstr>Logic Programming (cont)</vt:lpstr>
      <vt:lpstr>Logic Programming (cont)</vt:lpstr>
      <vt:lpstr>Logic Programming (cont)</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Ali</cp:lastModifiedBy>
  <cp:revision>588</cp:revision>
  <dcterms:created xsi:type="dcterms:W3CDTF">2013-09-23T20:53:45Z</dcterms:created>
  <dcterms:modified xsi:type="dcterms:W3CDTF">2017-10-06T13:56:18Z</dcterms:modified>
</cp:coreProperties>
</file>