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7"/>
  </p:notesMasterIdLst>
  <p:sldIdLst>
    <p:sldId id="256" r:id="rId2"/>
    <p:sldId id="278" r:id="rId3"/>
    <p:sldId id="258" r:id="rId4"/>
    <p:sldId id="279" r:id="rId5"/>
    <p:sldId id="281" r:id="rId6"/>
    <p:sldId id="319" r:id="rId7"/>
    <p:sldId id="284" r:id="rId8"/>
    <p:sldId id="298" r:id="rId9"/>
    <p:sldId id="297" r:id="rId10"/>
    <p:sldId id="300" r:id="rId11"/>
    <p:sldId id="299" r:id="rId12"/>
    <p:sldId id="259" r:id="rId13"/>
    <p:sldId id="280" r:id="rId14"/>
    <p:sldId id="320" r:id="rId15"/>
    <p:sldId id="289" r:id="rId16"/>
    <p:sldId id="290" r:id="rId17"/>
    <p:sldId id="291" r:id="rId18"/>
    <p:sldId id="292" r:id="rId19"/>
    <p:sldId id="293" r:id="rId20"/>
    <p:sldId id="295" r:id="rId21"/>
    <p:sldId id="310" r:id="rId22"/>
    <p:sldId id="288" r:id="rId23"/>
    <p:sldId id="311" r:id="rId24"/>
    <p:sldId id="312" r:id="rId25"/>
    <p:sldId id="321" r:id="rId26"/>
    <p:sldId id="313" r:id="rId27"/>
    <p:sldId id="347" r:id="rId28"/>
    <p:sldId id="314" r:id="rId29"/>
    <p:sldId id="315" r:id="rId30"/>
    <p:sldId id="267" r:id="rId31"/>
    <p:sldId id="316" r:id="rId32"/>
    <p:sldId id="317" r:id="rId33"/>
    <p:sldId id="318" r:id="rId34"/>
    <p:sldId id="269" r:id="rId35"/>
    <p:sldId id="322" r:id="rId36"/>
    <p:sldId id="323" r:id="rId37"/>
    <p:sldId id="324" r:id="rId38"/>
    <p:sldId id="270" r:id="rId39"/>
    <p:sldId id="271" r:id="rId40"/>
    <p:sldId id="325" r:id="rId41"/>
    <p:sldId id="326" r:id="rId42"/>
    <p:sldId id="327" r:id="rId43"/>
    <p:sldId id="328" r:id="rId44"/>
    <p:sldId id="302" r:id="rId45"/>
    <p:sldId id="331" r:id="rId46"/>
    <p:sldId id="335" r:id="rId47"/>
    <p:sldId id="332" r:id="rId48"/>
    <p:sldId id="337" r:id="rId49"/>
    <p:sldId id="338" r:id="rId50"/>
    <p:sldId id="333" r:id="rId51"/>
    <p:sldId id="334" r:id="rId52"/>
    <p:sldId id="303" r:id="rId53"/>
    <p:sldId id="330" r:id="rId54"/>
    <p:sldId id="305" r:id="rId55"/>
    <p:sldId id="306" r:id="rId56"/>
    <p:sldId id="340" r:id="rId57"/>
    <p:sldId id="307" r:id="rId58"/>
    <p:sldId id="342" r:id="rId59"/>
    <p:sldId id="341" r:id="rId60"/>
    <p:sldId id="339" r:id="rId61"/>
    <p:sldId id="343" r:id="rId62"/>
    <p:sldId id="309" r:id="rId63"/>
    <p:sldId id="344" r:id="rId64"/>
    <p:sldId id="345" r:id="rId65"/>
    <p:sldId id="346" r:id="rId66"/>
  </p:sldIdLst>
  <p:sldSz cx="9144000" cy="6858000" type="screen4x3"/>
  <p:notesSz cx="6858000" cy="9144000"/>
  <p:embeddedFontLst>
    <p:embeddedFont>
      <p:font typeface="Cambria" panose="02040503050406030204" pitchFamily="18" charset="0"/>
      <p:regular r:id="rId68"/>
      <p:bold r:id="rId69"/>
      <p:italic r:id="rId70"/>
      <p:boldItalic r:id="rId71"/>
    </p:embeddedFont>
    <p:embeddedFont>
      <p:font typeface="Constantia" panose="02030602050306030303" pitchFamily="18" charset="0"/>
      <p:regular r:id="rId72"/>
      <p:bold r:id="rId73"/>
      <p:italic r:id="rId74"/>
      <p:boldItalic r:id="rId75"/>
    </p:embeddedFont>
    <p:embeddedFont>
      <p:font typeface="Wingdings 2" panose="05020102010507070707" pitchFamily="18" charset="2"/>
      <p:regular r:id="rId76"/>
    </p:embeddedFont>
    <p:embeddedFont>
      <p:font typeface="Calibri" panose="020F0502020204030204" pitchFamily="34" charset="0"/>
      <p:regular r:id="rId77"/>
      <p:bold r:id="rId78"/>
      <p:italic r:id="rId79"/>
      <p:boldItalic r:id="rId80"/>
    </p:embeddedFont>
    <p:embeddedFont>
      <p:font typeface="Cambria Math" panose="02040503050406030204" pitchFamily="18" charset="0"/>
      <p:regular r:id="rId8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46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27-Nov-17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27-Nov-17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27-Nov-17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27-Nov-17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27-Nov-17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27-Nov-17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6.wmf"/></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0.png"/><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Counting</a:t>
            </a:r>
            <a:endParaRPr lang="en-US" dirty="0"/>
          </a:p>
        </p:txBody>
      </p:sp>
      <p:sp>
        <p:nvSpPr>
          <p:cNvPr id="3" name="Subtitle 2"/>
          <p:cNvSpPr>
            <a:spLocks noGrp="1"/>
          </p:cNvSpPr>
          <p:nvPr>
            <p:ph type="subTitle" idx="1"/>
          </p:nvPr>
        </p:nvSpPr>
        <p:spPr/>
        <p:txBody>
          <a:bodyPr/>
          <a:lstStyle/>
          <a:p>
            <a:r>
              <a:rPr lang="en-US" dirty="0" smtClean="0"/>
              <a:t>Chapter 6</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552228"/>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Cartesian product of these sets is the product of the number of elements of each set.</a:t>
            </a:r>
          </a:p>
          <a:p>
            <a:r>
              <a:rPr lang="en-US" dirty="0" smtClean="0"/>
              <a:t>The task of choosing an element in the Cartesian product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is done by choosing an element in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ea typeface="Cambria Math" pitchFamily="18" charset="0"/>
              </a:rPr>
              <a:t>an element in</a:t>
            </a:r>
            <a:r>
              <a:rPr lang="en-US" sz="2800" i="1" dirty="0" smtClean="0"/>
              <a:t> 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a:t>
            </a:r>
            <a:r>
              <a:rPr lang="en-US" sz="2800" dirty="0" smtClean="0">
                <a:ea typeface="Cambria Math" pitchFamily="18" charset="0"/>
              </a:rPr>
              <a:t>…</a:t>
            </a:r>
            <a:r>
              <a:rPr lang="en-US" sz="2800" dirty="0" smtClean="0">
                <a:latin typeface="Cambria Math" pitchFamily="18" charset="0"/>
                <a:ea typeface="Cambria Math" pitchFamily="18" charset="0"/>
              </a:rPr>
              <a:t>, and an element in </a:t>
            </a:r>
            <a:r>
              <a:rPr lang="en-US" sz="2800" i="1" dirty="0" smtClean="0"/>
              <a:t>A</a:t>
            </a:r>
            <a:r>
              <a:rPr lang="en-US" sz="2800" i="1" baseline="-25000" dirty="0" smtClean="0">
                <a:ea typeface="Cambria Math" pitchFamily="18" charset="0"/>
              </a:rPr>
              <a:t>m</a:t>
            </a:r>
            <a:r>
              <a:rPr lang="en-US" sz="2800" dirty="0" smtClean="0">
                <a:latin typeface="Cambria Math" pitchFamily="18" charset="0"/>
                <a:ea typeface="Cambria Math" pitchFamily="18" charset="0"/>
              </a:rPr>
              <a:t>. </a:t>
            </a:r>
            <a:endParaRPr lang="en-US" sz="2800" dirty="0" smtClean="0"/>
          </a:p>
          <a:p>
            <a:r>
              <a:rPr lang="en-US" dirty="0" smtClean="0"/>
              <a:t>By the product rule, it follows that:</a:t>
            </a:r>
          </a:p>
          <a:p>
            <a:endParaRPr lang="en-US" dirty="0" smtClean="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and Genomes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i="1" dirty="0" smtClean="0"/>
              <a:t>gene</a:t>
            </a:r>
            <a:r>
              <a:rPr lang="en-US" dirty="0" smtClean="0"/>
              <a:t> is a segment of a DNA molecule that encodes a particular protein and the entirety of genetic information of an organism is called its </a:t>
            </a:r>
            <a:r>
              <a:rPr lang="en-US" i="1" dirty="0" smtClean="0"/>
              <a:t>genome</a:t>
            </a:r>
            <a:r>
              <a:rPr lang="en-US" dirty="0" smtClean="0"/>
              <a:t>.</a:t>
            </a:r>
          </a:p>
          <a:p>
            <a:r>
              <a:rPr lang="en-US" dirty="0" smtClean="0"/>
              <a:t>DNA molecules consist of two strands of blocks known as nucleotides. Each nucleotide is composed of bases: adenine (A), cytosine (C), guanine (G), or thymine (T). </a:t>
            </a:r>
          </a:p>
          <a:p>
            <a:r>
              <a:rPr lang="en-US" dirty="0" smtClean="0"/>
              <a:t>The DNA of bacteria has between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links (one of the four bases). Mammals have between</a:t>
            </a:r>
            <a:r>
              <a:rPr lang="en-US" dirty="0" smtClean="0">
                <a:latin typeface="Cambria Math" pitchFamily="18" charset="0"/>
                <a:ea typeface="Cambria Math" pitchFamily="18" charset="0"/>
              </a:rPr>
              <a:t> 10</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latin typeface="Cambria Math" pitchFamily="18" charset="0"/>
                <a:ea typeface="Cambria Math" pitchFamily="18" charset="0"/>
              </a:rPr>
              <a:t> </a:t>
            </a:r>
            <a:r>
              <a:rPr lang="en-US" dirty="0" smtClean="0"/>
              <a:t>links. So, by the product rule there are at least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5</a:t>
            </a:r>
            <a:r>
              <a:rPr lang="en-US" dirty="0" smtClean="0"/>
              <a:t> different  sequences of bases in the DNA of bacteria and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8</a:t>
            </a:r>
            <a:r>
              <a:rPr lang="en-US" baseline="30000" dirty="0" smtClean="0"/>
              <a:t> </a:t>
            </a:r>
            <a:r>
              <a:rPr lang="en-US" dirty="0" smtClean="0"/>
              <a:t>different sequences of bases in the DNA of mammals.</a:t>
            </a:r>
          </a:p>
          <a:p>
            <a:r>
              <a:rPr lang="en-US" dirty="0" smtClean="0"/>
              <a:t>The human genome includes approximately </a:t>
            </a:r>
            <a:r>
              <a:rPr lang="en-US" dirty="0" smtClean="0">
                <a:latin typeface="Cambria Math" pitchFamily="18" charset="0"/>
                <a:ea typeface="Cambria Math" pitchFamily="18" charset="0"/>
              </a:rPr>
              <a:t>23,000</a:t>
            </a:r>
            <a:r>
              <a:rPr lang="en-US" dirty="0" smtClean="0"/>
              <a:t> genes, each with </a:t>
            </a:r>
            <a:r>
              <a:rPr lang="en-US" dirty="0" smtClean="0">
                <a:latin typeface="Cambria Math" pitchFamily="18" charset="0"/>
                <a:ea typeface="Cambria Math" pitchFamily="18" charset="0"/>
              </a:rPr>
              <a:t>1,000</a:t>
            </a:r>
            <a:r>
              <a:rPr lang="en-US" dirty="0" smtClean="0"/>
              <a:t> or more links.</a:t>
            </a:r>
          </a:p>
          <a:p>
            <a:r>
              <a:rPr lang="en-US" dirty="0" smtClean="0"/>
              <a:t>Biologists, mathematicians, and computer scientists all work on  determining the DNA sequence (genome) of different organisms.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    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    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sum rule can be phrased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endParaRPr lang="en-US" dirty="0" smtClean="0"/>
          </a:p>
          <a:p>
            <a:pPr>
              <a:buNone/>
            </a:pPr>
            <a:endParaRPr lang="en-US" dirty="0" smtClean="0"/>
          </a:p>
          <a:p>
            <a:pPr>
              <a:buNone/>
            </a:pPr>
            <a:endParaRPr lang="en-US" dirty="0" smtClean="0"/>
          </a:p>
          <a:p>
            <a:r>
              <a:rPr lang="en-US" dirty="0" smtClean="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i="1" dirty="0" smtClean="0"/>
              <a:t>A</a:t>
            </a:r>
            <a:r>
              <a:rPr lang="en-US" sz="2400" baseline="-250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 ∙∙∙ +</a:t>
            </a:r>
            <a:r>
              <a:rPr lang="en-US" sz="2400" dirty="0" smtClean="0"/>
              <a:t> |</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r>
              <a:rPr lang="en-US" sz="2400" dirty="0" smtClean="0">
                <a:ea typeface="Cambria Math" pitchFamily="18" charset="0"/>
              </a:rPr>
              <a:t>when</a:t>
            </a:r>
            <a:r>
              <a:rPr lang="en-US" sz="2400" dirty="0" smtClean="0">
                <a:latin typeface="Cambria Math"/>
                <a:ea typeface="Cambria Math"/>
              </a:rPr>
              <a:t> </a:t>
            </a:r>
            <a:r>
              <a:rPr lang="en-US" sz="2400" i="1" dirty="0" smtClean="0"/>
              <a:t>A</a:t>
            </a:r>
            <a:r>
              <a:rPr lang="en-US" sz="2400" i="1" baseline="-25000" dirty="0" smtClean="0">
                <a:ea typeface="Cambria Math" pitchFamily="18" charset="0"/>
              </a:rPr>
              <a:t>i</a:t>
            </a:r>
            <a:r>
              <a:rPr lang="en-US" sz="2400" i="1" dirty="0" smtClean="0"/>
              <a:t> </a:t>
            </a:r>
            <a:r>
              <a:rPr lang="en-US" sz="2400" dirty="0" smtClean="0">
                <a:latin typeface="Cambria Math"/>
                <a:ea typeface="Cambria Math"/>
              </a:rPr>
              <a:t>∩ </a:t>
            </a:r>
            <a:r>
              <a:rPr lang="en-US" sz="2400" i="1" dirty="0" err="1" smtClean="0"/>
              <a:t>A</a:t>
            </a:r>
            <a:r>
              <a:rPr lang="en-US" sz="2400" i="1" baseline="-25000" dirty="0" err="1" smtClean="0">
                <a:ea typeface="Cambria Math" pitchFamily="18" charset="0"/>
              </a:rPr>
              <a:t>j</a:t>
            </a:r>
            <a:r>
              <a:rPr lang="en-US" sz="2400" dirty="0" smtClean="0">
                <a:latin typeface="Cambria Math"/>
                <a:ea typeface="Cambria Math"/>
              </a:rPr>
              <a:t>  = ∅ </a:t>
            </a:r>
            <a:r>
              <a:rPr lang="en-US" sz="2400" dirty="0" smtClean="0">
                <a:ea typeface="Cambria Math"/>
              </a:rPr>
              <a:t>for all </a:t>
            </a:r>
            <a:r>
              <a:rPr lang="en-US" sz="2400" i="1" dirty="0" err="1" smtClean="0">
                <a:ea typeface="Cambria Math"/>
              </a:rPr>
              <a:t>i</a:t>
            </a:r>
            <a:r>
              <a:rPr lang="en-US" sz="2400" dirty="0" smtClean="0">
                <a:ea typeface="Cambria Math"/>
              </a:rPr>
              <a:t>, </a:t>
            </a:r>
            <a:r>
              <a:rPr lang="en-US" sz="2400" i="1" dirty="0" smtClean="0">
                <a:ea typeface="Cambria Math"/>
              </a:rPr>
              <a:t>j</a:t>
            </a:r>
            <a:r>
              <a:rPr lang="en-US" sz="2400" dirty="0" smtClean="0">
                <a:ea typeface="Cambria Math"/>
              </a:rPr>
              <a:t>.</a:t>
            </a:r>
            <a:endParaRPr lang="en-US" sz="2400" dirty="0" smtClean="0">
              <a:latin typeface="Cambria Math" pitchFamily="18" charset="0"/>
              <a:ea typeface="Cambria Math" pitchFamily="18" charset="0"/>
            </a:endParaRPr>
          </a:p>
          <a:p>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letter or a letter followed by a digit.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Combining the sum and product rule allows us to solve more complex problems.</a:t>
            </a:r>
          </a:p>
          <a:p>
            <a:pPr>
              <a:buNone/>
            </a:pPr>
            <a:r>
              <a:rPr lang="en-US" b="1" dirty="0" smtClean="0"/>
              <a:t>      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smtClean="0"/>
          </a:p>
          <a:p>
            <a:pPr>
              <a:buNone/>
            </a:pPr>
            <a:r>
              <a:rPr lang="en-US" b="1" dirty="0" smtClean="0"/>
              <a:t>      Solution</a:t>
            </a:r>
            <a:r>
              <a:rPr lang="en-US" dirty="0" smtClean="0"/>
              <a:t>:  Let </a:t>
            </a:r>
            <a:r>
              <a:rPr lang="en-US" i="1" dirty="0" smtClean="0"/>
              <a:t>P</a:t>
            </a:r>
            <a:r>
              <a:rPr lang="en-US" dirty="0" smtClean="0"/>
              <a:t> be the total number of passwords, and let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be the passwords of length </a:t>
            </a:r>
            <a:r>
              <a:rPr lang="en-US"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7</a:t>
            </a:r>
            <a:r>
              <a:rPr lang="en-US" dirty="0" smtClean="0"/>
              <a:t>, and 8. </a:t>
            </a:r>
          </a:p>
          <a:p>
            <a:pPr lvl="1"/>
            <a:r>
              <a:rPr lang="en-US" dirty="0" smtClean="0"/>
              <a:t>By the sum rule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a:t>
            </a:r>
          </a:p>
          <a:p>
            <a:pPr lvl="1"/>
            <a:r>
              <a:rPr lang="en-US" dirty="0" smtClean="0"/>
              <a:t>To find each of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 we find the number of passwords of the specified length composed of letters and digits and subtract the number composed only of letters. We find that:</a:t>
            </a:r>
          </a:p>
          <a:p>
            <a:pPr lvl="2">
              <a:buNone/>
            </a:pPr>
            <a:r>
              <a:rPr lang="en-US" dirty="0" smtClean="0"/>
              <a:t>     </a:t>
            </a:r>
          </a:p>
          <a:p>
            <a:pPr lvl="1">
              <a:buNone/>
            </a:pPr>
            <a:r>
              <a:rPr lang="en-US" i="1" dirty="0" smtClean="0"/>
              <a:t>           P</a:t>
            </a:r>
            <a:r>
              <a:rPr lang="en-US" baseline="-25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2,176,782,336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308,915,776</a:t>
            </a:r>
            <a:r>
              <a:rPr lang="en-US" dirty="0" smtClean="0"/>
              <a:t> =</a:t>
            </a:r>
            <a:r>
              <a:rPr lang="en-US" dirty="0" smtClean="0">
                <a:latin typeface="Cambria Math" pitchFamily="18" charset="0"/>
                <a:ea typeface="Cambria Math" pitchFamily="18" charset="0"/>
              </a:rPr>
              <a:t>1,867,866,560.</a:t>
            </a:r>
          </a:p>
          <a:p>
            <a:pPr lvl="1">
              <a:buNone/>
            </a:pPr>
            <a:r>
              <a:rPr lang="en-US" i="1" dirty="0" smtClean="0"/>
              <a:t>           P</a:t>
            </a:r>
            <a:r>
              <a:rPr lang="en-US" baseline="-25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7</a:t>
            </a:r>
            <a:r>
              <a:rPr lang="en-US" dirty="0" smtClean="0"/>
              <a:t>  =</a:t>
            </a:r>
          </a:p>
          <a:p>
            <a:pPr lvl="1">
              <a:buNone/>
            </a:pPr>
            <a:r>
              <a:rPr lang="en-US" dirty="0" smtClean="0">
                <a:latin typeface="Cambria Math" pitchFamily="18" charset="0"/>
                <a:ea typeface="Cambria Math" pitchFamily="18" charset="0"/>
              </a:rPr>
              <a:t>                        78,364,164,096 </a:t>
            </a:r>
            <a:r>
              <a:rPr lang="en-US" dirty="0" smtClean="0">
                <a:latin typeface="Cambria Math"/>
                <a:ea typeface="Cambria Math"/>
              </a:rPr>
              <a:t>−</a:t>
            </a:r>
            <a:r>
              <a:rPr lang="en-US" dirty="0" smtClean="0"/>
              <a:t> 8,</a:t>
            </a:r>
            <a:r>
              <a:rPr lang="en-US" dirty="0" smtClean="0">
                <a:latin typeface="Cambria Math" pitchFamily="18" charset="0"/>
                <a:ea typeface="Cambria Math" pitchFamily="18" charset="0"/>
              </a:rPr>
              <a:t>031,810,176</a:t>
            </a:r>
            <a:r>
              <a:rPr lang="en-US" dirty="0" smtClean="0"/>
              <a:t> =  </a:t>
            </a:r>
            <a:r>
              <a:rPr lang="en-US" dirty="0" smtClean="0">
                <a:latin typeface="Cambria Math" pitchFamily="18" charset="0"/>
                <a:ea typeface="Cambria Math" pitchFamily="18" charset="0"/>
              </a:rPr>
              <a:t>70,332,353,920.</a:t>
            </a:r>
            <a:endParaRPr lang="en-US" dirty="0" smtClean="0"/>
          </a:p>
          <a:p>
            <a:pPr lvl="1">
              <a:buNone/>
            </a:pPr>
            <a:r>
              <a:rPr lang="en-US" i="1" dirty="0" smtClean="0"/>
              <a:t>           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8</a:t>
            </a:r>
            <a:r>
              <a:rPr lang="en-US" dirty="0" smtClean="0"/>
              <a:t>  =</a:t>
            </a:r>
          </a:p>
          <a:p>
            <a:pPr lvl="1">
              <a:buNone/>
            </a:pPr>
            <a:r>
              <a:rPr lang="en-US" dirty="0" smtClean="0">
                <a:latin typeface="Cambria Math" pitchFamily="18" charset="0"/>
                <a:ea typeface="Cambria Math" pitchFamily="18" charset="0"/>
              </a:rPr>
              <a:t>                       2,821,109,907,456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208,827,064,576</a:t>
            </a:r>
            <a:r>
              <a:rPr lang="en-US" dirty="0" smtClean="0"/>
              <a:t> =</a:t>
            </a:r>
            <a:r>
              <a:rPr lang="en-US" dirty="0" smtClean="0">
                <a:latin typeface="Cambria Math" pitchFamily="18" charset="0"/>
                <a:ea typeface="Cambria Math" pitchFamily="18" charset="0"/>
              </a:rPr>
              <a:t>2,612,282,842,880.</a:t>
            </a:r>
          </a:p>
          <a:p>
            <a:pPr lvl="1">
              <a:buNone/>
            </a:pPr>
            <a:endParaRPr lang="en-US" dirty="0" smtClean="0"/>
          </a:p>
          <a:p>
            <a:pPr lvl="1">
              <a:buNone/>
            </a:pPr>
            <a:r>
              <a:rPr lang="en-US" dirty="0" smtClean="0"/>
              <a:t>Consequently,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2,684,483,063,360</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Version </a:t>
            </a:r>
            <a:r>
              <a:rPr lang="en-US" dirty="0" smtClean="0">
                <a:latin typeface="Cambria Math" pitchFamily="18" charset="0"/>
                <a:ea typeface="Cambria Math" pitchFamily="18" charset="0"/>
              </a:rPr>
              <a:t>4</a:t>
            </a:r>
            <a:r>
              <a:rPr lang="en-US" dirty="0" smtClean="0"/>
              <a:t> of the Internet Protocol (IPv</a:t>
            </a:r>
            <a:r>
              <a:rPr lang="en-US" dirty="0" smtClean="0">
                <a:latin typeface="Cambria Math" pitchFamily="18" charset="0"/>
                <a:ea typeface="Cambria Math" pitchFamily="18" charset="0"/>
              </a:rPr>
              <a:t>4</a:t>
            </a:r>
            <a:r>
              <a:rPr lang="en-US" dirty="0" smtClean="0"/>
              <a:t>) uses </a:t>
            </a:r>
            <a:r>
              <a:rPr lang="en-US" dirty="0" smtClean="0">
                <a:latin typeface="Cambria Math" pitchFamily="18" charset="0"/>
                <a:ea typeface="Cambria Math" pitchFamily="18" charset="0"/>
              </a:rPr>
              <a:t>32</a:t>
            </a:r>
            <a:r>
              <a:rPr lang="en-US" dirty="0" smtClean="0"/>
              <a:t> bits.</a:t>
            </a:r>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Class A Addresses</a:t>
            </a:r>
            <a:r>
              <a:rPr lang="en-US" dirty="0" smtClean="0"/>
              <a:t>: used for the largest networks, a </a:t>
            </a:r>
            <a:r>
              <a:rPr lang="en-US" dirty="0" smtClean="0">
                <a:latin typeface="Cambria Math" pitchFamily="18" charset="0"/>
                <a:ea typeface="Cambria Math" pitchFamily="18" charset="0"/>
              </a:rPr>
              <a:t>0</a:t>
            </a:r>
            <a:r>
              <a:rPr lang="en-US" dirty="0" smtClean="0"/>
              <a:t>,followed by a </a:t>
            </a:r>
            <a:r>
              <a:rPr lang="en-US" dirty="0" smtClean="0">
                <a:latin typeface="Cambria Math" pitchFamily="18" charset="0"/>
                <a:ea typeface="Cambria Math" pitchFamily="18" charset="0"/>
              </a:rPr>
              <a:t>7</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24</a:t>
            </a:r>
            <a:r>
              <a:rPr lang="en-US" dirty="0" smtClean="0"/>
              <a:t>-bit </a:t>
            </a:r>
            <a:r>
              <a:rPr lang="en-US" dirty="0" err="1" smtClean="0"/>
              <a:t>hostid</a:t>
            </a:r>
            <a:r>
              <a:rPr lang="en-US" dirty="0" smtClean="0"/>
              <a:t>.</a:t>
            </a:r>
          </a:p>
          <a:p>
            <a:r>
              <a:rPr lang="en-US" b="1" dirty="0" smtClean="0"/>
              <a:t>Class B Addresses</a:t>
            </a:r>
            <a:r>
              <a:rPr lang="en-US" dirty="0" smtClean="0"/>
              <a:t>: used for the medium-sized networks, a </a:t>
            </a:r>
            <a:r>
              <a:rPr lang="en-US" dirty="0" smtClean="0">
                <a:latin typeface="Cambria Math" pitchFamily="18" charset="0"/>
                <a:ea typeface="Cambria Math" pitchFamily="18" charset="0"/>
              </a:rPr>
              <a:t>10</a:t>
            </a:r>
            <a:r>
              <a:rPr lang="en-US" dirty="0" smtClean="0"/>
              <a:t>,followed by a </a:t>
            </a:r>
            <a:r>
              <a:rPr lang="en-US" dirty="0" smtClean="0">
                <a:latin typeface="Cambria Math" pitchFamily="18" charset="0"/>
                <a:ea typeface="Cambria Math" pitchFamily="18" charset="0"/>
              </a:rPr>
              <a:t>14</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16</a:t>
            </a:r>
            <a:r>
              <a:rPr lang="en-US" dirty="0" smtClean="0"/>
              <a:t>-bit </a:t>
            </a:r>
            <a:r>
              <a:rPr lang="en-US" dirty="0" err="1" smtClean="0"/>
              <a:t>hostid</a:t>
            </a:r>
            <a:r>
              <a:rPr lang="en-US" dirty="0" smtClean="0"/>
              <a:t>.</a:t>
            </a:r>
          </a:p>
          <a:p>
            <a:r>
              <a:rPr lang="en-US" b="1" dirty="0" smtClean="0"/>
              <a:t>Class C Addresses</a:t>
            </a:r>
            <a:r>
              <a:rPr lang="en-US" dirty="0" smtClean="0"/>
              <a:t>: used for the smallest networks, a </a:t>
            </a:r>
            <a:r>
              <a:rPr lang="en-US" dirty="0" smtClean="0">
                <a:latin typeface="Cambria Math" pitchFamily="18" charset="0"/>
                <a:ea typeface="Cambria Math" pitchFamily="18" charset="0"/>
              </a:rPr>
              <a:t>110</a:t>
            </a:r>
            <a:r>
              <a:rPr lang="en-US" dirty="0" smtClean="0"/>
              <a:t>,followed by a </a:t>
            </a:r>
            <a:r>
              <a:rPr lang="en-US" dirty="0" smtClean="0">
                <a:latin typeface="Cambria Math" pitchFamily="18" charset="0"/>
                <a:ea typeface="Cambria Math" pitchFamily="18" charset="0"/>
              </a:rPr>
              <a:t>21</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8</a:t>
            </a:r>
            <a:r>
              <a:rPr lang="en-US" dirty="0" smtClean="0"/>
              <a:t>-bit </a:t>
            </a:r>
            <a:r>
              <a:rPr lang="en-US" dirty="0" err="1" smtClean="0"/>
              <a:t>hostid</a:t>
            </a:r>
            <a:r>
              <a:rPr lang="en-US" dirty="0" smtClean="0"/>
              <a:t>.</a:t>
            </a:r>
          </a:p>
          <a:p>
            <a:pPr lvl="1"/>
            <a:r>
              <a:rPr lang="en-US" dirty="0" smtClean="0"/>
              <a:t>Neither Class D nor Class E addresses are assigned as the address of a computer on the internet. Only Classes A, B, and C are available. </a:t>
            </a:r>
          </a:p>
          <a:p>
            <a:pPr lvl="1"/>
            <a:r>
              <a:rPr lang="en-US" dirty="0" smtClean="0">
                <a:latin typeface="Cambria Math" pitchFamily="18" charset="0"/>
                <a:ea typeface="Cambria Math" pitchFamily="18" charset="0"/>
              </a:rPr>
              <a:t>1111111</a:t>
            </a:r>
            <a:r>
              <a:rPr lang="en-US" dirty="0" smtClean="0"/>
              <a:t> is not available as the </a:t>
            </a:r>
            <a:r>
              <a:rPr lang="en-US" dirty="0" err="1" smtClean="0"/>
              <a:t>netid</a:t>
            </a:r>
            <a:r>
              <a:rPr lang="en-US" dirty="0" smtClean="0"/>
              <a:t> of a Class A network.</a:t>
            </a:r>
          </a:p>
          <a:p>
            <a:pPr lvl="1"/>
            <a:r>
              <a:rPr lang="en-US" dirty="0" err="1" smtClean="0"/>
              <a:t>Hostids</a:t>
            </a:r>
            <a:r>
              <a:rPr lang="en-US" dirty="0" smtClean="0"/>
              <a:t> consisting of all </a:t>
            </a:r>
            <a:r>
              <a:rPr lang="en-US" dirty="0" smtClean="0">
                <a:latin typeface="Cambria Math" pitchFamily="18" charset="0"/>
                <a:ea typeface="Cambria Math" pitchFamily="18" charset="0"/>
              </a:rPr>
              <a:t>0</a:t>
            </a:r>
            <a:r>
              <a:rPr lang="en-US" dirty="0" smtClean="0"/>
              <a:t>s and all </a:t>
            </a:r>
            <a:r>
              <a:rPr lang="en-US" dirty="0" smtClean="0">
                <a:latin typeface="Cambria Math" pitchFamily="18" charset="0"/>
                <a:ea typeface="Cambria Math" pitchFamily="18" charset="0"/>
              </a:rPr>
              <a:t>1</a:t>
            </a:r>
            <a:r>
              <a:rPr lang="en-US" dirty="0" smtClean="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Internet Addresses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IPv</a:t>
            </a:r>
            <a:r>
              <a:rPr lang="en-US" dirty="0" smtClean="0">
                <a:latin typeface="Cambria Math" pitchFamily="18" charset="0"/>
                <a:ea typeface="Cambria Math" pitchFamily="18" charset="0"/>
              </a:rPr>
              <a:t>4</a:t>
            </a:r>
            <a:r>
              <a:rPr lang="en-US" dirty="0" smtClean="0"/>
              <a:t> addresses are available for computers on the internet?</a:t>
            </a:r>
          </a:p>
          <a:p>
            <a:pPr>
              <a:buNone/>
            </a:pPr>
            <a:r>
              <a:rPr lang="en-US" b="1" dirty="0" smtClean="0"/>
              <a:t>    Solution</a:t>
            </a:r>
            <a:r>
              <a:rPr lang="en-US" dirty="0" smtClean="0"/>
              <a:t>: Use both the sum and the product rule. Let </a:t>
            </a:r>
            <a:r>
              <a:rPr lang="en-US" i="1" dirty="0" smtClean="0"/>
              <a:t>x</a:t>
            </a:r>
            <a:r>
              <a:rPr lang="en-US" dirty="0" smtClean="0"/>
              <a:t> be the number of available addresses, and let </a:t>
            </a:r>
            <a:r>
              <a:rPr lang="en-US" i="1" dirty="0" err="1" smtClean="0"/>
              <a:t>x</a:t>
            </a:r>
            <a:r>
              <a:rPr lang="en-US" baseline="-25000" dirty="0" err="1" smtClean="0"/>
              <a:t>A</a:t>
            </a:r>
            <a:r>
              <a:rPr lang="en-US" dirty="0" smtClean="0"/>
              <a:t>, </a:t>
            </a:r>
            <a:r>
              <a:rPr lang="en-US" i="1" dirty="0" err="1" smtClean="0"/>
              <a:t>x</a:t>
            </a:r>
            <a:r>
              <a:rPr lang="en-US" baseline="-25000" dirty="0" err="1" smtClean="0"/>
              <a:t>B</a:t>
            </a:r>
            <a:r>
              <a:rPr lang="en-US" dirty="0" smtClean="0"/>
              <a:t>, and </a:t>
            </a:r>
            <a:r>
              <a:rPr lang="en-US" i="1" dirty="0" err="1" smtClean="0"/>
              <a:t>x</a:t>
            </a:r>
            <a:r>
              <a:rPr lang="en-US" baseline="-25000" dirty="0" err="1" smtClean="0"/>
              <a:t>C</a:t>
            </a:r>
            <a:r>
              <a:rPr lang="en-US" dirty="0" smtClean="0"/>
              <a:t> denote the number of addresses for the respective classes.</a:t>
            </a:r>
          </a:p>
          <a:p>
            <a:pPr lvl="1"/>
            <a:r>
              <a:rPr lang="en-US" dirty="0" smtClean="0"/>
              <a:t>To find, </a:t>
            </a:r>
            <a:r>
              <a:rPr lang="en-US" i="1" dirty="0" err="1" smtClean="0"/>
              <a:t>x</a:t>
            </a:r>
            <a:r>
              <a:rPr lang="en-US" baseline="-25000" dirty="0" err="1" smtClean="0"/>
              <a:t>A</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− 1 = 127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24</a:t>
            </a:r>
            <a:r>
              <a:rPr lang="en-US" dirty="0" smtClean="0"/>
              <a:t> </a:t>
            </a:r>
            <a:r>
              <a:rPr lang="en-US" dirty="0" smtClean="0">
                <a:latin typeface="Cambria Math"/>
                <a:ea typeface="Cambria Math"/>
              </a:rPr>
              <a:t>− 2 = 16,777,214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A</a:t>
            </a:r>
            <a:r>
              <a:rPr lang="en-US" i="1" dirty="0" smtClean="0"/>
              <a:t> = </a:t>
            </a:r>
            <a:r>
              <a:rPr lang="en-US" dirty="0" smtClean="0">
                <a:latin typeface="Cambria Math" pitchFamily="18" charset="0"/>
                <a:ea typeface="Cambria Math" pitchFamily="18" charset="0"/>
              </a:rPr>
              <a:t>127</a:t>
            </a:r>
            <a:r>
              <a:rPr lang="en-US" dirty="0" smtClean="0">
                <a:latin typeface="Cambria Math"/>
                <a:ea typeface="Cambria Math"/>
              </a:rPr>
              <a:t>∙ 16,777,214 = 2,130,706,178.</a:t>
            </a:r>
            <a:endParaRPr lang="en-US" dirty="0" smtClean="0">
              <a:latin typeface="Cambria Math" pitchFamily="18" charset="0"/>
              <a:ea typeface="Cambria Math" pitchFamily="18" charset="0"/>
            </a:endParaRPr>
          </a:p>
          <a:p>
            <a:pPr lvl="1"/>
            <a:r>
              <a:rPr lang="en-US" dirty="0" smtClean="0"/>
              <a:t>To find, </a:t>
            </a:r>
            <a:r>
              <a:rPr lang="en-US" i="1" dirty="0" err="1" smtClean="0"/>
              <a:t>x</a:t>
            </a:r>
            <a:r>
              <a:rPr lang="en-US" baseline="-25000" dirty="0" err="1" smtClean="0"/>
              <a:t>B</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14</a:t>
            </a:r>
            <a:r>
              <a:rPr lang="en-US" dirty="0" smtClean="0"/>
              <a:t> </a:t>
            </a:r>
            <a:r>
              <a:rPr lang="en-US" dirty="0" smtClean="0">
                <a:latin typeface="Cambria Math"/>
                <a:ea typeface="Cambria Math"/>
              </a:rPr>
              <a:t>= 16,384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16</a:t>
            </a:r>
            <a:r>
              <a:rPr lang="en-US" dirty="0" smtClean="0"/>
              <a:t> </a:t>
            </a:r>
            <a:r>
              <a:rPr lang="en-US" dirty="0" smtClean="0">
                <a:latin typeface="Cambria Math"/>
                <a:ea typeface="Cambria Math"/>
              </a:rPr>
              <a:t>− 2 = 16,534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B</a:t>
            </a:r>
            <a:r>
              <a:rPr lang="en-US" i="1" dirty="0" smtClean="0"/>
              <a:t> = </a:t>
            </a:r>
            <a:r>
              <a:rPr lang="en-US" dirty="0" smtClean="0">
                <a:latin typeface="Cambria Math"/>
                <a:ea typeface="Cambria Math"/>
              </a:rPr>
              <a:t>16,384 ∙ 16, 534 = 1,073,709,056.</a:t>
            </a:r>
            <a:endParaRPr lang="en-US" dirty="0" smtClean="0"/>
          </a:p>
          <a:p>
            <a:pPr lvl="1"/>
            <a:r>
              <a:rPr lang="en-US" dirty="0" smtClean="0"/>
              <a:t>To find, </a:t>
            </a:r>
            <a:r>
              <a:rPr lang="en-US" i="1" dirty="0" err="1" smtClean="0"/>
              <a:t>x</a:t>
            </a:r>
            <a:r>
              <a:rPr lang="en-US" baseline="-25000" dirty="0" err="1" smtClean="0"/>
              <a:t>C</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21</a:t>
            </a:r>
            <a:r>
              <a:rPr lang="en-US" dirty="0" smtClean="0"/>
              <a:t> </a:t>
            </a:r>
            <a:r>
              <a:rPr lang="en-US" dirty="0" smtClean="0">
                <a:latin typeface="Cambria Math"/>
                <a:ea typeface="Cambria Math"/>
              </a:rPr>
              <a:t>= 2,097,152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− 2 = 254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C</a:t>
            </a:r>
            <a:r>
              <a:rPr lang="en-US" i="1" dirty="0" smtClean="0"/>
              <a:t> = </a:t>
            </a:r>
            <a:r>
              <a:rPr lang="en-US" dirty="0" smtClean="0">
                <a:latin typeface="Cambria Math"/>
                <a:ea typeface="Cambria Math"/>
              </a:rPr>
              <a:t>2,097,152 ∙ 254 = 532,676,608.</a:t>
            </a:r>
            <a:endParaRPr lang="en-US" dirty="0" smtClean="0"/>
          </a:p>
          <a:p>
            <a:pPr lvl="1"/>
            <a:r>
              <a:rPr lang="en-US" dirty="0" smtClean="0"/>
              <a:t>Hence, the total number of available IPv</a:t>
            </a:r>
            <a:r>
              <a:rPr lang="en-US" dirty="0" smtClean="0">
                <a:latin typeface="Cambria Math" pitchFamily="18" charset="0"/>
                <a:ea typeface="Cambria Math" pitchFamily="18" charset="0"/>
              </a:rPr>
              <a:t>4</a:t>
            </a:r>
            <a:r>
              <a:rPr lang="en-US" dirty="0" smtClean="0"/>
              <a:t> addresses is</a:t>
            </a:r>
          </a:p>
          <a:p>
            <a:pPr lvl="1">
              <a:buNone/>
            </a:pPr>
            <a:r>
              <a:rPr lang="en-US" dirty="0" smtClean="0"/>
              <a:t>            </a:t>
            </a:r>
            <a:r>
              <a:rPr lang="en-US" i="1" dirty="0" smtClean="0"/>
              <a:t>x = </a:t>
            </a:r>
            <a:r>
              <a:rPr lang="en-US" i="1" dirty="0" err="1" smtClean="0"/>
              <a:t>x</a:t>
            </a:r>
            <a:r>
              <a:rPr lang="en-US" baseline="-25000" dirty="0" err="1" smtClean="0"/>
              <a:t>A</a:t>
            </a:r>
            <a:r>
              <a:rPr lang="en-US" dirty="0" smtClean="0"/>
              <a:t> +  </a:t>
            </a:r>
            <a:r>
              <a:rPr lang="en-US" i="1" dirty="0" err="1" smtClean="0"/>
              <a:t>x</a:t>
            </a:r>
            <a:r>
              <a:rPr lang="en-US" baseline="-25000" dirty="0" err="1" smtClean="0"/>
              <a:t>B</a:t>
            </a:r>
            <a:r>
              <a:rPr lang="en-US" dirty="0" smtClean="0"/>
              <a:t>  + </a:t>
            </a:r>
            <a:r>
              <a:rPr lang="en-US" i="1" dirty="0" err="1" smtClean="0"/>
              <a:t>x</a:t>
            </a:r>
            <a:r>
              <a:rPr lang="en-US" baseline="-25000" dirty="0" err="1" smtClean="0"/>
              <a:t>C</a:t>
            </a:r>
            <a:r>
              <a:rPr lang="en-US" dirty="0" smtClean="0"/>
              <a:t> </a:t>
            </a:r>
          </a:p>
          <a:p>
            <a:pPr lvl="1">
              <a:buNone/>
            </a:pPr>
            <a:r>
              <a:rPr lang="en-US" dirty="0" smtClean="0"/>
              <a:t>              = </a:t>
            </a:r>
            <a:r>
              <a:rPr lang="en-US" dirty="0" smtClean="0">
                <a:latin typeface="Cambria Math" pitchFamily="18" charset="0"/>
                <a:ea typeface="Cambria Math" pitchFamily="18" charset="0"/>
              </a:rPr>
              <a:t>2,130,706,178 + 1,073,709,056 + 532,676,608</a:t>
            </a:r>
          </a:p>
          <a:p>
            <a:pPr lvl="1">
              <a:buNone/>
            </a:pPr>
            <a:r>
              <a:rPr lang="en-US" dirty="0" smtClean="0">
                <a:latin typeface="Cambria Math" pitchFamily="18" charset="0"/>
                <a:ea typeface="Cambria Math" pitchFamily="18" charset="0"/>
              </a:rPr>
              <a:t>               = 3, 737,091,842.</a:t>
            </a:r>
            <a:endParaRPr lang="en-US" dirty="0">
              <a:latin typeface="Cambria Math" pitchFamily="18" charset="0"/>
              <a:ea typeface="Cambria Math" pitchFamily="18" charset="0"/>
            </a:endParaRP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smtClean="0"/>
              <a:t>Not Enough Today !!</a:t>
            </a:r>
          </a:p>
          <a:p>
            <a:r>
              <a:rPr lang="en-US" dirty="0" smtClean="0"/>
              <a:t>The newer IPv6 protocol solves the problem of too few addresses.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end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The Basics of Counting</a:t>
            </a:r>
          </a:p>
          <a:p>
            <a:r>
              <a:rPr lang="en-US" dirty="0" smtClean="0"/>
              <a:t>The Pigeonhole Principle</a:t>
            </a:r>
          </a:p>
          <a:p>
            <a:r>
              <a:rPr lang="en-US" dirty="0" smtClean="0"/>
              <a:t>Permutations and Combinations</a:t>
            </a:r>
          </a:p>
          <a:p>
            <a:r>
              <a:rPr lang="en-US" dirty="0" smtClean="0"/>
              <a:t>Binomial Coefficients and Identities</a:t>
            </a:r>
          </a:p>
          <a:p>
            <a:r>
              <a:rPr lang="en-US" dirty="0" smtClean="0"/>
              <a:t>Generalized Permutations and Combinations</a:t>
            </a:r>
          </a:p>
          <a:p>
            <a:r>
              <a:rPr lang="en-US" dirty="0" smtClean="0"/>
              <a:t>Generating Permutations and Combinations (</a:t>
            </a:r>
            <a:r>
              <a:rPr lang="en-US" i="1" dirty="0" smtClean="0"/>
              <a:t>not yet included in overheads</a:t>
            </a:r>
            <a:r>
              <a:rPr lang="en-US" dirty="0" smtClean="0"/>
              <a: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Division Rule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Division Rule</a:t>
            </a:r>
            <a:r>
              <a:rPr lang="en-US" dirty="0" smtClean="0"/>
              <a:t>: There are </a:t>
            </a:r>
            <a:r>
              <a:rPr lang="en-US" i="1" dirty="0" smtClean="0"/>
              <a:t>n</a:t>
            </a:r>
            <a:r>
              <a:rPr lang="en-US" dirty="0" smtClean="0"/>
              <a:t>/</a:t>
            </a:r>
            <a:r>
              <a:rPr lang="en-US" i="1" dirty="0" smtClean="0"/>
              <a:t>d</a:t>
            </a:r>
            <a:r>
              <a:rPr lang="en-US" dirty="0" smtClean="0"/>
              <a:t> ways to do a task if it can be done using a procedure that can be carried out in </a:t>
            </a:r>
            <a:r>
              <a:rPr lang="en-US" i="1" dirty="0" smtClean="0"/>
              <a:t>n</a:t>
            </a:r>
            <a:r>
              <a:rPr lang="en-US" dirty="0" smtClean="0"/>
              <a:t> ways, and for every way </a:t>
            </a:r>
            <a:r>
              <a:rPr lang="en-US" i="1" dirty="0" smtClean="0"/>
              <a:t>w</a:t>
            </a:r>
            <a:r>
              <a:rPr lang="en-US" dirty="0" smtClean="0"/>
              <a:t>, exactly </a:t>
            </a:r>
            <a:r>
              <a:rPr lang="en-US" i="1" dirty="0" smtClean="0"/>
              <a:t>d</a:t>
            </a:r>
            <a:r>
              <a:rPr lang="en-US" dirty="0" smtClean="0"/>
              <a:t> of the </a:t>
            </a:r>
            <a:r>
              <a:rPr lang="en-US" i="1" dirty="0" smtClean="0"/>
              <a:t>n</a:t>
            </a:r>
            <a:r>
              <a:rPr lang="en-US" dirty="0" smtClean="0"/>
              <a:t> ways correspond to way </a:t>
            </a:r>
            <a:r>
              <a:rPr lang="en-US" i="1" dirty="0" smtClean="0"/>
              <a:t>w</a:t>
            </a:r>
            <a:r>
              <a:rPr lang="en-US" dirty="0" smtClean="0"/>
              <a:t>. </a:t>
            </a:r>
          </a:p>
          <a:p>
            <a:r>
              <a:rPr lang="en-US" dirty="0" smtClean="0"/>
              <a:t>Restated in terms of sets: If the finite set </a:t>
            </a:r>
            <a:r>
              <a:rPr lang="en-US" i="1" dirty="0" smtClean="0"/>
              <a:t>A</a:t>
            </a:r>
            <a:r>
              <a:rPr lang="en-US" dirty="0" smtClean="0"/>
              <a:t> is the union of </a:t>
            </a:r>
            <a:r>
              <a:rPr lang="en-US" i="1" dirty="0" smtClean="0"/>
              <a:t>n</a:t>
            </a:r>
            <a:r>
              <a:rPr lang="en-US" dirty="0" smtClean="0"/>
              <a:t> </a:t>
            </a:r>
            <a:r>
              <a:rPr lang="en-US" dirty="0" err="1" smtClean="0"/>
              <a:t>pairwise</a:t>
            </a:r>
            <a:r>
              <a:rPr lang="en-US" dirty="0" smtClean="0"/>
              <a:t> disjoint subsets each with </a:t>
            </a:r>
            <a:r>
              <a:rPr lang="en-US" i="1" dirty="0" smtClean="0"/>
              <a:t>d</a:t>
            </a:r>
            <a:r>
              <a:rPr lang="en-US" dirty="0" smtClean="0"/>
              <a:t> elements, then </a:t>
            </a:r>
            <a:r>
              <a:rPr lang="en-US" i="1" dirty="0" smtClean="0"/>
              <a:t>n</a:t>
            </a:r>
            <a:r>
              <a:rPr lang="en-US" dirty="0" smtClean="0"/>
              <a:t> = |</a:t>
            </a:r>
            <a:r>
              <a:rPr lang="en-US" i="1" dirty="0" smtClean="0"/>
              <a:t>A</a:t>
            </a:r>
            <a:r>
              <a:rPr lang="en-US" dirty="0" smtClean="0"/>
              <a:t>|/</a:t>
            </a:r>
            <a:r>
              <a:rPr lang="en-US" i="1" dirty="0" smtClean="0"/>
              <a:t>d</a:t>
            </a:r>
            <a:r>
              <a:rPr lang="en-US" dirty="0" smtClean="0"/>
              <a:t>.</a:t>
            </a:r>
          </a:p>
          <a:p>
            <a:r>
              <a:rPr lang="en-US" dirty="0" smtClean="0"/>
              <a:t>In terms of functions: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a:p>
            <a:pPr>
              <a:buNone/>
            </a:pPr>
            <a:r>
              <a:rPr lang="en-US" b="1" dirty="0" smtClean="0"/>
              <a:t>     Example</a:t>
            </a:r>
            <a:r>
              <a:rPr lang="en-US" dirty="0" smtClean="0"/>
              <a:t>: How many ways are there to seat four people around a circular table, where two </a:t>
            </a:r>
            <a:r>
              <a:rPr lang="en-US" dirty="0" err="1" smtClean="0"/>
              <a:t>seatings</a:t>
            </a:r>
            <a:r>
              <a:rPr lang="en-US" dirty="0" smtClean="0"/>
              <a:t> are considered the same when each person has the same left  and right neighbor?</a:t>
            </a:r>
          </a:p>
          <a:p>
            <a:pPr>
              <a:buNone/>
            </a:pPr>
            <a:r>
              <a:rPr lang="en-US" b="1" dirty="0" smtClean="0"/>
              <a:t>     Solution</a:t>
            </a:r>
            <a:r>
              <a:rPr lang="en-US" dirty="0" smtClean="0"/>
              <a:t>: Number the seats around the table from </a:t>
            </a:r>
            <a:r>
              <a:rPr lang="en-US" dirty="0" smtClean="0">
                <a:latin typeface="Cambria Math" pitchFamily="18" charset="0"/>
                <a:ea typeface="Cambria Math" pitchFamily="18" charset="0"/>
              </a:rPr>
              <a:t>1</a:t>
            </a:r>
            <a:r>
              <a:rPr lang="en-US" dirty="0" smtClean="0"/>
              <a:t> to </a:t>
            </a:r>
            <a:r>
              <a:rPr lang="en-US" dirty="0" smtClean="0">
                <a:latin typeface="Cambria Math" pitchFamily="18" charset="0"/>
                <a:ea typeface="Cambria Math" pitchFamily="18" charset="0"/>
              </a:rPr>
              <a:t>4</a:t>
            </a:r>
            <a:r>
              <a:rPr lang="en-US" dirty="0" smtClean="0"/>
              <a:t> proceeding clockwise. There are four ways to select the person for seat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for seat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2</a:t>
            </a:r>
            <a:r>
              <a:rPr lang="en-US" dirty="0" smtClean="0"/>
              <a:t>, for seat </a:t>
            </a:r>
            <a:r>
              <a:rPr lang="en-US" dirty="0" smtClean="0">
                <a:latin typeface="Cambria Math" pitchFamily="18" charset="0"/>
                <a:ea typeface="Cambria Math" pitchFamily="18" charset="0"/>
              </a:rPr>
              <a:t>3</a:t>
            </a:r>
            <a:r>
              <a:rPr lang="en-US" dirty="0" smtClean="0"/>
              <a:t>, and one way for seat </a:t>
            </a:r>
            <a:r>
              <a:rPr lang="en-US" dirty="0" smtClean="0">
                <a:latin typeface="Cambria Math" pitchFamily="18" charset="0"/>
                <a:ea typeface="Cambria Math" pitchFamily="18" charset="0"/>
              </a:rPr>
              <a:t>4</a:t>
            </a:r>
            <a:r>
              <a:rPr lang="en-US" dirty="0" smtClean="0"/>
              <a:t>. Thus there are </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24</a:t>
            </a:r>
            <a:r>
              <a:rPr lang="en-US" dirty="0" smtClean="0"/>
              <a:t> ways to order the four people. But since two </a:t>
            </a:r>
            <a:r>
              <a:rPr lang="en-US" dirty="0" err="1" smtClean="0"/>
              <a:t>seatings</a:t>
            </a:r>
            <a:r>
              <a:rPr lang="en-US" dirty="0" smtClean="0"/>
              <a:t> are the same when each person has the same left and right neighbor, for every choice for seat </a:t>
            </a:r>
            <a:r>
              <a:rPr lang="en-US" dirty="0" smtClean="0">
                <a:latin typeface="Cambria Math" pitchFamily="18" charset="0"/>
                <a:ea typeface="Cambria Math" pitchFamily="18" charset="0"/>
              </a:rPr>
              <a:t>1</a:t>
            </a:r>
            <a:r>
              <a:rPr lang="en-US" dirty="0" smtClean="0"/>
              <a:t>, we get the same seating. </a:t>
            </a:r>
          </a:p>
          <a:p>
            <a:pPr>
              <a:buNone/>
            </a:pPr>
            <a:r>
              <a:rPr lang="en-US" dirty="0" smtClean="0"/>
              <a:t>      </a:t>
            </a:r>
          </a:p>
          <a:p>
            <a:pPr>
              <a:buNone/>
            </a:pPr>
            <a:r>
              <a:rPr lang="en-US" dirty="0" smtClean="0"/>
              <a:t>      Therefore, by the division rule, there are </a:t>
            </a:r>
            <a:r>
              <a:rPr lang="en-US" dirty="0" smtClean="0">
                <a:latin typeface="Cambria Math" pitchFamily="18" charset="0"/>
                <a:ea typeface="Cambria Math" pitchFamily="18" charset="0"/>
              </a:rPr>
              <a:t>24</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6</a:t>
            </a:r>
            <a:r>
              <a:rPr lang="en-US" dirty="0" smtClean="0"/>
              <a:t> different seating arrangements.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Pigeonhole Principle</a:t>
            </a:r>
            <a:endParaRPr lang="en-US" dirty="0"/>
          </a:p>
        </p:txBody>
      </p:sp>
      <p:sp>
        <p:nvSpPr>
          <p:cNvPr id="3" name="Subtitle 2"/>
          <p:cNvSpPr>
            <a:spLocks noGrp="1"/>
          </p:cNvSpPr>
          <p:nvPr>
            <p:ph type="subTitle" idx="1"/>
          </p:nvPr>
        </p:nvSpPr>
        <p:spPr/>
        <p:txBody>
          <a:bodyPr/>
          <a:lstStyle/>
          <a:p>
            <a:r>
              <a:rPr lang="en-US" dirty="0" smtClean="0"/>
              <a:t>Section 6.</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Pigeonhole Principle</a:t>
            </a:r>
          </a:p>
          <a:p>
            <a:r>
              <a:rPr lang="en-US" dirty="0" smtClean="0"/>
              <a:t>The Generalized Pigeonhole Principle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flock of </a:t>
            </a:r>
            <a:r>
              <a:rPr lang="en-US" dirty="0" smtClean="0">
                <a:latin typeface="Cambria Math" pitchFamily="18" charset="0"/>
                <a:ea typeface="Cambria Math" pitchFamily="18" charset="0"/>
              </a:rPr>
              <a:t>20</a:t>
            </a:r>
            <a:r>
              <a:rPr lang="en-US" dirty="0" smtClean="0"/>
              <a:t> pigeons roosts in a set of  </a:t>
            </a:r>
            <a:r>
              <a:rPr lang="en-US" dirty="0" smtClean="0">
                <a:latin typeface="Cambria Math" pitchFamily="18" charset="0"/>
                <a:ea typeface="Cambria Math" pitchFamily="18" charset="0"/>
              </a:rPr>
              <a:t>19 </a:t>
            </a:r>
            <a:r>
              <a:rPr lang="en-US" dirty="0" smtClean="0"/>
              <a:t>pigeonholes, one of the pigeonholes must have more than </a:t>
            </a:r>
            <a:r>
              <a:rPr lang="en-US" dirty="0" smtClean="0">
                <a:latin typeface="Cambria Math" pitchFamily="18" charset="0"/>
                <a:ea typeface="Cambria Math" pitchFamily="18" charset="0"/>
              </a:rPr>
              <a:t>1</a:t>
            </a:r>
            <a:r>
              <a:rPr lang="en-US" dirty="0" smtClean="0"/>
              <a:t> pigeon.</a:t>
            </a:r>
          </a:p>
          <a:p>
            <a:endParaRPr lang="en-US" dirty="0" smtClean="0"/>
          </a:p>
          <a:p>
            <a:pPr>
              <a:buNone/>
            </a:pPr>
            <a:endParaRPr lang="en-US" dirty="0" smtClean="0"/>
          </a:p>
          <a:p>
            <a:endParaRPr lang="en-US" dirty="0" smtClean="0"/>
          </a:p>
          <a:p>
            <a:endParaRPr lang="en-US" dirty="0" smtClean="0"/>
          </a:p>
          <a:p>
            <a:endParaRPr lang="en-US" dirty="0" smtClean="0"/>
          </a:p>
          <a:p>
            <a:pPr>
              <a:buNone/>
            </a:pPr>
            <a:r>
              <a:rPr lang="en-US" b="1" dirty="0" smtClean="0"/>
              <a:t>    Pigeonhole Principle</a:t>
            </a:r>
            <a:r>
              <a:rPr lang="en-US" dirty="0" smtClean="0"/>
              <a:t>: If </a:t>
            </a:r>
            <a:r>
              <a:rPr lang="en-US" i="1" dirty="0" smtClean="0"/>
              <a:t>k</a:t>
            </a:r>
            <a:r>
              <a:rPr lang="en-US" dirty="0" smtClean="0"/>
              <a:t> is a positive integer and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 are placed into </a:t>
            </a:r>
            <a:r>
              <a:rPr lang="en-US" i="1" dirty="0" smtClean="0"/>
              <a:t>k </a:t>
            </a:r>
            <a:r>
              <a:rPr lang="en-US" dirty="0" smtClean="0"/>
              <a:t>boxes, then at least one box contains two or more objects. </a:t>
            </a:r>
          </a:p>
          <a:p>
            <a:pPr>
              <a:buNone/>
            </a:pPr>
            <a:r>
              <a:rPr lang="en-US" b="1" dirty="0" smtClean="0"/>
              <a:t>    Proof</a:t>
            </a:r>
            <a:r>
              <a:rPr lang="en-US" dirty="0" smtClean="0"/>
              <a:t>: We use a proof  by contraposition. Suppose none of the </a:t>
            </a:r>
            <a:r>
              <a:rPr lang="en-US" i="1" dirty="0" smtClean="0"/>
              <a:t>k</a:t>
            </a:r>
            <a:r>
              <a:rPr lang="en-US" dirty="0" smtClean="0"/>
              <a:t> boxes has more than one object. Then the total number of objects would be at most </a:t>
            </a:r>
            <a:r>
              <a:rPr lang="en-US" i="1" dirty="0" smtClean="0"/>
              <a:t>k</a:t>
            </a:r>
            <a:r>
              <a:rPr lang="en-US" dirty="0" smtClean="0"/>
              <a:t>. This contradicts the statement that we have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a:t>
            </a:r>
            <a:endParaRPr lang="en-US" dirty="0"/>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A function </a:t>
            </a:r>
            <a:r>
              <a:rPr lang="en-US" i="1" dirty="0" smtClean="0"/>
              <a:t>f</a:t>
            </a:r>
            <a:r>
              <a:rPr lang="en-US" dirty="0" smtClean="0"/>
              <a:t> from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to a set with </a:t>
            </a:r>
            <a:r>
              <a:rPr lang="en-US" i="1" dirty="0" smtClean="0"/>
              <a:t>k</a:t>
            </a:r>
            <a:r>
              <a:rPr lang="en-US" dirty="0" smtClean="0"/>
              <a:t> elements is not one-to-one.</a:t>
            </a:r>
          </a:p>
          <a:p>
            <a:pPr>
              <a:buNone/>
            </a:pPr>
            <a:r>
              <a:rPr lang="en-US" b="1" dirty="0" smtClean="0"/>
              <a:t>   Proof</a:t>
            </a:r>
            <a:r>
              <a:rPr lang="en-US" dirty="0" smtClean="0"/>
              <a:t>: Use the pigeonhole principle.</a:t>
            </a:r>
          </a:p>
          <a:p>
            <a:pPr lvl="1"/>
            <a:r>
              <a:rPr lang="en-US" dirty="0" smtClean="0"/>
              <a:t>Create a box for each element </a:t>
            </a:r>
            <a:r>
              <a:rPr lang="en-US" i="1" dirty="0" smtClean="0"/>
              <a:t>y</a:t>
            </a:r>
            <a:r>
              <a:rPr lang="en-US" dirty="0" smtClean="0"/>
              <a:t> in the </a:t>
            </a:r>
            <a:r>
              <a:rPr lang="en-US" dirty="0" err="1" smtClean="0"/>
              <a:t>codomain</a:t>
            </a:r>
            <a:r>
              <a:rPr lang="en-US" dirty="0" smtClean="0"/>
              <a:t> of </a:t>
            </a:r>
            <a:r>
              <a:rPr lang="en-US" i="1" dirty="0" smtClean="0"/>
              <a:t>f</a:t>
            </a:r>
            <a:r>
              <a:rPr lang="en-US" dirty="0" smtClean="0"/>
              <a:t> .</a:t>
            </a:r>
          </a:p>
          <a:p>
            <a:pPr lvl="1"/>
            <a:r>
              <a:rPr lang="en-US" dirty="0" smtClean="0"/>
              <a:t>Put in the box for </a:t>
            </a:r>
            <a:r>
              <a:rPr lang="en-US" i="1" dirty="0" smtClean="0"/>
              <a:t>y</a:t>
            </a:r>
            <a:r>
              <a:rPr lang="en-US" dirty="0" smtClean="0"/>
              <a:t> all of the elements </a:t>
            </a:r>
            <a:r>
              <a:rPr lang="en-US" i="1" dirty="0" smtClean="0"/>
              <a:t>x</a:t>
            </a:r>
            <a:r>
              <a:rPr lang="en-US" dirty="0" smtClean="0"/>
              <a:t> from the domain such that </a:t>
            </a:r>
            <a:r>
              <a:rPr lang="en-US" i="1" dirty="0" smtClean="0"/>
              <a:t>f</a:t>
            </a:r>
            <a:r>
              <a:rPr lang="en-US" dirty="0" smtClean="0"/>
              <a:t>(</a:t>
            </a:r>
            <a:r>
              <a:rPr lang="en-US" i="1" dirty="0" smtClean="0"/>
              <a:t>x</a:t>
            </a:r>
            <a:r>
              <a:rPr lang="en-US" dirty="0" smtClean="0"/>
              <a:t>) = </a:t>
            </a:r>
            <a:r>
              <a:rPr lang="en-US" i="1" dirty="0" smtClean="0"/>
              <a:t>y</a:t>
            </a:r>
            <a:r>
              <a:rPr lang="en-US" dirty="0" smtClean="0"/>
              <a:t>.  </a:t>
            </a:r>
          </a:p>
          <a:p>
            <a:pPr lvl="1"/>
            <a:r>
              <a:rPr lang="en-US" dirty="0" smtClean="0"/>
              <a:t>Because there are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and only </a:t>
            </a:r>
            <a:r>
              <a:rPr lang="en-US" i="1" dirty="0" smtClean="0"/>
              <a:t>k</a:t>
            </a:r>
            <a:r>
              <a:rPr lang="en-US" dirty="0" smtClean="0"/>
              <a:t> boxes, at least one box has two or more elements. </a:t>
            </a:r>
          </a:p>
          <a:p>
            <a:pPr>
              <a:buNone/>
            </a:pPr>
            <a:r>
              <a:rPr lang="en-US" dirty="0" smtClean="0"/>
              <a:t>    Hence, </a:t>
            </a:r>
            <a:r>
              <a:rPr lang="en-US" i="1" dirty="0" smtClean="0"/>
              <a:t>f </a:t>
            </a:r>
            <a:r>
              <a:rPr lang="en-US" dirty="0" smtClean="0"/>
              <a:t>can’t be one-to-one.</a:t>
            </a:r>
            <a:endParaRPr lang="en-US" dirty="0"/>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Among any group of </a:t>
            </a:r>
            <a:r>
              <a:rPr lang="en-US" dirty="0" smtClean="0">
                <a:latin typeface="Cambria Math" pitchFamily="18" charset="0"/>
                <a:ea typeface="Cambria Math" pitchFamily="18" charset="0"/>
              </a:rPr>
              <a:t>367</a:t>
            </a:r>
            <a:r>
              <a:rPr lang="en-US" dirty="0" smtClean="0"/>
              <a:t> people, there must be at least two with the same birthday, because there are only </a:t>
            </a:r>
            <a:r>
              <a:rPr lang="en-US" dirty="0" smtClean="0">
                <a:latin typeface="Cambria Math" pitchFamily="18" charset="0"/>
                <a:ea typeface="Cambria Math" pitchFamily="18" charset="0"/>
              </a:rPr>
              <a:t>366</a:t>
            </a:r>
            <a:r>
              <a:rPr lang="en-US" dirty="0" smtClean="0"/>
              <a:t> possible birthdays.</a:t>
            </a:r>
          </a:p>
          <a:p>
            <a:pPr>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Among any group of </a:t>
            </a:r>
            <a:r>
              <a:rPr lang="en-US" dirty="0" smtClean="0">
                <a:latin typeface="Cambria Math" pitchFamily="18" charset="0"/>
                <a:ea typeface="Cambria Math" pitchFamily="18" charset="0"/>
              </a:rPr>
              <a:t>367</a:t>
            </a:r>
            <a:r>
              <a:rPr lang="en-US" dirty="0" smtClean="0"/>
              <a:t> people, there must be at least two with the same birthday, because there are only </a:t>
            </a:r>
            <a:r>
              <a:rPr lang="en-US" dirty="0" smtClean="0">
                <a:latin typeface="Cambria Math" pitchFamily="18" charset="0"/>
                <a:ea typeface="Cambria Math" pitchFamily="18" charset="0"/>
              </a:rPr>
              <a:t>366</a:t>
            </a:r>
            <a:r>
              <a:rPr lang="en-US" dirty="0" smtClean="0"/>
              <a:t> possible birthdays.</a:t>
            </a:r>
          </a:p>
          <a:p>
            <a:pPr>
              <a:buNone/>
            </a:pPr>
            <a:endParaRPr lang="en-US" dirty="0" smtClean="0"/>
          </a:p>
          <a:p>
            <a:pPr>
              <a:buNone/>
            </a:pPr>
            <a:r>
              <a:rPr lang="en-US" b="1" dirty="0" smtClean="0"/>
              <a:t>    Example </a:t>
            </a:r>
            <a:r>
              <a:rPr lang="en-US" dirty="0" smtClean="0"/>
              <a:t>(</a:t>
            </a:r>
            <a:r>
              <a:rPr lang="en-US" i="1" dirty="0" smtClean="0"/>
              <a:t>optional</a:t>
            </a:r>
            <a:r>
              <a:rPr lang="en-US" dirty="0" smtClean="0"/>
              <a:t>): Show that for every integer </a:t>
            </a:r>
            <a:r>
              <a:rPr lang="en-US" i="1" dirty="0" smtClean="0"/>
              <a:t>n</a:t>
            </a:r>
            <a:r>
              <a:rPr lang="en-US" dirty="0" smtClean="0"/>
              <a:t> there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p>
          <a:p>
            <a:pPr>
              <a:buNone/>
            </a:pPr>
            <a:r>
              <a:rPr lang="en-US" b="1" dirty="0" smtClean="0"/>
              <a:t>    Solution</a:t>
            </a:r>
            <a:r>
              <a:rPr lang="en-US" dirty="0" smtClean="0"/>
              <a:t>: Let </a:t>
            </a:r>
            <a:r>
              <a:rPr lang="en-US" i="1" dirty="0" smtClean="0"/>
              <a:t>n</a:t>
            </a:r>
            <a:r>
              <a:rPr lang="en-US" dirty="0" smtClean="0"/>
              <a:t> be a positive integer. Consider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11</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a:t>
            </a:r>
            <a:r>
              <a:rPr lang="en-US" dirty="0" smtClean="0"/>
              <a:t> (where the last has </a:t>
            </a:r>
            <a:r>
              <a:rPr lang="en-US" i="1" dirty="0" smtClean="0"/>
              <a:t>n</a:t>
            </a:r>
            <a:r>
              <a:rPr lang="en-US" dirty="0" smtClean="0"/>
              <a:t> + </a:t>
            </a:r>
            <a:r>
              <a:rPr lang="en-US" dirty="0" smtClean="0">
                <a:latin typeface="Cambria Math" pitchFamily="18" charset="0"/>
                <a:ea typeface="Cambria Math" pitchFamily="18" charset="0"/>
              </a:rPr>
              <a:t>1 1</a:t>
            </a:r>
            <a:r>
              <a:rPr lang="en-US" dirty="0" smtClean="0"/>
              <a:t>s). There are </a:t>
            </a:r>
            <a:r>
              <a:rPr lang="en-US" i="1" dirty="0" smtClean="0"/>
              <a:t>n</a:t>
            </a:r>
            <a:r>
              <a:rPr lang="en-US" dirty="0" smtClean="0"/>
              <a:t> possible remainders when an integer is divided by </a:t>
            </a:r>
            <a:r>
              <a:rPr lang="en-US" i="1" dirty="0" smtClean="0"/>
              <a:t>n</a:t>
            </a:r>
            <a:r>
              <a:rPr lang="en-US" dirty="0" smtClean="0"/>
              <a:t>. By the pigeonhole principle, when each of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is divided by </a:t>
            </a:r>
            <a:r>
              <a:rPr lang="en-US" i="1" dirty="0" smtClean="0"/>
              <a:t>n</a:t>
            </a:r>
            <a:r>
              <a:rPr lang="en-US" dirty="0" smtClean="0"/>
              <a:t>, at least two must have the same remainder. Subtract the smaller from the larger and the result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endParaRPr lang="en-US" dirty="0"/>
          </a:p>
        </p:txBody>
      </p:sp>
    </p:spTree>
    <p:extLst>
      <p:ext uri="{BB962C8B-B14F-4D97-AF65-F5344CB8AC3E}">
        <p14:creationId xmlns:p14="http://schemas.microsoft.com/office/powerpoint/2010/main" val="3895032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Generalized Pigeonhole Principle</a:t>
            </a:r>
            <a:r>
              <a:rPr lang="en-US" dirty="0" smtClean="0"/>
              <a:t>: If </a:t>
            </a:r>
            <a:r>
              <a:rPr lang="en-US" i="1" dirty="0" smtClean="0"/>
              <a:t>N</a:t>
            </a:r>
            <a:r>
              <a:rPr lang="en-US" dirty="0" smtClean="0"/>
              <a:t> objects are placed into </a:t>
            </a:r>
            <a:r>
              <a:rPr lang="en-US" i="1" dirty="0" smtClean="0"/>
              <a:t>k</a:t>
            </a:r>
            <a:r>
              <a:rPr lang="en-US" dirty="0" smtClean="0"/>
              <a:t> boxes, then there is at least one box containing at least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objects.</a:t>
            </a:r>
          </a:p>
          <a:p>
            <a:pPr>
              <a:buNone/>
            </a:pPr>
            <a:r>
              <a:rPr lang="en-US" b="1" dirty="0" smtClean="0"/>
              <a:t>    Proof</a:t>
            </a:r>
            <a:r>
              <a:rPr lang="en-US" dirty="0" smtClean="0"/>
              <a:t>: We use a proof by contraposition. Suppose that none of the boxes contains more than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a:t>
            </a:r>
            <a:r>
              <a:rPr lang="en-US" dirty="0" smtClean="0">
                <a:latin typeface="Cambria Math"/>
                <a:ea typeface="Cambria Math"/>
              </a:rPr>
              <a:t>− 1 </a:t>
            </a:r>
            <a:r>
              <a:rPr lang="en-US" dirty="0" smtClean="0">
                <a:ea typeface="Cambria Math"/>
              </a:rPr>
              <a:t>objects. Then the total number of objects is at most</a:t>
            </a:r>
          </a:p>
          <a:p>
            <a:pPr>
              <a:buNone/>
            </a:pPr>
            <a:endParaRPr lang="en-US" dirty="0" smtClean="0">
              <a:ea typeface="Cambria Math"/>
            </a:endParaRPr>
          </a:p>
          <a:p>
            <a:pPr>
              <a:buNone/>
            </a:pPr>
            <a:endParaRPr lang="en-US" dirty="0" smtClean="0">
              <a:ea typeface="Cambria Math"/>
            </a:endParaRPr>
          </a:p>
          <a:p>
            <a:pPr>
              <a:buNone/>
            </a:pPr>
            <a:r>
              <a:rPr lang="en-US" dirty="0" smtClean="0">
                <a:ea typeface="Cambria Math"/>
              </a:rPr>
              <a:t>    where the inequality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&lt;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 </a:t>
            </a:r>
            <a:r>
              <a:rPr lang="en-US" dirty="0" smtClean="0">
                <a:latin typeface="Cambria Math" pitchFamily="18" charset="0"/>
                <a:ea typeface="Cambria Math" pitchFamily="18" charset="0"/>
              </a:rPr>
              <a:t>1</a:t>
            </a:r>
            <a:r>
              <a:rPr lang="en-US" dirty="0" smtClean="0"/>
              <a:t> has been used. This is a contradiction because there are a total of n objects.</a:t>
            </a:r>
          </a:p>
          <a:p>
            <a:pPr>
              <a:buNone/>
            </a:pPr>
            <a:endParaRPr lang="en-US" dirty="0" smtClean="0"/>
          </a:p>
          <a:p>
            <a:pPr>
              <a:buNone/>
            </a:pPr>
            <a:r>
              <a:rPr lang="en-US" dirty="0" smtClean="0"/>
              <a:t>   </a:t>
            </a:r>
            <a:r>
              <a:rPr lang="en-US" b="1" dirty="0" smtClean="0"/>
              <a:t>Example</a:t>
            </a:r>
            <a:r>
              <a:rPr lang="en-US" dirty="0" smtClean="0"/>
              <a:t>: Among </a:t>
            </a:r>
            <a:r>
              <a:rPr lang="en-US" dirty="0" smtClean="0">
                <a:latin typeface="Cambria Math" pitchFamily="18" charset="0"/>
                <a:ea typeface="Cambria Math" pitchFamily="18" charset="0"/>
              </a:rPr>
              <a:t>100</a:t>
            </a:r>
            <a:r>
              <a:rPr lang="en-US" dirty="0" smtClean="0"/>
              <a:t> people there are at least           </a:t>
            </a:r>
            <a:r>
              <a:rPr lang="en-US" dirty="0" smtClean="0">
                <a:latin typeface="Cambria Math"/>
                <a:ea typeface="Cambria Math"/>
              </a:rPr>
              <a:t>⌈</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a:t>
            </a:r>
            <a:r>
              <a:rPr lang="en-US" dirty="0" smtClean="0">
                <a:latin typeface="Cambria Math"/>
                <a:ea typeface="Cambria Math"/>
              </a:rPr>
              <a:t>⌉ = 9</a:t>
            </a:r>
            <a:r>
              <a:rPr lang="en-US" dirty="0" smtClean="0"/>
              <a:t> who were born in the same month.</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a) How many cards must be selected from a standard deck of </a:t>
            </a:r>
            <a:r>
              <a:rPr lang="en-US" dirty="0" smtClean="0">
                <a:latin typeface="Cambria Math" pitchFamily="18" charset="0"/>
                <a:ea typeface="Cambria Math" pitchFamily="18" charset="0"/>
              </a:rPr>
              <a:t>52</a:t>
            </a:r>
            <a:r>
              <a:rPr lang="en-US" dirty="0" smtClean="0"/>
              <a:t> cards to guarantee that at least three cards of the same suit are chosen? </a:t>
            </a:r>
          </a:p>
          <a:p>
            <a:pPr>
              <a:buNone/>
            </a:pPr>
            <a:r>
              <a:rPr lang="en-US" dirty="0" smtClean="0"/>
              <a:t>    b) How many must be selected to guarantee that at least three hearts are selected?</a:t>
            </a:r>
          </a:p>
          <a:p>
            <a:pPr>
              <a:buNone/>
            </a:pPr>
            <a:r>
              <a:rPr lang="en-US" b="1" dirty="0" smtClean="0"/>
              <a:t>    Solution</a:t>
            </a:r>
            <a:r>
              <a:rPr lang="en-US" dirty="0" smtClean="0"/>
              <a:t>: a) We assume four boxes; one for each suit. Using the generalized pigeonhole principle, at least one box contains at least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cards. At least three cards of one suit are selected if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The smallest integer </a:t>
            </a:r>
            <a:r>
              <a:rPr lang="en-US" i="1" dirty="0" smtClean="0"/>
              <a:t>N</a:t>
            </a:r>
            <a:r>
              <a:rPr lang="en-US" dirty="0" smtClean="0"/>
              <a:t> such that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 </a:t>
            </a:r>
            <a:r>
              <a:rPr lang="en-US" dirty="0" smtClean="0">
                <a:ea typeface="Cambria Math" pitchFamily="18" charset="0"/>
              </a:rPr>
              <a:t>is</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 </a:t>
            </a:r>
            <a:r>
              <a:rPr lang="en-US" dirty="0" smtClean="0">
                <a:latin typeface="Cambria Math"/>
                <a:ea typeface="Cambria Math"/>
              </a:rPr>
              <a:t>∙ </a:t>
            </a:r>
            <a:r>
              <a:rPr lang="en-US" dirty="0" smtClean="0">
                <a:latin typeface="Cambria Math" pitchFamily="18" charset="0"/>
                <a:ea typeface="Cambria Math" pitchFamily="18" charset="0"/>
              </a:rPr>
              <a:t>4 + 1 = 9.</a:t>
            </a:r>
          </a:p>
          <a:p>
            <a:pPr>
              <a:buNone/>
            </a:pPr>
            <a:r>
              <a:rPr lang="en-US" dirty="0" smtClean="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Permutations and Combinations</a:t>
            </a:r>
            <a:endParaRPr lang="en-US" dirty="0"/>
          </a:p>
        </p:txBody>
      </p:sp>
      <p:sp>
        <p:nvSpPr>
          <p:cNvPr id="3" name="Subtitle 2"/>
          <p:cNvSpPr>
            <a:spLocks noGrp="1"/>
          </p:cNvSpPr>
          <p:nvPr>
            <p:ph type="subTitle" idx="1"/>
          </p:nvPr>
        </p:nvSpPr>
        <p:spPr/>
        <p:txBody>
          <a:bodyPr/>
          <a:lstStyle/>
          <a:p>
            <a:r>
              <a:rPr lang="en-US" dirty="0" smtClean="0"/>
              <a:t>Section 6.3</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a:t>
            </a:r>
          </a:p>
          <a:p>
            <a:r>
              <a:rPr lang="en-US" dirty="0" smtClean="0"/>
              <a:t>Combinations</a:t>
            </a:r>
          </a:p>
          <a:p>
            <a:r>
              <a:rPr lang="en-US" dirty="0" smtClean="0"/>
              <a:t>Combinatorial Proofs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A </a:t>
            </a:r>
            <a:r>
              <a:rPr lang="en-US" i="1" dirty="0" smtClean="0"/>
              <a:t>permutation</a:t>
            </a:r>
            <a:r>
              <a:rPr lang="en-US" dirty="0" smtClean="0"/>
              <a:t> of a set of distinct objects is an ordered arrangement of these objects. An ordered arrangement of r elements of a set is called an                      </a:t>
            </a:r>
            <a:r>
              <a:rPr lang="en-US" i="1" dirty="0" smtClean="0"/>
              <a:t>r-</a:t>
            </a:r>
            <a:r>
              <a:rPr lang="en-US" i="1" dirty="0" err="1" smtClean="0"/>
              <a:t>permuation</a:t>
            </a:r>
            <a:r>
              <a:rPr lang="en-US" dirty="0" smtClean="0"/>
              <a:t>.</a:t>
            </a:r>
          </a:p>
          <a:p>
            <a:pPr>
              <a:buNone/>
            </a:pPr>
            <a:r>
              <a:rPr lang="en-US" b="1" dirty="0" smtClean="0"/>
              <a:t>   Example</a:t>
            </a:r>
            <a:r>
              <a:rPr lang="en-US" dirty="0" smtClean="0"/>
              <a:t>: Let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is a permutation of </a:t>
            </a:r>
            <a:r>
              <a:rPr lang="en-US" i="1" dirty="0" smtClean="0"/>
              <a:t>S</a:t>
            </a:r>
            <a:r>
              <a:rPr lang="en-US" dirty="0" smtClean="0"/>
              <a:t>.</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2</a:t>
            </a:r>
            <a:r>
              <a:rPr lang="en-US" dirty="0" smtClean="0"/>
              <a:t> is a </a:t>
            </a:r>
            <a:r>
              <a:rPr lang="en-US" dirty="0" smtClean="0">
                <a:latin typeface="Cambria Math" pitchFamily="18" charset="0"/>
                <a:ea typeface="Cambria Math" pitchFamily="18" charset="0"/>
              </a:rPr>
              <a:t>2</a:t>
            </a:r>
            <a:r>
              <a:rPr lang="en-US" dirty="0" smtClean="0"/>
              <a:t>-permutation of </a:t>
            </a:r>
            <a:r>
              <a:rPr lang="en-US" i="1" dirty="0" smtClean="0"/>
              <a:t>S</a:t>
            </a:r>
            <a:r>
              <a:rPr lang="en-US" dirty="0" smtClean="0"/>
              <a:t>.</a:t>
            </a:r>
          </a:p>
          <a:p>
            <a:r>
              <a:rPr lang="en-US" dirty="0" smtClean="0"/>
              <a:t>The number of </a:t>
            </a:r>
            <a:r>
              <a:rPr lang="en-US" i="1" dirty="0" smtClean="0"/>
              <a:t>r</a:t>
            </a:r>
            <a:r>
              <a:rPr lang="en-US" dirty="0" smtClean="0"/>
              <a:t>-</a:t>
            </a:r>
            <a:r>
              <a:rPr lang="en-US" dirty="0" err="1" smtClean="0"/>
              <a:t>permuatations</a:t>
            </a:r>
            <a:r>
              <a:rPr lang="en-US" dirty="0" smtClean="0"/>
              <a:t> of a set with </a:t>
            </a:r>
            <a:r>
              <a:rPr lang="en-US" i="1" dirty="0" smtClean="0"/>
              <a:t>n</a:t>
            </a:r>
            <a:r>
              <a:rPr lang="en-US" dirty="0" smtClean="0"/>
              <a:t> elements is denoted by </a:t>
            </a:r>
            <a:r>
              <a:rPr lang="en-US" i="1" dirty="0" smtClean="0"/>
              <a:t>P</a:t>
            </a:r>
            <a:r>
              <a:rPr lang="en-US" dirty="0" smtClean="0"/>
              <a:t>(</a:t>
            </a:r>
            <a:r>
              <a:rPr lang="en-US" i="1" dirty="0" err="1" smtClean="0"/>
              <a:t>n</a:t>
            </a:r>
            <a:r>
              <a:rPr lang="en-US" dirty="0" err="1" smtClean="0"/>
              <a:t>,</a:t>
            </a:r>
            <a:r>
              <a:rPr lang="en-US" i="1" dirty="0" err="1" smtClean="0"/>
              <a:t>r</a:t>
            </a:r>
            <a:r>
              <a:rPr lang="en-US" dirty="0" smtClean="0"/>
              <a:t>).</a:t>
            </a:r>
          </a:p>
          <a:p>
            <a:pPr lvl="1"/>
            <a:r>
              <a:rPr lang="en-US" dirty="0" smtClean="0"/>
              <a:t>The </a:t>
            </a:r>
            <a:r>
              <a:rPr lang="en-US" dirty="0" smtClean="0">
                <a:latin typeface="Cambria Math" pitchFamily="18" charset="0"/>
                <a:ea typeface="Cambria Math" pitchFamily="18" charset="0"/>
              </a:rPr>
              <a:t>2</a:t>
            </a:r>
            <a:r>
              <a:rPr lang="en-US" dirty="0" smtClean="0"/>
              <a:t>-permutations of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are</a:t>
            </a:r>
            <a:r>
              <a:rPr lang="en-US" dirty="0" smtClean="0">
                <a:latin typeface="Cambria Math" pitchFamily="18" charset="0"/>
                <a:ea typeface="Cambria Math" pitchFamily="18" charset="0"/>
              </a:rPr>
              <a:t> 1</a:t>
            </a:r>
            <a:r>
              <a:rPr lang="en-US" dirty="0" smtClean="0"/>
              <a:t>,</a:t>
            </a:r>
            <a:r>
              <a:rPr lang="en-US" dirty="0" smtClean="0">
                <a:latin typeface="Cambria Math" pitchFamily="18" charset="0"/>
                <a:ea typeface="Cambria Math" pitchFamily="18" charset="0"/>
              </a:rPr>
              <a:t>2; 1</a:t>
            </a:r>
            <a:r>
              <a:rPr lang="en-US" dirty="0" smtClean="0"/>
              <a:t>,</a:t>
            </a:r>
            <a:r>
              <a:rPr lang="en-US" dirty="0" smtClean="0">
                <a:latin typeface="Cambria Math" pitchFamily="18" charset="0"/>
                <a:ea typeface="Cambria Math" pitchFamily="18" charset="0"/>
              </a:rPr>
              <a:t>3; 2</a:t>
            </a:r>
            <a:r>
              <a:rPr lang="en-US" dirty="0" smtClean="0"/>
              <a:t>,</a:t>
            </a:r>
            <a:r>
              <a:rPr lang="en-US" dirty="0" smtClean="0">
                <a:latin typeface="Cambria Math" pitchFamily="18" charset="0"/>
                <a:ea typeface="Cambria Math" pitchFamily="18" charset="0"/>
              </a:rPr>
              <a:t>1; 2</a:t>
            </a:r>
            <a:r>
              <a:rPr lang="en-US" dirty="0" smtClean="0"/>
              <a:t>,</a:t>
            </a:r>
            <a:r>
              <a:rPr lang="en-US" dirty="0" smtClean="0">
                <a:latin typeface="Cambria Math" pitchFamily="18" charset="0"/>
                <a:ea typeface="Cambria Math" pitchFamily="18" charset="0"/>
              </a:rPr>
              <a:t>3; 3</a:t>
            </a:r>
            <a:r>
              <a:rPr lang="en-US" dirty="0" smtClean="0"/>
              <a:t>,</a:t>
            </a:r>
            <a:r>
              <a:rPr lang="en-US" dirty="0" smtClean="0">
                <a:latin typeface="Cambria Math" pitchFamily="18" charset="0"/>
                <a:ea typeface="Cambria Math" pitchFamily="18" charset="0"/>
              </a:rPr>
              <a:t>1; and 3</a:t>
            </a:r>
            <a:r>
              <a:rPr lang="en-US" dirty="0" smtClean="0"/>
              <a:t>,</a:t>
            </a:r>
            <a:r>
              <a:rPr lang="en-US" dirty="0" smtClean="0">
                <a:latin typeface="Cambria Math" pitchFamily="18" charset="0"/>
                <a:ea typeface="Cambria Math" pitchFamily="18" charset="0"/>
              </a:rPr>
              <a:t>2. Hence, </a:t>
            </a:r>
            <a:r>
              <a:rPr lang="en-US" i="1" dirty="0" smtClean="0">
                <a:ea typeface="Cambria Math" pitchFamily="18" charset="0"/>
              </a:rPr>
              <a:t>P</a:t>
            </a:r>
            <a:r>
              <a:rPr lang="en-US" dirty="0" smtClean="0">
                <a:latin typeface="Cambria Math" pitchFamily="18" charset="0"/>
                <a:ea typeface="Cambria Math" pitchFamily="18" charset="0"/>
              </a:rPr>
              <a:t>(3,2) = 6.</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 for the Number of Permutations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and </a:t>
            </a:r>
            <a:r>
              <a:rPr lang="en-US" i="1" dirty="0" smtClean="0"/>
              <a:t>r</a:t>
            </a:r>
            <a:r>
              <a:rPr lang="en-US" dirty="0" smtClean="0"/>
              <a:t> is an integer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a:t>
            </a:r>
            <a:r>
              <a:rPr lang="en-US" dirty="0" smtClean="0"/>
              <a:t>, then there are</a:t>
            </a:r>
          </a:p>
          <a:p>
            <a:pPr>
              <a:buNone/>
            </a:pPr>
            <a:r>
              <a:rPr lang="en-US" dirty="0" smtClean="0"/>
              <a:t>         </a:t>
            </a:r>
            <a:r>
              <a:rPr lang="en-US" i="1" dirty="0" smtClean="0"/>
              <a:t>P</a:t>
            </a:r>
            <a:r>
              <a:rPr lang="en-US" dirty="0" smtClean="0"/>
              <a:t>(</a:t>
            </a:r>
            <a:r>
              <a:rPr lang="en-US" i="1" dirty="0" smtClean="0"/>
              <a:t>n</a:t>
            </a:r>
            <a:r>
              <a:rPr lang="en-US" dirty="0" smtClean="0"/>
              <a:t>, </a:t>
            </a:r>
            <a:r>
              <a:rPr lang="en-US" i="1" dirty="0" smtClean="0"/>
              <a:t>r</a:t>
            </a:r>
            <a:r>
              <a:rPr lang="en-US" dirty="0" smtClean="0"/>
              <a:t>) =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r>
              <a:rPr lang="en-US" i="1" dirty="0" smtClean="0"/>
              <a:t>n </a:t>
            </a:r>
            <a:r>
              <a:rPr lang="en-US" i="1"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i="1" dirty="0" smtClean="0"/>
              <a:t>    r</a:t>
            </a:r>
            <a:r>
              <a:rPr lang="en-US" dirty="0" smtClean="0"/>
              <a:t>-permutations of a set with n distinct elements.</a:t>
            </a:r>
          </a:p>
          <a:p>
            <a:pPr>
              <a:buNone/>
            </a:pPr>
            <a:r>
              <a:rPr lang="en-US" b="1" dirty="0" smtClean="0"/>
              <a:t>    Proof</a:t>
            </a:r>
            <a:r>
              <a:rPr lang="en-US" dirty="0" smtClean="0"/>
              <a:t>: Use the product rule. The first element can be chosen in </a:t>
            </a:r>
            <a:r>
              <a:rPr lang="en-US" i="1" dirty="0" smtClean="0"/>
              <a:t>n</a:t>
            </a:r>
            <a:r>
              <a:rPr lang="en-US" dirty="0" smtClean="0"/>
              <a:t> ways. The second in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ways, and so on until there are             (</a:t>
            </a:r>
            <a:r>
              <a:rPr lang="en-US" i="1" dirty="0" smtClean="0"/>
              <a:t>n</a:t>
            </a:r>
            <a:r>
              <a:rPr lang="en-US" dirty="0" smtClean="0"/>
              <a:t> </a:t>
            </a:r>
            <a:r>
              <a:rPr lang="en-US" dirty="0" smtClean="0">
                <a:latin typeface="Cambria Math"/>
                <a:ea typeface="Cambria Math"/>
              </a:rPr>
              <a:t>−</a:t>
            </a:r>
            <a:r>
              <a:rPr lang="en-US" dirty="0" smtClean="0"/>
              <a:t> ( </a:t>
            </a:r>
            <a:r>
              <a:rPr lang="en-US" i="1" dirty="0" smtClean="0"/>
              <a:t>r</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ea typeface="Cambria Math" pitchFamily="18" charset="0"/>
              </a:rPr>
              <a:t>)) ways to choose the last element.</a:t>
            </a:r>
          </a:p>
          <a:p>
            <a:r>
              <a:rPr lang="en-US" dirty="0" smtClean="0">
                <a:ea typeface="Cambria Math" pitchFamily="18" charset="0"/>
              </a:rPr>
              <a:t>Note that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n</a:t>
            </a:r>
            <a:r>
              <a:rPr lang="en-US" dirty="0" smtClean="0">
                <a:ea typeface="Cambria Math" pitchFamily="18" charset="0"/>
              </a:rPr>
              <a:t>,</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since there is only one way to order zero elements.</a:t>
            </a:r>
          </a:p>
          <a:p>
            <a:pPr>
              <a:buNone/>
            </a:pPr>
            <a:r>
              <a:rPr lang="en-US" b="1" dirty="0" smtClean="0">
                <a:ea typeface="Cambria Math" pitchFamily="18" charset="0"/>
              </a:rPr>
              <a:t>    Corollary </a:t>
            </a:r>
            <a:r>
              <a:rPr lang="en-US" b="1" dirty="0" smtClean="0">
                <a:latin typeface="Cambria Math" pitchFamily="18" charset="0"/>
                <a:ea typeface="Cambria Math" pitchFamily="18" charset="0"/>
              </a:rPr>
              <a:t>1</a:t>
            </a:r>
            <a:r>
              <a:rPr lang="en-US" dirty="0" smtClean="0">
                <a:ea typeface="Cambria Math" pitchFamily="18" charset="0"/>
              </a:rPr>
              <a:t>: If </a:t>
            </a:r>
            <a:r>
              <a:rPr lang="en-US" i="1" dirty="0" smtClean="0">
                <a:ea typeface="Cambria Math" pitchFamily="18" charset="0"/>
              </a:rPr>
              <a:t>n</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are integers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 </a:t>
            </a:r>
            <a:r>
              <a:rPr lang="en-US" dirty="0" smtClean="0"/>
              <a:t>then</a:t>
            </a:r>
          </a:p>
          <a:p>
            <a:endParaRPr lang="en-US" i="1" dirty="0" smtClean="0"/>
          </a:p>
          <a:p>
            <a:pPr>
              <a:buNone/>
            </a:pPr>
            <a:r>
              <a:rPr lang="en-US" i="1" dirty="0" smtClean="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a first-prize winner, a second prize winner, and a third-prize winner from </a:t>
            </a:r>
            <a:r>
              <a:rPr lang="en-US" dirty="0" smtClean="0">
                <a:latin typeface="Cambria Math" pitchFamily="18" charset="0"/>
                <a:ea typeface="Cambria Math" pitchFamily="18" charset="0"/>
              </a:rPr>
              <a:t>100</a:t>
            </a:r>
            <a:r>
              <a:rPr lang="en-US" dirty="0" smtClean="0"/>
              <a:t> different people who have entered a contest?</a:t>
            </a:r>
          </a:p>
          <a:p>
            <a:pPr>
              <a:buNone/>
            </a:pPr>
            <a:endParaRPr lang="en-US" dirty="0" smtClean="0"/>
          </a:p>
          <a:p>
            <a:pPr>
              <a:buNone/>
            </a:pPr>
            <a:r>
              <a:rPr lang="en-US" b="1" dirty="0" smtClean="0"/>
              <a:t>    Solution</a:t>
            </a:r>
            <a:r>
              <a:rPr lang="en-US" dirty="0" smtClean="0"/>
              <a:t>: </a:t>
            </a:r>
          </a:p>
          <a:p>
            <a:pPr>
              <a:buNone/>
            </a:pPr>
            <a:r>
              <a:rPr lang="en-US" dirty="0" smtClean="0"/>
              <a:t>            P(</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100</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99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98</a:t>
            </a:r>
            <a:r>
              <a:rPr lang="en-US" dirty="0" smtClean="0"/>
              <a:t> = </a:t>
            </a:r>
            <a:r>
              <a:rPr lang="en-US" dirty="0" smtClean="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smtClean="0"/>
          </a:p>
          <a:p>
            <a:pPr>
              <a:buNone/>
            </a:pPr>
            <a:r>
              <a:rPr lang="en-US" b="1" dirty="0" smtClean="0"/>
              <a:t>    Solution</a:t>
            </a:r>
            <a:r>
              <a:rPr lang="en-US" dirty="0" smtClean="0"/>
              <a:t>: The first city is chosen, and the rest are ordered arbitrarily. Hence the orders are:</a:t>
            </a:r>
          </a:p>
          <a:p>
            <a:pPr>
              <a:buNone/>
            </a:pP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5040</a:t>
            </a:r>
          </a:p>
          <a:p>
            <a:pPr>
              <a:buNone/>
            </a:pPr>
            <a:r>
              <a:rPr lang="en-US" dirty="0" smtClean="0">
                <a:latin typeface="Cambria Math" pitchFamily="18" charset="0"/>
                <a:ea typeface="Cambria Math" pitchFamily="18" charset="0"/>
              </a:rPr>
              <a:t>    If she wants to find the tour with the shortest path that visits all the cities, she must consider 5040 paths!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Solution</a:t>
            </a:r>
            <a:r>
              <a:rPr lang="en-US" dirty="0" smtClean="0"/>
              <a:t>: We solve this problem by counting the permutations of six objects, </a:t>
            </a:r>
            <a:r>
              <a:rPr lang="en-US" i="1" dirty="0" smtClean="0"/>
              <a:t>ABC</a:t>
            </a:r>
            <a:r>
              <a:rPr lang="en-US" dirty="0" smtClean="0"/>
              <a:t>, </a:t>
            </a:r>
            <a:r>
              <a:rPr lang="en-US" i="1" dirty="0" smtClean="0"/>
              <a:t>D</a:t>
            </a:r>
            <a:r>
              <a:rPr lang="en-US" dirty="0" smtClean="0"/>
              <a:t>, </a:t>
            </a:r>
            <a:r>
              <a:rPr lang="en-US" i="1" dirty="0" smtClean="0"/>
              <a:t>E</a:t>
            </a:r>
            <a:r>
              <a:rPr lang="en-US" dirty="0" smtClean="0"/>
              <a:t>, </a:t>
            </a:r>
            <a:r>
              <a:rPr lang="en-US" i="1" dirty="0" smtClean="0"/>
              <a:t>F</a:t>
            </a:r>
            <a:r>
              <a:rPr lang="en-US" dirty="0" smtClean="0"/>
              <a:t>, </a:t>
            </a:r>
            <a:r>
              <a:rPr lang="en-US" i="1" dirty="0" smtClean="0"/>
              <a:t>G</a:t>
            </a:r>
            <a:r>
              <a:rPr lang="en-US" dirty="0" smtClean="0"/>
              <a:t>, and </a:t>
            </a:r>
            <a:r>
              <a:rPr lang="en-US" i="1" dirty="0" smtClean="0"/>
              <a:t>H</a:t>
            </a:r>
            <a:r>
              <a:rPr lang="en-US" dirty="0" smtClean="0"/>
              <a:t>.</a:t>
            </a:r>
          </a:p>
          <a:p>
            <a:pPr>
              <a:buNone/>
            </a:pPr>
            <a:endParaRPr lang="en-US" dirty="0" smtClean="0"/>
          </a:p>
          <a:p>
            <a:pPr>
              <a:buNone/>
            </a:pPr>
            <a:r>
              <a:rPr lang="en-US" dirty="0" smtClean="0"/>
              <a:t>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720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An </a:t>
            </a:r>
            <a:r>
              <a:rPr lang="en-US" i="1" dirty="0" smtClean="0"/>
              <a:t>r-combination</a:t>
            </a:r>
            <a:r>
              <a:rPr lang="en-US" dirty="0" smtClean="0"/>
              <a:t> of elements of a set is an unordered selection of </a:t>
            </a:r>
            <a:r>
              <a:rPr lang="en-US" i="1" dirty="0" smtClean="0"/>
              <a:t>r</a:t>
            </a:r>
            <a:r>
              <a:rPr lang="en-US" dirty="0" smtClean="0"/>
              <a:t> elements from the set. Thus, an    </a:t>
            </a:r>
            <a:r>
              <a:rPr lang="en-US" i="1" dirty="0" smtClean="0"/>
              <a:t>r</a:t>
            </a:r>
            <a:r>
              <a:rPr lang="en-US" dirty="0" smtClean="0"/>
              <a:t>-combination is simply a subset of the set with </a:t>
            </a:r>
            <a:r>
              <a:rPr lang="en-US" i="1" dirty="0" smtClean="0"/>
              <a:t>r</a:t>
            </a:r>
            <a:r>
              <a:rPr lang="en-US" dirty="0" smtClean="0"/>
              <a:t> elements.</a:t>
            </a:r>
          </a:p>
          <a:p>
            <a:r>
              <a:rPr lang="en-US" dirty="0" smtClean="0"/>
              <a:t>The number of </a:t>
            </a:r>
            <a:r>
              <a:rPr lang="en-US" i="1" dirty="0" smtClean="0"/>
              <a:t>r</a:t>
            </a:r>
            <a:r>
              <a:rPr lang="en-US" dirty="0" smtClean="0"/>
              <a:t>-combinations of a set with n distinct elements is denoted by </a:t>
            </a:r>
            <a:r>
              <a:rPr lang="en-US" i="1" dirty="0" smtClean="0"/>
              <a:t>C</a:t>
            </a:r>
            <a:r>
              <a:rPr lang="en-US" dirty="0" smtClean="0"/>
              <a:t>(</a:t>
            </a:r>
            <a:r>
              <a:rPr lang="en-US" i="1" dirty="0" smtClean="0"/>
              <a:t>n</a:t>
            </a:r>
            <a:r>
              <a:rPr lang="en-US" dirty="0" smtClean="0"/>
              <a:t>, </a:t>
            </a:r>
            <a:r>
              <a:rPr lang="en-US" i="1" dirty="0" smtClean="0"/>
              <a:t>r</a:t>
            </a:r>
            <a:r>
              <a:rPr lang="en-US" dirty="0" smtClean="0"/>
              <a:t>). The notation          is also used and is called a </a:t>
            </a:r>
            <a:r>
              <a:rPr lang="en-US" i="1" dirty="0" smtClean="0"/>
              <a:t>binomial coefficient</a:t>
            </a:r>
            <a:r>
              <a:rPr lang="en-US" dirty="0" smtClean="0"/>
              <a:t>. (</a:t>
            </a:r>
            <a:r>
              <a:rPr lang="en-US" i="1" dirty="0" smtClean="0"/>
              <a:t>We will see the notation again in the binomial theorem in Section</a:t>
            </a:r>
            <a:r>
              <a:rPr lang="en-US" dirty="0" smtClean="0"/>
              <a:t>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Let </a:t>
            </a:r>
            <a:r>
              <a:rPr lang="en-US" i="1" dirty="0" smtClean="0"/>
              <a:t>S</a:t>
            </a:r>
            <a:r>
              <a:rPr lang="en-US" dirty="0" smtClean="0"/>
              <a:t> be the set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Then {</a:t>
            </a:r>
            <a:r>
              <a:rPr lang="en-US" i="1" dirty="0" smtClean="0"/>
              <a:t>a</a:t>
            </a:r>
            <a:r>
              <a:rPr lang="en-US" dirty="0" smtClean="0"/>
              <a:t>, </a:t>
            </a:r>
            <a:r>
              <a:rPr lang="en-US" i="1" dirty="0" smtClean="0"/>
              <a:t>c</a:t>
            </a:r>
            <a:r>
              <a:rPr lang="en-US" dirty="0" smtClean="0"/>
              <a:t>, </a:t>
            </a:r>
            <a:r>
              <a:rPr lang="en-US" i="1" dirty="0" smtClean="0"/>
              <a:t>d</a:t>
            </a:r>
            <a:r>
              <a:rPr lang="en-US" dirty="0" smtClean="0"/>
              <a:t>} is a </a:t>
            </a:r>
            <a:r>
              <a:rPr lang="en-US" dirty="0" smtClean="0">
                <a:latin typeface="Cambria Math" pitchFamily="18" charset="0"/>
                <a:ea typeface="Cambria Math" pitchFamily="18" charset="0"/>
              </a:rPr>
              <a:t>3</a:t>
            </a:r>
            <a:r>
              <a:rPr lang="en-US" dirty="0" smtClean="0"/>
              <a:t>-combination from S. It is the same as {</a:t>
            </a:r>
            <a:r>
              <a:rPr lang="en-US" i="1" dirty="0" smtClean="0"/>
              <a:t>d</a:t>
            </a:r>
            <a:r>
              <a:rPr lang="en-US" dirty="0" smtClean="0"/>
              <a:t>, </a:t>
            </a:r>
            <a:r>
              <a:rPr lang="en-US" i="1" dirty="0" smtClean="0"/>
              <a:t>c</a:t>
            </a:r>
            <a:r>
              <a:rPr lang="en-US" dirty="0" smtClean="0"/>
              <a:t>, </a:t>
            </a:r>
            <a:r>
              <a:rPr lang="en-US" i="1" dirty="0" smtClean="0"/>
              <a:t>a</a:t>
            </a:r>
            <a:r>
              <a:rPr lang="en-US" dirty="0" smtClean="0"/>
              <a:t>} since the order listed does not matter.</a:t>
            </a:r>
          </a:p>
          <a:p>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6 because the 2-combinations of </a:t>
            </a:r>
            <a:r>
              <a:rPr lang="en-US" dirty="0" smtClean="0"/>
              <a:t>{</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are the six subsets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c</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c</a:t>
            </a:r>
            <a:r>
              <a:rPr lang="en-US" dirty="0" smtClean="0"/>
              <a:t>}, {</a:t>
            </a:r>
            <a:r>
              <a:rPr lang="en-US" i="1" dirty="0" smtClean="0"/>
              <a:t>b</a:t>
            </a:r>
            <a:r>
              <a:rPr lang="en-US" dirty="0" smtClean="0"/>
              <a:t>, </a:t>
            </a:r>
            <a:r>
              <a:rPr lang="en-US" i="1" dirty="0" smtClean="0"/>
              <a:t>d</a:t>
            </a:r>
            <a:r>
              <a:rPr lang="en-US" dirty="0" smtClean="0"/>
              <a:t>}, and {</a:t>
            </a:r>
            <a:r>
              <a:rPr lang="en-US" i="1" dirty="0" smtClean="0"/>
              <a:t>c</a:t>
            </a:r>
            <a:r>
              <a:rPr lang="en-US" dirty="0" smtClean="0"/>
              <a:t>, </a:t>
            </a:r>
            <a:r>
              <a:rPr lang="en-US" i="1" dirty="0" smtClean="0"/>
              <a:t>d</a:t>
            </a:r>
            <a:r>
              <a:rPr lang="en-US" dirty="0" smtClean="0"/>
              <a:t>}. </a:t>
            </a:r>
            <a:endParaRPr lang="en-US" dirty="0">
              <a:latin typeface="Cambria Math" pitchFamily="18" charset="0"/>
              <a:ea typeface="Cambria Math" pitchFamily="18" charset="0"/>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81799" y="3352800"/>
            <a:ext cx="403479" cy="36576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6" name="Content Placeholder 5"/>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a:t>
            </a:r>
            <a:r>
              <a:rPr lang="en-US" i="1" dirty="0" smtClean="0"/>
              <a:t>r</a:t>
            </a:r>
            <a:r>
              <a:rPr lang="en-US" dirty="0" smtClean="0"/>
              <a:t>-combinations of a set with </a:t>
            </a:r>
            <a:r>
              <a:rPr lang="en-US" i="1" dirty="0" smtClean="0"/>
              <a:t>n</a:t>
            </a:r>
            <a:r>
              <a:rPr lang="en-US" dirty="0" smtClean="0"/>
              <a:t> elements, where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latin typeface="Cambria Math"/>
                <a:ea typeface="Cambria Math"/>
              </a:rPr>
              <a:t> ≥ 0, equals</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b="1" dirty="0" smtClean="0">
                <a:latin typeface="Cambria Math"/>
                <a:ea typeface="Cambria Math"/>
              </a:rPr>
              <a:t>    Proof</a:t>
            </a:r>
            <a:r>
              <a:rPr lang="en-US" dirty="0" smtClean="0">
                <a:latin typeface="Cambria Math"/>
                <a:ea typeface="Cambria Math"/>
              </a:rPr>
              <a:t>:  By the product rule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a:t>
            </a:r>
            <a:r>
              <a:rPr lang="en-US" i="1" dirty="0" smtClean="0">
                <a:ea typeface="Cambria Math"/>
              </a:rPr>
              <a:t>r</a:t>
            </a:r>
            <a:r>
              <a:rPr lang="en-US" dirty="0" smtClean="0">
                <a:ea typeface="Cambria Math"/>
              </a:rPr>
              <a:t>) =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r</a:t>
            </a:r>
            <a:r>
              <a:rPr lang="en-US" dirty="0" smtClean="0">
                <a:ea typeface="Cambria Math"/>
              </a:rPr>
              <a:t>) ∙ </a:t>
            </a:r>
            <a:r>
              <a:rPr lang="en-US" i="1" dirty="0" smtClean="0">
                <a:ea typeface="Cambria Math"/>
              </a:rPr>
              <a:t>P</a:t>
            </a:r>
            <a:r>
              <a:rPr lang="en-US" dirty="0" smtClean="0">
                <a:ea typeface="Cambria Math"/>
              </a:rPr>
              <a:t>(</a:t>
            </a:r>
            <a:r>
              <a:rPr lang="en-US" i="1" dirty="0" err="1" smtClean="0">
                <a:ea typeface="Cambria Math"/>
              </a:rPr>
              <a:t>r</a:t>
            </a:r>
            <a:r>
              <a:rPr lang="en-US" dirty="0" err="1" smtClean="0">
                <a:ea typeface="Cambria Math"/>
              </a:rPr>
              <a:t>,</a:t>
            </a:r>
            <a:r>
              <a:rPr lang="en-US" i="1" dirty="0" err="1" smtClean="0">
                <a:ea typeface="Cambria Math"/>
              </a:rPr>
              <a:t>r</a:t>
            </a:r>
            <a:r>
              <a:rPr lang="en-US" dirty="0" smtClean="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How many poker hands of five cards can be dealt from a standard deck of </a:t>
            </a:r>
            <a:r>
              <a:rPr lang="en-US" dirty="0" smtClean="0">
                <a:latin typeface="Cambria Math" pitchFamily="18" charset="0"/>
                <a:ea typeface="Cambria Math" pitchFamily="18" charset="0"/>
              </a:rPr>
              <a:t>52</a:t>
            </a:r>
            <a:r>
              <a:rPr lang="en-US" dirty="0" smtClean="0"/>
              <a:t> cards? Also, how many ways are there to select </a:t>
            </a:r>
            <a:r>
              <a:rPr lang="en-US" dirty="0" smtClean="0">
                <a:latin typeface="Cambria Math" pitchFamily="18" charset="0"/>
                <a:ea typeface="Cambria Math" pitchFamily="18" charset="0"/>
              </a:rPr>
              <a:t>47</a:t>
            </a:r>
            <a:r>
              <a:rPr lang="en-US" dirty="0" smtClean="0"/>
              <a:t> cards from a deck of </a:t>
            </a:r>
            <a:r>
              <a:rPr lang="en-US" dirty="0" smtClean="0">
                <a:latin typeface="Cambria Math" pitchFamily="18" charset="0"/>
                <a:ea typeface="Cambria Math" pitchFamily="18" charset="0"/>
              </a:rPr>
              <a:t>52</a:t>
            </a:r>
            <a:r>
              <a:rPr lang="en-US" dirty="0" smtClean="0"/>
              <a:t> cards?</a:t>
            </a:r>
          </a:p>
          <a:p>
            <a:pPr>
              <a:buNone/>
            </a:pPr>
            <a:r>
              <a:rPr lang="en-US" b="1" dirty="0" smtClean="0"/>
              <a:t>   Solution</a:t>
            </a:r>
            <a:r>
              <a:rPr lang="en-US" dirty="0" smtClean="0"/>
              <a:t>: Since the order in which the cards are dealt does not matter, the number of five card hands is:</a:t>
            </a:r>
          </a:p>
          <a:p>
            <a:endParaRPr lang="en-US" dirty="0" smtClean="0"/>
          </a:p>
          <a:p>
            <a:endParaRPr lang="en-US" dirty="0" smtClean="0"/>
          </a:p>
          <a:p>
            <a:endParaRPr lang="en-US" dirty="0" smtClean="0"/>
          </a:p>
          <a:p>
            <a:r>
              <a:rPr lang="en-US" dirty="0" smtClean="0"/>
              <a:t>The different ways to select </a:t>
            </a:r>
            <a:r>
              <a:rPr lang="en-US" dirty="0" smtClean="0">
                <a:latin typeface="Cambria Math" pitchFamily="18" charset="0"/>
                <a:ea typeface="Cambria Math" pitchFamily="18" charset="0"/>
              </a:rPr>
              <a:t>47</a:t>
            </a:r>
            <a:r>
              <a:rPr lang="en-US" dirty="0" smtClean="0"/>
              <a:t> cards from </a:t>
            </a:r>
            <a:r>
              <a:rPr lang="en-US" dirty="0" smtClean="0">
                <a:latin typeface="Cambria Math" pitchFamily="18" charset="0"/>
                <a:ea typeface="Cambria Math" pitchFamily="18" charset="0"/>
              </a:rPr>
              <a:t>52</a:t>
            </a:r>
            <a:r>
              <a:rPr lang="en-US" dirty="0" smtClean="0"/>
              <a:t> is</a:t>
            </a:r>
          </a:p>
          <a:p>
            <a:endParaRPr lang="en-US" dirty="0" smtClean="0"/>
          </a:p>
          <a:p>
            <a:pPr>
              <a:buNone/>
            </a:pPr>
            <a:r>
              <a:rPr lang="en-US" dirty="0" smtClean="0"/>
              <a:t>    </a:t>
            </a:r>
            <a:endParaRPr lang="en-US" dirty="0"/>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smtClean="0"/>
              <a:t>This is a special case of a general result.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The Division Rule</a:t>
            </a:r>
          </a:p>
          <a:p>
            <a:r>
              <a:rPr lang="en-US" dirty="0" smtClean="0"/>
              <a:t>Examples, Examples, and Examples</a:t>
            </a:r>
          </a:p>
          <a:p>
            <a:r>
              <a:rPr lang="en-US" dirty="0" smtClean="0"/>
              <a:t>Tree Diagrams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2</a:t>
            </a:r>
            <a:r>
              <a:rPr lang="en-US" dirty="0" smtClean="0"/>
              <a:t>: Let </a:t>
            </a:r>
            <a:r>
              <a:rPr lang="en-US" i="1" dirty="0" smtClean="0"/>
              <a:t>n</a:t>
            </a:r>
            <a:r>
              <a:rPr lang="en-US" dirty="0" smtClean="0"/>
              <a:t> and </a:t>
            </a:r>
            <a:r>
              <a:rPr lang="en-US" i="1" dirty="0" smtClean="0"/>
              <a:t>r</a:t>
            </a:r>
            <a:r>
              <a:rPr lang="en-US" dirty="0" smtClean="0"/>
              <a:t> be nonnegative integers with     </a:t>
            </a:r>
            <a:r>
              <a:rPr lang="en-US" i="1" dirty="0" smtClean="0"/>
              <a:t>r </a:t>
            </a:r>
            <a:r>
              <a:rPr lang="en-US" dirty="0" smtClean="0">
                <a:latin typeface="Cambria Math"/>
                <a:ea typeface="Cambria Math"/>
              </a:rPr>
              <a:t>≤ </a:t>
            </a:r>
            <a:r>
              <a:rPr lang="en-US" i="1" dirty="0" smtClean="0">
                <a:ea typeface="Cambria Math"/>
              </a:rPr>
              <a:t>n</a:t>
            </a:r>
            <a:r>
              <a:rPr lang="en-US" dirty="0" smtClean="0">
                <a:latin typeface="Cambria Math"/>
                <a:ea typeface="Cambria Math"/>
              </a:rPr>
              <a:t>.</a:t>
            </a:r>
            <a:r>
              <a:rPr lang="en-US" dirty="0" smtClean="0"/>
              <a:t> Then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a:p>
            <a:pPr>
              <a:buNone/>
            </a:pPr>
            <a:r>
              <a:rPr lang="en-US" b="1" dirty="0" smtClean="0">
                <a:latin typeface="Cambria Math"/>
                <a:ea typeface="Cambria Math"/>
              </a:rPr>
              <a:t>   Proof</a:t>
            </a:r>
            <a:r>
              <a:rPr lang="en-US" dirty="0" smtClean="0">
                <a:latin typeface="Cambria Math"/>
                <a:ea typeface="Cambria Math"/>
              </a:rPr>
              <a:t>: From Theorem 2, it follows that</a:t>
            </a:r>
          </a:p>
          <a:p>
            <a:endParaRPr lang="en-US" dirty="0" smtClean="0">
              <a:latin typeface="Cambria Math"/>
              <a:ea typeface="Cambria Math"/>
            </a:endParaRPr>
          </a:p>
          <a:p>
            <a:pPr>
              <a:buNone/>
            </a:pPr>
            <a:r>
              <a:rPr lang="en-US" dirty="0" smtClean="0">
                <a:latin typeface="Cambria Math"/>
                <a:ea typeface="Cambria Math"/>
              </a:rPr>
              <a:t>     and </a:t>
            </a:r>
          </a:p>
          <a:p>
            <a:endParaRPr lang="en-US" dirty="0" smtClean="0">
              <a:latin typeface="Cambria Math"/>
              <a:ea typeface="Cambria Math"/>
            </a:endParaRPr>
          </a:p>
          <a:p>
            <a:pPr>
              <a:buNone/>
            </a:pPr>
            <a:r>
              <a:rPr lang="en-US" dirty="0" smtClean="0"/>
              <a:t>   Hence,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smtClean="0"/>
              <a:t>This result can be proved without using algebraic manipulation. </a:t>
            </a:r>
            <a:r>
              <a:rPr lang="en-US" dirty="0" smtClean="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lstStyle/>
          <a:p>
            <a:r>
              <a:rPr lang="en-US" b="1" dirty="0" smtClean="0"/>
              <a:t>Definition </a:t>
            </a:r>
            <a:r>
              <a:rPr lang="en-US" b="1" dirty="0" smtClean="0">
                <a:latin typeface="Cambria Math" pitchFamily="18" charset="0"/>
                <a:ea typeface="Cambria Math" pitchFamily="18" charset="0"/>
              </a:rPr>
              <a:t>1</a:t>
            </a:r>
            <a:r>
              <a:rPr lang="en-US" dirty="0" smtClean="0"/>
              <a:t>: A </a:t>
            </a:r>
            <a:r>
              <a:rPr lang="en-US" i="1" dirty="0" smtClean="0"/>
              <a:t>combinatorial proof </a:t>
            </a:r>
            <a:r>
              <a:rPr lang="en-US" dirty="0" smtClean="0"/>
              <a:t>of an identity is a proof that  uses one of the following methods.</a:t>
            </a:r>
          </a:p>
          <a:p>
            <a:pPr lvl="1"/>
            <a:r>
              <a:rPr lang="en-US" dirty="0" smtClean="0"/>
              <a:t>A </a:t>
            </a:r>
            <a:r>
              <a:rPr lang="en-US" i="1" dirty="0" smtClean="0"/>
              <a:t>double counting proof </a:t>
            </a:r>
            <a:r>
              <a:rPr lang="en-US" dirty="0" smtClean="0"/>
              <a:t>uses counting arguments to prove that both sides of an identity count the same objects, but in different ways.</a:t>
            </a:r>
          </a:p>
          <a:p>
            <a:pPr lvl="1"/>
            <a:r>
              <a:rPr lang="en-US" dirty="0" smtClean="0"/>
              <a:t>A </a:t>
            </a:r>
            <a:r>
              <a:rPr lang="en-US" i="1" dirty="0" err="1" smtClean="0"/>
              <a:t>bijective</a:t>
            </a:r>
            <a:r>
              <a:rPr lang="en-US" i="1" dirty="0" smtClean="0"/>
              <a:t> proof  </a:t>
            </a:r>
            <a:r>
              <a:rPr lang="en-US" dirty="0" smtClean="0"/>
              <a:t>shows  that there is a </a:t>
            </a:r>
            <a:r>
              <a:rPr lang="en-US" dirty="0" err="1" smtClean="0"/>
              <a:t>bijection</a:t>
            </a:r>
            <a:r>
              <a:rPr lang="en-US" dirty="0" smtClean="0"/>
              <a:t> between the sets of objects counted by the two sides of the identity.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are two combinatorial proofs that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a:t>
            </a:r>
          </a:p>
          <a:p>
            <a:pPr>
              <a:buNone/>
            </a:pPr>
            <a:r>
              <a:rPr lang="en-US" dirty="0" smtClean="0">
                <a:latin typeface="Cambria Math"/>
                <a:ea typeface="Cambria Math"/>
              </a:rPr>
              <a:t>    when r and n are nonnegative integers with </a:t>
            </a:r>
            <a:r>
              <a:rPr lang="en-US" i="1" dirty="0" smtClean="0">
                <a:latin typeface="Cambria Math"/>
                <a:ea typeface="Cambria Math"/>
              </a:rPr>
              <a:t>r</a:t>
            </a:r>
            <a:r>
              <a:rPr lang="en-US" dirty="0" smtClean="0">
                <a:latin typeface="Cambria Math"/>
                <a:ea typeface="Cambria Math"/>
              </a:rPr>
              <a:t> &lt; </a:t>
            </a:r>
            <a:r>
              <a:rPr lang="en-US" i="1" dirty="0" smtClean="0">
                <a:latin typeface="Cambria Math"/>
                <a:ea typeface="Cambria Math"/>
              </a:rPr>
              <a:t>n</a:t>
            </a:r>
            <a:r>
              <a:rPr lang="en-US" dirty="0" smtClean="0"/>
              <a:t>:</a:t>
            </a:r>
          </a:p>
          <a:p>
            <a:pPr lvl="1"/>
            <a:r>
              <a:rPr lang="en-US" i="1" dirty="0" err="1" smtClean="0"/>
              <a:t>Bijective</a:t>
            </a:r>
            <a:r>
              <a:rPr lang="en-US" i="1" dirty="0" smtClean="0"/>
              <a:t> Proof</a:t>
            </a:r>
            <a:r>
              <a:rPr lang="en-US" dirty="0" smtClean="0"/>
              <a:t>: Suppose that </a:t>
            </a:r>
            <a:r>
              <a:rPr lang="en-US" i="1" dirty="0" smtClean="0"/>
              <a:t>S</a:t>
            </a:r>
            <a:r>
              <a:rPr lang="en-US" dirty="0" smtClean="0"/>
              <a:t> is a set with </a:t>
            </a:r>
            <a:r>
              <a:rPr lang="en-US" i="1" dirty="0" smtClean="0"/>
              <a:t>n</a:t>
            </a:r>
            <a:r>
              <a:rPr lang="en-US" dirty="0" smtClean="0"/>
              <a:t> elements. The function that maps a subset </a:t>
            </a:r>
            <a:r>
              <a:rPr lang="en-US" i="1" dirty="0" smtClean="0"/>
              <a:t>A</a:t>
            </a:r>
            <a:r>
              <a:rPr lang="en-US" dirty="0" smtClean="0"/>
              <a:t> of </a:t>
            </a:r>
            <a:r>
              <a:rPr lang="en-US" i="1" dirty="0" smtClean="0"/>
              <a:t>S </a:t>
            </a:r>
            <a:r>
              <a:rPr lang="en-US" dirty="0" smtClean="0"/>
              <a:t>to      is a </a:t>
            </a:r>
            <a:r>
              <a:rPr lang="en-US" dirty="0" err="1" smtClean="0"/>
              <a:t>bijection</a:t>
            </a:r>
            <a:r>
              <a:rPr lang="en-US" dirty="0" smtClean="0"/>
              <a:t> between the subsets of </a:t>
            </a:r>
            <a:r>
              <a:rPr lang="en-US" i="1" dirty="0" smtClean="0"/>
              <a:t>S</a:t>
            </a:r>
            <a:r>
              <a:rPr lang="en-US" dirty="0" smtClean="0"/>
              <a:t> with </a:t>
            </a:r>
            <a:r>
              <a:rPr lang="en-US" i="1" dirty="0" smtClean="0"/>
              <a:t>r</a:t>
            </a:r>
            <a:r>
              <a:rPr lang="en-US" dirty="0" smtClean="0"/>
              <a:t> elements and the subsets with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Since there is a </a:t>
            </a:r>
            <a:r>
              <a:rPr lang="en-US" dirty="0" err="1" smtClean="0">
                <a:latin typeface="Cambria Math"/>
                <a:ea typeface="Cambria Math"/>
              </a:rPr>
              <a:t>bijection</a:t>
            </a:r>
            <a:r>
              <a:rPr lang="en-US" dirty="0" smtClean="0">
                <a:latin typeface="Cambria Math"/>
                <a:ea typeface="Cambria Math"/>
              </a:rPr>
              <a:t> between the two sets, they must have the same number of elements. </a:t>
            </a:r>
            <a:r>
              <a:rPr lang="en-US" dirty="0" smtClean="0"/>
              <a:t>  </a:t>
            </a:r>
            <a:r>
              <a:rPr lang="en-US" i="1" dirty="0" smtClean="0">
                <a:ea typeface="Cambria Math" pitchFamily="18" charset="0"/>
              </a:rPr>
              <a:t> </a:t>
            </a:r>
            <a:endParaRPr lang="en-US" b="1" i="1" dirty="0" smtClean="0">
              <a:ea typeface="Cambria Math" pitchFamily="18" charset="0"/>
            </a:endParaRPr>
          </a:p>
          <a:p>
            <a:pPr lvl="1"/>
            <a:r>
              <a:rPr lang="en-US" i="1" dirty="0" smtClean="0"/>
              <a:t>Double Counting Proof</a:t>
            </a:r>
            <a:r>
              <a:rPr lang="en-US" dirty="0" smtClean="0"/>
              <a:t>: By definition the number of subsets of </a:t>
            </a:r>
            <a:r>
              <a:rPr lang="en-US" i="1" dirty="0" smtClean="0"/>
              <a:t>S</a:t>
            </a:r>
            <a:r>
              <a:rPr lang="en-US" dirty="0" smtClean="0"/>
              <a:t> with </a:t>
            </a:r>
            <a:r>
              <a:rPr lang="en-US" i="1" dirty="0" smtClean="0"/>
              <a:t>r</a:t>
            </a:r>
            <a:r>
              <a:rPr lang="en-US" dirty="0" smtClean="0"/>
              <a:t> elements is </a:t>
            </a:r>
            <a:r>
              <a:rPr lang="en-US" i="1" dirty="0" smtClean="0"/>
              <a:t>C</a:t>
            </a:r>
            <a:r>
              <a:rPr lang="en-US" dirty="0" smtClean="0"/>
              <a:t>(</a:t>
            </a:r>
            <a:r>
              <a:rPr lang="en-US" i="1" dirty="0" smtClean="0"/>
              <a:t>n</a:t>
            </a:r>
            <a:r>
              <a:rPr lang="en-US" dirty="0" smtClean="0"/>
              <a:t>, </a:t>
            </a:r>
            <a:r>
              <a:rPr lang="en-US" i="1" dirty="0" smtClean="0"/>
              <a:t>r</a:t>
            </a:r>
            <a:r>
              <a:rPr lang="en-US" dirty="0" smtClean="0"/>
              <a:t>). Each subset A of S can also be described by specifying which elements are not in A, i.e., those which are  in     . Since the complement of a subset of S with </a:t>
            </a:r>
            <a:r>
              <a:rPr lang="en-US" i="1" dirty="0" smtClean="0"/>
              <a:t>r</a:t>
            </a:r>
            <a:r>
              <a:rPr lang="en-US" dirty="0" smtClean="0"/>
              <a:t> elements has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there are also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subsets of </a:t>
            </a:r>
            <a:r>
              <a:rPr lang="en-US" i="1" dirty="0" smtClean="0">
                <a:latin typeface="Cambria Math"/>
                <a:ea typeface="Cambria Math"/>
              </a:rPr>
              <a:t>S </a:t>
            </a:r>
            <a:r>
              <a:rPr lang="en-US" dirty="0" smtClean="0">
                <a:latin typeface="Cambria Math"/>
                <a:ea typeface="Cambria Math"/>
              </a:rPr>
              <a:t>with </a:t>
            </a:r>
            <a:r>
              <a:rPr lang="en-US" i="1" dirty="0" smtClean="0">
                <a:latin typeface="Cambria Math"/>
                <a:ea typeface="Cambria Math"/>
              </a:rPr>
              <a:t>r</a:t>
            </a:r>
            <a:r>
              <a:rPr lang="en-US" dirty="0" smtClean="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How many ways are there to select five players from a </a:t>
            </a:r>
            <a:r>
              <a:rPr lang="en-US" dirty="0" smtClean="0">
                <a:latin typeface="Cambria Math" pitchFamily="18" charset="0"/>
                <a:ea typeface="Cambria Math" pitchFamily="18" charset="0"/>
              </a:rPr>
              <a:t>10</a:t>
            </a:r>
            <a:r>
              <a:rPr lang="en-US" dirty="0" smtClean="0"/>
              <a:t>-member tennis team to make a trip to a match at another school.</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combinations is</a:t>
            </a:r>
          </a:p>
          <a:p>
            <a:pPr>
              <a:buNone/>
            </a:pPr>
            <a:endParaRPr lang="en-US" dirty="0" smtClean="0"/>
          </a:p>
          <a:p>
            <a:pPr>
              <a:buNone/>
            </a:pPr>
            <a:endParaRPr lang="en-US" dirty="0" smtClean="0"/>
          </a:p>
          <a:p>
            <a:pPr>
              <a:buNone/>
            </a:pPr>
            <a:r>
              <a:rPr lang="en-US" b="1" dirty="0" smtClean="0"/>
              <a:t>   Example</a:t>
            </a:r>
            <a:r>
              <a:rPr lang="en-US" dirty="0" smtClean="0"/>
              <a:t>: A group of </a:t>
            </a:r>
            <a:r>
              <a:rPr lang="en-US" dirty="0" smtClean="0">
                <a:latin typeface="Cambria Math" pitchFamily="18" charset="0"/>
                <a:ea typeface="Cambria Math" pitchFamily="18" charset="0"/>
              </a:rPr>
              <a:t>30 </a:t>
            </a:r>
            <a:r>
              <a:rPr lang="en-US" dirty="0" smtClean="0"/>
              <a:t>people have been trained as astronauts to go on the first mission to Mars. How many ways are there to select a crew of six people to go on this mission?</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possible crews is</a:t>
            </a:r>
          </a:p>
          <a:p>
            <a:pPr>
              <a:buNone/>
            </a:pPr>
            <a:r>
              <a:rPr lang="en-US" dirty="0" smtClean="0"/>
              <a:t> </a:t>
            </a:r>
          </a:p>
          <a:p>
            <a:endParaRPr lang="en-US" dirty="0" smtClean="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Coefficients and Identities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Binomial Theorem </a:t>
            </a:r>
          </a:p>
          <a:p>
            <a:r>
              <a:rPr lang="en-US" dirty="0" smtClean="0"/>
              <a:t>Pascal’s Identity and Triangle</a:t>
            </a:r>
          </a:p>
          <a:p>
            <a:r>
              <a:rPr lang="en-US" dirty="0" smtClean="0"/>
              <a:t>Other Identities Involving Binomial Coefficients (</a:t>
            </a:r>
            <a:r>
              <a:rPr lang="en-US" i="1" dirty="0" smtClean="0"/>
              <a:t>not currently included in overheads</a:t>
            </a:r>
            <a:r>
              <a:rPr lang="en-US"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of Binomial Expressions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binomial</a:t>
            </a:r>
            <a:r>
              <a:rPr lang="en-US" dirty="0" smtClean="0"/>
              <a:t> expression is the sum of two terms, such as </a:t>
            </a:r>
            <a:r>
              <a:rPr lang="en-US" i="1" dirty="0" smtClean="0"/>
              <a:t>x </a:t>
            </a:r>
            <a:r>
              <a:rPr lang="en-US" dirty="0" smtClean="0"/>
              <a:t>+ </a:t>
            </a:r>
            <a:r>
              <a:rPr lang="en-US" i="1" dirty="0" smtClean="0"/>
              <a:t>y</a:t>
            </a:r>
            <a:r>
              <a:rPr lang="en-US" dirty="0" smtClean="0"/>
              <a:t>. (More generally, these terms can be products of constants and variables.)</a:t>
            </a:r>
          </a:p>
          <a:p>
            <a:r>
              <a:rPr lang="en-US" dirty="0" smtClean="0"/>
              <a:t>We  can use counting principles to find the coefficients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where n is a positive integer. </a:t>
            </a:r>
          </a:p>
          <a:p>
            <a:r>
              <a:rPr lang="en-US" dirty="0" smtClean="0"/>
              <a:t>To illustrate this idea, we first look at the process of expanding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p>
          <a:p>
            <a:r>
              <a:rPr lang="en-US" dirty="0" smtClean="0"/>
              <a:t>(</a:t>
            </a:r>
            <a:r>
              <a:rPr lang="en-US" i="1" dirty="0" smtClean="0"/>
              <a:t>x </a:t>
            </a:r>
            <a:r>
              <a:rPr lang="en-US" dirty="0" smtClean="0"/>
              <a:t>+ </a:t>
            </a:r>
            <a:r>
              <a:rPr lang="en-US" i="1" dirty="0" smtClean="0"/>
              <a:t>y</a:t>
            </a:r>
            <a:r>
              <a:rPr lang="en-US" dirty="0" smtClean="0"/>
              <a:t>)</a:t>
            </a:r>
            <a:r>
              <a:rPr lang="en-US" dirty="0" smtClean="0">
                <a:latin typeface="Cambria Math" pitchFamily="18" charset="0"/>
                <a:ea typeface="Cambria Math" pitchFamily="18" charset="0"/>
              </a:rPr>
              <a:t> </a:t>
            </a:r>
            <a:r>
              <a:rPr lang="en-US" dirty="0" smtClean="0"/>
              <a:t>(</a:t>
            </a:r>
            <a:r>
              <a:rPr lang="en-US" i="1" dirty="0" smtClean="0"/>
              <a:t>x </a:t>
            </a:r>
            <a:r>
              <a:rPr lang="en-US" dirty="0" smtClean="0"/>
              <a:t>+ </a:t>
            </a:r>
            <a:r>
              <a:rPr lang="en-US" i="1" dirty="0" smtClean="0"/>
              <a:t>y</a:t>
            </a:r>
            <a:r>
              <a:rPr lang="en-US" dirty="0" smtClean="0"/>
              <a:t>) (</a:t>
            </a:r>
            <a:r>
              <a:rPr lang="en-US" i="1" dirty="0" smtClean="0"/>
              <a:t>x </a:t>
            </a:r>
            <a:r>
              <a:rPr lang="en-US" dirty="0" smtClean="0"/>
              <a:t>+ </a:t>
            </a:r>
            <a:r>
              <a:rPr lang="en-US" i="1" dirty="0" smtClean="0"/>
              <a:t>y</a:t>
            </a:r>
            <a:r>
              <a:rPr lang="en-US" dirty="0" smtClean="0"/>
              <a:t>) expands  into a sum of terms that are the product of a term from each of the three sums.</a:t>
            </a:r>
            <a:endParaRPr lang="en-US" baseline="30000" dirty="0" smtClean="0">
              <a:latin typeface="Cambria Math" pitchFamily="18" charset="0"/>
              <a:ea typeface="Cambria Math" pitchFamily="18" charset="0"/>
            </a:endParaRPr>
          </a:p>
          <a:p>
            <a:r>
              <a:rPr lang="en-US" dirty="0" smtClean="0">
                <a:latin typeface="Cambria Math" pitchFamily="18" charset="0"/>
                <a:ea typeface="Cambria Math" pitchFamily="18" charset="0"/>
              </a:rPr>
              <a:t>Terms of the form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 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arise. The question is what are the coefficients?</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is 1. </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two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There      are           ways to do this  and so the coefficient of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two . There  are          ways to do this  and so the coefficient of</a:t>
            </a:r>
            <a:r>
              <a:rPr lang="en-US" i="1" dirty="0" smtClean="0">
                <a:ea typeface="Cambria Math" pitchFamily="18" charset="0"/>
              </a:rPr>
              <a:t> 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y</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 </a:t>
            </a:r>
            <a:r>
              <a:rPr lang="en-US" i="1" dirty="0" smtClean="0">
                <a:ea typeface="Cambria Math" pitchFamily="18" charset="0"/>
              </a:rPr>
              <a:t>y</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is 1. </a:t>
            </a:r>
          </a:p>
          <a:p>
            <a:r>
              <a:rPr lang="en-US" dirty="0" smtClean="0"/>
              <a:t>We have used a counting argument to show that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i="1"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t>  +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i="1" dirty="0" smtClean="0"/>
              <a:t> .</a:t>
            </a:r>
          </a:p>
          <a:p>
            <a:r>
              <a:rPr lang="en-US" dirty="0" smtClean="0">
                <a:latin typeface="Cambria Math" pitchFamily="18" charset="0"/>
                <a:ea typeface="Cambria Math" pitchFamily="18" charset="0"/>
              </a:rPr>
              <a:t>Next we present the binomial theorem gives the coefficients of the terms in the expansion of </a:t>
            </a:r>
            <a:r>
              <a:rPr lang="en-US" dirty="0" smtClean="0"/>
              <a:t>(</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Theorem </a:t>
            </a:r>
            <a:endParaRPr lang="en-US" dirty="0"/>
          </a:p>
        </p:txBody>
      </p:sp>
      <p:sp>
        <p:nvSpPr>
          <p:cNvPr id="3" name="Content Placeholder 2"/>
          <p:cNvSpPr>
            <a:spLocks noGrp="1"/>
          </p:cNvSpPr>
          <p:nvPr>
            <p:ph idx="1"/>
          </p:nvPr>
        </p:nvSpPr>
        <p:spPr/>
        <p:txBody>
          <a:bodyPr/>
          <a:lstStyle/>
          <a:p>
            <a:pPr>
              <a:buNone/>
            </a:pPr>
            <a:r>
              <a:rPr lang="en-US" b="1" dirty="0" smtClean="0"/>
              <a:t>   Binomial Theorem</a:t>
            </a:r>
            <a:r>
              <a:rPr lang="en-US" dirty="0" smtClean="0"/>
              <a:t>: Let </a:t>
            </a:r>
            <a:r>
              <a:rPr lang="en-US" i="1" dirty="0" smtClean="0"/>
              <a:t>x</a:t>
            </a:r>
            <a:r>
              <a:rPr lang="en-US" dirty="0" smtClean="0"/>
              <a:t> and </a:t>
            </a:r>
            <a:r>
              <a:rPr lang="en-US" i="1" dirty="0" smtClean="0"/>
              <a:t>y</a:t>
            </a:r>
            <a:r>
              <a:rPr lang="en-US" dirty="0" smtClean="0"/>
              <a:t> be variables, and </a:t>
            </a:r>
            <a:r>
              <a:rPr lang="en-US" i="1" dirty="0" smtClean="0"/>
              <a:t>n</a:t>
            </a:r>
            <a:r>
              <a:rPr lang="en-US" dirty="0" smtClean="0"/>
              <a:t> a nonnegative integer. Then:</a:t>
            </a:r>
          </a:p>
          <a:p>
            <a:pPr>
              <a:buNone/>
            </a:pPr>
            <a:endParaRPr lang="en-US" dirty="0" smtClean="0"/>
          </a:p>
          <a:p>
            <a:pPr>
              <a:buNone/>
            </a:pPr>
            <a:endParaRPr lang="en-US" dirty="0" smtClean="0"/>
          </a:p>
          <a:p>
            <a:pPr>
              <a:buNone/>
            </a:pPr>
            <a:r>
              <a:rPr lang="en-US" b="1" dirty="0" smtClean="0"/>
              <a:t>   Proof</a:t>
            </a:r>
            <a:r>
              <a:rPr lang="en-US" dirty="0" smtClean="0"/>
              <a:t>: We use combinatorial reasoning . The terms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t> are of the form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baseline="30000" dirty="0" smtClean="0"/>
              <a:t> </a:t>
            </a:r>
            <a:r>
              <a:rPr lang="en-US" dirty="0" smtClean="0"/>
              <a:t>for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i="1" dirty="0" smtClean="0"/>
              <a:t>n</a:t>
            </a:r>
            <a:r>
              <a:rPr lang="en-US" dirty="0" smtClean="0"/>
              <a:t>. To form the term </a:t>
            </a:r>
            <a:r>
              <a:rPr lang="en-US" i="1" dirty="0" smtClean="0"/>
              <a:t>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it is necessary to choose  </a:t>
            </a:r>
            <a:r>
              <a:rPr lang="en-US" i="1" dirty="0" smtClean="0"/>
              <a:t>n</a:t>
            </a:r>
            <a:r>
              <a:rPr lang="en-US" dirty="0" smtClean="0">
                <a:latin typeface="Cambria Math"/>
                <a:ea typeface="Cambria Math"/>
              </a:rPr>
              <a:t>−</a:t>
            </a:r>
            <a:r>
              <a:rPr lang="en-US" i="1" dirty="0" smtClean="0"/>
              <a:t>j</a:t>
            </a:r>
            <a:r>
              <a:rPr lang="en-US" dirty="0" smtClean="0"/>
              <a:t>  </a:t>
            </a:r>
            <a:r>
              <a:rPr lang="en-US" i="1" dirty="0" err="1" smtClean="0"/>
              <a:t>x</a:t>
            </a:r>
            <a:r>
              <a:rPr lang="en-US" dirty="0" err="1" smtClean="0"/>
              <a:t>s</a:t>
            </a:r>
            <a:r>
              <a:rPr lang="en-US" dirty="0" smtClean="0"/>
              <a:t> from the </a:t>
            </a:r>
            <a:r>
              <a:rPr lang="en-US" i="1" dirty="0" smtClean="0"/>
              <a:t>n</a:t>
            </a:r>
            <a:r>
              <a:rPr lang="en-US" dirty="0" smtClean="0"/>
              <a:t> sums. Therefore,  the coefficient of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is             which equals       .</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Solution</a:t>
            </a:r>
            <a:r>
              <a:rPr lang="en-US" dirty="0" smtClean="0"/>
              <a:t>: We view the expression as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        By the binomial theorem</a:t>
            </a:r>
          </a:p>
          <a:p>
            <a:pPr>
              <a:buNone/>
            </a:pPr>
            <a:endParaRPr lang="en-US" dirty="0" smtClean="0"/>
          </a:p>
          <a:p>
            <a:pPr>
              <a:buNone/>
            </a:pPr>
            <a:endParaRPr lang="en-US" baseline="30000"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Consequently, the coefficient of </a:t>
            </a:r>
            <a:r>
              <a:rPr lang="en-US" i="1" dirty="0" smtClean="0">
                <a:ea typeface="Cambria Math" pitchFamily="18" charset="0"/>
              </a:rPr>
              <a:t>x</a:t>
            </a:r>
            <a:r>
              <a:rPr lang="en-US" baseline="30000" dirty="0" smtClean="0">
                <a:latin typeface="Cambria Math" pitchFamily="18" charset="0"/>
                <a:ea typeface="Cambria Math" pitchFamily="18" charset="0"/>
              </a:rPr>
              <a:t>12</a:t>
            </a:r>
            <a:r>
              <a:rPr lang="en-US" i="1" dirty="0" smtClean="0">
                <a:ea typeface="Cambria Math" pitchFamily="18" charset="0"/>
              </a:rPr>
              <a:t>y</a:t>
            </a:r>
            <a:r>
              <a:rPr lang="en-US" baseline="30000" dirty="0" smtClean="0">
                <a:latin typeface="Cambria Math" pitchFamily="18" charset="0"/>
                <a:ea typeface="Cambria Math" pitchFamily="18" charset="0"/>
              </a:rPr>
              <a:t>13</a:t>
            </a:r>
            <a:r>
              <a:rPr lang="en-US" dirty="0" smtClean="0">
                <a:latin typeface="Cambria Math" pitchFamily="18" charset="0"/>
                <a:ea typeface="Cambria Math" pitchFamily="18" charset="0"/>
              </a:rPr>
              <a:t> in the expansion is obtained when </a:t>
            </a:r>
            <a:r>
              <a:rPr lang="en-US" i="1" dirty="0" smtClean="0">
                <a:latin typeface="Cambria Math" pitchFamily="18" charset="0"/>
                <a:ea typeface="Cambria Math" pitchFamily="18" charset="0"/>
              </a:rPr>
              <a:t>j</a:t>
            </a:r>
            <a:r>
              <a:rPr lang="en-US" dirty="0" smtClean="0">
                <a:latin typeface="Cambria Math" pitchFamily="18" charset="0"/>
                <a:ea typeface="Cambria Math" pitchFamily="18" charset="0"/>
              </a:rPr>
              <a:t> = 13.</a:t>
            </a: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Useful Identity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With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p>
          <a:p>
            <a:endParaRPr lang="en-US" dirty="0" smtClean="0"/>
          </a:p>
          <a:p>
            <a:pPr>
              <a:buNone/>
            </a:pPr>
            <a:r>
              <a:rPr lang="en-US" b="1" dirty="0" smtClean="0"/>
              <a:t>    Proof</a:t>
            </a:r>
            <a:r>
              <a:rPr lang="en-US" dirty="0" smtClean="0"/>
              <a:t> (</a:t>
            </a:r>
            <a:r>
              <a:rPr lang="en-US" i="1" dirty="0" smtClean="0"/>
              <a:t>using binomial theorem</a:t>
            </a:r>
            <a:r>
              <a:rPr lang="en-US" dirty="0" smtClean="0"/>
              <a:t>): With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dirty="0" smtClean="0">
                <a:latin typeface="Cambria Math" pitchFamily="18" charset="0"/>
                <a:ea typeface="Cambria Math" pitchFamily="18" charset="0"/>
              </a:rPr>
              <a:t>1</a:t>
            </a:r>
            <a:r>
              <a:rPr lang="en-US" dirty="0" smtClean="0"/>
              <a:t>, from the binomial theorem we see that:</a:t>
            </a:r>
          </a:p>
          <a:p>
            <a:endParaRPr lang="en-US" dirty="0" smtClean="0"/>
          </a:p>
          <a:p>
            <a:pPr>
              <a:buNone/>
            </a:pPr>
            <a:endParaRPr lang="en-US" dirty="0" smtClean="0"/>
          </a:p>
          <a:p>
            <a:pPr>
              <a:buNone/>
            </a:pPr>
            <a:r>
              <a:rPr lang="en-US" b="1" dirty="0" smtClean="0"/>
              <a:t>    Proof</a:t>
            </a:r>
            <a:r>
              <a:rPr lang="en-US" dirty="0" smtClean="0"/>
              <a:t> (</a:t>
            </a:r>
            <a:r>
              <a:rPr lang="en-US" i="1" dirty="0" smtClean="0"/>
              <a:t>combinatorial</a:t>
            </a:r>
            <a:r>
              <a:rPr lang="en-US" dirty="0" smtClean="0"/>
              <a:t>): Consider the subsets of a set with </a:t>
            </a:r>
            <a:r>
              <a:rPr lang="en-US" i="1" dirty="0" smtClean="0"/>
              <a:t>n</a:t>
            </a:r>
            <a:r>
              <a:rPr lang="en-US" dirty="0" smtClean="0"/>
              <a:t> elements. There are        subsets with zero elements,       with one element,       with two elements, …, and       with </a:t>
            </a:r>
            <a:r>
              <a:rPr lang="en-US" i="1" dirty="0" smtClean="0"/>
              <a:t>n</a:t>
            </a:r>
            <a:r>
              <a:rPr lang="en-US" dirty="0" smtClean="0"/>
              <a:t> elements. Therefore the total is</a:t>
            </a:r>
          </a:p>
          <a:p>
            <a:pPr>
              <a:buNone/>
            </a:pPr>
            <a:endParaRPr lang="en-US" dirty="0" smtClean="0"/>
          </a:p>
          <a:p>
            <a:pPr>
              <a:buNone/>
            </a:pPr>
            <a:r>
              <a:rPr lang="en-US" dirty="0" smtClean="0"/>
              <a:t>    Since, we know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 we conclude: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2057400"/>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 The Product Rule</a:t>
            </a:r>
            <a:endParaRPr lang="en-US" sz="4000" dirty="0"/>
          </a:p>
        </p:txBody>
      </p:sp>
      <p:sp>
        <p:nvSpPr>
          <p:cNvPr id="3" name="Content Placeholder 2"/>
          <p:cNvSpPr>
            <a:spLocks noGrp="1"/>
          </p:cNvSpPr>
          <p:nvPr>
            <p:ph idx="1"/>
          </p:nvPr>
        </p:nvSpPr>
        <p:spPr/>
        <p:txBody>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Identity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Pascal’s Identity</a:t>
            </a:r>
            <a:r>
              <a:rPr lang="en-US" dirty="0" smtClean="0"/>
              <a:t>: If </a:t>
            </a:r>
            <a:r>
              <a:rPr lang="en-US" i="1" dirty="0" smtClean="0"/>
              <a:t>n</a:t>
            </a:r>
            <a:r>
              <a:rPr lang="en-US" dirty="0" smtClean="0"/>
              <a:t> and </a:t>
            </a:r>
            <a:r>
              <a:rPr lang="en-US" i="1" dirty="0" smtClean="0"/>
              <a:t>k</a:t>
            </a:r>
            <a:r>
              <a:rPr lang="en-US" dirty="0" smtClean="0"/>
              <a:t>  are integers with </a:t>
            </a:r>
            <a:r>
              <a:rPr lang="en-US" i="1" dirty="0" smtClean="0"/>
              <a:t>n</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  </a:t>
            </a:r>
          </a:p>
          <a:p>
            <a:endParaRPr lang="en-US" dirty="0" smtClean="0"/>
          </a:p>
          <a:p>
            <a:endParaRPr lang="en-US" dirty="0" smtClean="0"/>
          </a:p>
          <a:p>
            <a:pPr>
              <a:buNone/>
            </a:pPr>
            <a:r>
              <a:rPr lang="en-US" b="1" dirty="0" smtClean="0"/>
              <a:t>   Proof </a:t>
            </a:r>
            <a:r>
              <a:rPr lang="en-US" dirty="0" smtClean="0"/>
              <a:t>(</a:t>
            </a:r>
            <a:r>
              <a:rPr lang="en-US" i="1" dirty="0" smtClean="0"/>
              <a:t>combinatorial</a:t>
            </a:r>
            <a:r>
              <a:rPr lang="en-US" dirty="0" smtClean="0"/>
              <a:t>): Let </a:t>
            </a:r>
            <a:r>
              <a:rPr lang="en-US" i="1" dirty="0" smtClean="0"/>
              <a:t>T</a:t>
            </a:r>
            <a:r>
              <a:rPr lang="en-US" dirty="0" smtClean="0"/>
              <a:t> be a set where |</a:t>
            </a:r>
            <a:r>
              <a:rPr lang="en-US" i="1" dirty="0" smtClean="0"/>
              <a:t>T|</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a:t>
            </a:r>
            <a:r>
              <a:rPr lang="en-US" i="1" dirty="0" smtClean="0"/>
              <a:t>a</a:t>
            </a:r>
            <a:r>
              <a:rPr lang="en-US" dirty="0" smtClean="0"/>
              <a:t> </a:t>
            </a:r>
            <a:r>
              <a:rPr lang="en-US" dirty="0" smtClean="0">
                <a:latin typeface="Cambria Math"/>
                <a:ea typeface="Cambria Math"/>
              </a:rPr>
              <a:t>∊</a:t>
            </a:r>
            <a:r>
              <a:rPr lang="en-US" i="1" dirty="0" smtClean="0"/>
              <a:t>T</a:t>
            </a:r>
            <a:r>
              <a:rPr lang="en-US" dirty="0" smtClean="0"/>
              <a:t>, and </a:t>
            </a:r>
            <a:r>
              <a:rPr lang="en-US" i="1" dirty="0" smtClean="0"/>
              <a:t>S</a:t>
            </a:r>
            <a:r>
              <a:rPr lang="en-US" dirty="0" smtClean="0"/>
              <a:t> = </a:t>
            </a:r>
            <a:r>
              <a:rPr lang="en-US" i="1" dirty="0" smtClean="0"/>
              <a:t>T</a:t>
            </a:r>
            <a:r>
              <a:rPr lang="en-US" dirty="0" smtClean="0"/>
              <a:t> </a:t>
            </a:r>
            <a:r>
              <a:rPr lang="en-US" dirty="0" smtClean="0">
                <a:latin typeface="Cambria Math"/>
                <a:ea typeface="Cambria Math"/>
              </a:rPr>
              <a:t>−</a:t>
            </a:r>
            <a:r>
              <a:rPr lang="en-US" dirty="0" smtClean="0"/>
              <a:t> {a}.  There are          subsets of </a:t>
            </a:r>
            <a:r>
              <a:rPr lang="en-US" i="1" dirty="0" smtClean="0"/>
              <a:t>T</a:t>
            </a:r>
            <a:r>
              <a:rPr lang="en-US" dirty="0" smtClean="0"/>
              <a:t> containing </a:t>
            </a:r>
            <a:r>
              <a:rPr lang="en-US" i="1" dirty="0" smtClean="0"/>
              <a:t>k</a:t>
            </a:r>
            <a:r>
              <a:rPr lang="en-US" dirty="0" smtClean="0"/>
              <a:t> elements. Each of these subsets either:</a:t>
            </a:r>
          </a:p>
          <a:p>
            <a:pPr lvl="1"/>
            <a:r>
              <a:rPr lang="en-US" dirty="0" smtClean="0"/>
              <a:t>contains </a:t>
            </a:r>
            <a:r>
              <a:rPr lang="en-US" i="1" dirty="0" smtClean="0"/>
              <a:t>a</a:t>
            </a:r>
            <a:r>
              <a:rPr lang="en-US" dirty="0" smtClean="0"/>
              <a:t> with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other elements, or </a:t>
            </a:r>
          </a:p>
          <a:p>
            <a:pPr lvl="1"/>
            <a:r>
              <a:rPr lang="en-US" dirty="0" smtClean="0"/>
              <a:t>contains </a:t>
            </a:r>
            <a:r>
              <a:rPr lang="en-US" i="1" dirty="0" smtClean="0"/>
              <a:t>k</a:t>
            </a:r>
            <a:r>
              <a:rPr lang="en-US" dirty="0" smtClean="0"/>
              <a:t> elements of </a:t>
            </a:r>
            <a:r>
              <a:rPr lang="en-US" i="1" dirty="0" smtClean="0"/>
              <a:t>S</a:t>
            </a:r>
            <a:r>
              <a:rPr lang="en-US" dirty="0" smtClean="0"/>
              <a:t> and not </a:t>
            </a:r>
            <a:r>
              <a:rPr lang="en-US" i="1" dirty="0" smtClean="0"/>
              <a:t>a</a:t>
            </a:r>
            <a:r>
              <a:rPr lang="en-US" dirty="0" smtClean="0"/>
              <a:t>.</a:t>
            </a:r>
          </a:p>
          <a:p>
            <a:pPr>
              <a:buNone/>
            </a:pPr>
            <a:r>
              <a:rPr lang="en-US" dirty="0" smtClean="0"/>
              <a:t>   There are </a:t>
            </a:r>
          </a:p>
          <a:p>
            <a:pPr lvl="1"/>
            <a:r>
              <a:rPr lang="en-US" dirty="0" smtClean="0"/>
              <a:t>          </a:t>
            </a:r>
            <a:r>
              <a:rPr lang="en-US" dirty="0" smtClean="0">
                <a:latin typeface="Cambria Math" pitchFamily="18" charset="0"/>
                <a:ea typeface="Cambria Math" pitchFamily="18" charset="0"/>
              </a:rPr>
              <a:t>subsets of </a:t>
            </a:r>
            <a:r>
              <a:rPr lang="en-US" i="1" dirty="0" smtClean="0">
                <a:ea typeface="Cambria Math" pitchFamily="18" charset="0"/>
              </a:rPr>
              <a:t>k</a:t>
            </a:r>
            <a:r>
              <a:rPr lang="en-US" dirty="0" smtClean="0">
                <a:latin typeface="Cambria Math" pitchFamily="18" charset="0"/>
                <a:ea typeface="Cambria Math" pitchFamily="18" charset="0"/>
              </a:rPr>
              <a:t> elements that contain </a:t>
            </a:r>
            <a:r>
              <a:rPr lang="en-US" i="1" dirty="0" smtClean="0">
                <a:ea typeface="Cambria Math" pitchFamily="18" charset="0"/>
              </a:rPr>
              <a:t>a</a:t>
            </a:r>
            <a:r>
              <a:rPr lang="en-US" dirty="0" smtClean="0">
                <a:latin typeface="Cambria Math" pitchFamily="18" charset="0"/>
                <a:ea typeface="Cambria Math" pitchFamily="18" charset="0"/>
              </a:rPr>
              <a:t>, since there are</a:t>
            </a:r>
            <a:r>
              <a:rPr lang="en-US" dirty="0" smtClean="0"/>
              <a:t>          subsets of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elements of </a:t>
            </a:r>
            <a:r>
              <a:rPr lang="en-US" i="1" dirty="0" smtClean="0">
                <a:ea typeface="Cambria Math" pitchFamily="18" charset="0"/>
              </a:rPr>
              <a:t>S</a:t>
            </a: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       subsets of </a:t>
            </a:r>
            <a:r>
              <a:rPr lang="en-US" i="1" dirty="0" smtClean="0">
                <a:ea typeface="Cambria Math" pitchFamily="18" charset="0"/>
              </a:rPr>
              <a:t>k</a:t>
            </a:r>
            <a:r>
              <a:rPr lang="en-US" dirty="0" smtClean="0">
                <a:latin typeface="Cambria Math" pitchFamily="18" charset="0"/>
                <a:ea typeface="Cambria Math" pitchFamily="18" charset="0"/>
              </a:rPr>
              <a:t> elements of </a:t>
            </a:r>
            <a:r>
              <a:rPr lang="en-US" i="1" dirty="0" smtClean="0">
                <a:ea typeface="Cambria Math" pitchFamily="18" charset="0"/>
              </a:rPr>
              <a:t>T</a:t>
            </a:r>
            <a:r>
              <a:rPr lang="en-US" dirty="0" smtClean="0">
                <a:latin typeface="Cambria Math" pitchFamily="18" charset="0"/>
                <a:ea typeface="Cambria Math" pitchFamily="18" charset="0"/>
              </a:rPr>
              <a:t> that do not contain </a:t>
            </a:r>
            <a:r>
              <a:rPr lang="en-US" i="1" dirty="0" smtClean="0">
                <a:ea typeface="Cambria Math" pitchFamily="18" charset="0"/>
              </a:rPr>
              <a:t>a</a:t>
            </a:r>
            <a:r>
              <a:rPr lang="en-US" dirty="0" smtClean="0">
                <a:latin typeface="Cambria Math" pitchFamily="18" charset="0"/>
                <a:ea typeface="Cambria Math" pitchFamily="18" charset="0"/>
              </a:rPr>
              <a:t>, because there are       subsets of k elements of S.</a:t>
            </a:r>
          </a:p>
          <a:p>
            <a:pPr>
              <a:buNone/>
            </a:pPr>
            <a:r>
              <a:rPr lang="en-US" dirty="0" smtClean="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smtClean="0"/>
              <a:t>Blaise</a:t>
            </a:r>
            <a:r>
              <a:rPr lang="en-US" dirty="0" smtClean="0"/>
              <a:t> Pascal</a:t>
            </a:r>
          </a:p>
          <a:p>
            <a:r>
              <a:rPr lang="en-US" dirty="0" smtClean="0"/>
              <a:t>(</a:t>
            </a:r>
            <a:r>
              <a:rPr lang="en-US" dirty="0" smtClean="0">
                <a:latin typeface="Cambria Math" pitchFamily="18" charset="0"/>
                <a:ea typeface="Cambria Math" pitchFamily="18" charset="0"/>
              </a:rPr>
              <a:t>1623-1662</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21" name="TextBox 20"/>
          <p:cNvSpPr txBox="1"/>
          <p:nvPr/>
        </p:nvSpPr>
        <p:spPr>
          <a:xfrm>
            <a:off x="6934200" y="5715000"/>
            <a:ext cx="1828800" cy="923330"/>
          </a:xfrm>
          <a:prstGeom prst="rect">
            <a:avLst/>
          </a:prstGeom>
          <a:noFill/>
        </p:spPr>
        <p:txBody>
          <a:bodyPr wrap="square" rtlCol="0">
            <a:spAutoFit/>
          </a:bodyPr>
          <a:lstStyle/>
          <a:p>
            <a:r>
              <a:rPr lang="en-US" i="1" dirty="0" smtClean="0"/>
              <a:t>See Exercise </a:t>
            </a:r>
            <a:r>
              <a:rPr lang="en-US" dirty="0" smtClean="0">
                <a:latin typeface="Cambria Math" pitchFamily="18" charset="0"/>
                <a:ea typeface="Cambria Math" pitchFamily="18" charset="0"/>
              </a:rPr>
              <a:t>19</a:t>
            </a:r>
            <a:r>
              <a:rPr lang="en-US" dirty="0" smtClean="0"/>
              <a:t> </a:t>
            </a:r>
            <a:r>
              <a:rPr lang="en-US" i="1" dirty="0" smtClean="0"/>
              <a:t>for an algebraic proof.</a:t>
            </a:r>
            <a:endParaRPr lang="en-US" i="1" dirty="0"/>
          </a:p>
        </p:txBody>
      </p:sp>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Triangle</a:t>
            </a:r>
            <a:endParaRPr lang="en-US" dirty="0"/>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smtClean="0"/>
              <a:t>The </a:t>
            </a:r>
            <a:r>
              <a:rPr lang="en-US" i="1" dirty="0" smtClean="0"/>
              <a:t>n</a:t>
            </a:r>
            <a:r>
              <a:rPr lang="en-US" dirty="0" smtClean="0"/>
              <a:t>th row in the triangle consists of the binomial coefficients       ,</a:t>
            </a:r>
          </a:p>
          <a:p>
            <a:r>
              <a:rPr lang="en-US" i="1" dirty="0" smtClean="0"/>
              <a:t>k</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i="1" dirty="0" smtClean="0"/>
              <a:t>n</a:t>
            </a:r>
            <a:r>
              <a:rPr lang="en-US" dirty="0" smtClean="0"/>
              <a:t>.</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smtClean="0"/>
              <a:t>By Pascal’s identity, adding two adjacent </a:t>
            </a:r>
            <a:r>
              <a:rPr lang="en-US" dirty="0" err="1" smtClean="0"/>
              <a:t>bionomial</a:t>
            </a:r>
            <a:r>
              <a:rPr lang="en-US" dirty="0" smtClean="0"/>
              <a:t> coefficients results is the  binomial coefficient in the next row between these two coefficients.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Generalized Permutations and Combinations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 with Repetition</a:t>
            </a:r>
          </a:p>
          <a:p>
            <a:r>
              <a:rPr lang="en-US" dirty="0" smtClean="0"/>
              <a:t>Combinations with Repetition</a:t>
            </a:r>
          </a:p>
          <a:p>
            <a:r>
              <a:rPr lang="en-US" dirty="0" smtClean="0"/>
              <a:t>Permutations with Indistinguishable Objects</a:t>
            </a:r>
          </a:p>
          <a:p>
            <a:r>
              <a:rPr lang="en-US" dirty="0" smtClean="0"/>
              <a:t>Distributing Objects into Boxes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 with Repetition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The number of </a:t>
            </a:r>
            <a:r>
              <a:rPr lang="en-US" i="1" dirty="0" smtClean="0"/>
              <a:t>r</a:t>
            </a:r>
            <a:r>
              <a:rPr lang="en-US" dirty="0" smtClean="0"/>
              <a:t>-permutations of a set of </a:t>
            </a:r>
            <a:r>
              <a:rPr lang="en-US" i="1" dirty="0" smtClean="0"/>
              <a:t>n</a:t>
            </a:r>
            <a:r>
              <a:rPr lang="en-US" dirty="0" smtClean="0"/>
              <a:t> objects with repetition allowed is </a:t>
            </a:r>
            <a:r>
              <a:rPr lang="en-US" i="1" dirty="0" smtClean="0"/>
              <a:t>n</a:t>
            </a:r>
            <a:r>
              <a:rPr lang="en-US" i="1" baseline="30000" dirty="0" smtClean="0"/>
              <a:t>r</a:t>
            </a:r>
            <a:r>
              <a:rPr lang="en-US" dirty="0" smtClean="0"/>
              <a:t>.</a:t>
            </a:r>
          </a:p>
          <a:p>
            <a:pPr>
              <a:buNone/>
            </a:pPr>
            <a:r>
              <a:rPr lang="en-US" b="1" dirty="0" smtClean="0"/>
              <a:t>    Proof</a:t>
            </a:r>
            <a:r>
              <a:rPr lang="en-US" dirty="0" smtClean="0"/>
              <a:t>: There are </a:t>
            </a:r>
            <a:r>
              <a:rPr lang="en-US" i="1" dirty="0" smtClean="0"/>
              <a:t>n</a:t>
            </a:r>
            <a:r>
              <a:rPr lang="en-US" dirty="0" smtClean="0"/>
              <a:t> ways to select an element of the set for each of the </a:t>
            </a:r>
            <a:r>
              <a:rPr lang="en-US" i="1" dirty="0" smtClean="0"/>
              <a:t>r</a:t>
            </a:r>
            <a:r>
              <a:rPr lang="en-US" dirty="0" smtClean="0"/>
              <a:t> positions in the </a:t>
            </a:r>
            <a:r>
              <a:rPr lang="en-US" i="1" dirty="0" smtClean="0"/>
              <a:t>r</a:t>
            </a:r>
            <a:r>
              <a:rPr lang="en-US" dirty="0" smtClean="0"/>
              <a:t>-permutation when repetition is allowed. Hence, by the product rule there are </a:t>
            </a:r>
            <a:r>
              <a:rPr lang="en-US" i="1" dirty="0" smtClean="0"/>
              <a:t>n</a:t>
            </a:r>
            <a:r>
              <a:rPr lang="en-US" i="1" baseline="30000" dirty="0" smtClean="0"/>
              <a:t>r</a:t>
            </a:r>
            <a:r>
              <a:rPr lang="en-US" dirty="0" smtClean="0"/>
              <a:t> </a:t>
            </a:r>
            <a:r>
              <a:rPr lang="en-US" i="1" dirty="0" smtClean="0"/>
              <a:t>r</a:t>
            </a:r>
            <a:r>
              <a:rPr lang="en-US" dirty="0" smtClean="0"/>
              <a:t>-permutations with repetition.</a:t>
            </a:r>
          </a:p>
          <a:p>
            <a:pPr>
              <a:buNone/>
            </a:pPr>
            <a:endParaRPr lang="en-US" dirty="0" smtClean="0"/>
          </a:p>
          <a:p>
            <a:pPr>
              <a:buNone/>
            </a:pPr>
            <a:r>
              <a:rPr lang="en-US" b="1" dirty="0" smtClean="0"/>
              <a:t>    Example</a:t>
            </a:r>
            <a:r>
              <a:rPr lang="en-US" dirty="0" smtClean="0"/>
              <a:t>: How many strings of length </a:t>
            </a:r>
            <a:r>
              <a:rPr lang="en-US" i="1" dirty="0" smtClean="0"/>
              <a:t>r</a:t>
            </a:r>
            <a:r>
              <a:rPr lang="en-US" dirty="0" smtClean="0"/>
              <a:t> can be formed from the uppercase letters of the English alphabet?</a:t>
            </a:r>
          </a:p>
          <a:p>
            <a:pPr>
              <a:buNone/>
            </a:pPr>
            <a:r>
              <a:rPr lang="en-US" b="1" dirty="0" smtClean="0"/>
              <a:t>    Solution</a:t>
            </a:r>
            <a:r>
              <a:rPr lang="en-US" dirty="0" smtClean="0"/>
              <a:t>: The number of such strings is </a:t>
            </a:r>
            <a:r>
              <a:rPr lang="en-US" dirty="0" smtClean="0">
                <a:latin typeface="Cambria" pitchFamily="18" charset="0"/>
              </a:rPr>
              <a:t>26</a:t>
            </a:r>
            <a:r>
              <a:rPr lang="en-US" i="1" baseline="40000" dirty="0" smtClean="0"/>
              <a:t>r</a:t>
            </a:r>
            <a:r>
              <a:rPr lang="en-US" dirty="0" smtClean="0"/>
              <a:t>, which is the number of </a:t>
            </a:r>
            <a:r>
              <a:rPr lang="en-US" i="1" dirty="0" smtClean="0"/>
              <a:t>r</a:t>
            </a:r>
            <a:r>
              <a:rPr lang="en-US" dirty="0" smtClean="0"/>
              <a:t>-permutations of a set with </a:t>
            </a:r>
            <a:r>
              <a:rPr lang="en-US" dirty="0" smtClean="0">
                <a:latin typeface="Cambria Math" pitchFamily="18" charset="0"/>
                <a:ea typeface="Cambria Math" pitchFamily="18" charset="0"/>
              </a:rPr>
              <a:t>26</a:t>
            </a:r>
            <a:r>
              <a:rPr lang="en-US" dirty="0" smtClean="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five bills from a box containing  at least five of each of the following denominations: </a:t>
            </a:r>
            <a:r>
              <a:rPr lang="en-US" sz="3200" dirty="0" smtClean="0"/>
              <a:t>$</a:t>
            </a:r>
            <a:r>
              <a:rPr lang="en-US" dirty="0" smtClean="0">
                <a:latin typeface="Cambria" pitchFamily="18" charset="0"/>
              </a:rPr>
              <a:t>1</a:t>
            </a:r>
            <a:r>
              <a:rPr lang="en-US" dirty="0" smtClean="0"/>
              <a:t>, </a:t>
            </a:r>
            <a:r>
              <a:rPr lang="en-US" sz="3200" dirty="0" smtClean="0"/>
              <a:t>$</a:t>
            </a:r>
            <a:r>
              <a:rPr lang="en-US" dirty="0" smtClean="0">
                <a:latin typeface="Cambria" pitchFamily="18" charset="0"/>
              </a:rPr>
              <a:t>2</a:t>
            </a:r>
            <a:r>
              <a:rPr lang="en-US" dirty="0" smtClean="0"/>
              <a:t>, </a:t>
            </a:r>
            <a:r>
              <a:rPr lang="en-US" sz="3200" dirty="0" smtClean="0"/>
              <a:t>$</a:t>
            </a:r>
            <a:r>
              <a:rPr lang="en-US" dirty="0" smtClean="0">
                <a:latin typeface="Cambria" pitchFamily="18" charset="0"/>
              </a:rPr>
              <a:t>5</a:t>
            </a:r>
            <a:r>
              <a:rPr lang="en-US" dirty="0" smtClean="0"/>
              <a:t>,  </a:t>
            </a:r>
            <a:r>
              <a:rPr lang="en-US" sz="3200" dirty="0" smtClean="0"/>
              <a:t>$</a:t>
            </a:r>
            <a:r>
              <a:rPr lang="en-US" dirty="0" smtClean="0">
                <a:latin typeface="Cambria" pitchFamily="18" charset="0"/>
              </a:rPr>
              <a:t>10</a:t>
            </a:r>
            <a:r>
              <a:rPr lang="en-US" dirty="0" smtClean="0"/>
              <a:t>, </a:t>
            </a:r>
            <a:r>
              <a:rPr lang="en-US" sz="3200" dirty="0" smtClean="0"/>
              <a:t>$</a:t>
            </a:r>
            <a:r>
              <a:rPr lang="en-US" dirty="0" smtClean="0">
                <a:latin typeface="Cambria" pitchFamily="18" charset="0"/>
              </a:rPr>
              <a:t>20</a:t>
            </a:r>
            <a:r>
              <a:rPr lang="en-US" dirty="0" smtClean="0"/>
              <a:t>, </a:t>
            </a:r>
            <a:r>
              <a:rPr lang="en-US" sz="3200" dirty="0" smtClean="0"/>
              <a:t>$</a:t>
            </a:r>
            <a:r>
              <a:rPr lang="en-US" dirty="0" smtClean="0">
                <a:latin typeface="Cambria" pitchFamily="18" charset="0"/>
              </a:rPr>
              <a:t>50</a:t>
            </a:r>
            <a:r>
              <a:rPr lang="en-US" dirty="0" smtClean="0"/>
              <a:t>, and </a:t>
            </a:r>
            <a:r>
              <a:rPr lang="en-US" sz="3200" dirty="0" smtClean="0"/>
              <a:t>$</a:t>
            </a:r>
            <a:r>
              <a:rPr lang="en-US" dirty="0" smtClean="0">
                <a:latin typeface="Cambria" pitchFamily="18" charset="0"/>
              </a:rPr>
              <a:t>100</a:t>
            </a:r>
            <a:r>
              <a:rPr lang="en-US" dirty="0" smtClean="0"/>
              <a:t>? </a:t>
            </a:r>
          </a:p>
          <a:p>
            <a:pPr>
              <a:buNone/>
            </a:pPr>
            <a:r>
              <a:rPr lang="en-US" b="1" dirty="0" smtClean="0"/>
              <a:t>   Solution</a:t>
            </a:r>
            <a:r>
              <a:rPr lang="en-US" dirty="0" smtClean="0"/>
              <a:t>: Place the selected bills in the appropriate position of a cash box illustrated below:</a:t>
            </a:r>
            <a:endParaRPr lang="en-US" dirty="0"/>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i="1" dirty="0" smtClean="0"/>
              <a:t>  </a:t>
            </a:r>
            <a:endParaRPr lang="en-US" i="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possible ways of </a:t>
            </a:r>
          </a:p>
          <a:p>
            <a:pPr>
              <a:buNone/>
            </a:pPr>
            <a:r>
              <a:rPr lang="en-US" dirty="0" smtClean="0"/>
              <a:t>      placing the five bills:</a:t>
            </a:r>
          </a:p>
          <a:p>
            <a:endParaRPr lang="en-US" dirty="0" smtClean="0"/>
          </a:p>
          <a:p>
            <a:endParaRPr lang="en-US" dirty="0" smtClean="0"/>
          </a:p>
          <a:p>
            <a:endParaRPr lang="en-US" dirty="0" smtClean="0"/>
          </a:p>
          <a:p>
            <a:pPr>
              <a:buNone/>
            </a:pPr>
            <a:endParaRPr lang="en-US" dirty="0" smtClean="0"/>
          </a:p>
          <a:p>
            <a:r>
              <a:rPr lang="en-US" dirty="0" smtClean="0"/>
              <a:t>The number of ways to select five bills corresponds to the number of ways to arrange six bars and five stars in a row. </a:t>
            </a:r>
          </a:p>
          <a:p>
            <a:r>
              <a:rPr lang="en-US" dirty="0" smtClean="0"/>
              <a:t>This is the number of unordered selections of </a:t>
            </a:r>
            <a:r>
              <a:rPr lang="en-US" dirty="0" smtClean="0">
                <a:latin typeface="Cambria" pitchFamily="18" charset="0"/>
              </a:rPr>
              <a:t>5</a:t>
            </a:r>
            <a:r>
              <a:rPr lang="en-US" dirty="0" smtClean="0"/>
              <a:t> objects from a set of </a:t>
            </a:r>
            <a:r>
              <a:rPr lang="en-US" dirty="0" smtClean="0">
                <a:latin typeface="Cambria" pitchFamily="18" charset="0"/>
              </a:rPr>
              <a:t>11</a:t>
            </a:r>
            <a:r>
              <a:rPr lang="en-US" dirty="0" smtClean="0"/>
              <a:t>. Hence, there are</a:t>
            </a:r>
          </a:p>
          <a:p>
            <a:pPr>
              <a:buNone/>
            </a:pPr>
            <a:r>
              <a:rPr lang="en-US" dirty="0" smtClean="0"/>
              <a:t>         </a:t>
            </a:r>
          </a:p>
          <a:p>
            <a:pPr>
              <a:buNone/>
            </a:pPr>
            <a:endParaRPr lang="en-US" dirty="0" smtClean="0"/>
          </a:p>
          <a:p>
            <a:pPr>
              <a:buNone/>
            </a:pPr>
            <a:r>
              <a:rPr lang="en-US" dirty="0" smtClean="0"/>
              <a:t>    ways to choose five bills with seven types of bills.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pitchFamily="18" charset="0"/>
              </a:rPr>
              <a:t>2</a:t>
            </a:r>
            <a:r>
              <a:rPr lang="en-US" dirty="0" smtClean="0"/>
              <a:t>: The number 0f </a:t>
            </a:r>
            <a:r>
              <a:rPr lang="en-US" i="1" dirty="0" smtClean="0"/>
              <a:t>r</a:t>
            </a:r>
            <a:r>
              <a:rPr lang="en-US" dirty="0" smtClean="0"/>
              <a:t>-combinations from a set with </a:t>
            </a:r>
            <a:r>
              <a:rPr lang="en-US" i="1" dirty="0" smtClean="0"/>
              <a:t>n</a:t>
            </a:r>
            <a:r>
              <a:rPr lang="en-US" dirty="0" smtClean="0"/>
              <a:t> elements when repetition of elements is allowed is</a:t>
            </a:r>
          </a:p>
          <a:p>
            <a:pPr>
              <a:buNone/>
            </a:pPr>
            <a:r>
              <a:rPr lang="en-US" dirty="0" smtClean="0"/>
              <a:t>                       </a:t>
            </a:r>
            <a:r>
              <a:rPr lang="en-US" i="1" dirty="0" smtClean="0"/>
              <a:t>C</a:t>
            </a:r>
            <a:r>
              <a:rPr lang="en-US" dirty="0" smtClean="0"/>
              <a:t>(</a:t>
            </a:r>
            <a:r>
              <a:rPr lang="en-US" i="1" dirty="0" smtClean="0"/>
              <a:t>n + r – </a:t>
            </a:r>
            <a:r>
              <a:rPr lang="en-US" dirty="0" smtClean="0">
                <a:latin typeface="Cambria" pitchFamily="18" charset="0"/>
              </a:rPr>
              <a:t>1</a:t>
            </a:r>
            <a:r>
              <a:rPr lang="en-US" i="1" dirty="0" smtClean="0"/>
              <a:t>,r</a:t>
            </a:r>
            <a:r>
              <a:rPr lang="en-US" dirty="0" smtClean="0"/>
              <a:t>)</a:t>
            </a:r>
            <a:r>
              <a:rPr lang="en-US" i="1" dirty="0" smtClean="0"/>
              <a:t> = 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a:t>
            </a:r>
          </a:p>
          <a:p>
            <a:pPr>
              <a:buNone/>
            </a:pPr>
            <a:r>
              <a:rPr lang="en-US" b="1" dirty="0" smtClean="0"/>
              <a:t>    Proof</a:t>
            </a:r>
            <a:r>
              <a:rPr lang="en-US" dirty="0" smtClean="0"/>
              <a:t>: Each </a:t>
            </a:r>
            <a:r>
              <a:rPr lang="en-US" i="1" dirty="0" smtClean="0"/>
              <a:t>r</a:t>
            </a:r>
            <a:r>
              <a:rPr lang="en-US" dirty="0" smtClean="0"/>
              <a:t>-combination of a set with </a:t>
            </a:r>
            <a:r>
              <a:rPr lang="en-US" i="1" dirty="0" smtClean="0"/>
              <a:t>n</a:t>
            </a:r>
            <a:r>
              <a:rPr lang="en-US" dirty="0" smtClean="0"/>
              <a:t> elements with repetition allowed can be represented by a list of </a:t>
            </a:r>
            <a:r>
              <a:rPr lang="en-US" i="1" dirty="0" smtClean="0"/>
              <a:t>n –</a:t>
            </a:r>
            <a:r>
              <a:rPr lang="en-US" dirty="0" smtClean="0">
                <a:latin typeface="Cambria" pitchFamily="18" charset="0"/>
              </a:rPr>
              <a:t>1 </a:t>
            </a:r>
            <a:r>
              <a:rPr lang="en-US" dirty="0" smtClean="0"/>
              <a:t>bars and </a:t>
            </a:r>
            <a:r>
              <a:rPr lang="en-US" i="1" dirty="0" smtClean="0"/>
              <a:t>r</a:t>
            </a:r>
            <a:r>
              <a:rPr lang="en-US" dirty="0" smtClean="0"/>
              <a:t> stars. The bars mark the </a:t>
            </a:r>
            <a:r>
              <a:rPr lang="en-US" i="1" dirty="0" smtClean="0"/>
              <a:t>n</a:t>
            </a:r>
            <a:r>
              <a:rPr lang="en-US" dirty="0" smtClean="0"/>
              <a:t> cells containing a star for each time the </a:t>
            </a:r>
            <a:r>
              <a:rPr lang="en-US" i="1" dirty="0" err="1" smtClean="0"/>
              <a:t>i</a:t>
            </a:r>
            <a:r>
              <a:rPr lang="en-US" dirty="0" err="1" smtClean="0"/>
              <a:t>th</a:t>
            </a:r>
            <a:r>
              <a:rPr lang="en-US" dirty="0" smtClean="0"/>
              <a:t> element of the set occurs in the combination.</a:t>
            </a:r>
          </a:p>
          <a:p>
            <a:pPr>
              <a:buNone/>
            </a:pPr>
            <a:endParaRPr lang="en-US" dirty="0" smtClean="0"/>
          </a:p>
          <a:p>
            <a:pPr>
              <a:buNone/>
            </a:pPr>
            <a:r>
              <a:rPr lang="en-US" dirty="0" smtClean="0"/>
              <a:t>    The number of such lists is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r</a:t>
            </a:r>
            <a:r>
              <a:rPr lang="en-US" dirty="0" smtClean="0"/>
              <a:t>)</a:t>
            </a:r>
            <a:r>
              <a:rPr lang="en-US" i="1" dirty="0" smtClean="0"/>
              <a:t>, </a:t>
            </a:r>
            <a:r>
              <a:rPr lang="en-US" dirty="0" smtClean="0"/>
              <a:t>because each list is a choice of the </a:t>
            </a:r>
            <a:r>
              <a:rPr lang="en-US" i="1" dirty="0" smtClean="0"/>
              <a:t>r</a:t>
            </a:r>
            <a:r>
              <a:rPr lang="en-US" dirty="0" smtClean="0"/>
              <a:t> positions to place the stars, from the total of           </a:t>
            </a:r>
            <a:r>
              <a:rPr lang="en-US" i="1" dirty="0" smtClean="0"/>
              <a:t>n + r – </a:t>
            </a:r>
            <a:r>
              <a:rPr lang="en-US" dirty="0" smtClean="0">
                <a:latin typeface="Cambria" pitchFamily="18" charset="0"/>
              </a:rPr>
              <a:t>1</a:t>
            </a:r>
            <a:r>
              <a:rPr lang="en-US" i="1" dirty="0" smtClean="0"/>
              <a:t>  </a:t>
            </a:r>
            <a:r>
              <a:rPr lang="en-US" dirty="0" smtClean="0"/>
              <a:t>positions to place the stars and the bars. This is also equal to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 which is the number of ways to place the</a:t>
            </a:r>
            <a:r>
              <a:rPr lang="en-US" i="1" dirty="0" smtClean="0"/>
              <a:t> n –</a:t>
            </a:r>
            <a:r>
              <a:rPr lang="en-US" dirty="0" smtClean="0">
                <a:latin typeface="Cambria" pitchFamily="18" charset="0"/>
              </a:rPr>
              <a:t>1</a:t>
            </a:r>
            <a:r>
              <a:rPr lang="en-US" dirty="0" smtClean="0"/>
              <a:t> bars.</a:t>
            </a:r>
            <a:endParaRPr lang="en-US" dirty="0"/>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solutions does the equation</a:t>
            </a:r>
          </a:p>
          <a:p>
            <a:pPr>
              <a:buNone/>
            </a:pPr>
            <a:r>
              <a:rPr lang="en-US" dirty="0" smtClean="0"/>
              <a:t>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i="1" dirty="0" smtClean="0"/>
              <a:t>x</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11</a:t>
            </a:r>
          </a:p>
          <a:p>
            <a:pPr>
              <a:buNone/>
            </a:pPr>
            <a:r>
              <a:rPr lang="en-US" dirty="0" smtClean="0"/>
              <a:t>    have, where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and</a:t>
            </a:r>
            <a:r>
              <a:rPr lang="en-US" i="1" dirty="0" smtClean="0"/>
              <a:t> x</a:t>
            </a:r>
            <a:r>
              <a:rPr lang="en-US" baseline="-25000" dirty="0" smtClean="0">
                <a:latin typeface="Cambria Math" pitchFamily="18" charset="0"/>
                <a:ea typeface="Cambria Math" pitchFamily="18" charset="0"/>
              </a:rPr>
              <a:t>3</a:t>
            </a:r>
            <a:r>
              <a:rPr lang="en-US" dirty="0" smtClean="0"/>
              <a:t> are nonnegative integers?</a:t>
            </a:r>
          </a:p>
          <a:p>
            <a:pPr>
              <a:buNone/>
            </a:pPr>
            <a:r>
              <a:rPr lang="en-US" b="1" dirty="0" smtClean="0"/>
              <a:t>    Solution</a:t>
            </a:r>
            <a:r>
              <a:rPr lang="en-US" dirty="0" smtClean="0"/>
              <a:t>: Each solution corresponds to a way to select </a:t>
            </a:r>
            <a:r>
              <a:rPr lang="en-US" dirty="0" smtClean="0">
                <a:latin typeface="Cambria Math" pitchFamily="18" charset="0"/>
                <a:ea typeface="Cambria Math" pitchFamily="18" charset="0"/>
              </a:rPr>
              <a:t>11</a:t>
            </a:r>
            <a:r>
              <a:rPr lang="en-US" dirty="0" smtClean="0"/>
              <a:t> items from a set with three elements; </a:t>
            </a:r>
            <a:r>
              <a:rPr lang="en-US" i="1" dirty="0" smtClean="0"/>
              <a:t>x</a:t>
            </a:r>
            <a:r>
              <a:rPr lang="en-US" baseline="-25000" dirty="0" smtClean="0">
                <a:latin typeface="Cambria Math" pitchFamily="18" charset="0"/>
                <a:ea typeface="Cambria Math" pitchFamily="18" charset="0"/>
              </a:rPr>
              <a:t>1</a:t>
            </a:r>
            <a:r>
              <a:rPr lang="en-US" dirty="0" smtClean="0"/>
              <a:t> elements of type one, </a:t>
            </a:r>
            <a:r>
              <a:rPr lang="en-US" i="1" dirty="0" smtClean="0"/>
              <a:t>x</a:t>
            </a:r>
            <a:r>
              <a:rPr lang="en-US" baseline="-25000" dirty="0" smtClean="0">
                <a:latin typeface="Cambria Math" pitchFamily="18" charset="0"/>
                <a:ea typeface="Cambria Math" pitchFamily="18" charset="0"/>
              </a:rPr>
              <a:t>2</a:t>
            </a:r>
            <a:r>
              <a:rPr lang="en-US" dirty="0" smtClean="0"/>
              <a:t>  of type two, and </a:t>
            </a:r>
            <a:r>
              <a:rPr lang="en-US" i="1" dirty="0" smtClean="0"/>
              <a:t>x</a:t>
            </a:r>
            <a:r>
              <a:rPr lang="en-US" baseline="-25000" dirty="0" smtClean="0">
                <a:latin typeface="Cambria Math" pitchFamily="18" charset="0"/>
                <a:ea typeface="Cambria Math" pitchFamily="18" charset="0"/>
              </a:rPr>
              <a:t>3</a:t>
            </a:r>
            <a:r>
              <a:rPr lang="en-US" dirty="0" smtClean="0"/>
              <a:t> of type three. </a:t>
            </a:r>
          </a:p>
          <a:p>
            <a:pPr>
              <a:buNone/>
            </a:pPr>
            <a:r>
              <a:rPr lang="en-US" dirty="0" smtClean="0"/>
              <a:t>   By Theorem </a:t>
            </a:r>
            <a:r>
              <a:rPr lang="en-US" dirty="0" smtClean="0">
                <a:latin typeface="Cambria Math" pitchFamily="18" charset="0"/>
                <a:ea typeface="Cambria Math" pitchFamily="18" charset="0"/>
              </a:rPr>
              <a:t>2</a:t>
            </a:r>
            <a:r>
              <a:rPr lang="en-US" dirty="0" smtClean="0"/>
              <a:t> it follows that there are </a:t>
            </a:r>
          </a:p>
          <a:p>
            <a:pPr>
              <a:buNone/>
            </a:pPr>
            <a:endParaRPr lang="en-US" dirty="0" smtClean="0"/>
          </a:p>
          <a:p>
            <a:pPr>
              <a:buNone/>
            </a:pPr>
            <a:r>
              <a:rPr lang="en-US" dirty="0" smtClean="0"/>
              <a:t>    solutions.</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Suppose that a cookie shop has four different kinds of cookies. How many different ways can six cookies be chosen? </a:t>
            </a:r>
          </a:p>
          <a:p>
            <a:pPr>
              <a:buNone/>
            </a:pPr>
            <a:r>
              <a:rPr lang="en-US" b="1" dirty="0" smtClean="0"/>
              <a:t>   Solution</a:t>
            </a:r>
            <a:r>
              <a:rPr lang="en-US" dirty="0" smtClean="0"/>
              <a:t>: The number of ways to choose six cookies is the number of  </a:t>
            </a:r>
            <a:r>
              <a:rPr lang="en-US" dirty="0" smtClean="0">
                <a:latin typeface="Cambria Math" pitchFamily="18" charset="0"/>
                <a:ea typeface="Cambria Math" pitchFamily="18" charset="0"/>
              </a:rPr>
              <a:t>6</a:t>
            </a:r>
            <a:r>
              <a:rPr lang="en-US" dirty="0" smtClean="0"/>
              <a:t>-combinations of a set with four elements. By Theorem </a:t>
            </a:r>
            <a:r>
              <a:rPr lang="en-US" dirty="0" smtClean="0">
                <a:latin typeface="Cambria Math" pitchFamily="18" charset="0"/>
                <a:ea typeface="Cambria Math" pitchFamily="18" charset="0"/>
              </a:rPr>
              <a:t>2 </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is the number of ways to choose six cookies from the four kinds. </a:t>
            </a:r>
          </a:p>
          <a:p>
            <a:pPr>
              <a:buNone/>
            </a:pPr>
            <a:r>
              <a:rPr lang="en-US" dirty="0" smtClean="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r>
              <a:rPr lang="en-US" dirty="0" smtClean="0"/>
              <a:t>   </a:t>
            </a: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smtClean="0"/>
              <a:t>Summarizing the Formulas for Counting Permutations and Combinations with and without Repetition</a:t>
            </a:r>
            <a:endParaRPr lang="en-US" sz="2800" dirty="0"/>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strings can be made by reordering the letters of the word </a:t>
            </a:r>
            <a:r>
              <a:rPr lang="en-US" i="1" dirty="0" smtClean="0"/>
              <a:t>SUCCESS</a:t>
            </a:r>
            <a:r>
              <a:rPr lang="en-US" dirty="0" smtClean="0"/>
              <a:t>.</a:t>
            </a:r>
          </a:p>
          <a:p>
            <a:pPr>
              <a:buNone/>
            </a:pPr>
            <a:r>
              <a:rPr lang="en-US" b="1" dirty="0" smtClean="0"/>
              <a:t>     Solution</a:t>
            </a:r>
            <a:r>
              <a:rPr lang="en-US" dirty="0" smtClean="0"/>
              <a:t>: There are seven possible positions for the three Ss, two Cs, one U, and one E. </a:t>
            </a:r>
          </a:p>
          <a:p>
            <a:pPr lvl="1"/>
            <a:r>
              <a:rPr lang="en-US" dirty="0" smtClean="0"/>
              <a:t>The three  Ss can be placed in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3</a:t>
            </a:r>
            <a:r>
              <a:rPr lang="en-US" dirty="0" smtClean="0"/>
              <a:t>) different ways, leaving four positions free.</a:t>
            </a:r>
          </a:p>
          <a:p>
            <a:pPr lvl="1"/>
            <a:r>
              <a:rPr lang="en-US" dirty="0" smtClean="0"/>
              <a:t>The two  Cs can be placed in </a:t>
            </a:r>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different ways, leaving two positions free. </a:t>
            </a:r>
          </a:p>
          <a:p>
            <a:pPr lvl="1"/>
            <a:r>
              <a:rPr lang="en-US" dirty="0" smtClean="0"/>
              <a:t>The U can be placed in </a:t>
            </a:r>
            <a:r>
              <a:rPr lang="en-US" i="1" dirty="0" smtClean="0"/>
              <a:t>C</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1</a:t>
            </a:r>
            <a:r>
              <a:rPr lang="en-US" dirty="0" smtClean="0"/>
              <a:t>) different ways, leaving one position free. </a:t>
            </a:r>
          </a:p>
          <a:p>
            <a:pPr lvl="1"/>
            <a:r>
              <a:rPr lang="en-US" dirty="0" smtClean="0"/>
              <a:t>The E can be placed in </a:t>
            </a:r>
            <a:r>
              <a:rPr lang="en-US" i="1" dirty="0" smtClean="0"/>
              <a:t>C</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way.</a:t>
            </a:r>
          </a:p>
          <a:p>
            <a:pPr>
              <a:buNone/>
            </a:pPr>
            <a:r>
              <a:rPr lang="en-US" dirty="0" smtClean="0"/>
              <a:t>     By the product rule, the number of different strings is:</a:t>
            </a:r>
          </a:p>
          <a:p>
            <a:pPr>
              <a:buNone/>
            </a:pPr>
            <a:endParaRPr lang="en-US" dirty="0" smtClean="0"/>
          </a:p>
          <a:p>
            <a:pPr>
              <a:buNone/>
            </a:pPr>
            <a:endParaRPr lang="en-US" dirty="0" smtClean="0"/>
          </a:p>
          <a:p>
            <a:pPr>
              <a:buNone/>
            </a:pPr>
            <a:r>
              <a:rPr lang="en-US" dirty="0" smtClean="0"/>
              <a:t>    </a:t>
            </a:r>
            <a:r>
              <a:rPr lang="en-US" i="1" dirty="0" smtClean="0"/>
              <a:t>The reasoning can be generalized to the following theorem. </a:t>
            </a:r>
            <a:r>
              <a:rPr lang="en-US" i="1" dirty="0" smtClean="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3</a:t>
            </a:r>
            <a:r>
              <a:rPr lang="en-US" dirty="0" smtClean="0"/>
              <a:t>: The number of different permutations of </a:t>
            </a:r>
            <a:r>
              <a:rPr lang="en-US" i="1" dirty="0" smtClean="0"/>
              <a:t>n</a:t>
            </a:r>
            <a:r>
              <a:rPr lang="en-US" dirty="0" smtClean="0"/>
              <a:t> objects, where there are </a:t>
            </a:r>
            <a:r>
              <a:rPr lang="en-US" i="1" dirty="0" smtClean="0"/>
              <a:t>n</a:t>
            </a:r>
            <a:r>
              <a:rPr lang="en-US" baseline="-25000" dirty="0" smtClean="0">
                <a:latin typeface="Cambria Math" pitchFamily="18" charset="0"/>
                <a:ea typeface="Cambria Math" pitchFamily="18" charset="0"/>
              </a:rPr>
              <a:t>1</a:t>
            </a:r>
            <a:r>
              <a:rPr lang="en-US" dirty="0" smtClean="0"/>
              <a:t> indistinguishable objects of type  </a:t>
            </a:r>
            <a:r>
              <a:rPr lang="en-US"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indistinguishable objects of                 type </a:t>
            </a:r>
            <a:r>
              <a:rPr lang="en-US" dirty="0" smtClean="0">
                <a:latin typeface="Cambria Math" pitchFamily="18" charset="0"/>
                <a:ea typeface="Cambria Math" pitchFamily="18" charset="0"/>
              </a:rPr>
              <a:t>2</a:t>
            </a:r>
            <a:r>
              <a:rPr lang="en-US" dirty="0" smtClean="0"/>
              <a:t>, …., and </a:t>
            </a:r>
            <a:r>
              <a:rPr lang="en-US" i="1" dirty="0" err="1" smtClean="0"/>
              <a:t>n</a:t>
            </a:r>
            <a:r>
              <a:rPr lang="en-US" i="1" baseline="-25000" dirty="0" err="1" smtClean="0"/>
              <a:t>k</a:t>
            </a:r>
            <a:r>
              <a:rPr lang="en-US" baseline="-25000" dirty="0" smtClean="0"/>
              <a:t> </a:t>
            </a:r>
            <a:r>
              <a:rPr lang="en-US" dirty="0" smtClean="0"/>
              <a:t>indistinguishable objects of type </a:t>
            </a:r>
            <a:r>
              <a:rPr lang="en-US" i="1" dirty="0" smtClean="0"/>
              <a:t>k</a:t>
            </a:r>
            <a:r>
              <a:rPr lang="en-US" dirty="0" smtClean="0"/>
              <a:t>, is:</a:t>
            </a:r>
          </a:p>
          <a:p>
            <a:endParaRPr lang="en-US" dirty="0" smtClean="0"/>
          </a:p>
          <a:p>
            <a:endParaRPr lang="en-US" dirty="0" smtClean="0"/>
          </a:p>
          <a:p>
            <a:pPr>
              <a:buNone/>
            </a:pPr>
            <a:r>
              <a:rPr lang="en-US" b="1" dirty="0" smtClean="0"/>
              <a:t>    Proof</a:t>
            </a:r>
            <a:r>
              <a:rPr lang="en-US" dirty="0" smtClean="0"/>
              <a:t>: By the product rule the total number of permutations is: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 C</a:t>
            </a:r>
            <a:r>
              <a:rPr lang="en-US" dirty="0" smtClean="0"/>
              <a:t>(</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a:t>
            </a:r>
            <a:r>
              <a:rPr lang="en-US" i="1" dirty="0" smtClean="0">
                <a:latin typeface="Cambria Math"/>
                <a:ea typeface="Cambria Math"/>
              </a:rPr>
              <a:t>∙∙∙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since:</a:t>
            </a:r>
          </a:p>
          <a:p>
            <a:pPr lvl="1"/>
            <a:r>
              <a:rPr lang="en-US" dirty="0" smtClean="0"/>
              <a:t>The </a:t>
            </a:r>
            <a:r>
              <a:rPr lang="en-US" i="1" dirty="0" smtClean="0"/>
              <a:t>n</a:t>
            </a:r>
            <a:r>
              <a:rPr lang="en-US" baseline="-25000" dirty="0" smtClean="0">
                <a:latin typeface="Cambria Math" pitchFamily="18" charset="0"/>
                <a:ea typeface="Cambria Math" pitchFamily="18" charset="0"/>
              </a:rPr>
              <a:t>1 </a:t>
            </a:r>
            <a:r>
              <a:rPr lang="en-US" dirty="0" smtClean="0"/>
              <a:t>objects of type one can be placed in the </a:t>
            </a:r>
            <a:r>
              <a:rPr lang="en-US" i="1" dirty="0" smtClean="0"/>
              <a:t>n</a:t>
            </a:r>
            <a:r>
              <a:rPr lang="en-US" dirty="0" smtClean="0"/>
              <a:t> positions in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 ways, leaving  </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latin typeface="Cambria" pitchFamily="18" charset="0"/>
              </a:rPr>
              <a:t> </a:t>
            </a:r>
            <a:r>
              <a:rPr lang="en-US" dirty="0" smtClean="0"/>
              <a:t>positions. </a:t>
            </a:r>
          </a:p>
          <a:p>
            <a:pPr lvl="1"/>
            <a:r>
              <a:rPr lang="en-US" dirty="0" smtClean="0"/>
              <a:t>Then the</a:t>
            </a:r>
            <a:r>
              <a:rPr lang="en-US" i="1" dirty="0" smtClean="0"/>
              <a:t> n</a:t>
            </a:r>
            <a:r>
              <a:rPr lang="en-US" baseline="-25000" dirty="0" smtClean="0">
                <a:latin typeface="Cambria Math" pitchFamily="18" charset="0"/>
                <a:ea typeface="Cambria Math" pitchFamily="18" charset="0"/>
              </a:rPr>
              <a:t>2 </a:t>
            </a:r>
            <a:r>
              <a:rPr lang="en-US" dirty="0" smtClean="0"/>
              <a:t>objects of type two can be placed in the </a:t>
            </a:r>
            <a:r>
              <a:rPr lang="en-US" i="1" dirty="0" smtClean="0"/>
              <a:t>n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1 </a:t>
            </a:r>
            <a:r>
              <a:rPr lang="en-US" dirty="0" smtClean="0"/>
              <a:t>positions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ways, leaving </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latin typeface="Cambria" pitchFamily="18" charset="0"/>
              </a:rPr>
              <a:t> </a:t>
            </a:r>
            <a:r>
              <a:rPr lang="en-US" dirty="0" smtClean="0"/>
              <a:t>positions. </a:t>
            </a:r>
          </a:p>
          <a:p>
            <a:pPr lvl="1"/>
            <a:r>
              <a:rPr lang="en-US" dirty="0" smtClean="0"/>
              <a:t>Continue in this fashion, until </a:t>
            </a:r>
            <a:r>
              <a:rPr lang="en-US" i="1" dirty="0" err="1" smtClean="0"/>
              <a:t>n</a:t>
            </a:r>
            <a:r>
              <a:rPr lang="en-US" i="1" baseline="-25000" dirty="0" err="1" smtClean="0"/>
              <a:t>k</a:t>
            </a:r>
            <a:r>
              <a:rPr lang="en-US" baseline="-25000" dirty="0" smtClean="0"/>
              <a:t> </a:t>
            </a:r>
            <a:r>
              <a:rPr lang="en-US" dirty="0" smtClean="0"/>
              <a:t>objects of type </a:t>
            </a:r>
            <a:r>
              <a:rPr lang="en-US" i="1" dirty="0" smtClean="0"/>
              <a:t>k</a:t>
            </a:r>
            <a:r>
              <a:rPr lang="en-US" dirty="0" smtClean="0"/>
              <a:t> are placed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ways. </a:t>
            </a:r>
          </a:p>
          <a:p>
            <a:pPr>
              <a:buNone/>
            </a:pPr>
            <a:r>
              <a:rPr lang="en-US" dirty="0" smtClean="0"/>
              <a:t>    The product can be manipulated into the desired result as follows:</a:t>
            </a:r>
          </a:p>
          <a:p>
            <a:pPr>
              <a:buNone/>
            </a:pPr>
            <a:endParaRPr lang="en-US" dirty="0" smtClean="0"/>
          </a:p>
          <a:p>
            <a:pPr>
              <a:buNone/>
            </a:pPr>
            <a:endParaRPr lang="en-US" dirty="0" smtClean="0"/>
          </a:p>
          <a:p>
            <a:pPr>
              <a:buNone/>
            </a:pPr>
            <a:r>
              <a:rPr lang="en-US" dirty="0" smtClean="0"/>
              <a:t>   </a:t>
            </a:r>
          </a:p>
          <a:p>
            <a:endParaRPr lang="en-US" dirty="0" smtClean="0"/>
          </a:p>
          <a:p>
            <a:endParaRPr lang="en-US" dirty="0" smtClean="0"/>
          </a:p>
          <a:p>
            <a:endParaRPr lang="en-US" dirty="0" smtClean="0"/>
          </a:p>
          <a:p>
            <a:pPr>
              <a:buNone/>
            </a:pP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743200"/>
            <a:ext cx="1186815" cy="3429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524000" y="5715001"/>
            <a:ext cx="6210300" cy="394335"/>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Distributing Objects into Boxes</a:t>
            </a:r>
            <a:endParaRPr lang="en-US" dirty="0"/>
          </a:p>
        </p:txBody>
      </p:sp>
      <p:sp>
        <p:nvSpPr>
          <p:cNvPr id="3" name="Content Placeholder 2"/>
          <p:cNvSpPr>
            <a:spLocks noGrp="1"/>
          </p:cNvSpPr>
          <p:nvPr>
            <p:ph idx="1"/>
          </p:nvPr>
        </p:nvSpPr>
        <p:spPr/>
        <p:txBody>
          <a:bodyPr/>
          <a:lstStyle/>
          <a:p>
            <a:r>
              <a:rPr lang="en-US" dirty="0" smtClean="0"/>
              <a:t>Many counting problems can be solved by counting the ways objects can be placed in boxes.</a:t>
            </a:r>
          </a:p>
          <a:p>
            <a:pPr lvl="1"/>
            <a:r>
              <a:rPr lang="en-US" dirty="0" smtClean="0"/>
              <a:t>The objects may be either different from each other (</a:t>
            </a:r>
            <a:r>
              <a:rPr lang="en-US" i="1" dirty="0" smtClean="0"/>
              <a:t>distinguishable</a:t>
            </a:r>
            <a:r>
              <a:rPr lang="en-US" dirty="0" smtClean="0"/>
              <a:t>) or identical (</a:t>
            </a:r>
            <a:r>
              <a:rPr lang="en-US" i="1" dirty="0" smtClean="0"/>
              <a:t>indistinguishable</a:t>
            </a:r>
            <a:r>
              <a:rPr lang="en-US" dirty="0" smtClean="0"/>
              <a:t>).</a:t>
            </a:r>
          </a:p>
          <a:p>
            <a:pPr lvl="1"/>
            <a:r>
              <a:rPr lang="en-US" dirty="0" smtClean="0"/>
              <a:t>The boxes may be labeled (</a:t>
            </a:r>
            <a:r>
              <a:rPr lang="en-US" i="1" dirty="0" smtClean="0"/>
              <a:t>distinguishable</a:t>
            </a:r>
            <a:r>
              <a:rPr lang="en-US" dirty="0" smtClean="0"/>
              <a:t>) or unlabeled (</a:t>
            </a:r>
            <a:r>
              <a:rPr lang="en-US" i="1" dirty="0" smtClean="0"/>
              <a:t>indistinguishable</a:t>
            </a:r>
            <a:r>
              <a:rPr lang="en-US" dirty="0" smtClean="0"/>
              <a: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n</a:t>
            </a:r>
            <a:r>
              <a:rPr lang="en-US" dirty="0" smtClean="0"/>
              <a:t>!/(</a:t>
            </a:r>
            <a:r>
              <a:rPr lang="en-US" i="1" dirty="0" smtClean="0"/>
              <a:t>n</a:t>
            </a:r>
            <a:r>
              <a:rPr lang="en-US" baseline="-25000" dirty="0" smtClean="0">
                <a:latin typeface="Cambria Math" pitchFamily="18" charset="0"/>
                <a:ea typeface="Cambria Math" pitchFamily="18" charset="0"/>
              </a:rPr>
              <a:t>1</a:t>
            </a:r>
            <a:r>
              <a:rPr lang="en-US" dirty="0" smtClean="0"/>
              <a:t>!</a:t>
            </a:r>
            <a:r>
              <a:rPr lang="en-US" i="1" dirty="0" smtClean="0"/>
              <a:t>n</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i="1" dirty="0" err="1" smtClean="0"/>
              <a:t>n</a:t>
            </a:r>
            <a:r>
              <a:rPr lang="en-US" i="1" baseline="-25000" dirty="0" err="1" smtClean="0"/>
              <a:t>k</a:t>
            </a:r>
            <a:r>
              <a:rPr lang="en-US" dirty="0" smtClean="0"/>
              <a:t>!) ways to distribute </a:t>
            </a:r>
            <a:r>
              <a:rPr lang="en-US" i="1" dirty="0" smtClean="0"/>
              <a:t>n</a:t>
            </a:r>
            <a:r>
              <a:rPr lang="en-US" dirty="0" smtClean="0"/>
              <a:t> distinguishable objects into </a:t>
            </a:r>
            <a:r>
              <a:rPr lang="en-US" i="1" dirty="0" smtClean="0"/>
              <a:t>k</a:t>
            </a:r>
            <a:r>
              <a:rPr lang="en-US" dirty="0" smtClean="0"/>
              <a:t> distinguishable boxes.</a:t>
            </a:r>
          </a:p>
          <a:p>
            <a:pPr lvl="1"/>
            <a:r>
              <a:rPr lang="en-US" dirty="0" smtClean="0"/>
              <a:t>(</a:t>
            </a:r>
            <a:r>
              <a:rPr lang="en-US" i="1" dirty="0" smtClean="0"/>
              <a:t>See Exercises </a:t>
            </a:r>
            <a:r>
              <a:rPr lang="en-US" dirty="0" smtClean="0">
                <a:latin typeface="Cambria Math" pitchFamily="18" charset="0"/>
                <a:ea typeface="Cambria Math" pitchFamily="18" charset="0"/>
              </a:rPr>
              <a:t>47</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48 </a:t>
            </a:r>
            <a:r>
              <a:rPr lang="en-US" i="1" dirty="0" smtClean="0"/>
              <a:t>for two different proofs.</a:t>
            </a:r>
            <a:r>
              <a:rPr lang="en-US" dirty="0" smtClean="0"/>
              <a:t>)</a:t>
            </a:r>
          </a:p>
          <a:p>
            <a:pPr lvl="1"/>
            <a:r>
              <a:rPr lang="en-US" dirty="0" smtClean="0"/>
              <a:t>Example: There are </a:t>
            </a:r>
            <a:r>
              <a:rPr lang="en-US" dirty="0" smtClean="0">
                <a:latin typeface="Cambria Math" pitchFamily="18" charset="0"/>
                <a:ea typeface="Cambria Math" pitchFamily="18" charset="0"/>
              </a:rPr>
              <a:t>52!</a:t>
            </a:r>
            <a:r>
              <a:rPr lang="en-US" dirty="0" smtClean="0"/>
              <a:t>/(</a:t>
            </a:r>
            <a:r>
              <a:rPr lang="en-US" dirty="0" smtClean="0">
                <a:latin typeface="Cambria Math" pitchFamily="18" charset="0"/>
                <a:ea typeface="Cambria Math" pitchFamily="18" charset="0"/>
              </a:rPr>
              <a:t>5!5!5!5!32!</a:t>
            </a:r>
            <a:r>
              <a:rPr lang="en-US" dirty="0" smtClean="0"/>
              <a:t>) ways to distribute hands of </a:t>
            </a:r>
            <a:r>
              <a:rPr lang="en-US" dirty="0" smtClean="0">
                <a:latin typeface="Cambria Math" pitchFamily="18" charset="0"/>
                <a:ea typeface="Cambria Math" pitchFamily="18" charset="0"/>
              </a:rPr>
              <a:t>5</a:t>
            </a:r>
            <a:r>
              <a:rPr lang="en-US" dirty="0" smtClean="0"/>
              <a:t> cards each to four players.</a:t>
            </a:r>
          </a:p>
          <a:p>
            <a:r>
              <a:rPr lang="en-US" i="1" dirty="0" smtClean="0"/>
              <a:t>Indistinguishable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C</a:t>
            </a:r>
            <a:r>
              <a:rPr lang="en-US" dirty="0" smtClean="0"/>
              <a:t>(</a:t>
            </a:r>
            <a:r>
              <a:rPr lang="en-US" i="1" dirty="0" smtClean="0"/>
              <a:t>n</a:t>
            </a:r>
            <a:r>
              <a:rPr lang="en-US" dirty="0" smtClean="0"/>
              <a:t> + </a:t>
            </a:r>
            <a:r>
              <a:rPr lang="en-US" i="1" dirty="0" smtClean="0"/>
              <a:t>r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ways to place </a:t>
            </a:r>
            <a:r>
              <a:rPr lang="en-US" i="1" dirty="0" smtClean="0"/>
              <a:t>r</a:t>
            </a:r>
            <a:r>
              <a:rPr lang="en-US" dirty="0" smtClean="0"/>
              <a:t> indistinguishable objects into </a:t>
            </a:r>
            <a:r>
              <a:rPr lang="en-US" i="1" dirty="0" smtClean="0"/>
              <a:t>n</a:t>
            </a:r>
            <a:r>
              <a:rPr lang="en-US" dirty="0" smtClean="0"/>
              <a:t> distinguishable boxes.</a:t>
            </a:r>
          </a:p>
          <a:p>
            <a:pPr lvl="1"/>
            <a:r>
              <a:rPr lang="en-US" dirty="0" smtClean="0"/>
              <a:t>Proof based on one-to-one correspondence between                         </a:t>
            </a:r>
            <a:r>
              <a:rPr lang="en-US" i="1" dirty="0" smtClean="0"/>
              <a:t>n</a:t>
            </a:r>
            <a:r>
              <a:rPr lang="en-US" dirty="0" smtClean="0"/>
              <a:t>-combinations from a set with </a:t>
            </a:r>
            <a:r>
              <a:rPr lang="en-US" i="1" dirty="0" smtClean="0"/>
              <a:t>k</a:t>
            </a:r>
            <a:r>
              <a:rPr lang="en-US" dirty="0" smtClean="0"/>
              <a:t>-elements when repetition is allowed and the ways to place </a:t>
            </a:r>
            <a:r>
              <a:rPr lang="en-US" i="1" dirty="0" smtClean="0"/>
              <a:t>n</a:t>
            </a:r>
            <a:r>
              <a:rPr lang="en-US" dirty="0" smtClean="0"/>
              <a:t> indistinguishable objects into </a:t>
            </a:r>
            <a:r>
              <a:rPr lang="en-US" i="1" dirty="0" smtClean="0"/>
              <a:t>k</a:t>
            </a:r>
            <a:r>
              <a:rPr lang="en-US" dirty="0" smtClean="0"/>
              <a:t> distinguishable boxes.</a:t>
            </a:r>
          </a:p>
          <a:p>
            <a:pPr lvl="1"/>
            <a:r>
              <a:rPr lang="en-US" dirty="0" smtClean="0"/>
              <a:t>Example: There are </a:t>
            </a:r>
            <a:r>
              <a:rPr lang="en-US" i="1" dirty="0" smtClean="0"/>
              <a:t>C</a:t>
            </a:r>
            <a:r>
              <a:rPr lang="en-US" dirty="0" smtClean="0"/>
              <a:t>(</a:t>
            </a:r>
            <a:r>
              <a:rPr lang="en-US"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10</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10</a:t>
            </a:r>
            <a:r>
              <a:rPr lang="en-US" dirty="0" smtClean="0"/>
              <a:t>) = C(</a:t>
            </a:r>
            <a:r>
              <a:rPr lang="en-US" dirty="0" smtClean="0">
                <a:latin typeface="Cambria Math" pitchFamily="18" charset="0"/>
                <a:ea typeface="Cambria Math" pitchFamily="18" charset="0"/>
              </a:rPr>
              <a:t>17,10</a:t>
            </a:r>
            <a:r>
              <a:rPr lang="en-US" dirty="0" smtClean="0"/>
              <a:t>) = </a:t>
            </a:r>
            <a:r>
              <a:rPr lang="en-US" dirty="0" smtClean="0">
                <a:latin typeface="Cambria Math" pitchFamily="18" charset="0"/>
                <a:ea typeface="Cambria Math" pitchFamily="18" charset="0"/>
              </a:rPr>
              <a:t>19,448 </a:t>
            </a:r>
            <a:r>
              <a:rPr lang="en-US" dirty="0" smtClean="0"/>
              <a:t> ways to place </a:t>
            </a:r>
            <a:r>
              <a:rPr lang="en-US" dirty="0" smtClean="0">
                <a:latin typeface="Cambria Math" pitchFamily="18" charset="0"/>
                <a:ea typeface="Cambria Math" pitchFamily="18" charset="0"/>
              </a:rPr>
              <a:t>10</a:t>
            </a:r>
            <a:r>
              <a:rPr lang="en-US" dirty="0" smtClean="0"/>
              <a:t> indistinguishable objects into </a:t>
            </a:r>
            <a:r>
              <a:rPr lang="en-US" dirty="0" smtClean="0">
                <a:latin typeface="Cambria Math" pitchFamily="18" charset="0"/>
                <a:ea typeface="Cambria Math" pitchFamily="18" charset="0"/>
              </a:rPr>
              <a:t>8</a:t>
            </a:r>
            <a:r>
              <a:rPr lang="en-US" dirty="0" smtClean="0"/>
              <a:t> distinguishable boxes.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14</a:t>
            </a:r>
            <a:r>
              <a:rPr lang="en-US" dirty="0" smtClean="0"/>
              <a:t> ways to put four employees into three indistinguishable offices (</a:t>
            </a:r>
            <a:r>
              <a:rPr lang="en-US" i="1" dirty="0" smtClean="0"/>
              <a:t>see Example </a:t>
            </a:r>
            <a:r>
              <a:rPr lang="en-US" dirty="0" smtClean="0">
                <a:latin typeface="Cambria Math" pitchFamily="18" charset="0"/>
                <a:ea typeface="Cambria Math" pitchFamily="18" charset="0"/>
              </a:rPr>
              <a:t>10</a:t>
            </a:r>
            <a:r>
              <a:rPr lang="en-US" dirty="0" smtClean="0"/>
              <a:t>).</a:t>
            </a:r>
          </a:p>
          <a:p>
            <a:pPr lvl="1"/>
            <a:r>
              <a:rPr lang="en-US" dirty="0" smtClean="0"/>
              <a:t>There is no simple closed formula for the number of ways to distribute </a:t>
            </a:r>
            <a:r>
              <a:rPr lang="en-US" i="1" dirty="0" smtClean="0"/>
              <a:t>n</a:t>
            </a:r>
            <a:r>
              <a:rPr lang="en-US" dirty="0" smtClean="0"/>
              <a:t> distinguishable objects into </a:t>
            </a:r>
            <a:r>
              <a:rPr lang="en-US" i="1" dirty="0" smtClean="0"/>
              <a:t>j</a:t>
            </a:r>
            <a:r>
              <a:rPr lang="en-US" dirty="0" smtClean="0"/>
              <a:t> indistinguishable boxes. </a:t>
            </a:r>
          </a:p>
          <a:p>
            <a:pPr lvl="1"/>
            <a:r>
              <a:rPr lang="en-US" dirty="0" smtClean="0"/>
              <a:t>See the text for a formula involving </a:t>
            </a:r>
            <a:r>
              <a:rPr lang="en-US" i="1" dirty="0" err="1" smtClean="0"/>
              <a:t>Stirling</a:t>
            </a:r>
            <a:r>
              <a:rPr lang="en-US" i="1" dirty="0" smtClean="0"/>
              <a:t> numbers of the second kind</a:t>
            </a:r>
            <a:r>
              <a:rPr lang="en-US" dirty="0" smtClean="0"/>
              <a:t>.</a:t>
            </a:r>
          </a:p>
          <a:p>
            <a:r>
              <a:rPr lang="en-US" i="1" dirty="0" smtClean="0"/>
              <a:t>Indistinguishable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9</a:t>
            </a:r>
            <a:r>
              <a:rPr lang="en-US" dirty="0" smtClean="0"/>
              <a:t>  ways to pack six copies of the same book into four identical boxes (</a:t>
            </a:r>
            <a:r>
              <a:rPr lang="en-US" i="1" dirty="0" smtClean="0"/>
              <a:t>see Example </a:t>
            </a:r>
            <a:r>
              <a:rPr lang="en-US" dirty="0" smtClean="0">
                <a:latin typeface="Cambria Math" pitchFamily="18" charset="0"/>
                <a:ea typeface="Cambria Math" pitchFamily="18" charset="0"/>
              </a:rPr>
              <a:t>11</a:t>
            </a:r>
            <a:r>
              <a:rPr lang="en-US" dirty="0" smtClean="0"/>
              <a:t>).</a:t>
            </a:r>
          </a:p>
          <a:p>
            <a:pPr lvl="1"/>
            <a:r>
              <a:rPr lang="en-US" dirty="0" smtClean="0"/>
              <a:t>The number of ways of distributing </a:t>
            </a:r>
            <a:r>
              <a:rPr lang="en-US" i="1" dirty="0" smtClean="0"/>
              <a:t>n</a:t>
            </a:r>
            <a:r>
              <a:rPr lang="en-US" dirty="0" smtClean="0"/>
              <a:t> indistinguishable objects into </a:t>
            </a:r>
            <a:r>
              <a:rPr lang="en-US" i="1" dirty="0" smtClean="0"/>
              <a:t>k </a:t>
            </a:r>
            <a:r>
              <a:rPr lang="en-US" dirty="0" smtClean="0"/>
              <a:t>indistinguishable boxes equals </a:t>
            </a:r>
            <a:r>
              <a:rPr lang="en-US" i="1" dirty="0" err="1" smtClean="0"/>
              <a:t>p</a:t>
            </a:r>
            <a:r>
              <a:rPr lang="en-US" i="1" baseline="-25000" dirty="0" err="1" smtClean="0"/>
              <a:t>k</a:t>
            </a:r>
            <a:r>
              <a:rPr lang="en-US" dirty="0" smtClean="0"/>
              <a:t>(</a:t>
            </a:r>
            <a:r>
              <a:rPr lang="en-US" i="1" dirty="0" smtClean="0"/>
              <a:t>n</a:t>
            </a:r>
            <a:r>
              <a:rPr lang="en-US" dirty="0" smtClean="0"/>
              <a:t>), the number of ways to write </a:t>
            </a:r>
            <a:r>
              <a:rPr lang="en-US" i="1" dirty="0" smtClean="0"/>
              <a:t>n </a:t>
            </a:r>
            <a:r>
              <a:rPr lang="en-US" dirty="0" smtClean="0"/>
              <a:t>as the sum of at most </a:t>
            </a:r>
            <a:r>
              <a:rPr lang="en-US" i="1" dirty="0" smtClean="0"/>
              <a:t>k </a:t>
            </a:r>
            <a:r>
              <a:rPr lang="en-US" dirty="0" smtClean="0"/>
              <a:t>positive integers in increasing order. </a:t>
            </a:r>
          </a:p>
          <a:p>
            <a:pPr lvl="1"/>
            <a:r>
              <a:rPr lang="en-US" dirty="0" smtClean="0"/>
              <a:t>No simple closed formula exists for this number.</a:t>
            </a:r>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Counting Functions</a:t>
            </a:r>
            <a:r>
              <a:rPr lang="en-US" dirty="0" smtClean="0"/>
              <a:t>: How many functions are there from a set with </a:t>
            </a:r>
            <a:r>
              <a:rPr lang="en-US" i="1" dirty="0" smtClean="0"/>
              <a:t>m</a:t>
            </a:r>
            <a:r>
              <a:rPr lang="en-US" dirty="0" smtClean="0"/>
              <a:t> elements to a set with </a:t>
            </a:r>
            <a:r>
              <a:rPr lang="en-US" i="1" dirty="0" smtClean="0"/>
              <a:t>n</a:t>
            </a:r>
            <a:r>
              <a:rPr lang="en-US" dirty="0" smtClean="0"/>
              <a:t> elements?</a:t>
            </a:r>
          </a:p>
          <a:p>
            <a:pPr>
              <a:buNone/>
            </a:pPr>
            <a:r>
              <a:rPr lang="en-US" b="1" dirty="0" smtClean="0"/>
              <a:t>    Solution</a:t>
            </a:r>
            <a:r>
              <a:rPr lang="en-US" dirty="0" smtClean="0"/>
              <a:t>:  Since a function represents a choice of one of the </a:t>
            </a:r>
            <a:r>
              <a:rPr lang="en-US" i="1" dirty="0" smtClean="0"/>
              <a:t>n</a:t>
            </a:r>
            <a:r>
              <a:rPr lang="en-US" dirty="0" smtClean="0"/>
              <a:t> elements of the </a:t>
            </a:r>
            <a:r>
              <a:rPr lang="en-US" dirty="0" err="1" smtClean="0"/>
              <a:t>codomain</a:t>
            </a:r>
            <a:r>
              <a:rPr lang="en-US" dirty="0" smtClean="0"/>
              <a:t>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a:p>
            <a:pPr>
              <a:buNone/>
            </a:pPr>
            <a:endParaRPr lang="en-US" dirty="0" smtClean="0"/>
          </a:p>
          <a:p>
            <a:pPr>
              <a:buNone/>
            </a:pPr>
            <a:r>
              <a:rPr lang="en-US" b="1" dirty="0" smtClean="0"/>
              <a:t>    Counting One-to-One Functions</a:t>
            </a:r>
            <a:r>
              <a:rPr lang="en-US" dirty="0" smtClean="0"/>
              <a:t>: How many one-to-one functions are there from a set with </a:t>
            </a:r>
            <a:r>
              <a:rPr lang="en-US" i="1" dirty="0" smtClean="0"/>
              <a:t>m</a:t>
            </a:r>
            <a:r>
              <a:rPr lang="en-US" dirty="0" smtClean="0"/>
              <a:t> elements to one with </a:t>
            </a:r>
            <a:r>
              <a:rPr lang="en-US" i="1" dirty="0" smtClean="0"/>
              <a:t>n</a:t>
            </a:r>
            <a:r>
              <a:rPr lang="en-US" dirty="0" smtClean="0"/>
              <a:t> elements?</a:t>
            </a:r>
          </a:p>
          <a:p>
            <a:pPr>
              <a:buNone/>
            </a:pPr>
            <a:r>
              <a:rPr lang="en-US" b="1" dirty="0" smtClean="0"/>
              <a:t>    Solution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t>n</a:t>
            </a:r>
            <a:r>
              <a:rPr lang="en-US" dirty="0" smtClean="0"/>
              <a:t>(</a:t>
            </a:r>
            <a:r>
              <a:rPr lang="en-US" i="1" dirty="0" smtClean="0"/>
              <a:t>n</a:t>
            </a:r>
            <a:r>
              <a:rPr lang="en-US" dirty="0" smtClean="0">
                <a:latin typeface="Cambria Math"/>
                <a:ea typeface="Cambria Math"/>
              </a:rPr>
              <a:t>−1)</a:t>
            </a:r>
            <a:r>
              <a:rPr lang="en-US" i="1" dirty="0" smtClean="0"/>
              <a:t> </a:t>
            </a:r>
            <a:r>
              <a:rPr lang="en-US" dirty="0" smtClean="0"/>
              <a:t>(</a:t>
            </a:r>
            <a:r>
              <a:rPr lang="en-US" i="1" dirty="0" smtClean="0"/>
              <a:t>n</a:t>
            </a:r>
            <a:r>
              <a:rPr lang="en-US" dirty="0" smtClean="0">
                <a:latin typeface="Cambria Math"/>
                <a:ea typeface="Cambria Math"/>
              </a:rPr>
              <a:t>−2)∙∙∙(</a:t>
            </a:r>
            <a:r>
              <a:rPr lang="en-US" i="1" dirty="0" smtClean="0"/>
              <a:t>n</a:t>
            </a:r>
            <a:r>
              <a:rPr lang="en-US" dirty="0" smtClean="0">
                <a:latin typeface="Cambria Math"/>
                <a:ea typeface="Cambria Math"/>
              </a:rPr>
              <a:t>−</a:t>
            </a:r>
            <a:r>
              <a:rPr lang="en-US" i="1" dirty="0" smtClean="0">
                <a:ea typeface="Cambria Math"/>
              </a:rPr>
              <a:t>m</a:t>
            </a:r>
            <a:r>
              <a:rPr lang="en-US" dirty="0" smtClean="0">
                <a:latin typeface="Cambria Math"/>
                <a:ea typeface="Cambria Math"/>
              </a:rPr>
              <a:t> +1) such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three-digit area code, a three-digit office code, and a four-digit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     How many different telephone numbers are possible under the old plan and the new plan?</a:t>
            </a:r>
          </a:p>
          <a:p>
            <a:pPr>
              <a:buNone/>
            </a:pPr>
            <a:endParaRPr lang="en-US" dirty="0" smtClean="0"/>
          </a:p>
          <a:p>
            <a:pPr>
              <a:buNone/>
            </a:pPr>
            <a:r>
              <a:rPr lang="en-US" b="1" dirty="0" smtClean="0"/>
              <a:t>     Solution</a:t>
            </a:r>
            <a:r>
              <a:rPr lang="en-US" dirty="0" smtClean="0"/>
              <a:t>:  Use the Product Rule.</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160</a:t>
            </a:r>
            <a:r>
              <a:rPr lang="en-US" dirty="0" smtClean="0"/>
              <a:t> area codes with the format </a:t>
            </a:r>
            <a:r>
              <a:rPr lang="en-US" i="1" dirty="0" smtClean="0"/>
              <a:t>NYX.</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800</a:t>
            </a:r>
            <a:r>
              <a:rPr lang="en-US" dirty="0" smtClean="0"/>
              <a:t> area codes with the format </a:t>
            </a:r>
            <a:r>
              <a:rPr lang="en-US" i="1" dirty="0" smtClean="0"/>
              <a:t>NXX. </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640</a:t>
            </a:r>
            <a:r>
              <a:rPr lang="en-US" dirty="0" smtClean="0"/>
              <a:t> office codes with the format </a:t>
            </a:r>
            <a:r>
              <a:rPr lang="en-US" i="1" dirty="0" smtClean="0"/>
              <a:t>NNX.  </a:t>
            </a:r>
          </a:p>
          <a:p>
            <a:pPr lvl="1"/>
            <a:r>
              <a:rPr lang="en-US" dirty="0" smtClean="0"/>
              <a:t>There are  </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10,000</a:t>
            </a:r>
            <a:r>
              <a:rPr lang="en-US" dirty="0" smtClean="0"/>
              <a:t> station codes with the format </a:t>
            </a:r>
            <a:r>
              <a:rPr lang="en-US" i="1" dirty="0" smtClean="0"/>
              <a:t>XXXX. </a:t>
            </a:r>
          </a:p>
          <a:p>
            <a:pPr>
              <a:buNone/>
            </a:pPr>
            <a:r>
              <a:rPr lang="en-US" dirty="0" smtClean="0"/>
              <a:t>     Number of  old plan telephone numbers: </a:t>
            </a:r>
            <a:r>
              <a:rPr lang="en-US" dirty="0" smtClean="0">
                <a:latin typeface="Cambria Math" pitchFamily="18" charset="0"/>
                <a:ea typeface="Cambria Math" pitchFamily="18" charset="0"/>
              </a:rPr>
              <a:t>160 </a:t>
            </a:r>
            <a:r>
              <a:rPr lang="en-US" dirty="0" smtClean="0">
                <a:latin typeface="Cambria Math"/>
                <a:ea typeface="Cambria Math"/>
              </a:rPr>
              <a:t>∙</a:t>
            </a:r>
            <a:r>
              <a:rPr lang="en-US" dirty="0" smtClean="0">
                <a:latin typeface="Cambria Math" pitchFamily="18" charset="0"/>
                <a:ea typeface="Cambria Math" pitchFamily="18" charset="0"/>
              </a:rPr>
              <a:t>640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1,024,000,000</a:t>
            </a:r>
            <a:r>
              <a:rPr lang="en-US" dirty="0" smtClean="0"/>
              <a:t>.</a:t>
            </a:r>
          </a:p>
          <a:p>
            <a:pPr>
              <a:buNone/>
            </a:pPr>
            <a:r>
              <a:rPr lang="en-US" dirty="0" smtClean="0"/>
              <a:t>     Number of new plan telephone numbers: </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6,400,000,000</a:t>
            </a:r>
            <a:r>
              <a:rPr lang="en-US" dirty="0" smtClean="0"/>
              <a:t>.</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r>
              <a:rPr lang="en-US" sz="2800" i="1" dirty="0" smtClean="0"/>
              <a:t>In Section </a:t>
            </a:r>
            <a:r>
              <a:rPr lang="en-US" sz="2800" dirty="0" smtClean="0">
                <a:latin typeface="Cambria Math" pitchFamily="18" charset="0"/>
                <a:ea typeface="Cambria Math" pitchFamily="18" charset="0"/>
              </a:rPr>
              <a:t>5.1</a:t>
            </a:r>
            <a:r>
              <a:rPr lang="en-US" sz="2800" dirty="0" smtClean="0"/>
              <a:t>, </a:t>
            </a:r>
            <a:r>
              <a:rPr lang="en-US" sz="2800" i="1" dirty="0" smtClean="0"/>
              <a:t>mathematical induction was used to prove this same result</a:t>
            </a:r>
            <a:r>
              <a:rPr lang="en-US" sz="2800" dirty="0" smtClean="0"/>
              <a:t>.)</a:t>
            </a:r>
          </a:p>
          <a:p>
            <a:pPr>
              <a:buNone/>
            </a:pPr>
            <a:r>
              <a:rPr lang="en-US" sz="2800" b="1" dirty="0" smtClean="0"/>
              <a:t>    Solution</a:t>
            </a:r>
            <a:r>
              <a:rPr lang="en-US" sz="2800" dirty="0" smtClean="0"/>
              <a:t>: </a:t>
            </a:r>
            <a:r>
              <a:rPr lang="en-US" dirty="0" smtClean="0"/>
              <a:t>When the elements of S are listed in an arbitrary order,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sz="2800" dirty="0" smtClean="0"/>
              <a:t> </a:t>
            </a:r>
            <a:endParaRPr lang="en-US" dirty="0" smtClean="0"/>
          </a:p>
          <a:p>
            <a:pPr>
              <a:buNone/>
            </a:pPr>
            <a:r>
              <a:rPr lang="en-US" sz="1900" dirty="0" smtClean="0"/>
              <a:t>      </a:t>
            </a: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2"/>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12419</TotalTime>
  <Words>6431</Words>
  <Application>Microsoft Office PowerPoint</Application>
  <PresentationFormat>Ekran Gösterisi (4:3)</PresentationFormat>
  <Paragraphs>448</Paragraphs>
  <Slides>65</Slides>
  <Notes>0</Notes>
  <HiddenSlides>7</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65</vt:i4>
      </vt:variant>
    </vt:vector>
  </HeadingPairs>
  <TitlesOfParts>
    <vt:vector size="72" baseType="lpstr">
      <vt:lpstr>Arial</vt:lpstr>
      <vt:lpstr>Cambria</vt:lpstr>
      <vt:lpstr>Constantia</vt:lpstr>
      <vt:lpstr>Wingdings 2</vt:lpstr>
      <vt:lpstr>Calibri</vt:lpstr>
      <vt:lpstr>Cambria Math</vt:lpstr>
      <vt:lpstr>Flow</vt:lpstr>
      <vt:lpstr>Counting</vt:lpstr>
      <vt:lpstr>Chapter Summary</vt:lpstr>
      <vt:lpstr>The Basics of Counting</vt:lpstr>
      <vt:lpstr>Section Summary</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vt:lpstr>
      <vt:lpstr>The Pigeonhole Principle</vt:lpstr>
      <vt:lpstr>The Pigeonhole Principle</vt:lpstr>
      <vt:lpstr>Pigeonhole Principle</vt:lpstr>
      <vt:lpstr>Pigeonhole Principle</vt:lpstr>
      <vt:lpstr>The Generalized Pigeonhole Principle</vt:lpstr>
      <vt:lpstr>The Generalized Pigeonhole Principle</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Binomial Coefficients and Identities</vt:lpstr>
      <vt:lpstr>Section Summary</vt:lpstr>
      <vt:lpstr>Powers of Binomial Expressions</vt:lpstr>
      <vt:lpstr>Binomial Theorem </vt:lpstr>
      <vt:lpstr>Using the Binomial Theorem</vt:lpstr>
      <vt:lpstr> A Useful Identity</vt:lpstr>
      <vt:lpstr>Pascal’s Identity </vt:lpstr>
      <vt:lpstr>Pascal’s Triangle</vt:lpstr>
      <vt:lpstr>Generalized Permutations and Combinations</vt:lpstr>
      <vt:lpstr>Section Summary</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Fuat</cp:lastModifiedBy>
  <cp:revision>527</cp:revision>
  <cp:lastPrinted>2011-09-18T13:59:11Z</cp:lastPrinted>
  <dcterms:created xsi:type="dcterms:W3CDTF">2011-09-18T13:59:01Z</dcterms:created>
  <dcterms:modified xsi:type="dcterms:W3CDTF">2017-11-27T14:15:11Z</dcterms:modified>
</cp:coreProperties>
</file>