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315" r:id="rId3"/>
    <p:sldId id="294" r:id="rId4"/>
    <p:sldId id="317" r:id="rId5"/>
    <p:sldId id="295" r:id="rId6"/>
    <p:sldId id="297" r:id="rId7"/>
    <p:sldId id="362" r:id="rId8"/>
    <p:sldId id="343" r:id="rId9"/>
    <p:sldId id="298" r:id="rId10"/>
    <p:sldId id="299" r:id="rId11"/>
    <p:sldId id="300" r:id="rId12"/>
    <p:sldId id="301" r:id="rId13"/>
    <p:sldId id="306" r:id="rId14"/>
    <p:sldId id="307" r:id="rId15"/>
    <p:sldId id="346" r:id="rId16"/>
    <p:sldId id="309" r:id="rId17"/>
    <p:sldId id="318" r:id="rId18"/>
    <p:sldId id="319" r:id="rId19"/>
    <p:sldId id="324" r:id="rId20"/>
    <p:sldId id="325" r:id="rId21"/>
    <p:sldId id="326" r:id="rId22"/>
    <p:sldId id="329" r:id="rId23"/>
    <p:sldId id="328" r:id="rId24"/>
    <p:sldId id="330" r:id="rId25"/>
    <p:sldId id="331" r:id="rId26"/>
    <p:sldId id="341" r:id="rId27"/>
    <p:sldId id="332" r:id="rId28"/>
    <p:sldId id="333" r:id="rId29"/>
    <p:sldId id="334" r:id="rId30"/>
    <p:sldId id="335" r:id="rId31"/>
    <p:sldId id="336" r:id="rId32"/>
    <p:sldId id="320" r:id="rId33"/>
    <p:sldId id="321" r:id="rId34"/>
    <p:sldId id="348" r:id="rId35"/>
    <p:sldId id="366" r:id="rId36"/>
    <p:sldId id="347" r:id="rId37"/>
    <p:sldId id="349" r:id="rId38"/>
    <p:sldId id="350" r:id="rId39"/>
    <p:sldId id="351" r:id="rId40"/>
    <p:sldId id="355" r:id="rId41"/>
    <p:sldId id="352" r:id="rId42"/>
    <p:sldId id="354" r:id="rId43"/>
    <p:sldId id="322" r:id="rId44"/>
    <p:sldId id="323" r:id="rId45"/>
    <p:sldId id="356" r:id="rId46"/>
    <p:sldId id="357" r:id="rId47"/>
    <p:sldId id="358" r:id="rId48"/>
    <p:sldId id="359" r:id="rId49"/>
    <p:sldId id="360" r:id="rId50"/>
    <p:sldId id="361" r:id="rId51"/>
    <p:sldId id="364" r:id="rId52"/>
    <p:sldId id="36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2" d="100"/>
          <a:sy n="82" d="100"/>
        </p:scale>
        <p:origin x="-768" y="-16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11/29/2017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2241346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11/29/2017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11/29/2017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3.jpe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Relations</a:t>
            </a:r>
            <a:endParaRPr lang="en-US" dirty="0"/>
          </a:p>
        </p:txBody>
      </p:sp>
      <p:sp>
        <p:nvSpPr>
          <p:cNvPr id="3" name="Subtitle 2"/>
          <p:cNvSpPr>
            <a:spLocks noGrp="1"/>
          </p:cNvSpPr>
          <p:nvPr>
            <p:ph type="subTitle" idx="1"/>
          </p:nvPr>
        </p:nvSpPr>
        <p:spPr/>
        <p:txBody>
          <a:bodyPr/>
          <a:lstStyle/>
          <a:p>
            <a:r>
              <a:rPr lang="en-US" dirty="0" smtClean="0"/>
              <a:t>Chapter 9</a:t>
            </a:r>
            <a:endParaRPr lang="en-US" dirty="0"/>
          </a:p>
        </p:txBody>
      </p:sp>
      <p:sp>
        <p:nvSpPr>
          <p:cNvPr id="4" name="Text Box 3"/>
          <p:cNvSpPr txBox="1">
            <a:spLocks noChangeArrowheads="1"/>
          </p:cNvSpPr>
          <p:nvPr/>
        </p:nvSpPr>
        <p:spPr bwMode="auto">
          <a:xfrm>
            <a:off x="0" y="65532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Relations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a:t>
            </a:r>
            <a:r>
              <a:rPr lang="en-US" i="1" dirty="0" smtClean="0"/>
              <a:t>R</a:t>
            </a:r>
            <a:r>
              <a:rPr lang="en-US" dirty="0" smtClean="0"/>
              <a:t> is </a:t>
            </a:r>
            <a:r>
              <a:rPr lang="en-US" i="1" dirty="0" smtClean="0"/>
              <a:t>symmetric</a:t>
            </a:r>
            <a:r>
              <a:rPr lang="en-US" dirty="0" smtClean="0"/>
              <a:t> </a:t>
            </a:r>
            <a:r>
              <a:rPr lang="en-US" dirty="0" err="1" smtClean="0"/>
              <a:t>iff</a:t>
            </a:r>
            <a:r>
              <a:rPr lang="en-US" dirty="0" smtClean="0"/>
              <a:t> (</a:t>
            </a:r>
            <a:r>
              <a:rPr lang="en-US" i="1" dirty="0" err="1" smtClean="0"/>
              <a:t>b,a</a:t>
            </a:r>
            <a:r>
              <a:rPr lang="en-US" dirty="0" smtClean="0"/>
              <a:t>)</a:t>
            </a:r>
            <a:r>
              <a:rPr lang="en-US" i="1"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 </a:t>
            </a:r>
            <a:r>
              <a:rPr lang="en-US" dirty="0" smtClean="0">
                <a:ea typeface="Cambria Math"/>
              </a:rPr>
              <a:t>whenever (</a:t>
            </a:r>
            <a:r>
              <a:rPr lang="en-US" i="1" dirty="0" err="1" smtClean="0">
                <a:ea typeface="Cambria Math"/>
              </a:rPr>
              <a:t>a,b</a:t>
            </a:r>
            <a:r>
              <a:rPr lang="en-US" dirty="0" smtClean="0">
                <a:ea typeface="Cambria Math"/>
              </a:rPr>
              <a:t>)</a:t>
            </a:r>
            <a:r>
              <a:rPr lang="en-US" i="1" dirty="0" smtClean="0">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 </a:t>
            </a:r>
            <a:r>
              <a:rPr lang="en-US" dirty="0" smtClean="0">
                <a:ea typeface="Cambria Math"/>
              </a:rPr>
              <a:t>for all </a:t>
            </a:r>
            <a:r>
              <a:rPr lang="en-US" i="1" dirty="0" err="1" smtClean="0">
                <a:ea typeface="Cambria Math"/>
              </a:rPr>
              <a:t>a,b</a:t>
            </a:r>
            <a:r>
              <a:rPr lang="en-US" dirty="0" smtClean="0">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A.</a:t>
            </a:r>
            <a:r>
              <a:rPr lang="en-US" dirty="0" smtClean="0">
                <a:ea typeface="Cambria Math"/>
              </a:rPr>
              <a:t> Written symbolically, </a:t>
            </a:r>
            <a:r>
              <a:rPr lang="en-US" i="1" dirty="0" smtClean="0">
                <a:ea typeface="Cambria Math"/>
              </a:rPr>
              <a:t>R</a:t>
            </a:r>
            <a:r>
              <a:rPr lang="en-US" dirty="0" smtClean="0">
                <a:ea typeface="Cambria Math"/>
              </a:rPr>
              <a:t> is symmetric if and only if </a:t>
            </a:r>
            <a:endParaRPr lang="en-US" i="1" dirty="0" smtClean="0">
              <a:ea typeface="Cambria Math"/>
            </a:endParaRPr>
          </a:p>
          <a:p>
            <a:pPr lvl="1">
              <a:buNone/>
            </a:pPr>
            <a:r>
              <a:rPr lang="en-US" dirty="0" smtClean="0">
                <a:latin typeface="Cambria Math"/>
                <a:ea typeface="Cambria Math"/>
              </a:rPr>
              <a:t>       ∀</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smtClean="0">
                <a:ea typeface="Cambria Math"/>
              </a:rPr>
              <a:t>R</a:t>
            </a:r>
            <a:r>
              <a:rPr lang="en-US" dirty="0" smtClean="0">
                <a:latin typeface="Cambria Math"/>
                <a:ea typeface="Cambria Math"/>
              </a:rPr>
              <a:t> ⟶ (</a:t>
            </a:r>
            <a:r>
              <a:rPr lang="en-US" i="1" dirty="0" err="1" smtClean="0">
                <a:ea typeface="Cambria Math"/>
              </a:rPr>
              <a:t>y</a:t>
            </a:r>
            <a:r>
              <a:rPr lang="en-US" dirty="0" err="1" smtClean="0">
                <a:ea typeface="Cambria Math"/>
              </a:rPr>
              <a:t>,</a:t>
            </a:r>
            <a:r>
              <a:rPr lang="en-US" i="1" dirty="0" err="1" smtClean="0">
                <a:ea typeface="Cambria Math"/>
              </a:rPr>
              <a:t>x</a:t>
            </a:r>
            <a:r>
              <a:rPr lang="en-US" dirty="0" smtClean="0">
                <a:latin typeface="Cambria Math"/>
                <a:ea typeface="Cambria Math"/>
              </a:rPr>
              <a:t>) ∊ </a:t>
            </a:r>
            <a:r>
              <a:rPr lang="en-US" i="1" dirty="0" smtClean="0">
                <a:ea typeface="Cambria Math"/>
              </a:rPr>
              <a:t>R</a:t>
            </a:r>
            <a:r>
              <a:rPr lang="en-US" dirty="0" smtClean="0">
                <a:latin typeface="Cambria Math"/>
                <a:ea typeface="Cambria Math"/>
              </a:rPr>
              <a:t>]</a:t>
            </a:r>
          </a:p>
          <a:p>
            <a:pPr>
              <a:buNone/>
            </a:pPr>
            <a:r>
              <a:rPr lang="en-US" b="1" dirty="0" smtClean="0">
                <a:ea typeface="Cambria Math"/>
              </a:rPr>
              <a:t>   Example</a:t>
            </a:r>
            <a:r>
              <a:rPr lang="en-US" dirty="0" smtClean="0">
                <a:ea typeface="Cambria Math"/>
              </a:rPr>
              <a:t>: The following relations  on the integers are symmetric:</a:t>
            </a:r>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a:t>
            </a:r>
          </a:p>
          <a:p>
            <a:pPr lvl="1">
              <a:buNone/>
            </a:pPr>
            <a:r>
              <a:rPr lang="en-US" dirty="0" smtClean="0">
                <a:latin typeface="Cambria Math"/>
                <a:ea typeface="Cambria Math"/>
              </a:rPr>
              <a:t>The following are not symmetric:</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 (note that 3 ≤ 4, but 4 ≰ 3),</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  (note that 4 &gt; 3, but 3 ≯ 4),</a:t>
            </a:r>
          </a:p>
          <a:p>
            <a:pPr lvl="1">
              <a:buNone/>
            </a:pPr>
            <a:r>
              <a:rPr lang="en-US" i="1" dirty="0" smtClean="0"/>
              <a:t>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 (note that 4 = 3 + 1, but 3 ≠4 + 1).</a:t>
            </a:r>
          </a:p>
          <a:p>
            <a:pPr lvl="1">
              <a:buNone/>
            </a:pPr>
            <a:endParaRPr lang="en-US" dirty="0" smtClean="0">
              <a:latin typeface="Cambria Math"/>
              <a:ea typeface="Cambria Math"/>
            </a:endParaRPr>
          </a:p>
          <a:p>
            <a:pPr lvl="1">
              <a:buNone/>
            </a:pPr>
            <a:endParaRPr lang="en-US" dirty="0" smtClean="0">
              <a:latin typeface="Cambria Math"/>
              <a:ea typeface="Cambria Math"/>
            </a:endParaRPr>
          </a:p>
          <a:p>
            <a:pPr lvl="1">
              <a:buNone/>
            </a:pPr>
            <a:endParaRPr lang="en-US" dirty="0" smtClean="0">
              <a:latin typeface="Cambria Math"/>
              <a:ea typeface="Cambria Math"/>
            </a:endParaRPr>
          </a:p>
          <a:p>
            <a:pPr lvl="1">
              <a:buNone/>
            </a:pPr>
            <a:endParaRPr lang="en-US" dirty="0" smtClean="0">
              <a:latin typeface="Cambria Math"/>
              <a:ea typeface="Cambria Math"/>
            </a:endParaRPr>
          </a:p>
          <a:p>
            <a:pPr lvl="1">
              <a:buNone/>
            </a:pPr>
            <a:endParaRPr lang="en-US" dirty="0" smtClean="0">
              <a:latin typeface="Cambria Math"/>
              <a:ea typeface="Cambria Math"/>
            </a:endParaRPr>
          </a:p>
          <a:p>
            <a:pPr lvl="1">
              <a:buNone/>
            </a:pPr>
            <a:endParaRPr lang="en-US" dirty="0" smtClean="0">
              <a:latin typeface="Cambria Math"/>
              <a:ea typeface="Cambria Math"/>
            </a:endParaRPr>
          </a:p>
          <a:p>
            <a:pPr>
              <a:buNone/>
            </a:pPr>
            <a:endParaRPr lang="en-US" dirty="0" smtClean="0">
              <a:ea typeface="Cambria Math"/>
            </a:endParaRPr>
          </a:p>
          <a:p>
            <a:pPr lvl="1">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Antisymmetric</a:t>
            </a:r>
            <a:r>
              <a:rPr lang="en-US" dirty="0" smtClean="0"/>
              <a:t> Relations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a:t>
            </a:r>
            <a:r>
              <a:rPr lang="en-US" b="1" dirty="0" err="1" smtClean="0"/>
              <a:t>Definition</a:t>
            </a:r>
            <a:r>
              <a:rPr lang="en-US" dirty="0" err="1" smtClean="0"/>
              <a:t>:A</a:t>
            </a:r>
            <a:r>
              <a:rPr lang="en-US" dirty="0" smtClean="0"/>
              <a:t> relation </a:t>
            </a:r>
            <a:r>
              <a:rPr lang="en-US" i="1" dirty="0" smtClean="0"/>
              <a:t>R</a:t>
            </a:r>
            <a:r>
              <a:rPr lang="en-US" dirty="0" smtClean="0"/>
              <a:t> on a set </a:t>
            </a:r>
            <a:r>
              <a:rPr lang="en-US" i="1" dirty="0" smtClean="0"/>
              <a:t>A</a:t>
            </a:r>
            <a:r>
              <a:rPr lang="en-US" dirty="0" smtClean="0"/>
              <a:t> such that for all</a:t>
            </a:r>
            <a:r>
              <a:rPr lang="en-US" i="1" dirty="0" smtClean="0">
                <a:ea typeface="Cambria Math"/>
              </a:rPr>
              <a:t>   </a:t>
            </a:r>
            <a:r>
              <a:rPr lang="en-US" i="1" dirty="0" err="1" smtClean="0">
                <a:ea typeface="Cambria Math"/>
              </a:rPr>
              <a:t>a,b</a:t>
            </a:r>
            <a:r>
              <a:rPr lang="en-US" i="1" dirty="0" smtClean="0">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A</a:t>
            </a:r>
            <a:r>
              <a:rPr lang="en-US" b="1" i="1" dirty="0" smtClean="0">
                <a:ea typeface="Cambria Math"/>
              </a:rPr>
              <a:t>  </a:t>
            </a:r>
            <a:r>
              <a:rPr lang="en-US" dirty="0" smtClean="0"/>
              <a:t>if (</a:t>
            </a:r>
            <a:r>
              <a:rPr lang="en-US" i="1" dirty="0" err="1" smtClean="0"/>
              <a:t>a</a:t>
            </a:r>
            <a:r>
              <a:rPr lang="en-US" dirty="0" err="1" smtClean="0"/>
              <a:t>,</a:t>
            </a:r>
            <a:r>
              <a:rPr lang="en-US" i="1" dirty="0" err="1" smtClean="0"/>
              <a:t>b</a:t>
            </a:r>
            <a:r>
              <a:rPr lang="en-US"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b="1" i="1" dirty="0" smtClean="0">
                <a:ea typeface="Cambria Math"/>
              </a:rPr>
              <a:t> </a:t>
            </a:r>
            <a:r>
              <a:rPr lang="en-US" dirty="0" smtClean="0">
                <a:ea typeface="Cambria Math"/>
              </a:rPr>
              <a:t>and </a:t>
            </a:r>
            <a:r>
              <a:rPr lang="en-US" dirty="0" smtClean="0"/>
              <a:t>(</a:t>
            </a:r>
            <a:r>
              <a:rPr lang="en-US" i="1" dirty="0" err="1" smtClean="0"/>
              <a:t>b</a:t>
            </a:r>
            <a:r>
              <a:rPr lang="en-US" dirty="0" err="1" smtClean="0"/>
              <a:t>,</a:t>
            </a:r>
            <a:r>
              <a:rPr lang="en-US" i="1" dirty="0" err="1" smtClean="0"/>
              <a:t>a</a:t>
            </a:r>
            <a:r>
              <a:rPr lang="en-US" dirty="0" smtClean="0"/>
              <a:t>) </a:t>
            </a:r>
            <a:r>
              <a:rPr lang="en-US" dirty="0" smtClean="0">
                <a:latin typeface="Cambria Math"/>
                <a:ea typeface="Cambria Math"/>
              </a:rPr>
              <a:t>∊ </a:t>
            </a:r>
            <a:r>
              <a:rPr lang="en-US" i="1" dirty="0" smtClean="0">
                <a:ea typeface="Cambria Math"/>
              </a:rPr>
              <a:t>R</a:t>
            </a:r>
            <a:r>
              <a:rPr lang="en-US" b="1" i="1" dirty="0" smtClean="0">
                <a:ea typeface="Cambria Math"/>
              </a:rPr>
              <a:t>, </a:t>
            </a:r>
            <a:r>
              <a:rPr lang="en-US" dirty="0" smtClean="0">
                <a:ea typeface="Cambria Math"/>
              </a:rPr>
              <a:t>then </a:t>
            </a:r>
            <a:r>
              <a:rPr lang="en-US" i="1" dirty="0" smtClean="0">
                <a:ea typeface="Cambria Math"/>
              </a:rPr>
              <a:t>a = b  </a:t>
            </a:r>
            <a:r>
              <a:rPr lang="en-US" dirty="0" smtClean="0">
                <a:ea typeface="Cambria Math"/>
              </a:rPr>
              <a:t>is called </a:t>
            </a:r>
            <a:r>
              <a:rPr lang="en-US" i="1" dirty="0" err="1" smtClean="0">
                <a:ea typeface="Cambria Math"/>
              </a:rPr>
              <a:t>antisymmetric</a:t>
            </a:r>
            <a:r>
              <a:rPr lang="en-US" dirty="0" smtClean="0">
                <a:ea typeface="Cambria Math"/>
              </a:rPr>
              <a:t>. Written symbolically, </a:t>
            </a:r>
            <a:r>
              <a:rPr lang="en-US" i="1" dirty="0" smtClean="0">
                <a:ea typeface="Cambria Math"/>
              </a:rPr>
              <a:t>R</a:t>
            </a:r>
            <a:r>
              <a:rPr lang="en-US" dirty="0" smtClean="0">
                <a:ea typeface="Cambria Math"/>
              </a:rPr>
              <a:t> is </a:t>
            </a:r>
            <a:r>
              <a:rPr lang="en-US" dirty="0" err="1" smtClean="0">
                <a:ea typeface="Cambria Math"/>
              </a:rPr>
              <a:t>antisymmetric</a:t>
            </a:r>
            <a:r>
              <a:rPr lang="en-US" dirty="0" smtClean="0">
                <a:ea typeface="Cambria Math"/>
              </a:rPr>
              <a:t> if and only if </a:t>
            </a:r>
          </a:p>
          <a:p>
            <a:pPr lvl="1">
              <a:buNone/>
            </a:pPr>
            <a:r>
              <a:rPr lang="en-US" dirty="0" smtClean="0">
                <a:latin typeface="Cambria Math"/>
                <a:ea typeface="Cambria Math"/>
              </a:rPr>
              <a:t>∀</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smtClean="0">
                <a:ea typeface="Cambria Math"/>
              </a:rPr>
              <a:t>R</a:t>
            </a:r>
            <a:r>
              <a:rPr lang="en-US" dirty="0" smtClean="0">
                <a:latin typeface="Cambria Math"/>
                <a:ea typeface="Cambria Math"/>
              </a:rPr>
              <a:t> ∧ (</a:t>
            </a:r>
            <a:r>
              <a:rPr lang="en-US" i="1" dirty="0" err="1" smtClean="0">
                <a:ea typeface="Cambria Math"/>
              </a:rPr>
              <a:t>y</a:t>
            </a:r>
            <a:r>
              <a:rPr lang="en-US" dirty="0" err="1" smtClean="0">
                <a:latin typeface="Cambria Math"/>
                <a:ea typeface="Cambria Math"/>
              </a:rPr>
              <a:t>,</a:t>
            </a:r>
            <a:r>
              <a:rPr lang="en-US" i="1" dirty="0" err="1" smtClean="0">
                <a:ea typeface="Cambria Math"/>
              </a:rPr>
              <a:t>x</a:t>
            </a:r>
            <a:r>
              <a:rPr lang="en-US" dirty="0" smtClean="0">
                <a:latin typeface="Cambria Math"/>
                <a:ea typeface="Cambria Math"/>
              </a:rPr>
              <a:t>) ∊ </a:t>
            </a:r>
            <a:r>
              <a:rPr lang="en-US" i="1" dirty="0" smtClean="0">
                <a:ea typeface="Cambria Math"/>
              </a:rPr>
              <a:t>R </a:t>
            </a:r>
            <a:r>
              <a:rPr lang="en-US" dirty="0" smtClean="0">
                <a:latin typeface="Cambria Math"/>
                <a:ea typeface="Cambria Math"/>
              </a:rPr>
              <a:t>⟶ </a:t>
            </a:r>
            <a:r>
              <a:rPr lang="en-US" i="1" dirty="0" smtClean="0">
                <a:ea typeface="Cambria Math"/>
              </a:rPr>
              <a:t>x</a:t>
            </a:r>
            <a:r>
              <a:rPr lang="en-US" dirty="0" smtClean="0">
                <a:latin typeface="Cambria Math"/>
                <a:ea typeface="Cambria Math"/>
              </a:rPr>
              <a:t> = </a:t>
            </a:r>
            <a:r>
              <a:rPr lang="en-US" i="1" dirty="0" smtClean="0">
                <a:ea typeface="Cambria Math"/>
              </a:rPr>
              <a:t>y</a:t>
            </a:r>
            <a:r>
              <a:rPr lang="en-US" dirty="0" smtClean="0">
                <a:latin typeface="Cambria Math"/>
                <a:ea typeface="Cambria Math"/>
              </a:rPr>
              <a:t>]</a:t>
            </a:r>
            <a:endParaRPr lang="en-US" dirty="0" smtClean="0">
              <a:ea typeface="Cambria Math"/>
            </a:endParaRPr>
          </a:p>
          <a:p>
            <a:r>
              <a:rPr lang="en-US" b="1" dirty="0" smtClean="0">
                <a:ea typeface="Cambria Math"/>
              </a:rPr>
              <a:t>Example</a:t>
            </a:r>
            <a:r>
              <a:rPr lang="en-US" dirty="0" smtClean="0">
                <a:ea typeface="Cambria Math"/>
              </a:rPr>
              <a:t>: The following relations  on the integers are </a:t>
            </a:r>
            <a:r>
              <a:rPr lang="en-US" dirty="0" err="1" smtClean="0">
                <a:ea typeface="Cambria Math"/>
              </a:rPr>
              <a:t>antisymmetric</a:t>
            </a:r>
            <a:r>
              <a:rPr lang="en-US" dirty="0" smtClean="0">
                <a:ea typeface="Cambria Math"/>
              </a:rPr>
              <a:t>:</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a:t>
            </a:r>
          </a:p>
          <a:p>
            <a:pPr lvl="1">
              <a:buNone/>
            </a:pPr>
            <a:r>
              <a:rPr lang="en-US" dirty="0" smtClean="0">
                <a:latin typeface="Cambria Math"/>
                <a:ea typeface="Cambria Math"/>
              </a:rPr>
              <a:t>The following relations are not </a:t>
            </a:r>
            <a:r>
              <a:rPr lang="en-US" dirty="0" err="1" smtClean="0">
                <a:latin typeface="Cambria Math"/>
                <a:ea typeface="Cambria Math"/>
              </a:rPr>
              <a:t>antisymmetric</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 </a:t>
            </a:r>
          </a:p>
          <a:p>
            <a:pPr lvl="1">
              <a:buNone/>
            </a:pPr>
            <a:r>
              <a:rPr lang="en-US" dirty="0" smtClean="0">
                <a:latin typeface="Cambria Math"/>
                <a:ea typeface="Cambria Math"/>
              </a:rPr>
              <a:t>                    (note that both (1,−1) and (−1,1) belong to </a:t>
            </a:r>
            <a:r>
              <a:rPr lang="en-US" i="1" dirty="0" smtClean="0"/>
              <a:t>R</a:t>
            </a:r>
            <a:r>
              <a:rPr lang="en-US" baseline="-25000" dirty="0" smtClean="0">
                <a:latin typeface="Cambria Math" pitchFamily="18" charset="0"/>
                <a:ea typeface="Cambria Math" pitchFamily="18" charset="0"/>
              </a:rPr>
              <a:t>3</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 (note that both (1,2) and (2,1) belong to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a:t>
            </a:r>
          </a:p>
          <a:p>
            <a:pPr lvl="1">
              <a:buNone/>
            </a:pPr>
            <a:endParaRPr lang="en-US" dirty="0" smtClean="0"/>
          </a:p>
          <a:p>
            <a:pPr lvl="1">
              <a:buNone/>
            </a:pPr>
            <a:endParaRPr lang="en-US" dirty="0" smtClean="0">
              <a:latin typeface="Cambria Math"/>
              <a:ea typeface="Cambria Math"/>
            </a:endParaRPr>
          </a:p>
          <a:p>
            <a:endParaRPr lang="en-US" dirty="0"/>
          </a:p>
        </p:txBody>
      </p:sp>
      <p:sp>
        <p:nvSpPr>
          <p:cNvPr id="5" name="TextBox 4"/>
          <p:cNvSpPr txBox="1"/>
          <p:nvPr/>
        </p:nvSpPr>
        <p:spPr>
          <a:xfrm>
            <a:off x="4343400" y="3733800"/>
            <a:ext cx="3200400" cy="646331"/>
          </a:xfrm>
          <a:prstGeom prst="rect">
            <a:avLst/>
          </a:prstGeom>
          <a:noFill/>
          <a:ln>
            <a:solidFill>
              <a:schemeClr val="accent1"/>
            </a:solidFill>
          </a:ln>
        </p:spPr>
        <p:txBody>
          <a:bodyPr wrap="square" rtlCol="0">
            <a:spAutoFit/>
          </a:bodyPr>
          <a:lstStyle/>
          <a:p>
            <a:r>
              <a:rPr lang="en-US" dirty="0" smtClean="0"/>
              <a:t>For any integer, if a</a:t>
            </a:r>
            <a:r>
              <a:rPr lang="en-US" i="1" dirty="0" smtClean="0"/>
              <a:t> 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and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 </a:t>
            </a:r>
            <a:r>
              <a:rPr lang="en-US" dirty="0" smtClean="0">
                <a:latin typeface="Cambria Math"/>
                <a:ea typeface="Cambria Math"/>
              </a:rPr>
              <a:t>then</a:t>
            </a:r>
            <a:r>
              <a:rPr lang="en-US" i="1" dirty="0" smtClean="0">
                <a:latin typeface="Cambria Math"/>
                <a:ea typeface="Cambria Math"/>
              </a:rPr>
              <a:t> a = b. </a:t>
            </a:r>
            <a:endParaRPr lang="en-US" dirty="0"/>
          </a:p>
        </p:txBody>
      </p:sp>
      <p:cxnSp>
        <p:nvCxnSpPr>
          <p:cNvPr id="11" name="Straight Arrow Connector 10"/>
          <p:cNvCxnSpPr/>
          <p:nvPr/>
        </p:nvCxnSpPr>
        <p:spPr>
          <a:xfrm flipH="1">
            <a:off x="3048000" y="3886200"/>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Transitive Relations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Definition: </a:t>
            </a:r>
            <a:r>
              <a:rPr lang="en-US" dirty="0" smtClean="0"/>
              <a:t>A relation </a:t>
            </a:r>
            <a:r>
              <a:rPr lang="en-US" i="1" dirty="0" smtClean="0"/>
              <a:t>R</a:t>
            </a:r>
            <a:r>
              <a:rPr lang="en-US" dirty="0" smtClean="0"/>
              <a:t> on a set </a:t>
            </a:r>
            <a:r>
              <a:rPr lang="en-US" i="1" dirty="0" smtClean="0"/>
              <a:t>A</a:t>
            </a:r>
            <a:r>
              <a:rPr lang="en-US" dirty="0" smtClean="0"/>
              <a:t> is called transitive if whenever (</a:t>
            </a:r>
            <a:r>
              <a:rPr lang="en-US" i="1" dirty="0" err="1" smtClean="0"/>
              <a:t>a</a:t>
            </a:r>
            <a:r>
              <a:rPr lang="en-US" dirty="0" err="1" smtClean="0"/>
              <a:t>,</a:t>
            </a:r>
            <a:r>
              <a:rPr lang="en-US" i="1" dirty="0" err="1" smtClean="0"/>
              <a:t>b</a:t>
            </a:r>
            <a:r>
              <a:rPr lang="en-US"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b="1" i="1" dirty="0" smtClean="0">
                <a:ea typeface="Cambria Math"/>
              </a:rPr>
              <a:t> </a:t>
            </a:r>
            <a:r>
              <a:rPr lang="en-US" dirty="0" smtClean="0">
                <a:ea typeface="Cambria Math"/>
              </a:rPr>
              <a:t>and </a:t>
            </a:r>
            <a:r>
              <a:rPr lang="en-US" dirty="0" smtClean="0"/>
              <a:t>(</a:t>
            </a:r>
            <a:r>
              <a:rPr lang="en-US" i="1" dirty="0" err="1" smtClean="0"/>
              <a:t>b</a:t>
            </a:r>
            <a:r>
              <a:rPr lang="en-US" dirty="0" err="1" smtClean="0"/>
              <a:t>,</a:t>
            </a:r>
            <a:r>
              <a:rPr lang="en-US" i="1" dirty="0" err="1" smtClean="0"/>
              <a:t>c</a:t>
            </a:r>
            <a:r>
              <a:rPr lang="en-US"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dirty="0" smtClean="0">
                <a:ea typeface="Cambria Math"/>
              </a:rPr>
              <a:t>, then </a:t>
            </a:r>
            <a:r>
              <a:rPr lang="en-US" dirty="0" smtClean="0"/>
              <a:t>(</a:t>
            </a:r>
            <a:r>
              <a:rPr lang="en-US" i="1" dirty="0" err="1" smtClean="0"/>
              <a:t>a</a:t>
            </a:r>
            <a:r>
              <a:rPr lang="en-US" dirty="0" err="1" smtClean="0"/>
              <a:t>,</a:t>
            </a:r>
            <a:r>
              <a:rPr lang="en-US" i="1" dirty="0" err="1" smtClean="0"/>
              <a:t>c</a:t>
            </a:r>
            <a:r>
              <a:rPr lang="en-US"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dirty="0" smtClean="0">
                <a:ea typeface="Cambria Math"/>
              </a:rPr>
              <a:t>, for all </a:t>
            </a:r>
            <a:r>
              <a:rPr lang="en-US" i="1" dirty="0" err="1" smtClean="0">
                <a:ea typeface="Cambria Math"/>
              </a:rPr>
              <a:t>a</a:t>
            </a:r>
            <a:r>
              <a:rPr lang="en-US" dirty="0" err="1" smtClean="0">
                <a:ea typeface="Cambria Math"/>
              </a:rPr>
              <a:t>,</a:t>
            </a:r>
            <a:r>
              <a:rPr lang="en-US" i="1" dirty="0" err="1" smtClean="0">
                <a:ea typeface="Cambria Math"/>
              </a:rPr>
              <a:t>b</a:t>
            </a:r>
            <a:r>
              <a:rPr lang="en-US" dirty="0" err="1" smtClean="0">
                <a:ea typeface="Cambria Math"/>
              </a:rPr>
              <a:t>,</a:t>
            </a:r>
            <a:r>
              <a:rPr lang="en-US" i="1" dirty="0" err="1" smtClean="0">
                <a:ea typeface="Cambria Math"/>
              </a:rPr>
              <a:t>c</a:t>
            </a:r>
            <a:r>
              <a:rPr lang="en-US" dirty="0" smtClean="0">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A</a:t>
            </a:r>
            <a:r>
              <a:rPr lang="en-US" dirty="0" smtClean="0">
                <a:ea typeface="Cambria Math"/>
              </a:rPr>
              <a:t>. Written symbolically, </a:t>
            </a:r>
            <a:r>
              <a:rPr lang="en-US" i="1" dirty="0" smtClean="0">
                <a:ea typeface="Cambria Math"/>
              </a:rPr>
              <a:t>R</a:t>
            </a:r>
            <a:r>
              <a:rPr lang="en-US" dirty="0" smtClean="0">
                <a:ea typeface="Cambria Math"/>
              </a:rPr>
              <a:t> is transitive if and only if </a:t>
            </a:r>
          </a:p>
          <a:p>
            <a:pPr lvl="1">
              <a:buNone/>
            </a:pPr>
            <a:r>
              <a:rPr lang="en-US" dirty="0" smtClean="0">
                <a:latin typeface="Cambria Math"/>
                <a:ea typeface="Cambria Math"/>
              </a:rPr>
              <a:t>      ∀</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smtClean="0">
                <a:ea typeface="Cambria Math"/>
              </a:rPr>
              <a:t>z</a:t>
            </a:r>
            <a:r>
              <a:rPr lang="en-US" dirty="0" smtClean="0">
                <a:latin typeface="Cambria Math"/>
                <a:ea typeface="Cambria Math"/>
              </a:rPr>
              <a:t>[(</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smtClean="0">
                <a:ea typeface="Cambria Math"/>
              </a:rPr>
              <a:t>R</a:t>
            </a:r>
            <a:r>
              <a:rPr lang="en-US" dirty="0" smtClean="0">
                <a:latin typeface="Cambria Math"/>
                <a:ea typeface="Cambria Math"/>
              </a:rPr>
              <a:t> ∧ (</a:t>
            </a:r>
            <a:r>
              <a:rPr lang="en-US" i="1" dirty="0" err="1" smtClean="0">
                <a:ea typeface="Cambria Math"/>
              </a:rPr>
              <a:t>y</a:t>
            </a:r>
            <a:r>
              <a:rPr lang="en-US" dirty="0" err="1" smtClean="0">
                <a:latin typeface="Cambria Math"/>
                <a:ea typeface="Cambria Math"/>
              </a:rPr>
              <a:t>,</a:t>
            </a:r>
            <a:r>
              <a:rPr lang="en-US" i="1" dirty="0" err="1" smtClean="0">
                <a:ea typeface="Cambria Math"/>
              </a:rPr>
              <a:t>z</a:t>
            </a:r>
            <a:r>
              <a:rPr lang="en-US" dirty="0" smtClean="0">
                <a:latin typeface="Cambria Math"/>
                <a:ea typeface="Cambria Math"/>
              </a:rPr>
              <a:t>) ∊ R ⟶ (</a:t>
            </a:r>
            <a:r>
              <a:rPr lang="en-US" i="1" dirty="0" err="1" smtClean="0">
                <a:ea typeface="Cambria Math"/>
              </a:rPr>
              <a:t>x</a:t>
            </a:r>
            <a:r>
              <a:rPr lang="en-US" dirty="0" err="1" smtClean="0">
                <a:latin typeface="Cambria Math"/>
                <a:ea typeface="Cambria Math"/>
              </a:rPr>
              <a:t>,</a:t>
            </a:r>
            <a:r>
              <a:rPr lang="en-US" i="1" dirty="0" err="1" smtClean="0">
                <a:ea typeface="Cambria Math"/>
              </a:rPr>
              <a:t>z</a:t>
            </a:r>
            <a:r>
              <a:rPr lang="en-US" dirty="0" smtClean="0">
                <a:latin typeface="Cambria Math"/>
                <a:ea typeface="Cambria Math"/>
              </a:rPr>
              <a:t>) ∊ </a:t>
            </a:r>
            <a:r>
              <a:rPr lang="en-US" i="1" dirty="0" smtClean="0">
                <a:ea typeface="Cambria Math"/>
              </a:rPr>
              <a:t>R</a:t>
            </a:r>
            <a:r>
              <a:rPr lang="en-US" dirty="0" smtClean="0">
                <a:latin typeface="Cambria Math"/>
                <a:ea typeface="Cambria Math"/>
              </a:rPr>
              <a:t> ]</a:t>
            </a:r>
            <a:endParaRPr lang="en-US" dirty="0" smtClean="0">
              <a:ea typeface="Cambria Math"/>
            </a:endParaRPr>
          </a:p>
          <a:p>
            <a:r>
              <a:rPr lang="en-US" b="1" dirty="0" smtClean="0">
                <a:ea typeface="Cambria Math"/>
              </a:rPr>
              <a:t>Example</a:t>
            </a:r>
            <a:r>
              <a:rPr lang="en-US" dirty="0" smtClean="0">
                <a:ea typeface="Cambria Math"/>
              </a:rPr>
              <a:t>: The following relations  on the integers are transitive:</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dirty="0" smtClean="0">
                <a:latin typeface="Cambria Math"/>
                <a:ea typeface="Cambria Math"/>
              </a:rPr>
              <a:t>The following are not transitive:</a:t>
            </a:r>
          </a:p>
          <a:p>
            <a:pPr lvl="1">
              <a:buNone/>
            </a:pP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 (note that both (3,2) and (4,3) belong to </a:t>
            </a:r>
            <a:r>
              <a:rPr lang="en-US" i="1" dirty="0" smtClean="0"/>
              <a:t>R</a:t>
            </a:r>
            <a:r>
              <a:rPr lang="en-US" baseline="-25000" dirty="0" smtClean="0">
                <a:latin typeface="Cambria Math" pitchFamily="18" charset="0"/>
                <a:ea typeface="Cambria Math" pitchFamily="18" charset="0"/>
              </a:rPr>
              <a:t>5</a:t>
            </a:r>
            <a:r>
              <a:rPr lang="en-US" dirty="0" smtClean="0">
                <a:latin typeface="Cambria Math"/>
                <a:ea typeface="Cambria Math"/>
              </a:rPr>
              <a:t>, but not (3,3)),</a:t>
            </a:r>
          </a:p>
          <a:p>
            <a:pPr lvl="1">
              <a:buNone/>
            </a:pPr>
            <a:r>
              <a:rPr lang="en-US" i="1" dirty="0" smtClean="0"/>
              <a:t> 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 (note that both (2,1) and (1,2) belong to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 but not (2,2)).</a:t>
            </a:r>
          </a:p>
          <a:p>
            <a:pPr lvl="1">
              <a:buNone/>
            </a:pPr>
            <a:endParaRPr lang="en-US" dirty="0" smtClean="0">
              <a:latin typeface="Cambria Math"/>
              <a:ea typeface="Cambria Math"/>
            </a:endParaRPr>
          </a:p>
          <a:p>
            <a:pPr lvl="1">
              <a:buNone/>
            </a:pPr>
            <a:endParaRPr lang="en-US" dirty="0" smtClean="0"/>
          </a:p>
          <a:p>
            <a:pPr>
              <a:buNone/>
            </a:pPr>
            <a:endParaRPr lang="en-US" b="1" dirty="0" smtClean="0">
              <a:ea typeface="Cambria Math"/>
            </a:endParaRPr>
          </a:p>
        </p:txBody>
      </p:sp>
      <p:cxnSp>
        <p:nvCxnSpPr>
          <p:cNvPr id="6" name="Straight Arrow Connector 5"/>
          <p:cNvCxnSpPr/>
          <p:nvPr/>
        </p:nvCxnSpPr>
        <p:spPr>
          <a:xfrm flipH="1">
            <a:off x="3124200" y="35814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191000" y="3505200"/>
            <a:ext cx="3429000" cy="646331"/>
          </a:xfrm>
          <a:prstGeom prst="rect">
            <a:avLst/>
          </a:prstGeom>
          <a:noFill/>
          <a:ln>
            <a:solidFill>
              <a:schemeClr val="accent1"/>
            </a:solidFill>
          </a:ln>
        </p:spPr>
        <p:txBody>
          <a:bodyPr wrap="square" rtlCol="0">
            <a:spAutoFit/>
          </a:bodyPr>
          <a:lstStyle/>
          <a:p>
            <a:r>
              <a:rPr lang="en-US" dirty="0" smtClean="0"/>
              <a:t>For every integer,</a:t>
            </a:r>
            <a:r>
              <a:rPr lang="en-US" i="1" dirty="0" smtClean="0"/>
              <a:t> a</a:t>
            </a:r>
            <a:r>
              <a:rPr lang="en-US" dirty="0" smtClean="0"/>
              <a:t> </a:t>
            </a:r>
            <a:r>
              <a:rPr lang="en-US" dirty="0" smtClean="0">
                <a:latin typeface="Cambria Math"/>
                <a:ea typeface="Cambria Math"/>
              </a:rPr>
              <a:t>≤ </a:t>
            </a:r>
            <a:r>
              <a:rPr lang="en-US" i="1" dirty="0" smtClean="0">
                <a:latin typeface="Cambria Math"/>
                <a:ea typeface="Cambria Math"/>
              </a:rPr>
              <a:t>b </a:t>
            </a:r>
          </a:p>
          <a:p>
            <a:r>
              <a:rPr lang="en-US" i="1" dirty="0" smtClean="0">
                <a:latin typeface="Cambria Math"/>
                <a:ea typeface="Cambria Math"/>
              </a:rPr>
              <a:t> </a:t>
            </a:r>
            <a:r>
              <a:rPr lang="en-US" dirty="0" smtClean="0">
                <a:latin typeface="Cambria Math"/>
                <a:ea typeface="Cambria Math"/>
              </a:rPr>
              <a:t>and</a:t>
            </a:r>
            <a:r>
              <a:rPr lang="en-US" dirty="0" smtClean="0"/>
              <a:t> </a:t>
            </a:r>
            <a:r>
              <a:rPr lang="en-US" i="1" dirty="0" smtClean="0"/>
              <a:t>b</a:t>
            </a:r>
            <a:r>
              <a:rPr lang="en-US" dirty="0" smtClean="0"/>
              <a:t> </a:t>
            </a:r>
            <a:r>
              <a:rPr lang="en-US" dirty="0" smtClean="0">
                <a:latin typeface="Cambria Math"/>
                <a:ea typeface="Cambria Math"/>
              </a:rPr>
              <a:t>≤ </a:t>
            </a:r>
            <a:r>
              <a:rPr lang="en-US" i="1" dirty="0" smtClean="0">
                <a:ea typeface="Cambria Math"/>
              </a:rPr>
              <a:t>c</a:t>
            </a:r>
            <a:r>
              <a:rPr lang="en-US" i="1" dirty="0" smtClean="0">
                <a:latin typeface="Cambria Math"/>
                <a:ea typeface="Cambria Math"/>
              </a:rPr>
              <a:t>, </a:t>
            </a:r>
            <a:r>
              <a:rPr lang="en-US" dirty="0" smtClean="0">
                <a:latin typeface="Cambria Math"/>
                <a:ea typeface="Cambria Math"/>
              </a:rPr>
              <a:t>then </a:t>
            </a:r>
            <a:r>
              <a:rPr lang="en-US" i="1" dirty="0" smtClean="0"/>
              <a:t>b</a:t>
            </a:r>
            <a:r>
              <a:rPr lang="en-US" dirty="0" smtClean="0"/>
              <a:t> </a:t>
            </a:r>
            <a:r>
              <a:rPr lang="en-US" dirty="0" smtClean="0">
                <a:latin typeface="Cambria Math"/>
                <a:ea typeface="Cambria Math"/>
              </a:rPr>
              <a:t>≤ </a:t>
            </a:r>
            <a:r>
              <a:rPr lang="en-US" i="1" dirty="0" smtClean="0">
                <a:ea typeface="Cambria Math"/>
              </a:rPr>
              <a:t>c. </a:t>
            </a:r>
            <a:r>
              <a:rPr lang="en-US" i="1" dirty="0" smtClean="0">
                <a:latin typeface="Cambria Math"/>
                <a:ea typeface="Cambria Math"/>
              </a:rPr>
              <a:t> </a:t>
            </a:r>
            <a:r>
              <a:rPr lang="en-US"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Relations</a:t>
            </a:r>
            <a:endParaRPr lang="en-US" dirty="0"/>
          </a:p>
        </p:txBody>
      </p:sp>
      <p:sp>
        <p:nvSpPr>
          <p:cNvPr id="3" name="Content Placeholder 2"/>
          <p:cNvSpPr>
            <a:spLocks noGrp="1"/>
          </p:cNvSpPr>
          <p:nvPr>
            <p:ph idx="1"/>
          </p:nvPr>
        </p:nvSpPr>
        <p:spPr/>
        <p:txBody>
          <a:bodyPr/>
          <a:lstStyle/>
          <a:p>
            <a:r>
              <a:rPr lang="en-US" dirty="0" smtClean="0"/>
              <a:t>Given two relations </a:t>
            </a:r>
            <a:r>
              <a:rPr lang="en-US" i="1" dirty="0" smtClean="0"/>
              <a:t>R</a:t>
            </a:r>
            <a:r>
              <a:rPr lang="en-US" baseline="-25000" dirty="0" smtClean="0">
                <a:latin typeface="Cambria Math" pitchFamily="18" charset="0"/>
                <a:ea typeface="Cambria Math" pitchFamily="18" charset="0"/>
              </a:rPr>
              <a:t>1</a:t>
            </a:r>
            <a:r>
              <a:rPr lang="en-US" dirty="0" smtClean="0"/>
              <a:t> and </a:t>
            </a:r>
            <a:r>
              <a:rPr lang="en-US" i="1" dirty="0" smtClean="0"/>
              <a:t>R</a:t>
            </a:r>
            <a:r>
              <a:rPr lang="en-US" baseline="-25000" dirty="0" smtClean="0">
                <a:latin typeface="Cambria Math" pitchFamily="18" charset="0"/>
                <a:ea typeface="Cambria Math" pitchFamily="18" charset="0"/>
              </a:rPr>
              <a:t>2</a:t>
            </a:r>
            <a:r>
              <a:rPr lang="en-US" dirty="0" smtClean="0"/>
              <a:t>, we can combine them using basic set operations to form new relations such as </a:t>
            </a:r>
            <a:r>
              <a:rPr lang="en-US" i="1" dirty="0" smtClean="0"/>
              <a:t>R</a:t>
            </a:r>
            <a:r>
              <a:rPr lang="en-US" baseline="-25000"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 </a:t>
            </a:r>
            <a:r>
              <a:rPr lang="en-US" i="1" dirty="0" smtClean="0"/>
              <a:t>R</a:t>
            </a:r>
            <a:r>
              <a:rPr lang="en-US" baseline="-25000"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 </a:t>
            </a:r>
            <a:r>
              <a:rPr lang="en-US" i="1" dirty="0" smtClean="0"/>
              <a:t>R</a:t>
            </a:r>
            <a:r>
              <a:rPr lang="en-US" baseline="-25000" dirty="0" smtClean="0">
                <a:latin typeface="Cambria Math" pitchFamily="18" charset="0"/>
                <a:ea typeface="Cambria Math" pitchFamily="18" charset="0"/>
              </a:rPr>
              <a:t>1</a:t>
            </a:r>
            <a:r>
              <a:rPr lang="en-US" dirty="0" smtClean="0"/>
              <a:t> </a:t>
            </a: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2</a:t>
            </a:r>
            <a:r>
              <a:rPr lang="en-US" dirty="0" smtClean="0"/>
              <a:t>, and</a:t>
            </a:r>
            <a:r>
              <a:rPr lang="en-US" i="1" dirty="0" smtClean="0"/>
              <a:t> R</a:t>
            </a:r>
            <a:r>
              <a:rPr lang="en-US" baseline="-25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R</a:t>
            </a:r>
            <a:r>
              <a:rPr lang="en-US" baseline="-25000" dirty="0" smtClean="0">
                <a:latin typeface="Cambria Math" pitchFamily="18" charset="0"/>
                <a:ea typeface="Cambria Math" pitchFamily="18" charset="0"/>
              </a:rPr>
              <a:t>1</a:t>
            </a:r>
            <a:r>
              <a:rPr lang="en-US" dirty="0" smtClean="0"/>
              <a:t>.</a:t>
            </a:r>
          </a:p>
          <a:p>
            <a:r>
              <a:rPr lang="en-US" b="1" dirty="0" smtClean="0"/>
              <a:t>Example</a:t>
            </a:r>
            <a:r>
              <a:rPr lang="en-US" dirty="0" smtClean="0"/>
              <a:t>: Let </a:t>
            </a:r>
            <a:r>
              <a:rPr lang="en-US" i="1" dirty="0" smtClean="0"/>
              <a:t>A</a:t>
            </a:r>
            <a:r>
              <a:rPr lang="en-US" dirty="0" smtClean="0"/>
              <a:t> = {</a:t>
            </a:r>
            <a:r>
              <a:rPr lang="en-US" dirty="0" smtClean="0">
                <a:latin typeface="Cambria Math" pitchFamily="18" charset="0"/>
                <a:ea typeface="Cambria Math" pitchFamily="18" charset="0"/>
              </a:rPr>
              <a:t>1,2,3</a:t>
            </a:r>
            <a:r>
              <a:rPr lang="en-US" dirty="0" smtClean="0"/>
              <a:t>}</a:t>
            </a:r>
            <a:r>
              <a:rPr lang="en-US" i="1" dirty="0" smtClean="0"/>
              <a:t> </a:t>
            </a:r>
            <a:r>
              <a:rPr lang="en-US" dirty="0" smtClean="0"/>
              <a:t>and </a:t>
            </a:r>
            <a:r>
              <a:rPr lang="en-US" i="1" dirty="0" smtClean="0"/>
              <a:t>B</a:t>
            </a:r>
            <a:r>
              <a:rPr lang="en-US" dirty="0" smtClean="0"/>
              <a:t> </a:t>
            </a:r>
            <a:r>
              <a:rPr lang="en-US" i="1" dirty="0" smtClean="0"/>
              <a:t>= </a:t>
            </a:r>
            <a:r>
              <a:rPr lang="en-US" dirty="0" smtClean="0"/>
              <a:t>{</a:t>
            </a:r>
            <a:r>
              <a:rPr lang="en-US" dirty="0" smtClean="0">
                <a:latin typeface="Cambria Math" pitchFamily="18" charset="0"/>
                <a:ea typeface="Cambria Math" pitchFamily="18" charset="0"/>
              </a:rPr>
              <a:t>1,2,3,4</a:t>
            </a:r>
            <a:r>
              <a:rPr lang="en-US" dirty="0" smtClean="0"/>
              <a:t>}. The relations </a:t>
            </a:r>
            <a:r>
              <a:rPr lang="en-US" i="1" dirty="0" smtClean="0"/>
              <a:t>R</a:t>
            </a:r>
            <a:r>
              <a:rPr lang="en-US" baseline="-25000"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1,1</a:t>
            </a:r>
            <a:r>
              <a:rPr lang="en-US" dirty="0" smtClean="0"/>
              <a:t>),(</a:t>
            </a:r>
            <a:r>
              <a:rPr lang="en-US" dirty="0" smtClean="0">
                <a:latin typeface="Cambria Math" pitchFamily="18" charset="0"/>
                <a:ea typeface="Cambria Math" pitchFamily="18" charset="0"/>
              </a:rPr>
              <a:t>2,2</a:t>
            </a:r>
            <a:r>
              <a:rPr lang="en-US" dirty="0" smtClean="0"/>
              <a:t>),(</a:t>
            </a:r>
            <a:r>
              <a:rPr lang="en-US" dirty="0" smtClean="0">
                <a:latin typeface="Cambria Math" pitchFamily="18" charset="0"/>
                <a:ea typeface="Cambria Math" pitchFamily="18" charset="0"/>
              </a:rPr>
              <a:t>3,3</a:t>
            </a:r>
            <a:r>
              <a:rPr lang="en-US" dirty="0" smtClean="0"/>
              <a:t>)} and                              </a:t>
            </a:r>
            <a:r>
              <a:rPr lang="en-US" i="1" dirty="0" smtClean="0"/>
              <a:t>R</a:t>
            </a:r>
            <a:r>
              <a:rPr lang="en-US" baseline="-25000"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1,1</a:t>
            </a:r>
            <a:r>
              <a:rPr lang="en-US" dirty="0" smtClean="0"/>
              <a:t>),(</a:t>
            </a:r>
            <a:r>
              <a:rPr lang="en-US" dirty="0" smtClean="0">
                <a:latin typeface="Cambria Math" pitchFamily="18" charset="0"/>
                <a:ea typeface="Cambria Math" pitchFamily="18" charset="0"/>
              </a:rPr>
              <a:t>1,2</a:t>
            </a:r>
            <a:r>
              <a:rPr lang="en-US" dirty="0" smtClean="0"/>
              <a:t>),(</a:t>
            </a:r>
            <a:r>
              <a:rPr lang="en-US" dirty="0" smtClean="0">
                <a:latin typeface="Cambria Math" pitchFamily="18" charset="0"/>
                <a:ea typeface="Cambria Math" pitchFamily="18" charset="0"/>
              </a:rPr>
              <a:t>1,3</a:t>
            </a:r>
            <a:r>
              <a:rPr lang="en-US" dirty="0" smtClean="0"/>
              <a:t>),(</a:t>
            </a:r>
            <a:r>
              <a:rPr lang="en-US" dirty="0" smtClean="0">
                <a:latin typeface="Cambria Math" pitchFamily="18" charset="0"/>
                <a:ea typeface="Cambria Math" pitchFamily="18" charset="0"/>
              </a:rPr>
              <a:t>1,4</a:t>
            </a:r>
            <a:r>
              <a:rPr lang="en-US" dirty="0" smtClean="0"/>
              <a:t>)} can be combined using basic set operations to form new relations:</a:t>
            </a:r>
          </a:p>
          <a:p>
            <a:endParaRPr lang="en-US" dirty="0"/>
          </a:p>
        </p:txBody>
      </p:sp>
      <p:sp>
        <p:nvSpPr>
          <p:cNvPr id="8" name="TextBox 7"/>
          <p:cNvSpPr txBox="1"/>
          <p:nvPr/>
        </p:nvSpPr>
        <p:spPr>
          <a:xfrm>
            <a:off x="990600" y="4876800"/>
            <a:ext cx="7086600" cy="523220"/>
          </a:xfrm>
          <a:prstGeom prst="rect">
            <a:avLst/>
          </a:prstGeom>
          <a:noFill/>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1</a:t>
            </a:r>
            <a:r>
              <a:rPr lang="en-US" sz="2800" dirty="0" smtClean="0"/>
              <a:t> </a:t>
            </a:r>
            <a:r>
              <a:rPr lang="en-US" sz="2800" dirty="0" smtClean="0">
                <a:latin typeface="Cambria Math"/>
                <a:ea typeface="Cambria Math"/>
              </a:rPr>
              <a:t>∪</a:t>
            </a:r>
            <a:r>
              <a:rPr lang="en-US" sz="2800" dirty="0" smtClean="0"/>
              <a:t> </a:t>
            </a:r>
            <a:r>
              <a:rPr lang="en-US" sz="2800" i="1" dirty="0" smtClean="0"/>
              <a:t>R</a:t>
            </a:r>
            <a:r>
              <a:rPr lang="en-US" sz="2800" baseline="-25000" dirty="0" smtClean="0">
                <a:latin typeface="Cambria Math" pitchFamily="18" charset="0"/>
                <a:ea typeface="Cambria Math" pitchFamily="18" charset="0"/>
              </a:rPr>
              <a:t>2 </a:t>
            </a:r>
            <a:r>
              <a:rPr lang="en-US" sz="2800" dirty="0" smtClean="0"/>
              <a:t>={(</a:t>
            </a:r>
            <a:r>
              <a:rPr lang="en-US" sz="2800" dirty="0" smtClean="0">
                <a:latin typeface="Cambria Math" pitchFamily="18" charset="0"/>
                <a:ea typeface="Cambria Math" pitchFamily="18" charset="0"/>
              </a:rPr>
              <a:t>1,1</a:t>
            </a:r>
            <a:r>
              <a:rPr lang="en-US" sz="2800" dirty="0" smtClean="0"/>
              <a:t>),(</a:t>
            </a:r>
            <a:r>
              <a:rPr lang="en-US" sz="2800" dirty="0" smtClean="0">
                <a:latin typeface="Cambria Math" pitchFamily="18" charset="0"/>
                <a:ea typeface="Cambria Math" pitchFamily="18" charset="0"/>
              </a:rPr>
              <a:t>1,2</a:t>
            </a:r>
            <a:r>
              <a:rPr lang="en-US" sz="2800" dirty="0" smtClean="0"/>
              <a:t>),(</a:t>
            </a:r>
            <a:r>
              <a:rPr lang="en-US" sz="2800" dirty="0" smtClean="0">
                <a:latin typeface="Cambria Math" pitchFamily="18" charset="0"/>
                <a:ea typeface="Cambria Math" pitchFamily="18" charset="0"/>
              </a:rPr>
              <a:t>1,3</a:t>
            </a:r>
            <a:r>
              <a:rPr lang="en-US" sz="2800" dirty="0" smtClean="0"/>
              <a:t>),(</a:t>
            </a:r>
            <a:r>
              <a:rPr lang="en-US" sz="2800" dirty="0" smtClean="0">
                <a:latin typeface="Cambria Math" pitchFamily="18" charset="0"/>
                <a:ea typeface="Cambria Math" pitchFamily="18" charset="0"/>
              </a:rPr>
              <a:t>1,4</a:t>
            </a:r>
            <a:r>
              <a:rPr lang="en-US" sz="2800" dirty="0" smtClean="0"/>
              <a:t>),(</a:t>
            </a:r>
            <a:r>
              <a:rPr lang="en-US" sz="2800" dirty="0" smtClean="0">
                <a:latin typeface="Cambria Math" pitchFamily="18" charset="0"/>
                <a:ea typeface="Cambria Math" pitchFamily="18" charset="0"/>
              </a:rPr>
              <a:t>2,2</a:t>
            </a:r>
            <a:r>
              <a:rPr lang="en-US" sz="2800" dirty="0" smtClean="0"/>
              <a:t>),(</a:t>
            </a:r>
            <a:r>
              <a:rPr lang="en-US" sz="2800" dirty="0" smtClean="0">
                <a:latin typeface="Cambria Math" pitchFamily="18" charset="0"/>
                <a:ea typeface="Cambria Math" pitchFamily="18" charset="0"/>
              </a:rPr>
              <a:t>3,3</a:t>
            </a:r>
            <a:r>
              <a:rPr lang="en-US" sz="2800" dirty="0" smtClean="0"/>
              <a:t>)} </a:t>
            </a:r>
            <a:endParaRPr lang="en-US" sz="2800" dirty="0"/>
          </a:p>
        </p:txBody>
      </p:sp>
      <p:sp>
        <p:nvSpPr>
          <p:cNvPr id="9" name="TextBox 8"/>
          <p:cNvSpPr txBox="1"/>
          <p:nvPr/>
        </p:nvSpPr>
        <p:spPr>
          <a:xfrm>
            <a:off x="1066800" y="5486400"/>
            <a:ext cx="2590800" cy="523220"/>
          </a:xfrm>
          <a:prstGeom prst="rect">
            <a:avLst/>
          </a:prstGeom>
          <a:noFill/>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1</a:t>
            </a:r>
            <a:r>
              <a:rPr lang="en-US" sz="2800" dirty="0" smtClean="0"/>
              <a:t> </a:t>
            </a:r>
            <a:r>
              <a:rPr lang="en-US" sz="2800" dirty="0" smtClean="0">
                <a:latin typeface="Cambria Math"/>
                <a:ea typeface="Cambria Math"/>
              </a:rPr>
              <a:t>∩</a:t>
            </a:r>
            <a:r>
              <a:rPr lang="en-US" sz="2800" dirty="0" smtClean="0"/>
              <a:t> </a:t>
            </a:r>
            <a:r>
              <a:rPr lang="en-US" sz="2800" i="1" dirty="0" smtClean="0"/>
              <a:t>R</a:t>
            </a:r>
            <a:r>
              <a:rPr lang="en-US" sz="2800" baseline="-25000" dirty="0" smtClean="0">
                <a:latin typeface="Cambria Math" pitchFamily="18" charset="0"/>
                <a:ea typeface="Cambria Math" pitchFamily="18" charset="0"/>
              </a:rPr>
              <a:t>2 </a:t>
            </a:r>
            <a:r>
              <a:rPr lang="en-US" sz="2800" dirty="0" smtClean="0"/>
              <a:t>={(</a:t>
            </a:r>
            <a:r>
              <a:rPr lang="en-US" sz="2800" dirty="0" smtClean="0">
                <a:latin typeface="Cambria Math" pitchFamily="18" charset="0"/>
                <a:ea typeface="Cambria Math" pitchFamily="18" charset="0"/>
              </a:rPr>
              <a:t>1,1</a:t>
            </a:r>
            <a:r>
              <a:rPr lang="en-US" sz="2800" dirty="0" smtClean="0"/>
              <a:t>)} </a:t>
            </a:r>
            <a:endParaRPr lang="en-US" sz="2800" dirty="0"/>
          </a:p>
        </p:txBody>
      </p:sp>
      <p:sp>
        <p:nvSpPr>
          <p:cNvPr id="10" name="TextBox 9"/>
          <p:cNvSpPr txBox="1"/>
          <p:nvPr/>
        </p:nvSpPr>
        <p:spPr>
          <a:xfrm>
            <a:off x="4267200" y="5486400"/>
            <a:ext cx="3733800" cy="523220"/>
          </a:xfrm>
          <a:prstGeom prst="rect">
            <a:avLst/>
          </a:prstGeom>
          <a:noFill/>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1</a:t>
            </a:r>
            <a:r>
              <a:rPr lang="en-US" sz="2800" dirty="0" smtClean="0"/>
              <a:t> </a:t>
            </a:r>
            <a:r>
              <a:rPr lang="en-US" sz="2800" dirty="0" smtClean="0">
                <a:latin typeface="Cambria Math"/>
                <a:ea typeface="Cambria Math"/>
              </a:rPr>
              <a:t>− </a:t>
            </a:r>
            <a:r>
              <a:rPr lang="en-US" sz="2800" i="1" dirty="0" smtClean="0"/>
              <a:t>R</a:t>
            </a:r>
            <a:r>
              <a:rPr lang="en-US" sz="2800" baseline="-25000" dirty="0" smtClean="0">
                <a:latin typeface="Cambria Math" pitchFamily="18" charset="0"/>
                <a:ea typeface="Cambria Math" pitchFamily="18" charset="0"/>
              </a:rPr>
              <a:t>2 </a:t>
            </a:r>
            <a:r>
              <a:rPr lang="en-US" sz="2800" dirty="0" smtClean="0"/>
              <a:t>={(</a:t>
            </a:r>
            <a:r>
              <a:rPr lang="en-US" sz="2800" dirty="0" smtClean="0">
                <a:latin typeface="Cambria Math" pitchFamily="18" charset="0"/>
                <a:ea typeface="Cambria Math" pitchFamily="18" charset="0"/>
              </a:rPr>
              <a:t>2,2</a:t>
            </a:r>
            <a:r>
              <a:rPr lang="en-US" sz="2800" dirty="0" smtClean="0"/>
              <a:t>),(</a:t>
            </a:r>
            <a:r>
              <a:rPr lang="en-US" sz="2800" dirty="0" smtClean="0">
                <a:latin typeface="Cambria Math" pitchFamily="18" charset="0"/>
                <a:ea typeface="Cambria Math" pitchFamily="18" charset="0"/>
              </a:rPr>
              <a:t>3,3</a:t>
            </a:r>
            <a:r>
              <a:rPr lang="en-US" sz="2800" dirty="0" smtClean="0"/>
              <a:t>)} </a:t>
            </a:r>
            <a:endParaRPr lang="en-US" sz="2800" dirty="0"/>
          </a:p>
        </p:txBody>
      </p:sp>
      <p:sp>
        <p:nvSpPr>
          <p:cNvPr id="11" name="TextBox 10"/>
          <p:cNvSpPr txBox="1"/>
          <p:nvPr/>
        </p:nvSpPr>
        <p:spPr>
          <a:xfrm>
            <a:off x="990600" y="6172200"/>
            <a:ext cx="6019800" cy="523220"/>
          </a:xfrm>
          <a:prstGeom prst="rect">
            <a:avLst/>
          </a:prstGeom>
          <a:noFill/>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2</a:t>
            </a:r>
            <a:r>
              <a:rPr lang="en-US" sz="2800" dirty="0" smtClean="0"/>
              <a:t> </a:t>
            </a:r>
            <a:r>
              <a:rPr lang="en-US" sz="2800" dirty="0" smtClean="0">
                <a:latin typeface="Cambria Math"/>
                <a:ea typeface="Cambria Math"/>
              </a:rPr>
              <a:t>−</a:t>
            </a:r>
            <a:r>
              <a:rPr lang="en-US" sz="2800" dirty="0" smtClean="0"/>
              <a:t> </a:t>
            </a:r>
            <a:r>
              <a:rPr lang="en-US" sz="2800" i="1" dirty="0" smtClean="0"/>
              <a:t>R</a:t>
            </a:r>
            <a:r>
              <a:rPr lang="en-US" sz="2800" baseline="-25000" dirty="0" smtClean="0">
                <a:latin typeface="Cambria Math" pitchFamily="18" charset="0"/>
                <a:ea typeface="Cambria Math" pitchFamily="18" charset="0"/>
              </a:rPr>
              <a:t>1 </a:t>
            </a:r>
            <a:r>
              <a:rPr lang="en-US" sz="2800" dirty="0" smtClean="0"/>
              <a:t>={(</a:t>
            </a:r>
            <a:r>
              <a:rPr lang="en-US" sz="2800" dirty="0" smtClean="0">
                <a:latin typeface="Cambria Math" pitchFamily="18" charset="0"/>
                <a:ea typeface="Cambria Math" pitchFamily="18" charset="0"/>
              </a:rPr>
              <a:t>1,2</a:t>
            </a:r>
            <a:r>
              <a:rPr lang="en-US" sz="2800" dirty="0" smtClean="0"/>
              <a:t>),(</a:t>
            </a:r>
            <a:r>
              <a:rPr lang="en-US" sz="2800" dirty="0" smtClean="0">
                <a:latin typeface="Cambria Math" pitchFamily="18" charset="0"/>
                <a:ea typeface="Cambria Math" pitchFamily="18" charset="0"/>
              </a:rPr>
              <a:t>1,3</a:t>
            </a:r>
            <a:r>
              <a:rPr lang="en-US" sz="2800" dirty="0" smtClean="0"/>
              <a:t>),(</a:t>
            </a:r>
            <a:r>
              <a:rPr lang="en-US" sz="2800" dirty="0" smtClean="0">
                <a:latin typeface="Cambria Math" pitchFamily="18" charset="0"/>
                <a:ea typeface="Cambria Math" pitchFamily="18" charset="0"/>
              </a:rPr>
              <a:t>1,4</a:t>
            </a:r>
            <a:r>
              <a:rPr lang="en-US" sz="2800" dirty="0" smtClean="0"/>
              <a:t>)} </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Suppose</a:t>
            </a:r>
          </a:p>
          <a:p>
            <a:pPr lvl="1"/>
            <a:r>
              <a:rPr lang="en-US" i="1" dirty="0" smtClean="0"/>
              <a:t>R</a:t>
            </a:r>
            <a:r>
              <a:rPr lang="en-US" baseline="-25000" dirty="0" smtClean="0">
                <a:latin typeface="Cambria Math" pitchFamily="18" charset="0"/>
                <a:ea typeface="Cambria Math" pitchFamily="18" charset="0"/>
              </a:rPr>
              <a:t>1</a:t>
            </a:r>
            <a:r>
              <a:rPr lang="en-US" dirty="0" smtClean="0"/>
              <a:t> is a relation from a set </a:t>
            </a:r>
            <a:r>
              <a:rPr lang="en-US" i="1" dirty="0" smtClean="0"/>
              <a:t>A</a:t>
            </a:r>
            <a:r>
              <a:rPr lang="en-US" dirty="0" smtClean="0"/>
              <a:t> to a set </a:t>
            </a:r>
            <a:r>
              <a:rPr lang="en-US" i="1" dirty="0" smtClean="0"/>
              <a:t>B</a:t>
            </a:r>
            <a:r>
              <a:rPr lang="en-US" dirty="0" smtClean="0"/>
              <a:t>.</a:t>
            </a:r>
          </a:p>
          <a:p>
            <a:pPr lvl="1"/>
            <a:r>
              <a:rPr lang="en-US" i="1" dirty="0" smtClean="0"/>
              <a:t>R</a:t>
            </a:r>
            <a:r>
              <a:rPr lang="en-US" baseline="-25000" dirty="0" smtClean="0">
                <a:latin typeface="Cambria Math" pitchFamily="18" charset="0"/>
                <a:ea typeface="Cambria Math" pitchFamily="18" charset="0"/>
              </a:rPr>
              <a:t>2</a:t>
            </a:r>
            <a:r>
              <a:rPr lang="en-US" dirty="0" smtClean="0"/>
              <a:t> is a relation from </a:t>
            </a:r>
            <a:r>
              <a:rPr lang="en-US" i="1" dirty="0" smtClean="0"/>
              <a:t>B</a:t>
            </a:r>
            <a:r>
              <a:rPr lang="en-US" dirty="0" smtClean="0"/>
              <a:t> to a set </a:t>
            </a:r>
            <a:r>
              <a:rPr lang="en-US" i="1" dirty="0" smtClean="0"/>
              <a:t>C</a:t>
            </a:r>
            <a:r>
              <a:rPr lang="en-US" dirty="0" smtClean="0"/>
              <a:t>.</a:t>
            </a:r>
          </a:p>
          <a:p>
            <a:pPr>
              <a:buNone/>
            </a:pPr>
            <a:r>
              <a:rPr lang="en-US" dirty="0" smtClean="0"/>
              <a:t>   Then the </a:t>
            </a:r>
            <a:r>
              <a:rPr lang="en-US" i="1" dirty="0" smtClean="0"/>
              <a:t>composition</a:t>
            </a:r>
            <a:r>
              <a:rPr lang="en-US" dirty="0" smtClean="0"/>
              <a:t> (or </a:t>
            </a:r>
            <a:r>
              <a:rPr lang="en-US" i="1" dirty="0" smtClean="0"/>
              <a:t>composite</a:t>
            </a:r>
            <a:r>
              <a:rPr lang="en-US" dirty="0" smtClean="0"/>
              <a:t>) of </a:t>
            </a:r>
            <a:r>
              <a:rPr lang="en-US" i="1" dirty="0" smtClean="0"/>
              <a:t>R</a:t>
            </a:r>
            <a:r>
              <a:rPr lang="en-US" baseline="-25000" dirty="0" smtClean="0">
                <a:latin typeface="Cambria Math" pitchFamily="18" charset="0"/>
                <a:ea typeface="Cambria Math" pitchFamily="18" charset="0"/>
              </a:rPr>
              <a:t>2</a:t>
            </a:r>
            <a:r>
              <a:rPr lang="en-US" b="1" baseline="-25000" dirty="0" smtClean="0"/>
              <a:t>  </a:t>
            </a:r>
            <a:r>
              <a:rPr lang="en-US" dirty="0" smtClean="0"/>
              <a:t>with</a:t>
            </a:r>
            <a:r>
              <a:rPr lang="en-US" b="1" baseline="-25000" dirty="0" smtClean="0"/>
              <a:t> </a:t>
            </a:r>
            <a:r>
              <a:rPr lang="en-US" i="1" dirty="0" smtClean="0"/>
              <a:t>R</a:t>
            </a:r>
            <a:r>
              <a:rPr lang="en-US" baseline="-25000" dirty="0" smtClean="0">
                <a:latin typeface="Cambria Math" pitchFamily="18" charset="0"/>
                <a:ea typeface="Cambria Math" pitchFamily="18" charset="0"/>
              </a:rPr>
              <a:t>1</a:t>
            </a:r>
            <a:r>
              <a:rPr lang="en-US" dirty="0" smtClean="0"/>
              <a:t>,</a:t>
            </a:r>
            <a:r>
              <a:rPr lang="en-US" b="1" dirty="0" smtClean="0"/>
              <a:t> </a:t>
            </a:r>
            <a:r>
              <a:rPr lang="en-US" dirty="0" smtClean="0"/>
              <a:t>is a relation from </a:t>
            </a:r>
            <a:r>
              <a:rPr lang="en-US" i="1" dirty="0" smtClean="0"/>
              <a:t>A</a:t>
            </a:r>
            <a:r>
              <a:rPr lang="en-US" dirty="0" smtClean="0"/>
              <a:t> to </a:t>
            </a:r>
            <a:r>
              <a:rPr lang="en-US" i="1" dirty="0" smtClean="0"/>
              <a:t>C</a:t>
            </a:r>
            <a:r>
              <a:rPr lang="en-US" dirty="0" smtClean="0"/>
              <a:t> where</a:t>
            </a:r>
          </a:p>
          <a:p>
            <a:pPr lvl="1"/>
            <a:r>
              <a:rPr lang="en-US" dirty="0" smtClean="0"/>
              <a:t>if (</a:t>
            </a:r>
            <a:r>
              <a:rPr lang="en-US" i="1" dirty="0" err="1" smtClean="0"/>
              <a:t>x,y</a:t>
            </a:r>
            <a:r>
              <a:rPr lang="en-US" dirty="0" smtClean="0"/>
              <a:t>)</a:t>
            </a:r>
            <a:r>
              <a:rPr lang="en-US" i="1" dirty="0" smtClean="0"/>
              <a:t> </a:t>
            </a:r>
            <a:r>
              <a:rPr lang="en-US" dirty="0" smtClean="0"/>
              <a:t>is a member of </a:t>
            </a:r>
            <a:r>
              <a:rPr lang="en-US" i="1" dirty="0" smtClean="0"/>
              <a:t>R</a:t>
            </a:r>
            <a:r>
              <a:rPr lang="en-US" baseline="-25000" dirty="0" smtClean="0">
                <a:latin typeface="Cambria Math" pitchFamily="18" charset="0"/>
                <a:ea typeface="Cambria Math" pitchFamily="18" charset="0"/>
              </a:rPr>
              <a:t>1</a:t>
            </a:r>
            <a:r>
              <a:rPr lang="en-US" b="1" dirty="0" smtClean="0"/>
              <a:t>  </a:t>
            </a:r>
            <a:r>
              <a:rPr lang="en-US" dirty="0" smtClean="0"/>
              <a:t>and</a:t>
            </a:r>
            <a:r>
              <a:rPr lang="en-US" b="1" dirty="0" smtClean="0"/>
              <a:t> </a:t>
            </a:r>
            <a:r>
              <a:rPr lang="en-US" dirty="0" smtClean="0"/>
              <a:t>(</a:t>
            </a:r>
            <a:r>
              <a:rPr lang="en-US" i="1" dirty="0" err="1" smtClean="0"/>
              <a:t>y,z</a:t>
            </a:r>
            <a:r>
              <a:rPr lang="en-US" dirty="0" smtClean="0"/>
              <a:t>)</a:t>
            </a:r>
            <a:r>
              <a:rPr lang="en-US" i="1" dirty="0" smtClean="0"/>
              <a:t>  </a:t>
            </a:r>
            <a:r>
              <a:rPr lang="en-US" dirty="0" smtClean="0"/>
              <a:t>is a member of </a:t>
            </a:r>
            <a:r>
              <a:rPr lang="en-US" i="1" dirty="0" smtClean="0"/>
              <a:t>R</a:t>
            </a:r>
            <a:r>
              <a:rPr lang="en-US" baseline="-25000" dirty="0" smtClean="0">
                <a:latin typeface="Cambria Math" pitchFamily="18" charset="0"/>
                <a:ea typeface="Cambria Math" pitchFamily="18" charset="0"/>
              </a:rPr>
              <a:t>2</a:t>
            </a:r>
            <a:r>
              <a:rPr lang="en-US" b="1" dirty="0" smtClean="0"/>
              <a:t>,</a:t>
            </a:r>
            <a:r>
              <a:rPr lang="en-US" dirty="0" smtClean="0"/>
              <a:t> then (</a:t>
            </a:r>
            <a:r>
              <a:rPr lang="en-US" i="1" dirty="0" err="1" smtClean="0"/>
              <a:t>x,z</a:t>
            </a:r>
            <a:r>
              <a:rPr lang="en-US" dirty="0" smtClean="0"/>
              <a:t>)</a:t>
            </a:r>
            <a:r>
              <a:rPr lang="en-US" i="1" dirty="0" smtClean="0"/>
              <a:t> </a:t>
            </a:r>
            <a:r>
              <a:rPr lang="en-US" dirty="0" smtClean="0"/>
              <a:t>is a member of </a:t>
            </a:r>
            <a:r>
              <a:rPr lang="en-US" i="1" dirty="0" smtClean="0"/>
              <a:t>R</a:t>
            </a:r>
            <a:r>
              <a:rPr lang="en-US" baseline="-25000" dirty="0" smtClean="0">
                <a:latin typeface="Cambria Math" pitchFamily="18" charset="0"/>
                <a:ea typeface="Cambria Math" pitchFamily="18" charset="0"/>
              </a:rPr>
              <a:t>2</a:t>
            </a:r>
            <a:r>
              <a:rPr lang="en-US" b="1" dirty="0" smtClean="0">
                <a:latin typeface="Cambria Math"/>
                <a:ea typeface="Cambria Math"/>
              </a:rPr>
              <a:t>∘</a:t>
            </a:r>
            <a:r>
              <a:rPr lang="en-US" dirty="0" smtClean="0"/>
              <a:t> </a:t>
            </a:r>
            <a:r>
              <a:rPr lang="en-US" i="1" dirty="0" smtClean="0"/>
              <a:t>R</a:t>
            </a:r>
            <a:r>
              <a:rPr lang="en-US" baseline="-25000" dirty="0" smtClean="0">
                <a:latin typeface="Cambria Math" pitchFamily="18" charset="0"/>
                <a:ea typeface="Cambria Math" pitchFamily="18" charset="0"/>
              </a:rPr>
              <a:t>1</a:t>
            </a:r>
            <a:r>
              <a:rPr lang="en-US" dirty="0" smtClean="0"/>
              <a:t>.</a:t>
            </a:r>
            <a:endParaRPr lang="en-US" i="1" dirty="0" smtClean="0"/>
          </a:p>
          <a:p>
            <a:pPr lvl="1"/>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r>
              <a:rPr lang="en-US" dirty="0" smtClean="0"/>
              <a:t>Representing the  Composition of a Relation</a:t>
            </a:r>
            <a:endParaRPr lang="en-US" dirty="0"/>
          </a:p>
        </p:txBody>
      </p:sp>
      <p:sp>
        <p:nvSpPr>
          <p:cNvPr id="4" name="Oval 3"/>
          <p:cNvSpPr/>
          <p:nvPr/>
        </p:nvSpPr>
        <p:spPr>
          <a:xfrm>
            <a:off x="2209800" y="2209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209800" y="3124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209800"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71600" y="2133600"/>
            <a:ext cx="381000" cy="523220"/>
          </a:xfrm>
          <a:prstGeom prst="rect">
            <a:avLst/>
          </a:prstGeom>
          <a:noFill/>
        </p:spPr>
        <p:txBody>
          <a:bodyPr wrap="square" rtlCol="0">
            <a:spAutoFit/>
          </a:bodyPr>
          <a:lstStyle/>
          <a:p>
            <a:r>
              <a:rPr lang="en-US" sz="2800" i="1" dirty="0" smtClean="0"/>
              <a:t>a</a:t>
            </a:r>
            <a:endParaRPr lang="en-US" sz="2800" i="1" dirty="0"/>
          </a:p>
        </p:txBody>
      </p:sp>
      <p:sp>
        <p:nvSpPr>
          <p:cNvPr id="10" name="Oval 9"/>
          <p:cNvSpPr/>
          <p:nvPr/>
        </p:nvSpPr>
        <p:spPr>
          <a:xfrm>
            <a:off x="449580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572000" y="2895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720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48200" y="4724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05600" y="1676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705600" y="251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705600" y="3352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705600" y="4724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447800" y="3048000"/>
            <a:ext cx="381000" cy="523220"/>
          </a:xfrm>
          <a:prstGeom prst="rect">
            <a:avLst/>
          </a:prstGeom>
          <a:noFill/>
        </p:spPr>
        <p:txBody>
          <a:bodyPr wrap="square" rtlCol="0">
            <a:spAutoFit/>
          </a:bodyPr>
          <a:lstStyle/>
          <a:p>
            <a:r>
              <a:rPr lang="en-US" sz="2800" i="1" dirty="0" smtClean="0"/>
              <a:t>b</a:t>
            </a:r>
            <a:endParaRPr lang="en-US" sz="2800" i="1" dirty="0"/>
          </a:p>
        </p:txBody>
      </p:sp>
      <p:sp>
        <p:nvSpPr>
          <p:cNvPr id="19" name="TextBox 18"/>
          <p:cNvSpPr txBox="1"/>
          <p:nvPr/>
        </p:nvSpPr>
        <p:spPr>
          <a:xfrm>
            <a:off x="1524000" y="4114800"/>
            <a:ext cx="381000" cy="523220"/>
          </a:xfrm>
          <a:prstGeom prst="rect">
            <a:avLst/>
          </a:prstGeom>
          <a:noFill/>
        </p:spPr>
        <p:txBody>
          <a:bodyPr wrap="square" rtlCol="0">
            <a:spAutoFit/>
          </a:bodyPr>
          <a:lstStyle/>
          <a:p>
            <a:r>
              <a:rPr lang="en-US" sz="2800" i="1" dirty="0" smtClean="0"/>
              <a:t>c</a:t>
            </a:r>
            <a:endParaRPr lang="en-US" sz="2800" i="1" dirty="0"/>
          </a:p>
        </p:txBody>
      </p:sp>
      <p:sp>
        <p:nvSpPr>
          <p:cNvPr id="20" name="TextBox 19"/>
          <p:cNvSpPr txBox="1"/>
          <p:nvPr/>
        </p:nvSpPr>
        <p:spPr>
          <a:xfrm>
            <a:off x="7467600" y="1676400"/>
            <a:ext cx="381000" cy="523220"/>
          </a:xfrm>
          <a:prstGeom prst="rect">
            <a:avLst/>
          </a:prstGeom>
          <a:noFill/>
        </p:spPr>
        <p:txBody>
          <a:bodyPr wrap="square" rtlCol="0">
            <a:spAutoFit/>
          </a:bodyPr>
          <a:lstStyle/>
          <a:p>
            <a:r>
              <a:rPr lang="en-US" sz="2800" i="1" dirty="0" smtClean="0"/>
              <a:t>w</a:t>
            </a:r>
            <a:endParaRPr lang="en-US" sz="2800" i="1" dirty="0"/>
          </a:p>
        </p:txBody>
      </p:sp>
      <p:sp>
        <p:nvSpPr>
          <p:cNvPr id="21" name="TextBox 20"/>
          <p:cNvSpPr txBox="1"/>
          <p:nvPr/>
        </p:nvSpPr>
        <p:spPr>
          <a:xfrm>
            <a:off x="7543800" y="2514600"/>
            <a:ext cx="381000" cy="523220"/>
          </a:xfrm>
          <a:prstGeom prst="rect">
            <a:avLst/>
          </a:prstGeom>
          <a:noFill/>
        </p:spPr>
        <p:txBody>
          <a:bodyPr wrap="square" rtlCol="0">
            <a:spAutoFit/>
          </a:bodyPr>
          <a:lstStyle/>
          <a:p>
            <a:r>
              <a:rPr lang="en-US" sz="2800" i="1" dirty="0" smtClean="0"/>
              <a:t>x</a:t>
            </a:r>
            <a:endParaRPr lang="en-US" sz="2800" i="1" dirty="0"/>
          </a:p>
        </p:txBody>
      </p:sp>
      <p:sp>
        <p:nvSpPr>
          <p:cNvPr id="22" name="TextBox 21"/>
          <p:cNvSpPr txBox="1"/>
          <p:nvPr/>
        </p:nvSpPr>
        <p:spPr>
          <a:xfrm>
            <a:off x="7543800" y="3276600"/>
            <a:ext cx="381000" cy="523220"/>
          </a:xfrm>
          <a:prstGeom prst="rect">
            <a:avLst/>
          </a:prstGeom>
          <a:noFill/>
        </p:spPr>
        <p:txBody>
          <a:bodyPr wrap="square" rtlCol="0">
            <a:spAutoFit/>
          </a:bodyPr>
          <a:lstStyle/>
          <a:p>
            <a:r>
              <a:rPr lang="en-US" sz="2800" i="1" dirty="0" smtClean="0"/>
              <a:t>y</a:t>
            </a:r>
            <a:endParaRPr lang="en-US" sz="2800" i="1" dirty="0"/>
          </a:p>
        </p:txBody>
      </p:sp>
      <p:sp>
        <p:nvSpPr>
          <p:cNvPr id="23" name="TextBox 22"/>
          <p:cNvSpPr txBox="1"/>
          <p:nvPr/>
        </p:nvSpPr>
        <p:spPr>
          <a:xfrm>
            <a:off x="7543800" y="4648200"/>
            <a:ext cx="381000" cy="523220"/>
          </a:xfrm>
          <a:prstGeom prst="rect">
            <a:avLst/>
          </a:prstGeom>
          <a:noFill/>
        </p:spPr>
        <p:txBody>
          <a:bodyPr wrap="square" rtlCol="0">
            <a:spAutoFit/>
          </a:bodyPr>
          <a:lstStyle/>
          <a:p>
            <a:r>
              <a:rPr lang="en-US" sz="2800" i="1" dirty="0" smtClean="0"/>
              <a:t>z</a:t>
            </a:r>
            <a:endParaRPr lang="en-US" sz="2800" i="1" dirty="0"/>
          </a:p>
        </p:txBody>
      </p:sp>
      <p:sp>
        <p:nvSpPr>
          <p:cNvPr id="24" name="TextBox 23"/>
          <p:cNvSpPr txBox="1"/>
          <p:nvPr/>
        </p:nvSpPr>
        <p:spPr>
          <a:xfrm>
            <a:off x="3048000" y="1600200"/>
            <a:ext cx="762000" cy="523220"/>
          </a:xfrm>
          <a:prstGeom prst="rect">
            <a:avLst/>
          </a:prstGeom>
          <a:noFill/>
          <a:ln>
            <a:solidFill>
              <a:srgbClr val="FF0000"/>
            </a:solidFill>
          </a:ln>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1</a:t>
            </a:r>
            <a:endParaRPr lang="en-US" sz="2800" baseline="-25000" dirty="0">
              <a:latin typeface="Cambria Math" pitchFamily="18" charset="0"/>
              <a:ea typeface="Cambria Math" pitchFamily="18" charset="0"/>
            </a:endParaRPr>
          </a:p>
        </p:txBody>
      </p:sp>
      <p:sp>
        <p:nvSpPr>
          <p:cNvPr id="25" name="TextBox 24"/>
          <p:cNvSpPr txBox="1"/>
          <p:nvPr/>
        </p:nvSpPr>
        <p:spPr>
          <a:xfrm>
            <a:off x="5486400" y="1600200"/>
            <a:ext cx="762000" cy="523220"/>
          </a:xfrm>
          <a:prstGeom prst="rect">
            <a:avLst/>
          </a:prstGeom>
          <a:noFill/>
          <a:ln>
            <a:solidFill>
              <a:srgbClr val="FFC000"/>
            </a:solidFill>
          </a:ln>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2</a:t>
            </a:r>
            <a:endParaRPr lang="en-US" sz="2800" baseline="-25000" dirty="0">
              <a:latin typeface="Cambria Math" pitchFamily="18" charset="0"/>
              <a:ea typeface="Cambria Math" pitchFamily="18" charset="0"/>
            </a:endParaRPr>
          </a:p>
        </p:txBody>
      </p:sp>
      <p:cxnSp>
        <p:nvCxnSpPr>
          <p:cNvPr id="27" name="Straight Arrow Connector 26"/>
          <p:cNvCxnSpPr/>
          <p:nvPr/>
        </p:nvCxnSpPr>
        <p:spPr>
          <a:xfrm flipV="1">
            <a:off x="2743200" y="2438400"/>
            <a:ext cx="167640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H="1">
            <a:off x="2628900" y="2705100"/>
            <a:ext cx="2057400" cy="1981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5105400" y="2057400"/>
            <a:ext cx="1371600" cy="990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029200" y="2286000"/>
            <a:ext cx="1600200" cy="457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H="1">
            <a:off x="4724400" y="2819400"/>
            <a:ext cx="2209800" cy="1600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981200" y="5638800"/>
            <a:ext cx="4724400" cy="584775"/>
          </a:xfrm>
          <a:prstGeom prst="rect">
            <a:avLst/>
          </a:prstGeom>
          <a:noFill/>
        </p:spPr>
        <p:txBody>
          <a:bodyPr wrap="square" rtlCol="0">
            <a:spAutoFit/>
          </a:bodyPr>
          <a:lstStyle/>
          <a:p>
            <a:r>
              <a:rPr lang="en-US" b="1" dirty="0" smtClean="0"/>
              <a:t> </a:t>
            </a:r>
            <a:r>
              <a:rPr lang="en-US" sz="3200" i="1" dirty="0" smtClean="0"/>
              <a:t>R</a:t>
            </a:r>
            <a:r>
              <a:rPr lang="en-US" sz="3200" baseline="-25000" dirty="0" smtClean="0">
                <a:latin typeface="Cambria Math" pitchFamily="18" charset="0"/>
                <a:ea typeface="Cambria Math" pitchFamily="18" charset="0"/>
              </a:rPr>
              <a:t>1</a:t>
            </a:r>
            <a:r>
              <a:rPr lang="en-US" sz="3200" b="1" dirty="0" smtClean="0">
                <a:latin typeface="Cambria Math"/>
                <a:ea typeface="Cambria Math"/>
              </a:rPr>
              <a:t>∘</a:t>
            </a:r>
            <a:r>
              <a:rPr lang="en-US" sz="3200" dirty="0" smtClean="0"/>
              <a:t> </a:t>
            </a:r>
            <a:r>
              <a:rPr lang="en-US" sz="3200" i="1" dirty="0" smtClean="0"/>
              <a:t>R</a:t>
            </a:r>
            <a:r>
              <a:rPr lang="en-US" sz="3200" baseline="-25000" dirty="0" smtClean="0">
                <a:latin typeface="Cambria Math" pitchFamily="18" charset="0"/>
                <a:ea typeface="Cambria Math" pitchFamily="18" charset="0"/>
              </a:rPr>
              <a:t>2</a:t>
            </a:r>
            <a:r>
              <a:rPr lang="en-US" sz="3200" b="1" baseline="-25000" dirty="0" smtClean="0"/>
              <a:t>  </a:t>
            </a:r>
            <a:r>
              <a:rPr lang="en-US" sz="3200" b="1" dirty="0" smtClean="0"/>
              <a:t>= </a:t>
            </a:r>
            <a:r>
              <a:rPr lang="en-US" sz="3200" dirty="0" smtClean="0"/>
              <a:t>{(</a:t>
            </a:r>
            <a:r>
              <a:rPr lang="en-US" sz="3200" i="1" dirty="0" err="1" smtClean="0"/>
              <a:t>b</a:t>
            </a:r>
            <a:r>
              <a:rPr lang="en-US" sz="3200" dirty="0" err="1" smtClean="0"/>
              <a:t>,</a:t>
            </a:r>
            <a:r>
              <a:rPr lang="en-US" sz="3200" i="1" dirty="0" err="1" smtClean="0"/>
              <a:t>D</a:t>
            </a:r>
            <a:r>
              <a:rPr lang="en-US" sz="3200" dirty="0" smtClean="0"/>
              <a:t>),(</a:t>
            </a:r>
            <a:r>
              <a:rPr lang="en-US" sz="3200" i="1" dirty="0" err="1" smtClean="0"/>
              <a:t>b</a:t>
            </a:r>
            <a:r>
              <a:rPr lang="en-US" sz="3200" dirty="0" err="1" smtClean="0"/>
              <a:t>,</a:t>
            </a:r>
            <a:r>
              <a:rPr lang="en-US" sz="3200" i="1" dirty="0" err="1" smtClean="0"/>
              <a:t>B</a:t>
            </a:r>
            <a:r>
              <a:rPr lang="en-US" sz="3200" dirty="0" smtClean="0"/>
              <a:t>)}</a:t>
            </a:r>
            <a:endParaRPr lang="en-US" sz="3200" dirty="0"/>
          </a:p>
        </p:txBody>
      </p:sp>
      <p:sp>
        <p:nvSpPr>
          <p:cNvPr id="34" name="Right Brace 33"/>
          <p:cNvSpPr/>
          <p:nvPr/>
        </p:nvSpPr>
        <p:spPr>
          <a:xfrm>
            <a:off x="5105400" y="1676400"/>
            <a:ext cx="609600" cy="373380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Left Brace 35"/>
          <p:cNvSpPr/>
          <p:nvPr/>
        </p:nvSpPr>
        <p:spPr>
          <a:xfrm>
            <a:off x="914400" y="1600200"/>
            <a:ext cx="533400" cy="3810000"/>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Right Brace 36"/>
          <p:cNvSpPr/>
          <p:nvPr/>
        </p:nvSpPr>
        <p:spPr>
          <a:xfrm>
            <a:off x="8229600" y="1752600"/>
            <a:ext cx="609600" cy="3657600"/>
          </a:xfrm>
          <a:prstGeom prst="righ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Left Brace 38"/>
          <p:cNvSpPr/>
          <p:nvPr/>
        </p:nvSpPr>
        <p:spPr>
          <a:xfrm>
            <a:off x="3733800" y="1676400"/>
            <a:ext cx="609600" cy="3733800"/>
          </a:xfrm>
          <a:prstGeom prst="lef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4114800" y="2819400"/>
            <a:ext cx="381000" cy="523220"/>
          </a:xfrm>
          <a:prstGeom prst="rect">
            <a:avLst/>
          </a:prstGeom>
          <a:noFill/>
        </p:spPr>
        <p:txBody>
          <a:bodyPr wrap="square" rtlCol="0">
            <a:spAutoFit/>
          </a:bodyPr>
          <a:lstStyle/>
          <a:p>
            <a:r>
              <a:rPr lang="en-US" sz="2800" i="1" dirty="0" smtClean="0"/>
              <a:t>n</a:t>
            </a:r>
            <a:endParaRPr lang="en-US" sz="2800" i="1" dirty="0"/>
          </a:p>
        </p:txBody>
      </p:sp>
      <p:sp>
        <p:nvSpPr>
          <p:cNvPr id="41" name="TextBox 40"/>
          <p:cNvSpPr txBox="1"/>
          <p:nvPr/>
        </p:nvSpPr>
        <p:spPr>
          <a:xfrm>
            <a:off x="4114800" y="1752600"/>
            <a:ext cx="381000" cy="523220"/>
          </a:xfrm>
          <a:prstGeom prst="rect">
            <a:avLst/>
          </a:prstGeom>
          <a:noFill/>
        </p:spPr>
        <p:txBody>
          <a:bodyPr wrap="square" rtlCol="0">
            <a:spAutoFit/>
          </a:bodyPr>
          <a:lstStyle/>
          <a:p>
            <a:r>
              <a:rPr lang="en-US" sz="2800" i="1" dirty="0" smtClean="0"/>
              <a:t>m</a:t>
            </a:r>
            <a:endParaRPr lang="en-US" sz="2800" i="1" dirty="0"/>
          </a:p>
        </p:txBody>
      </p:sp>
      <p:sp>
        <p:nvSpPr>
          <p:cNvPr id="42" name="TextBox 41"/>
          <p:cNvSpPr txBox="1"/>
          <p:nvPr/>
        </p:nvSpPr>
        <p:spPr>
          <a:xfrm>
            <a:off x="4114800" y="3581400"/>
            <a:ext cx="381000" cy="523220"/>
          </a:xfrm>
          <a:prstGeom prst="rect">
            <a:avLst/>
          </a:prstGeom>
          <a:noFill/>
        </p:spPr>
        <p:txBody>
          <a:bodyPr wrap="square" rtlCol="0">
            <a:spAutoFit/>
          </a:bodyPr>
          <a:lstStyle/>
          <a:p>
            <a:r>
              <a:rPr lang="en-US" sz="2800" i="1" dirty="0" smtClean="0"/>
              <a:t>o</a:t>
            </a:r>
            <a:endParaRPr lang="en-US" sz="2800" i="1" dirty="0"/>
          </a:p>
        </p:txBody>
      </p:sp>
      <p:sp>
        <p:nvSpPr>
          <p:cNvPr id="43" name="TextBox 42"/>
          <p:cNvSpPr txBox="1"/>
          <p:nvPr/>
        </p:nvSpPr>
        <p:spPr>
          <a:xfrm>
            <a:off x="4191000" y="4648200"/>
            <a:ext cx="381000" cy="523220"/>
          </a:xfrm>
          <a:prstGeom prst="rect">
            <a:avLst/>
          </a:prstGeom>
          <a:noFill/>
        </p:spPr>
        <p:txBody>
          <a:bodyPr wrap="square" rtlCol="0">
            <a:spAutoFit/>
          </a:bodyPr>
          <a:lstStyle/>
          <a:p>
            <a:r>
              <a:rPr lang="en-US" sz="2800" i="1" dirty="0" smtClean="0"/>
              <a:t>p</a:t>
            </a:r>
            <a:endParaRPr lang="en-US" sz="2800" i="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Powers of a Relation</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Definition:</a:t>
            </a:r>
            <a:r>
              <a:rPr lang="en-US" dirty="0" smtClean="0"/>
              <a:t>  Let </a:t>
            </a:r>
            <a:r>
              <a:rPr lang="en-US" i="1" dirty="0" smtClean="0"/>
              <a:t>R</a:t>
            </a:r>
            <a:r>
              <a:rPr lang="en-US" dirty="0" smtClean="0"/>
              <a:t> be a binary relation on </a:t>
            </a:r>
            <a:r>
              <a:rPr lang="en-US" i="1" dirty="0" smtClean="0"/>
              <a:t>A</a:t>
            </a:r>
            <a:r>
              <a:rPr lang="en-US" dirty="0" smtClean="0"/>
              <a:t>. Then the powers </a:t>
            </a:r>
            <a:r>
              <a:rPr lang="en-US" i="1" dirty="0" err="1" smtClean="0"/>
              <a:t>R</a:t>
            </a:r>
            <a:r>
              <a:rPr lang="en-US" i="1" baseline="30000" dirty="0" err="1" smtClean="0"/>
              <a:t>n</a:t>
            </a:r>
            <a:r>
              <a:rPr lang="en-US" dirty="0" smtClean="0"/>
              <a:t> of the relation </a:t>
            </a:r>
            <a:r>
              <a:rPr lang="en-US" i="1" dirty="0" smtClean="0"/>
              <a:t>R</a:t>
            </a:r>
            <a:r>
              <a:rPr lang="en-US" dirty="0" smtClean="0"/>
              <a:t> can be defined inductively by:</a:t>
            </a:r>
          </a:p>
          <a:p>
            <a:pPr lvl="1"/>
            <a:r>
              <a:rPr lang="en-US" dirty="0" smtClean="0"/>
              <a:t>Basis Step: </a:t>
            </a:r>
            <a:r>
              <a:rPr lang="en-US" i="1" dirty="0" smtClean="0"/>
              <a:t>R</a:t>
            </a:r>
            <a:r>
              <a:rPr lang="en-US" baseline="30000" dirty="0" smtClean="0">
                <a:latin typeface="Cambria Math" pitchFamily="18" charset="0"/>
                <a:ea typeface="Cambria Math" pitchFamily="18" charset="0"/>
              </a:rPr>
              <a:t>1</a:t>
            </a:r>
            <a:r>
              <a:rPr lang="en-US" dirty="0" smtClean="0"/>
              <a:t> = </a:t>
            </a:r>
            <a:r>
              <a:rPr lang="en-US" i="1" dirty="0" smtClean="0"/>
              <a:t>R</a:t>
            </a:r>
          </a:p>
          <a:p>
            <a:pPr lvl="1"/>
            <a:r>
              <a:rPr lang="en-US" dirty="0" smtClean="0"/>
              <a:t>Inductive Step:  </a:t>
            </a:r>
            <a:r>
              <a:rPr lang="en-US" i="1" dirty="0" smtClean="0"/>
              <a:t>R</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t> = </a:t>
            </a:r>
            <a:r>
              <a:rPr lang="en-US" i="1" dirty="0" err="1" smtClean="0"/>
              <a:t>R</a:t>
            </a:r>
            <a:r>
              <a:rPr lang="en-US" i="1" baseline="30000" dirty="0" err="1" smtClean="0"/>
              <a:t>n</a:t>
            </a:r>
            <a:r>
              <a:rPr lang="en-US" b="1" baseline="30000" dirty="0" smtClean="0"/>
              <a:t> </a:t>
            </a:r>
            <a:r>
              <a:rPr lang="en-US" b="1" dirty="0" smtClean="0">
                <a:latin typeface="Cambria Math"/>
                <a:ea typeface="Cambria Math"/>
              </a:rPr>
              <a:t>∘</a:t>
            </a:r>
            <a:r>
              <a:rPr lang="en-US" dirty="0" smtClean="0"/>
              <a:t> </a:t>
            </a:r>
            <a:r>
              <a:rPr lang="en-US" i="1" dirty="0" smtClean="0"/>
              <a:t>R</a:t>
            </a:r>
          </a:p>
          <a:p>
            <a:pPr lvl="1">
              <a:buNone/>
            </a:pPr>
            <a:r>
              <a:rPr lang="en-US" dirty="0" smtClean="0"/>
              <a:t>(</a:t>
            </a:r>
            <a:r>
              <a:rPr lang="en-US" i="1" dirty="0" smtClean="0"/>
              <a:t>see the slides for Section </a:t>
            </a:r>
            <a:r>
              <a:rPr lang="en-US" dirty="0" smtClean="0">
                <a:latin typeface="Cambria Math" pitchFamily="18" charset="0"/>
                <a:ea typeface="Cambria Math" pitchFamily="18" charset="0"/>
              </a:rPr>
              <a:t>9.3</a:t>
            </a:r>
            <a:r>
              <a:rPr lang="en-US" i="1" dirty="0" smtClean="0"/>
              <a:t> for further insights</a:t>
            </a:r>
            <a:r>
              <a:rPr lang="en-US" dirty="0" smtClean="0"/>
              <a:t>)</a:t>
            </a:r>
            <a:endParaRPr lang="en-US" i="1" dirty="0" smtClean="0"/>
          </a:p>
          <a:p>
            <a:pPr>
              <a:buNone/>
            </a:pPr>
            <a:r>
              <a:rPr lang="en-US" dirty="0" smtClean="0"/>
              <a:t>   The powers of a transitive relation are subsets of the </a:t>
            </a:r>
          </a:p>
          <a:p>
            <a:pPr>
              <a:buNone/>
            </a:pPr>
            <a:r>
              <a:rPr lang="en-US" dirty="0" smtClean="0"/>
              <a:t>    relation. This is established by the following theorem:</a:t>
            </a:r>
          </a:p>
          <a:p>
            <a:pPr>
              <a:buNone/>
            </a:pPr>
            <a:r>
              <a:rPr lang="en-US" b="1" dirty="0" smtClean="0"/>
              <a:t>    Theorem </a:t>
            </a:r>
            <a:r>
              <a:rPr lang="en-US" b="1" dirty="0" smtClean="0">
                <a:latin typeface="Cambria Math" pitchFamily="18" charset="0"/>
                <a:ea typeface="Cambria Math" pitchFamily="18" charset="0"/>
              </a:rPr>
              <a:t>1</a:t>
            </a:r>
            <a:r>
              <a:rPr lang="en-US" b="1" dirty="0" smtClean="0"/>
              <a:t>: </a:t>
            </a:r>
            <a:r>
              <a:rPr lang="en-US" dirty="0" smtClean="0"/>
              <a:t>The relation </a:t>
            </a:r>
            <a:r>
              <a:rPr lang="en-US" i="1" dirty="0" smtClean="0"/>
              <a:t>R</a:t>
            </a:r>
            <a:r>
              <a:rPr lang="en-US" dirty="0" smtClean="0"/>
              <a:t> on a set </a:t>
            </a:r>
            <a:r>
              <a:rPr lang="en-US" i="1" dirty="0" smtClean="0"/>
              <a:t>A</a:t>
            </a:r>
            <a:r>
              <a:rPr lang="en-US" dirty="0" smtClean="0"/>
              <a:t> is transitive </a:t>
            </a:r>
            <a:r>
              <a:rPr lang="en-US" dirty="0" err="1" smtClean="0"/>
              <a:t>iff</a:t>
            </a:r>
            <a:r>
              <a:rPr lang="en-US" dirty="0" smtClean="0"/>
              <a:t>                 </a:t>
            </a:r>
            <a:r>
              <a:rPr lang="en-US" i="1" dirty="0" err="1" smtClean="0"/>
              <a:t>R</a:t>
            </a:r>
            <a:r>
              <a:rPr lang="en-US" i="1" baseline="30000" dirty="0" err="1" smtClean="0"/>
              <a:t>n</a:t>
            </a:r>
            <a:r>
              <a:rPr lang="en-US" dirty="0" smtClean="0"/>
              <a:t> </a:t>
            </a:r>
            <a:r>
              <a:rPr lang="en-US" dirty="0" smtClean="0">
                <a:latin typeface="Cambria Math"/>
                <a:ea typeface="Cambria Math"/>
              </a:rPr>
              <a:t>⊆</a:t>
            </a:r>
            <a:r>
              <a:rPr lang="en-US" dirty="0" smtClean="0"/>
              <a:t> </a:t>
            </a:r>
            <a:r>
              <a:rPr lang="en-US" i="1" dirty="0" smtClean="0"/>
              <a:t>R</a:t>
            </a:r>
            <a:r>
              <a:rPr lang="en-US" dirty="0" smtClean="0"/>
              <a:t> for </a:t>
            </a:r>
            <a:r>
              <a:rPr lang="en-US" i="1" dirty="0" smtClean="0"/>
              <a:t>n = </a:t>
            </a:r>
            <a:r>
              <a:rPr lang="en-US" dirty="0" smtClean="0">
                <a:latin typeface="Cambria Math" pitchFamily="18" charset="0"/>
                <a:ea typeface="Cambria Math" pitchFamily="18" charset="0"/>
              </a:rPr>
              <a:t>1,2,3 </a:t>
            </a:r>
            <a:r>
              <a:rPr lang="en-US" i="1" dirty="0" smtClean="0"/>
              <a:t>….</a:t>
            </a:r>
          </a:p>
          <a:p>
            <a:pPr>
              <a:buNone/>
            </a:pPr>
            <a:r>
              <a:rPr lang="en-US" i="1" dirty="0" smtClean="0"/>
              <a:t>   </a:t>
            </a:r>
            <a:r>
              <a:rPr lang="en-US" dirty="0" smtClean="0"/>
              <a:t>(</a:t>
            </a:r>
            <a:r>
              <a:rPr lang="en-US" i="1" dirty="0" smtClean="0"/>
              <a:t>see the text for a proof via mathematical induction</a:t>
            </a:r>
            <a:r>
              <a:rPr lang="en-US"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Representing Relations</a:t>
            </a:r>
            <a:endParaRPr lang="en-US" dirty="0"/>
          </a:p>
        </p:txBody>
      </p:sp>
      <p:sp>
        <p:nvSpPr>
          <p:cNvPr id="3" name="Subtitle 2"/>
          <p:cNvSpPr>
            <a:spLocks noGrp="1"/>
          </p:cNvSpPr>
          <p:nvPr>
            <p:ph type="subTitle" idx="1"/>
          </p:nvPr>
        </p:nvSpPr>
        <p:spPr/>
        <p:txBody>
          <a:bodyPr/>
          <a:lstStyle/>
          <a:p>
            <a:r>
              <a:rPr lang="en-US" dirty="0" smtClean="0"/>
              <a:t>Section 9.3</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Representing Relations using Matrices</a:t>
            </a:r>
          </a:p>
          <a:p>
            <a:r>
              <a:rPr lang="en-US" dirty="0" smtClean="0"/>
              <a:t>Representing Relations using Digraphs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Relations Using Matrices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relation between finite sets can be represented using a zero-one matrix. </a:t>
            </a:r>
          </a:p>
          <a:p>
            <a:r>
              <a:rPr lang="en-US" dirty="0" smtClean="0"/>
              <a:t>Suppose </a:t>
            </a:r>
            <a:r>
              <a:rPr lang="en-US" i="1" dirty="0" smtClean="0"/>
              <a:t>R</a:t>
            </a:r>
            <a:r>
              <a:rPr lang="en-US" dirty="0" smtClean="0"/>
              <a:t> is a relation from </a:t>
            </a:r>
            <a:r>
              <a:rPr lang="en-US" i="1" dirty="0" smtClean="0"/>
              <a:t>A</a:t>
            </a:r>
            <a:r>
              <a:rPr lang="en-US" dirty="0" smtClean="0"/>
              <a:t> =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 </a:t>
            </a:r>
            <a:r>
              <a:rPr lang="en-US" i="1" dirty="0" smtClean="0"/>
              <a:t>a</a:t>
            </a:r>
            <a:r>
              <a:rPr lang="en-US" i="1" baseline="-25000" dirty="0" smtClean="0"/>
              <a:t>m</a:t>
            </a:r>
            <a:r>
              <a:rPr lang="en-US" dirty="0" smtClean="0"/>
              <a:t>} to                         </a:t>
            </a:r>
            <a:r>
              <a:rPr lang="en-US" i="1" dirty="0" smtClean="0"/>
              <a:t>B</a:t>
            </a:r>
            <a:r>
              <a:rPr lang="en-US" dirty="0" smtClean="0"/>
              <a:t> = {</a:t>
            </a:r>
            <a:r>
              <a:rPr lang="en-US" i="1" dirty="0" smtClean="0"/>
              <a:t>b</a:t>
            </a:r>
            <a:r>
              <a:rPr lang="en-US" baseline="-25000" dirty="0" smtClean="0">
                <a:latin typeface="Cambria Math" pitchFamily="18" charset="0"/>
                <a:ea typeface="Cambria Math" pitchFamily="18" charset="0"/>
              </a:rPr>
              <a:t>1</a:t>
            </a:r>
            <a:r>
              <a:rPr lang="en-US" dirty="0" smtClean="0"/>
              <a:t>, </a:t>
            </a:r>
            <a:r>
              <a:rPr lang="en-US" i="1" dirty="0" smtClean="0"/>
              <a:t>b</a:t>
            </a:r>
            <a:r>
              <a:rPr lang="en-US" baseline="-25000" dirty="0" smtClean="0">
                <a:latin typeface="Cambria Math" pitchFamily="18" charset="0"/>
                <a:ea typeface="Cambria Math" pitchFamily="18" charset="0"/>
              </a:rPr>
              <a:t>2</a:t>
            </a:r>
            <a:r>
              <a:rPr lang="en-US" dirty="0" smtClean="0"/>
              <a:t>, …, </a:t>
            </a:r>
            <a:r>
              <a:rPr lang="en-US" i="1" dirty="0" err="1" smtClean="0"/>
              <a:t>b</a:t>
            </a:r>
            <a:r>
              <a:rPr lang="en-US" i="1" baseline="-25000" dirty="0" err="1" smtClean="0"/>
              <a:t>n</a:t>
            </a:r>
            <a:r>
              <a:rPr lang="en-US" dirty="0" smtClean="0"/>
              <a:t>}.</a:t>
            </a:r>
          </a:p>
          <a:p>
            <a:pPr lvl="1"/>
            <a:r>
              <a:rPr lang="en-US" dirty="0" smtClean="0"/>
              <a:t>The elements of the two sets can be listed in any particular arbitrary order. When </a:t>
            </a:r>
            <a:r>
              <a:rPr lang="en-US" i="1" dirty="0" smtClean="0"/>
              <a:t>A</a:t>
            </a:r>
            <a:r>
              <a:rPr lang="en-US" dirty="0" smtClean="0"/>
              <a:t> = </a:t>
            </a:r>
            <a:r>
              <a:rPr lang="en-US" i="1" dirty="0" smtClean="0"/>
              <a:t>B</a:t>
            </a:r>
            <a:r>
              <a:rPr lang="en-US" dirty="0" smtClean="0"/>
              <a:t>, we use the same ordering. </a:t>
            </a:r>
          </a:p>
          <a:p>
            <a:r>
              <a:rPr lang="en-US" dirty="0" smtClean="0"/>
              <a:t>The relation </a:t>
            </a:r>
            <a:r>
              <a:rPr lang="en-US" i="1" dirty="0" smtClean="0"/>
              <a:t>R</a:t>
            </a:r>
            <a:r>
              <a:rPr lang="en-US" dirty="0" smtClean="0"/>
              <a:t> is represented by the matrix                                         </a:t>
            </a:r>
            <a:r>
              <a:rPr lang="en-US" i="1" dirty="0" smtClean="0"/>
              <a:t>M</a:t>
            </a:r>
            <a:r>
              <a:rPr lang="en-US" i="1" baseline="-25000" dirty="0" smtClean="0"/>
              <a:t>R</a:t>
            </a:r>
            <a:r>
              <a:rPr lang="en-US" dirty="0" smtClean="0"/>
              <a:t> = [</a:t>
            </a:r>
            <a:r>
              <a:rPr lang="en-US" i="1" dirty="0" err="1" smtClean="0"/>
              <a:t>m</a:t>
            </a:r>
            <a:r>
              <a:rPr lang="en-US" i="1" baseline="-25000" dirty="0" err="1" smtClean="0"/>
              <a:t>ij</a:t>
            </a:r>
            <a:r>
              <a:rPr lang="en-US" dirty="0" smtClean="0"/>
              <a:t>], where</a:t>
            </a:r>
          </a:p>
          <a:p>
            <a:endParaRPr lang="en-US" dirty="0" smtClean="0"/>
          </a:p>
          <a:p>
            <a:endParaRPr lang="en-US" dirty="0" smtClean="0"/>
          </a:p>
          <a:p>
            <a:pPr>
              <a:buNone/>
            </a:pPr>
            <a:endParaRPr lang="en-US" dirty="0" smtClean="0"/>
          </a:p>
          <a:p>
            <a:r>
              <a:rPr lang="en-US" dirty="0" smtClean="0"/>
              <a:t>The matrix representing </a:t>
            </a:r>
            <a:r>
              <a:rPr lang="en-US" i="1" dirty="0" smtClean="0"/>
              <a:t>R</a:t>
            </a:r>
            <a:r>
              <a:rPr lang="en-US" dirty="0" smtClean="0"/>
              <a:t> has a </a:t>
            </a:r>
            <a:r>
              <a:rPr lang="en-US" dirty="0" smtClean="0">
                <a:latin typeface="Cambria Math" pitchFamily="18" charset="0"/>
                <a:ea typeface="Cambria Math" pitchFamily="18" charset="0"/>
              </a:rPr>
              <a:t>1</a:t>
            </a:r>
            <a:r>
              <a:rPr lang="en-US" dirty="0" smtClean="0"/>
              <a:t> as its (</a:t>
            </a:r>
            <a:r>
              <a:rPr lang="en-US" i="1" dirty="0" err="1" smtClean="0"/>
              <a:t>i</a:t>
            </a:r>
            <a:r>
              <a:rPr lang="en-US" dirty="0" err="1" smtClean="0"/>
              <a:t>,</a:t>
            </a:r>
            <a:r>
              <a:rPr lang="en-US" i="1" dirty="0" err="1" smtClean="0"/>
              <a:t>j</a:t>
            </a:r>
            <a:r>
              <a:rPr lang="en-US" dirty="0" smtClean="0"/>
              <a:t>) entry when </a:t>
            </a:r>
            <a:r>
              <a:rPr lang="en-US" i="1" dirty="0" err="1" smtClean="0"/>
              <a:t>a</a:t>
            </a:r>
            <a:r>
              <a:rPr lang="en-US" i="1" baseline="-25000" dirty="0" err="1" smtClean="0"/>
              <a:t>i</a:t>
            </a:r>
            <a:r>
              <a:rPr lang="en-US" dirty="0" smtClean="0"/>
              <a:t> is related to </a:t>
            </a:r>
            <a:r>
              <a:rPr lang="en-US" i="1" dirty="0" err="1" smtClean="0"/>
              <a:t>b</a:t>
            </a:r>
            <a:r>
              <a:rPr lang="en-US" i="1" baseline="-25000" dirty="0" err="1" smtClean="0"/>
              <a:t>j</a:t>
            </a:r>
            <a:r>
              <a:rPr lang="en-US" i="1" dirty="0" smtClean="0"/>
              <a:t> </a:t>
            </a:r>
            <a:r>
              <a:rPr lang="en-US" dirty="0" smtClean="0"/>
              <a:t>and a </a:t>
            </a:r>
            <a:r>
              <a:rPr lang="en-US" dirty="0" smtClean="0">
                <a:latin typeface="Cambria Math" pitchFamily="18" charset="0"/>
                <a:ea typeface="Cambria Math" pitchFamily="18" charset="0"/>
              </a:rPr>
              <a:t>0</a:t>
            </a:r>
            <a:r>
              <a:rPr lang="en-US" dirty="0" smtClean="0"/>
              <a:t> if  </a:t>
            </a:r>
            <a:r>
              <a:rPr lang="en-US" i="1" dirty="0" err="1" smtClean="0"/>
              <a:t>a</a:t>
            </a:r>
            <a:r>
              <a:rPr lang="en-US" i="1" baseline="-25000" dirty="0" err="1" smtClean="0"/>
              <a:t>i</a:t>
            </a:r>
            <a:r>
              <a:rPr lang="en-US" dirty="0" smtClean="0"/>
              <a:t> is not related to </a:t>
            </a:r>
            <a:r>
              <a:rPr lang="en-US" i="1" dirty="0" err="1" smtClean="0"/>
              <a:t>b</a:t>
            </a:r>
            <a:r>
              <a:rPr lang="en-US" i="1" baseline="-25000" dirty="0" err="1" smtClean="0"/>
              <a:t>j</a:t>
            </a:r>
            <a:r>
              <a:rPr lang="en-US" dirty="0" smtClean="0"/>
              <a:t>.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971800" y="4572000"/>
            <a:ext cx="2760345" cy="6096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Relations and Their Properties</a:t>
            </a:r>
          </a:p>
          <a:p>
            <a:r>
              <a:rPr lang="en-US" i="1" dirty="0" smtClean="0"/>
              <a:t>n</a:t>
            </a:r>
            <a:r>
              <a:rPr lang="en-US" dirty="0" smtClean="0"/>
              <a:t>-</a:t>
            </a:r>
            <a:r>
              <a:rPr lang="en-US" dirty="0" err="1" smtClean="0"/>
              <a:t>ary</a:t>
            </a:r>
            <a:r>
              <a:rPr lang="en-US" dirty="0" smtClean="0"/>
              <a:t> Relations and Their Applications (</a:t>
            </a:r>
            <a:r>
              <a:rPr lang="en-US" i="1" dirty="0" smtClean="0"/>
              <a:t>not currently included in overheads</a:t>
            </a:r>
            <a:r>
              <a:rPr lang="en-US" dirty="0" smtClean="0"/>
              <a:t>)</a:t>
            </a:r>
          </a:p>
          <a:p>
            <a:r>
              <a:rPr lang="en-US" dirty="0" smtClean="0"/>
              <a:t>Representing Relations</a:t>
            </a:r>
          </a:p>
          <a:p>
            <a:r>
              <a:rPr lang="en-US" dirty="0" smtClean="0"/>
              <a:t>Closures of Relations (</a:t>
            </a:r>
            <a:r>
              <a:rPr lang="en-US" i="1" dirty="0" smtClean="0"/>
              <a:t>not currently included in  overheads</a:t>
            </a:r>
            <a:r>
              <a:rPr lang="en-US" dirty="0" smtClean="0"/>
              <a:t>)</a:t>
            </a:r>
          </a:p>
          <a:p>
            <a:r>
              <a:rPr lang="en-US" dirty="0" smtClean="0"/>
              <a:t>Equivalence Relations</a:t>
            </a:r>
          </a:p>
          <a:p>
            <a:r>
              <a:rPr lang="en-US" dirty="0" smtClean="0"/>
              <a:t>Partial Orderings</a:t>
            </a:r>
          </a:p>
          <a:p>
            <a:pPr lvl="1">
              <a:buNone/>
            </a:pPr>
            <a:endParaRPr lang="en-US" dirty="0" smtClean="0"/>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Representing Relations Using Matrices</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Suppose that </a:t>
            </a:r>
            <a:r>
              <a:rPr lang="en-US" i="1" dirty="0" smtClean="0"/>
              <a:t>A</a:t>
            </a:r>
            <a:r>
              <a:rPr lang="en-US" dirty="0" smtClean="0"/>
              <a:t> = {</a:t>
            </a:r>
            <a:r>
              <a:rPr lang="en-US" dirty="0" smtClean="0">
                <a:latin typeface="Cambria Math" pitchFamily="18" charset="0"/>
                <a:ea typeface="Cambria Math" pitchFamily="18" charset="0"/>
              </a:rPr>
              <a:t>1,2,3</a:t>
            </a:r>
            <a:r>
              <a:rPr lang="en-US" dirty="0" smtClean="0"/>
              <a:t>} and </a:t>
            </a:r>
            <a:r>
              <a:rPr lang="en-US" i="1" dirty="0" smtClean="0"/>
              <a:t>B</a:t>
            </a:r>
            <a:r>
              <a:rPr lang="en-US" dirty="0" smtClean="0"/>
              <a:t> = {</a:t>
            </a:r>
            <a:r>
              <a:rPr lang="en-US" dirty="0" smtClean="0">
                <a:latin typeface="Cambria Math" pitchFamily="18" charset="0"/>
                <a:ea typeface="Cambria Math" pitchFamily="18" charset="0"/>
              </a:rPr>
              <a:t>1,2</a:t>
            </a:r>
            <a:r>
              <a:rPr lang="en-US" dirty="0" smtClean="0"/>
              <a:t>}. Let  </a:t>
            </a:r>
            <a:r>
              <a:rPr lang="en-US" i="1" dirty="0" smtClean="0"/>
              <a:t>R</a:t>
            </a:r>
            <a:r>
              <a:rPr lang="en-US" dirty="0" smtClean="0"/>
              <a:t> be  the relation from </a:t>
            </a:r>
            <a:r>
              <a:rPr lang="en-US" i="1" dirty="0" smtClean="0"/>
              <a:t>A</a:t>
            </a:r>
            <a:r>
              <a:rPr lang="en-US" dirty="0" smtClean="0"/>
              <a:t> to </a:t>
            </a:r>
            <a:r>
              <a:rPr lang="en-US" i="1" dirty="0" smtClean="0"/>
              <a:t>B</a:t>
            </a:r>
            <a:r>
              <a:rPr lang="en-US" dirty="0" smtClean="0"/>
              <a:t> containing (</a:t>
            </a:r>
            <a:r>
              <a:rPr lang="en-US" i="1" dirty="0" err="1" smtClean="0"/>
              <a:t>a</a:t>
            </a:r>
            <a:r>
              <a:rPr lang="en-US" dirty="0" err="1" smtClean="0"/>
              <a:t>,</a:t>
            </a:r>
            <a:r>
              <a:rPr lang="en-US" i="1" dirty="0" err="1" smtClean="0"/>
              <a:t>b</a:t>
            </a:r>
            <a:r>
              <a:rPr lang="en-US" dirty="0" smtClean="0"/>
              <a:t>) if </a:t>
            </a:r>
            <a:r>
              <a:rPr lang="en-US" i="1" dirty="0" smtClean="0"/>
              <a:t>a</a:t>
            </a:r>
            <a:r>
              <a:rPr lang="en-US" dirty="0" smtClean="0"/>
              <a:t> </a:t>
            </a:r>
            <a:r>
              <a:rPr lang="en-US" dirty="0" smtClean="0">
                <a:latin typeface="Cambria Math"/>
                <a:ea typeface="Cambria Math"/>
              </a:rPr>
              <a:t>∈</a:t>
            </a:r>
            <a:r>
              <a:rPr lang="en-US" dirty="0" smtClean="0"/>
              <a:t> </a:t>
            </a:r>
            <a:r>
              <a:rPr lang="en-US" i="1" dirty="0" smtClean="0"/>
              <a:t>A</a:t>
            </a:r>
            <a:r>
              <a:rPr lang="en-US" dirty="0" smtClean="0"/>
              <a:t>,    </a:t>
            </a:r>
            <a:r>
              <a:rPr lang="en-US" i="1" dirty="0" smtClean="0"/>
              <a:t>b</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a</a:t>
            </a:r>
            <a:r>
              <a:rPr lang="en-US" dirty="0" smtClean="0"/>
              <a:t> &gt; </a:t>
            </a:r>
            <a:r>
              <a:rPr lang="en-US" i="1" dirty="0" smtClean="0"/>
              <a:t>b</a:t>
            </a:r>
            <a:r>
              <a:rPr lang="en-US" dirty="0" smtClean="0"/>
              <a:t>. What is the matrix representing </a:t>
            </a:r>
            <a:r>
              <a:rPr lang="en-US" i="1" dirty="0" smtClean="0"/>
              <a:t>R </a:t>
            </a:r>
            <a:r>
              <a:rPr lang="en-US" dirty="0" smtClean="0"/>
              <a:t> (assuming the ordering of elements is the same as the increasing numerical order)?</a:t>
            </a:r>
          </a:p>
          <a:p>
            <a:pPr>
              <a:buNone/>
            </a:pPr>
            <a:r>
              <a:rPr lang="en-US" b="1" dirty="0" smtClean="0"/>
              <a:t>   Solution: </a:t>
            </a:r>
            <a:r>
              <a:rPr lang="en-US" dirty="0" smtClean="0"/>
              <a:t>Because </a:t>
            </a:r>
            <a:r>
              <a:rPr lang="en-US" i="1" dirty="0" smtClean="0"/>
              <a:t>R</a:t>
            </a:r>
            <a:r>
              <a:rPr lang="en-US" dirty="0" smtClean="0"/>
              <a:t> = {(</a:t>
            </a:r>
            <a:r>
              <a:rPr lang="en-US" dirty="0" smtClean="0">
                <a:latin typeface="Cambria Math" pitchFamily="18" charset="0"/>
                <a:ea typeface="Cambria Math" pitchFamily="18" charset="0"/>
              </a:rPr>
              <a:t>2,1</a:t>
            </a:r>
            <a:r>
              <a:rPr lang="en-US" dirty="0" smtClean="0"/>
              <a:t>), (</a:t>
            </a:r>
            <a:r>
              <a:rPr lang="en-US" dirty="0" smtClean="0">
                <a:latin typeface="Cambria Math" pitchFamily="18" charset="0"/>
                <a:ea typeface="Cambria Math" pitchFamily="18" charset="0"/>
              </a:rPr>
              <a:t>3,1</a:t>
            </a:r>
            <a:r>
              <a:rPr lang="en-US" dirty="0" smtClean="0"/>
              <a:t>),(</a:t>
            </a:r>
            <a:r>
              <a:rPr lang="en-US" dirty="0" smtClean="0">
                <a:latin typeface="Cambria Math" pitchFamily="18" charset="0"/>
                <a:ea typeface="Cambria Math" pitchFamily="18" charset="0"/>
              </a:rPr>
              <a:t>3,2</a:t>
            </a:r>
            <a:r>
              <a:rPr lang="en-US" dirty="0" smtClean="0"/>
              <a:t>)}, the matrix is</a:t>
            </a: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3505200" y="4648201"/>
            <a:ext cx="1927860" cy="91249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Representing Relations Using Matrices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 </a:t>
            </a:r>
            <a:r>
              <a:rPr lang="en-US" b="1" dirty="0" smtClean="0">
                <a:latin typeface="Cambria Math" pitchFamily="18" charset="0"/>
                <a:ea typeface="Cambria Math" pitchFamily="18" charset="0"/>
              </a:rPr>
              <a:t>2</a:t>
            </a:r>
            <a:r>
              <a:rPr lang="en-US" dirty="0" smtClean="0"/>
              <a:t>: Let </a:t>
            </a:r>
            <a:r>
              <a:rPr lang="en-US" i="1" dirty="0" smtClean="0"/>
              <a:t>A</a:t>
            </a:r>
            <a:r>
              <a:rPr lang="en-US" dirty="0" smtClean="0"/>
              <a:t> = {</a:t>
            </a:r>
            <a:r>
              <a:rPr lang="en-US" i="1" dirty="0" smtClean="0"/>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ea typeface="Cambria Math" pitchFamily="18" charset="0"/>
              </a:rPr>
              <a:t>a</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i="1" dirty="0" smtClean="0">
                <a:ea typeface="Cambria Math" pitchFamily="18" charset="0"/>
              </a:rPr>
              <a:t>a</a:t>
            </a:r>
            <a:r>
              <a:rPr lang="en-US" baseline="-25000" dirty="0" smtClean="0">
                <a:latin typeface="Cambria Math" pitchFamily="18" charset="0"/>
                <a:ea typeface="Cambria Math" pitchFamily="18" charset="0"/>
              </a:rPr>
              <a:t>3</a:t>
            </a:r>
            <a:r>
              <a:rPr lang="en-US" dirty="0" smtClean="0"/>
              <a:t>} and </a:t>
            </a:r>
            <a:r>
              <a:rPr lang="en-US" i="1" dirty="0" smtClean="0"/>
              <a:t>B</a:t>
            </a:r>
            <a:r>
              <a:rPr lang="en-US" dirty="0" smtClean="0"/>
              <a:t> = {</a:t>
            </a:r>
            <a:r>
              <a:rPr lang="en-US" i="1" dirty="0" smtClean="0"/>
              <a:t>b</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ea typeface="Cambria Math" pitchFamily="18" charset="0"/>
              </a:rPr>
              <a:t>b</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i="1" dirty="0" smtClean="0">
                <a:ea typeface="Cambria Math" pitchFamily="18" charset="0"/>
              </a:rPr>
              <a:t>b</a:t>
            </a:r>
            <a:r>
              <a:rPr lang="en-US" baseline="-25000" dirty="0" smtClean="0">
                <a:latin typeface="Cambria Math" pitchFamily="18" charset="0"/>
                <a:ea typeface="Cambria Math" pitchFamily="18" charset="0"/>
              </a:rPr>
              <a:t>3</a:t>
            </a:r>
            <a:r>
              <a:rPr lang="en-US" dirty="0" smtClean="0">
                <a:latin typeface="Cambria Math" pitchFamily="18" charset="0"/>
                <a:ea typeface="Cambria Math" pitchFamily="18" charset="0"/>
              </a:rPr>
              <a:t>,</a:t>
            </a:r>
            <a:r>
              <a:rPr lang="en-US" i="1" dirty="0" smtClean="0">
                <a:ea typeface="Cambria Math" pitchFamily="18" charset="0"/>
              </a:rPr>
              <a:t>b</a:t>
            </a:r>
            <a:r>
              <a:rPr lang="en-US" baseline="-25000" dirty="0" smtClean="0">
                <a:latin typeface="Cambria Math" pitchFamily="18" charset="0"/>
                <a:ea typeface="Cambria Math" pitchFamily="18" charset="0"/>
              </a:rPr>
              <a:t>4</a:t>
            </a:r>
            <a:r>
              <a:rPr lang="en-US" dirty="0" smtClean="0">
                <a:latin typeface="Cambria Math" pitchFamily="18" charset="0"/>
                <a:ea typeface="Cambria Math" pitchFamily="18" charset="0"/>
              </a:rPr>
              <a:t>, </a:t>
            </a:r>
            <a:r>
              <a:rPr lang="en-US" i="1" dirty="0" smtClean="0">
                <a:ea typeface="Cambria Math" pitchFamily="18" charset="0"/>
              </a:rPr>
              <a:t>b</a:t>
            </a:r>
            <a:r>
              <a:rPr lang="en-US" baseline="-25000" dirty="0" smtClean="0">
                <a:latin typeface="Cambria Math" pitchFamily="18" charset="0"/>
                <a:ea typeface="Cambria Math" pitchFamily="18" charset="0"/>
              </a:rPr>
              <a:t>5</a:t>
            </a:r>
            <a:r>
              <a:rPr lang="en-US" dirty="0" smtClean="0"/>
              <a:t>}. Which ordered pairs are in the relation </a:t>
            </a:r>
            <a:r>
              <a:rPr lang="en-US" i="1" dirty="0" smtClean="0"/>
              <a:t>R</a:t>
            </a:r>
            <a:r>
              <a:rPr lang="en-US" dirty="0" smtClean="0"/>
              <a:t> represented by the matrix</a:t>
            </a:r>
          </a:p>
          <a:p>
            <a:pPr>
              <a:buNone/>
            </a:pPr>
            <a:endParaRPr lang="en-US" dirty="0" smtClean="0"/>
          </a:p>
          <a:p>
            <a:pPr>
              <a:buNone/>
            </a:pPr>
            <a:endParaRPr lang="en-US" dirty="0" smtClean="0"/>
          </a:p>
          <a:p>
            <a:pPr>
              <a:buNone/>
            </a:pPr>
            <a:endParaRPr lang="en-US" dirty="0" smtClean="0"/>
          </a:p>
          <a:p>
            <a:pPr>
              <a:buNone/>
            </a:pPr>
            <a:r>
              <a:rPr lang="en-US" b="1" dirty="0" smtClean="0"/>
              <a:t>    Solution: </a:t>
            </a:r>
            <a:r>
              <a:rPr lang="en-US" dirty="0" smtClean="0"/>
              <a:t>Because </a:t>
            </a:r>
            <a:r>
              <a:rPr lang="en-US" i="1" dirty="0" smtClean="0"/>
              <a:t>R</a:t>
            </a:r>
            <a:r>
              <a:rPr lang="en-US" dirty="0" smtClean="0"/>
              <a:t>  consists of those ordered pairs (</a:t>
            </a:r>
            <a:r>
              <a:rPr lang="en-US" i="1" dirty="0" err="1" smtClean="0"/>
              <a:t>a</a:t>
            </a:r>
            <a:r>
              <a:rPr lang="en-US" i="1" baseline="-25000" dirty="0" err="1" smtClean="0"/>
              <a:t>i</a:t>
            </a:r>
            <a:r>
              <a:rPr lang="en-US" dirty="0" err="1" smtClean="0"/>
              <a:t>,</a:t>
            </a:r>
            <a:r>
              <a:rPr lang="en-US" i="1" dirty="0" err="1" smtClean="0"/>
              <a:t>b</a:t>
            </a:r>
            <a:r>
              <a:rPr lang="en-US" i="1" baseline="-25000" dirty="0" err="1" smtClean="0"/>
              <a:t>j</a:t>
            </a:r>
            <a:r>
              <a:rPr lang="en-US" dirty="0" smtClean="0"/>
              <a:t>) with </a:t>
            </a:r>
            <a:r>
              <a:rPr lang="en-US" i="1" dirty="0" err="1" smtClean="0"/>
              <a:t>m</a:t>
            </a:r>
            <a:r>
              <a:rPr lang="en-US" i="1" baseline="-25000" dirty="0" err="1" smtClean="0"/>
              <a:t>ij</a:t>
            </a:r>
            <a:r>
              <a:rPr lang="en-US" dirty="0" smtClean="0"/>
              <a:t> = </a:t>
            </a:r>
            <a:r>
              <a:rPr lang="en-US" dirty="0" smtClean="0">
                <a:latin typeface="Cambria Math" pitchFamily="18" charset="0"/>
                <a:ea typeface="Cambria Math" pitchFamily="18" charset="0"/>
              </a:rPr>
              <a:t>1</a:t>
            </a:r>
            <a:r>
              <a:rPr lang="en-US" dirty="0" smtClean="0"/>
              <a:t>, it follows that:</a:t>
            </a:r>
          </a:p>
          <a:p>
            <a:pPr>
              <a:buNone/>
            </a:pPr>
            <a:endParaRPr lang="en-US" dirty="0" smtClean="0"/>
          </a:p>
          <a:p>
            <a:pPr>
              <a:buNone/>
            </a:pPr>
            <a:r>
              <a:rPr lang="en-US" sz="2000" i="1" dirty="0" smtClean="0"/>
              <a:t>          R </a:t>
            </a:r>
            <a:r>
              <a:rPr lang="en-US" sz="2000" dirty="0" smtClean="0"/>
              <a:t>= {(</a:t>
            </a:r>
            <a:r>
              <a:rPr lang="en-US" sz="2000" i="1" dirty="0" smtClean="0"/>
              <a:t>a</a:t>
            </a:r>
            <a:r>
              <a:rPr lang="en-US" sz="2000" baseline="-25000" dirty="0" smtClean="0">
                <a:latin typeface="Cambria Math" pitchFamily="18" charset="0"/>
                <a:ea typeface="Cambria Math" pitchFamily="18" charset="0"/>
              </a:rPr>
              <a:t>1</a:t>
            </a:r>
            <a:r>
              <a:rPr lang="en-US" sz="2000" dirty="0" smtClean="0">
                <a:latin typeface="Cambria Math" pitchFamily="18" charset="0"/>
                <a:ea typeface="Cambria Math" pitchFamily="18" charset="0"/>
              </a:rPr>
              <a:t>,</a:t>
            </a:r>
            <a:r>
              <a:rPr lang="en-US" sz="2000" i="1" dirty="0" smtClean="0">
                <a:ea typeface="Cambria Math" pitchFamily="18" charset="0"/>
              </a:rPr>
              <a:t> b</a:t>
            </a:r>
            <a:r>
              <a:rPr lang="en-US" sz="2000" baseline="-25000" dirty="0" smtClean="0">
                <a:latin typeface="Cambria Math" pitchFamily="18" charset="0"/>
                <a:ea typeface="Cambria Math" pitchFamily="18" charset="0"/>
              </a:rPr>
              <a:t>2</a:t>
            </a:r>
            <a:r>
              <a:rPr lang="en-US" sz="2000" dirty="0" smtClean="0"/>
              <a:t>), (</a:t>
            </a:r>
            <a:r>
              <a:rPr lang="en-US" sz="2000" i="1" dirty="0" smtClean="0">
                <a:ea typeface="Cambria Math" pitchFamily="18" charset="0"/>
              </a:rPr>
              <a:t>a</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a:t>
            </a:r>
            <a:r>
              <a:rPr lang="en-US" sz="2000" i="1" dirty="0" smtClean="0"/>
              <a:t> b</a:t>
            </a:r>
            <a:r>
              <a:rPr lang="en-US" sz="2000" baseline="-25000" dirty="0" smtClean="0">
                <a:latin typeface="Cambria Math" pitchFamily="18" charset="0"/>
                <a:ea typeface="Cambria Math" pitchFamily="18" charset="0"/>
              </a:rPr>
              <a:t>1</a:t>
            </a:r>
            <a:r>
              <a:rPr lang="en-US" sz="2000" dirty="0" smtClean="0"/>
              <a:t>),(</a:t>
            </a:r>
            <a:r>
              <a:rPr lang="en-US" sz="2000" i="1" dirty="0" smtClean="0">
                <a:ea typeface="Cambria Math" pitchFamily="18" charset="0"/>
              </a:rPr>
              <a:t>a</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a:t>
            </a:r>
            <a:r>
              <a:rPr lang="en-US" sz="2000" i="1" dirty="0" smtClean="0">
                <a:ea typeface="Cambria Math" pitchFamily="18" charset="0"/>
              </a:rPr>
              <a:t> b</a:t>
            </a:r>
            <a:r>
              <a:rPr lang="en-US" sz="2000" baseline="-25000" dirty="0" smtClean="0">
                <a:latin typeface="Cambria Math" pitchFamily="18" charset="0"/>
                <a:ea typeface="Cambria Math" pitchFamily="18" charset="0"/>
              </a:rPr>
              <a:t>3</a:t>
            </a:r>
            <a:r>
              <a:rPr lang="en-US" sz="2000" dirty="0" smtClean="0"/>
              <a:t>), (</a:t>
            </a:r>
            <a:r>
              <a:rPr lang="en-US" sz="2000" i="1" dirty="0" smtClean="0">
                <a:ea typeface="Cambria Math" pitchFamily="18" charset="0"/>
              </a:rPr>
              <a:t>a</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a:t>
            </a:r>
            <a:r>
              <a:rPr lang="en-US" sz="2000" i="1" dirty="0" smtClean="0"/>
              <a:t> b</a:t>
            </a:r>
            <a:r>
              <a:rPr lang="en-US" sz="2000" baseline="-25000" dirty="0" smtClean="0">
                <a:latin typeface="Cambria Math" pitchFamily="18" charset="0"/>
                <a:ea typeface="Cambria Math" pitchFamily="18" charset="0"/>
              </a:rPr>
              <a:t>4</a:t>
            </a:r>
            <a:r>
              <a:rPr lang="en-US" sz="2000" dirty="0" smtClean="0"/>
              <a:t>),(</a:t>
            </a:r>
            <a:r>
              <a:rPr lang="en-US" sz="2000" i="1" dirty="0" smtClean="0">
                <a:ea typeface="Cambria Math" pitchFamily="18" charset="0"/>
              </a:rPr>
              <a:t>a</a:t>
            </a:r>
            <a:r>
              <a:rPr lang="en-US" sz="2000" baseline="-25000" dirty="0" smtClean="0">
                <a:latin typeface="Cambria Math" pitchFamily="18" charset="0"/>
                <a:ea typeface="Cambria Math" pitchFamily="18" charset="0"/>
              </a:rPr>
              <a:t>3</a:t>
            </a:r>
            <a:r>
              <a:rPr lang="en-US" sz="2000" dirty="0" smtClean="0">
                <a:latin typeface="Cambria Math" pitchFamily="18" charset="0"/>
                <a:ea typeface="Cambria Math" pitchFamily="18" charset="0"/>
              </a:rPr>
              <a:t>,</a:t>
            </a:r>
            <a:r>
              <a:rPr lang="en-US" sz="2000" i="1" dirty="0" smtClean="0">
                <a:ea typeface="Cambria Math" pitchFamily="18" charset="0"/>
              </a:rPr>
              <a:t> b</a:t>
            </a:r>
            <a:r>
              <a:rPr lang="en-US" sz="2000" baseline="-25000" dirty="0" smtClean="0">
                <a:latin typeface="Cambria Math" pitchFamily="18" charset="0"/>
                <a:ea typeface="Cambria Math" pitchFamily="18" charset="0"/>
              </a:rPr>
              <a:t>1</a:t>
            </a:r>
            <a:r>
              <a:rPr lang="en-US" sz="2000" dirty="0" smtClean="0"/>
              <a:t>), {(</a:t>
            </a:r>
            <a:r>
              <a:rPr lang="en-US" sz="2000" i="1" dirty="0" smtClean="0"/>
              <a:t>a</a:t>
            </a:r>
            <a:r>
              <a:rPr lang="en-US" sz="2000" baseline="-25000" dirty="0" smtClean="0">
                <a:latin typeface="Cambria Math" pitchFamily="18" charset="0"/>
                <a:ea typeface="Cambria Math" pitchFamily="18" charset="0"/>
              </a:rPr>
              <a:t>3</a:t>
            </a:r>
            <a:r>
              <a:rPr lang="en-US" sz="2000" dirty="0" smtClean="0">
                <a:latin typeface="Cambria Math" pitchFamily="18" charset="0"/>
                <a:ea typeface="Cambria Math" pitchFamily="18" charset="0"/>
              </a:rPr>
              <a:t>,</a:t>
            </a:r>
            <a:r>
              <a:rPr lang="en-US" sz="2000" i="1" dirty="0" smtClean="0">
                <a:ea typeface="Cambria Math" pitchFamily="18" charset="0"/>
              </a:rPr>
              <a:t> b</a:t>
            </a:r>
            <a:r>
              <a:rPr lang="en-US" sz="2000" baseline="-25000" dirty="0" smtClean="0">
                <a:latin typeface="Cambria Math" pitchFamily="18" charset="0"/>
                <a:ea typeface="Cambria Math" pitchFamily="18" charset="0"/>
              </a:rPr>
              <a:t>3</a:t>
            </a:r>
            <a:r>
              <a:rPr lang="en-US" sz="2000" dirty="0" smtClean="0"/>
              <a:t>), (</a:t>
            </a:r>
            <a:r>
              <a:rPr lang="en-US" sz="2000" i="1" dirty="0" smtClean="0">
                <a:ea typeface="Cambria Math" pitchFamily="18" charset="0"/>
              </a:rPr>
              <a:t>a</a:t>
            </a:r>
            <a:r>
              <a:rPr lang="en-US" sz="2000" baseline="-25000" dirty="0" smtClean="0">
                <a:latin typeface="Cambria Math" pitchFamily="18" charset="0"/>
                <a:ea typeface="Cambria Math" pitchFamily="18" charset="0"/>
              </a:rPr>
              <a:t>3</a:t>
            </a:r>
            <a:r>
              <a:rPr lang="en-US" sz="2000" dirty="0" smtClean="0">
                <a:latin typeface="Cambria Math" pitchFamily="18" charset="0"/>
                <a:ea typeface="Cambria Math" pitchFamily="18" charset="0"/>
              </a:rPr>
              <a:t>,</a:t>
            </a:r>
            <a:r>
              <a:rPr lang="en-US" sz="2000" i="1" dirty="0" smtClean="0"/>
              <a:t> b</a:t>
            </a:r>
            <a:r>
              <a:rPr lang="en-US" sz="2000" baseline="-25000" dirty="0" smtClean="0">
                <a:latin typeface="Cambria Math" pitchFamily="18" charset="0"/>
                <a:ea typeface="Cambria Math" pitchFamily="18" charset="0"/>
              </a:rPr>
              <a:t>5</a:t>
            </a:r>
            <a:r>
              <a:rPr lang="en-US" sz="2000" dirty="0" smtClean="0"/>
              <a:t>)}. </a:t>
            </a:r>
            <a:endParaRPr lang="en-US" sz="2000"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3505200" y="3124200"/>
            <a:ext cx="3082290" cy="91249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Matrices of Relations on Sets</a:t>
            </a:r>
            <a:endParaRPr lang="en-US" dirty="0"/>
          </a:p>
        </p:txBody>
      </p:sp>
      <p:sp>
        <p:nvSpPr>
          <p:cNvPr id="3" name="Content Placeholder 2"/>
          <p:cNvSpPr>
            <a:spLocks noGrp="1"/>
          </p:cNvSpPr>
          <p:nvPr>
            <p:ph idx="1"/>
          </p:nvPr>
        </p:nvSpPr>
        <p:spPr/>
        <p:txBody>
          <a:bodyPr/>
          <a:lstStyle/>
          <a:p>
            <a:r>
              <a:rPr lang="en-US" dirty="0" smtClean="0"/>
              <a:t>If </a:t>
            </a:r>
            <a:r>
              <a:rPr lang="en-US" i="1" dirty="0" smtClean="0"/>
              <a:t>R</a:t>
            </a:r>
            <a:r>
              <a:rPr lang="en-US" dirty="0" smtClean="0"/>
              <a:t> is a reflexive relation, all the elements on the main diagonal of </a:t>
            </a:r>
            <a:r>
              <a:rPr lang="en-US" i="1" dirty="0" smtClean="0"/>
              <a:t>M</a:t>
            </a:r>
            <a:r>
              <a:rPr lang="en-US" i="1" baseline="-25000" dirty="0" smtClean="0"/>
              <a:t>R</a:t>
            </a:r>
            <a:r>
              <a:rPr lang="en-US" dirty="0" smtClean="0"/>
              <a:t> are equal to </a:t>
            </a:r>
            <a:r>
              <a:rPr lang="en-US" dirty="0" smtClean="0">
                <a:latin typeface="Cambria Math" pitchFamily="18" charset="0"/>
                <a:ea typeface="Cambria Math" pitchFamily="18" charset="0"/>
              </a:rPr>
              <a:t>1</a:t>
            </a:r>
            <a:r>
              <a:rPr lang="en-US" dirty="0" smtClean="0"/>
              <a:t>.</a:t>
            </a:r>
          </a:p>
          <a:p>
            <a:endParaRPr lang="en-US" dirty="0" smtClean="0"/>
          </a:p>
          <a:p>
            <a:pPr>
              <a:buNone/>
            </a:pPr>
            <a:endParaRPr lang="en-US" dirty="0" smtClean="0"/>
          </a:p>
          <a:p>
            <a:r>
              <a:rPr lang="en-US" dirty="0" smtClean="0"/>
              <a:t> </a:t>
            </a:r>
            <a:r>
              <a:rPr lang="en-US" i="1" dirty="0" smtClean="0"/>
              <a:t>R</a:t>
            </a:r>
            <a:r>
              <a:rPr lang="en-US" dirty="0" smtClean="0"/>
              <a:t> is a symmetric relation, if and only if </a:t>
            </a:r>
            <a:r>
              <a:rPr lang="en-US" i="1" dirty="0" err="1" smtClean="0"/>
              <a:t>m</a:t>
            </a:r>
            <a:r>
              <a:rPr lang="en-US" i="1" baseline="-25000" dirty="0" err="1" smtClean="0"/>
              <a:t>ij</a:t>
            </a:r>
            <a:r>
              <a:rPr lang="en-US" dirty="0" smtClean="0"/>
              <a:t> = </a:t>
            </a:r>
            <a:r>
              <a:rPr lang="en-US" dirty="0" smtClean="0">
                <a:latin typeface="Cambria Math" pitchFamily="18" charset="0"/>
                <a:ea typeface="Cambria Math" pitchFamily="18" charset="0"/>
              </a:rPr>
              <a:t>1 </a:t>
            </a:r>
            <a:r>
              <a:rPr lang="en-US" dirty="0" smtClean="0"/>
              <a:t>whenever </a:t>
            </a:r>
            <a:r>
              <a:rPr lang="en-US" i="1" dirty="0" err="1" smtClean="0"/>
              <a:t>m</a:t>
            </a:r>
            <a:r>
              <a:rPr lang="en-US" i="1" baseline="-25000" dirty="0" err="1" smtClean="0"/>
              <a:t>ji</a:t>
            </a:r>
            <a:r>
              <a:rPr lang="en-US" dirty="0" smtClean="0"/>
              <a:t> = </a:t>
            </a:r>
            <a:r>
              <a:rPr lang="en-US" dirty="0" smtClean="0">
                <a:latin typeface="Cambria Math" pitchFamily="18" charset="0"/>
                <a:ea typeface="Cambria Math" pitchFamily="18" charset="0"/>
              </a:rPr>
              <a:t>1</a:t>
            </a:r>
            <a:r>
              <a:rPr lang="en-US" dirty="0" smtClean="0"/>
              <a:t>. </a:t>
            </a:r>
            <a:r>
              <a:rPr lang="en-US" i="1" dirty="0" smtClean="0"/>
              <a:t>R</a:t>
            </a:r>
            <a:r>
              <a:rPr lang="en-US" dirty="0" smtClean="0"/>
              <a:t> is an </a:t>
            </a:r>
            <a:r>
              <a:rPr lang="en-US" dirty="0" err="1" smtClean="0"/>
              <a:t>antisymmetric</a:t>
            </a:r>
            <a:r>
              <a:rPr lang="en-US" dirty="0" smtClean="0"/>
              <a:t> relation, if and only if </a:t>
            </a:r>
            <a:r>
              <a:rPr lang="en-US" i="1" dirty="0" err="1" smtClean="0"/>
              <a:t>m</a:t>
            </a:r>
            <a:r>
              <a:rPr lang="en-US" i="1" baseline="-25000" dirty="0" err="1" smtClean="0"/>
              <a:t>ij</a:t>
            </a:r>
            <a:r>
              <a:rPr lang="en-US" dirty="0" smtClean="0"/>
              <a:t> = </a:t>
            </a:r>
            <a:r>
              <a:rPr lang="en-US" dirty="0" smtClean="0">
                <a:latin typeface="Cambria Math" pitchFamily="18" charset="0"/>
                <a:ea typeface="Cambria Math" pitchFamily="18" charset="0"/>
              </a:rPr>
              <a:t>0  or </a:t>
            </a:r>
            <a:r>
              <a:rPr lang="en-US" i="1" dirty="0" err="1" smtClean="0"/>
              <a:t>m</a:t>
            </a:r>
            <a:r>
              <a:rPr lang="en-US" i="1" baseline="-25000" dirty="0" err="1" smtClean="0"/>
              <a:t>ji</a:t>
            </a:r>
            <a:r>
              <a:rPr lang="en-US" dirty="0" smtClean="0"/>
              <a:t> = </a:t>
            </a:r>
            <a:r>
              <a:rPr lang="en-US" dirty="0" smtClean="0">
                <a:latin typeface="Cambria Math" pitchFamily="18" charset="0"/>
                <a:ea typeface="Cambria Math" pitchFamily="18" charset="0"/>
              </a:rPr>
              <a:t>0 when  </a:t>
            </a:r>
            <a:r>
              <a:rPr lang="en-US" i="1" dirty="0" err="1" smtClean="0">
                <a:ea typeface="Cambria Math" pitchFamily="18" charset="0"/>
              </a:rPr>
              <a:t>i</a:t>
            </a:r>
            <a:r>
              <a:rPr lang="en-US" dirty="0" smtClean="0">
                <a:latin typeface="Cambria Math"/>
                <a:ea typeface="Cambria Math"/>
              </a:rPr>
              <a:t>≠</a:t>
            </a:r>
            <a:r>
              <a:rPr lang="en-US" i="1" dirty="0" smtClean="0">
                <a:ea typeface="Cambria Math" pitchFamily="18" charset="0"/>
              </a:rPr>
              <a:t> j</a:t>
            </a:r>
            <a:r>
              <a:rPr lang="en-US" dirty="0" smtClean="0"/>
              <a:t>. </a:t>
            </a:r>
          </a:p>
          <a:p>
            <a:endParaRPr lang="en-US" dirty="0"/>
          </a:p>
        </p:txBody>
      </p:sp>
      <p:pic>
        <p:nvPicPr>
          <p:cNvPr id="4" name="Content Placeholder 3" descr="0803.jpg"/>
          <p:cNvPicPr>
            <a:picLocks noChangeAspect="1"/>
          </p:cNvPicPr>
          <p:nvPr/>
        </p:nvPicPr>
        <p:blipFill>
          <a:blip r:embed="rId2" cstate="print"/>
          <a:stretch>
            <a:fillRect/>
          </a:stretch>
        </p:blipFill>
        <p:spPr>
          <a:xfrm>
            <a:off x="6172200" y="2667000"/>
            <a:ext cx="819150" cy="832104"/>
          </a:xfrm>
          <a:prstGeom prst="rect">
            <a:avLst/>
          </a:prstGeom>
        </p:spPr>
      </p:pic>
      <p:pic>
        <p:nvPicPr>
          <p:cNvPr id="5" name="Content Placeholder 5" descr="0804.jpg"/>
          <p:cNvPicPr>
            <a:picLocks noChangeAspect="1"/>
          </p:cNvPicPr>
          <p:nvPr/>
        </p:nvPicPr>
        <p:blipFill>
          <a:blip r:embed="rId3" cstate="print"/>
          <a:stretch>
            <a:fillRect/>
          </a:stretch>
        </p:blipFill>
        <p:spPr>
          <a:xfrm>
            <a:off x="5638800" y="5334000"/>
            <a:ext cx="1937004" cy="976122"/>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Relation on a Set</a:t>
            </a:r>
            <a:endParaRPr lang="en-US" dirty="0"/>
          </a:p>
        </p:txBody>
      </p:sp>
      <p:sp>
        <p:nvSpPr>
          <p:cNvPr id="7" name="Content Placeholder 6"/>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3</a:t>
            </a:r>
            <a:r>
              <a:rPr lang="en-US" dirty="0" smtClean="0"/>
              <a:t>: Suppose that the relation </a:t>
            </a:r>
            <a:r>
              <a:rPr lang="en-US" i="1" dirty="0" smtClean="0"/>
              <a:t>R</a:t>
            </a:r>
            <a:r>
              <a:rPr lang="en-US" dirty="0" smtClean="0"/>
              <a:t> on a set is represented by the matrix</a:t>
            </a:r>
          </a:p>
          <a:p>
            <a:pPr>
              <a:buNone/>
            </a:pPr>
            <a:endParaRPr lang="en-US" dirty="0" smtClean="0"/>
          </a:p>
          <a:p>
            <a:pPr>
              <a:buNone/>
            </a:pPr>
            <a:endParaRPr lang="en-US" dirty="0" smtClean="0"/>
          </a:p>
          <a:p>
            <a:pPr>
              <a:buNone/>
            </a:pPr>
            <a:r>
              <a:rPr lang="en-US" dirty="0" smtClean="0"/>
              <a:t>   Is </a:t>
            </a:r>
            <a:r>
              <a:rPr lang="en-US" i="1" dirty="0" smtClean="0"/>
              <a:t>R</a:t>
            </a:r>
            <a:r>
              <a:rPr lang="en-US" dirty="0" smtClean="0"/>
              <a:t> reflexive, symmetric, and/or </a:t>
            </a:r>
            <a:r>
              <a:rPr lang="en-US" dirty="0" err="1" smtClean="0"/>
              <a:t>antisymmetric</a:t>
            </a:r>
            <a:r>
              <a:rPr lang="en-US" dirty="0" smtClean="0"/>
              <a:t>?</a:t>
            </a:r>
          </a:p>
          <a:p>
            <a:pPr>
              <a:buNone/>
            </a:pPr>
            <a:r>
              <a:rPr lang="en-US" b="1" dirty="0" smtClean="0"/>
              <a:t>   Solution</a:t>
            </a:r>
            <a:r>
              <a:rPr lang="en-US" dirty="0" smtClean="0"/>
              <a:t>: Because all the diagonal elements are equal to</a:t>
            </a:r>
            <a:r>
              <a:rPr lang="en-US" dirty="0" smtClean="0">
                <a:latin typeface="Cambria Math" pitchFamily="18" charset="0"/>
                <a:ea typeface="Cambria Math" pitchFamily="18" charset="0"/>
              </a:rPr>
              <a:t> 1</a:t>
            </a:r>
            <a:r>
              <a:rPr lang="en-US" dirty="0" smtClean="0"/>
              <a:t>, </a:t>
            </a:r>
            <a:r>
              <a:rPr lang="en-US" i="1" dirty="0" smtClean="0"/>
              <a:t>R</a:t>
            </a:r>
            <a:r>
              <a:rPr lang="en-US" dirty="0" smtClean="0"/>
              <a:t> is reflexive. Because </a:t>
            </a:r>
            <a:r>
              <a:rPr lang="en-US" i="1" dirty="0" smtClean="0"/>
              <a:t>M</a:t>
            </a:r>
            <a:r>
              <a:rPr lang="en-US" i="1" baseline="-25000" dirty="0" smtClean="0"/>
              <a:t>R</a:t>
            </a:r>
            <a:r>
              <a:rPr lang="en-US" dirty="0" smtClean="0"/>
              <a:t> is symmetric, </a:t>
            </a:r>
            <a:r>
              <a:rPr lang="en-US" i="1" dirty="0" smtClean="0"/>
              <a:t>R</a:t>
            </a:r>
            <a:r>
              <a:rPr lang="en-US" dirty="0" smtClean="0"/>
              <a:t> is symmetric and not </a:t>
            </a:r>
            <a:r>
              <a:rPr lang="en-US" dirty="0" err="1" smtClean="0"/>
              <a:t>antisymmetric</a:t>
            </a:r>
            <a:r>
              <a:rPr lang="en-US" dirty="0" smtClean="0"/>
              <a:t> because both </a:t>
            </a:r>
            <a:r>
              <a:rPr lang="en-US" i="1" dirty="0" smtClean="0"/>
              <a:t>m</a:t>
            </a:r>
            <a:r>
              <a:rPr lang="en-US" baseline="-25000" dirty="0" smtClean="0">
                <a:latin typeface="Cambria" pitchFamily="18" charset="0"/>
              </a:rPr>
              <a:t>1,2</a:t>
            </a:r>
            <a:r>
              <a:rPr lang="en-US" dirty="0" smtClean="0"/>
              <a:t> and </a:t>
            </a:r>
            <a:r>
              <a:rPr lang="en-US" i="1" dirty="0" smtClean="0"/>
              <a:t>m</a:t>
            </a:r>
            <a:r>
              <a:rPr lang="en-US" baseline="-25000" dirty="0" smtClean="0">
                <a:latin typeface="Cambria Math" pitchFamily="18" charset="0"/>
                <a:ea typeface="Cambria Math" pitchFamily="18" charset="0"/>
              </a:rPr>
              <a:t>2,1</a:t>
            </a:r>
            <a:r>
              <a:rPr lang="en-US" dirty="0" smtClean="0"/>
              <a:t> are </a:t>
            </a:r>
            <a:r>
              <a:rPr lang="en-US" dirty="0" smtClean="0">
                <a:latin typeface="Cambria Math" pitchFamily="18" charset="0"/>
                <a:ea typeface="Cambria Math" pitchFamily="18" charset="0"/>
              </a:rPr>
              <a:t>1</a:t>
            </a:r>
            <a:r>
              <a:rPr lang="en-US" dirty="0" smtClean="0"/>
              <a:t>. </a:t>
            </a:r>
          </a:p>
        </p:txBody>
      </p:sp>
      <p:pic>
        <p:nvPicPr>
          <p:cNvPr id="10" name="Picture 9" descr="addin_tmp.png"/>
          <p:cNvPicPr>
            <a:picLocks noChangeAspect="1"/>
          </p:cNvPicPr>
          <p:nvPr>
            <p:custDataLst>
              <p:tags r:id="rId1"/>
            </p:custDataLst>
          </p:nvPr>
        </p:nvPicPr>
        <p:blipFill>
          <a:blip r:embed="rId4" cstate="print"/>
          <a:stretch>
            <a:fillRect/>
          </a:stretch>
        </p:blipFill>
        <p:spPr>
          <a:xfrm>
            <a:off x="4648200" y="2743200"/>
            <a:ext cx="2308860" cy="91249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Relations Using Digraphs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a:t>
            </a:r>
            <a:r>
              <a:rPr lang="en-US" dirty="0" smtClean="0"/>
              <a:t>: A </a:t>
            </a:r>
            <a:r>
              <a:rPr lang="en-US" i="1" dirty="0" smtClean="0"/>
              <a:t>directed graph</a:t>
            </a:r>
            <a:r>
              <a:rPr lang="en-US" dirty="0" smtClean="0"/>
              <a:t>, or </a:t>
            </a:r>
            <a:r>
              <a:rPr lang="en-US" i="1" dirty="0" smtClean="0"/>
              <a:t>digraph</a:t>
            </a:r>
            <a:r>
              <a:rPr lang="en-US" dirty="0" smtClean="0"/>
              <a:t>, consists of a set </a:t>
            </a:r>
            <a:r>
              <a:rPr lang="en-US" i="1" dirty="0" smtClean="0"/>
              <a:t>V</a:t>
            </a:r>
            <a:r>
              <a:rPr lang="en-US" dirty="0" smtClean="0"/>
              <a:t> of </a:t>
            </a:r>
            <a:r>
              <a:rPr lang="en-US" i="1" dirty="0" smtClean="0"/>
              <a:t>vertices</a:t>
            </a:r>
            <a:r>
              <a:rPr lang="en-US" dirty="0" smtClean="0"/>
              <a:t> (or </a:t>
            </a:r>
            <a:r>
              <a:rPr lang="en-US" i="1" dirty="0" smtClean="0"/>
              <a:t>nodes</a:t>
            </a:r>
            <a:r>
              <a:rPr lang="en-US" dirty="0" smtClean="0"/>
              <a:t>) together with a set </a:t>
            </a:r>
            <a:r>
              <a:rPr lang="en-US" i="1" dirty="0" smtClean="0"/>
              <a:t>E</a:t>
            </a:r>
            <a:r>
              <a:rPr lang="en-US" dirty="0" smtClean="0"/>
              <a:t> of ordered pairs of elements of </a:t>
            </a:r>
            <a:r>
              <a:rPr lang="en-US" i="1" dirty="0" smtClean="0"/>
              <a:t>V</a:t>
            </a:r>
            <a:r>
              <a:rPr lang="en-US" dirty="0" smtClean="0"/>
              <a:t> called </a:t>
            </a:r>
            <a:r>
              <a:rPr lang="en-US" i="1" dirty="0" smtClean="0"/>
              <a:t>edges</a:t>
            </a:r>
            <a:r>
              <a:rPr lang="en-US" dirty="0" smtClean="0"/>
              <a:t> (or </a:t>
            </a:r>
            <a:r>
              <a:rPr lang="en-US" i="1" dirty="0" smtClean="0"/>
              <a:t>arcs</a:t>
            </a:r>
            <a:r>
              <a:rPr lang="en-US" dirty="0" smtClean="0"/>
              <a:t>). The vertex </a:t>
            </a:r>
            <a:r>
              <a:rPr lang="en-US" i="1" dirty="0" smtClean="0"/>
              <a:t>a</a:t>
            </a:r>
            <a:r>
              <a:rPr lang="en-US" dirty="0" smtClean="0"/>
              <a:t> is called the </a:t>
            </a:r>
            <a:r>
              <a:rPr lang="en-US" i="1" dirty="0" smtClean="0"/>
              <a:t>initial vertex</a:t>
            </a:r>
            <a:r>
              <a:rPr lang="en-US" dirty="0" smtClean="0"/>
              <a:t> of the edge (</a:t>
            </a:r>
            <a:r>
              <a:rPr lang="en-US" i="1" dirty="0" err="1" smtClean="0"/>
              <a:t>a</a:t>
            </a:r>
            <a:r>
              <a:rPr lang="en-US" dirty="0" err="1" smtClean="0"/>
              <a:t>,</a:t>
            </a:r>
            <a:r>
              <a:rPr lang="en-US" i="1" dirty="0" err="1" smtClean="0"/>
              <a:t>b</a:t>
            </a:r>
            <a:r>
              <a:rPr lang="en-US" dirty="0" smtClean="0"/>
              <a:t>), and the vertex </a:t>
            </a:r>
            <a:r>
              <a:rPr lang="en-US" i="1" dirty="0" smtClean="0"/>
              <a:t>b</a:t>
            </a:r>
            <a:r>
              <a:rPr lang="en-US" dirty="0" smtClean="0"/>
              <a:t> is called the </a:t>
            </a:r>
            <a:r>
              <a:rPr lang="en-US" i="1" dirty="0" smtClean="0"/>
              <a:t>terminal vertex </a:t>
            </a:r>
            <a:r>
              <a:rPr lang="en-US" dirty="0" smtClean="0"/>
              <a:t>of this edge.</a:t>
            </a:r>
          </a:p>
          <a:p>
            <a:pPr lvl="1"/>
            <a:r>
              <a:rPr lang="en-US" dirty="0" smtClean="0"/>
              <a:t>An edge of the form (</a:t>
            </a:r>
            <a:r>
              <a:rPr lang="en-US" i="1" dirty="0" err="1" smtClean="0"/>
              <a:t>a</a:t>
            </a:r>
            <a:r>
              <a:rPr lang="en-US" dirty="0" err="1" smtClean="0"/>
              <a:t>,</a:t>
            </a:r>
            <a:r>
              <a:rPr lang="en-US" i="1" dirty="0" err="1" smtClean="0"/>
              <a:t>a</a:t>
            </a:r>
            <a:r>
              <a:rPr lang="en-US" dirty="0" smtClean="0"/>
              <a:t>) is called a </a:t>
            </a:r>
            <a:r>
              <a:rPr lang="en-US" i="1" dirty="0" smtClean="0"/>
              <a:t>loop</a:t>
            </a:r>
            <a:r>
              <a:rPr lang="en-US" dirty="0" smtClean="0"/>
              <a:t>.  </a:t>
            </a:r>
          </a:p>
          <a:p>
            <a:pPr>
              <a:buNone/>
            </a:pPr>
            <a:r>
              <a:rPr lang="en-US" b="1" dirty="0" smtClean="0"/>
              <a:t>    </a:t>
            </a:r>
          </a:p>
          <a:p>
            <a:pPr>
              <a:buNone/>
            </a:pPr>
            <a:r>
              <a:rPr lang="en-US" b="1" dirty="0" smtClean="0"/>
              <a:t>    Example </a:t>
            </a:r>
            <a:r>
              <a:rPr lang="en-US" b="1" dirty="0" smtClean="0">
                <a:latin typeface="Cambria Math" pitchFamily="18" charset="0"/>
                <a:ea typeface="Cambria Math" pitchFamily="18" charset="0"/>
              </a:rPr>
              <a:t>7</a:t>
            </a:r>
            <a:r>
              <a:rPr lang="en-US" dirty="0" smtClean="0"/>
              <a:t>:  A drawing of the directed graph with vertices </a:t>
            </a:r>
            <a:r>
              <a:rPr lang="en-US" i="1" dirty="0" smtClean="0"/>
              <a:t>a</a:t>
            </a:r>
            <a:r>
              <a:rPr lang="en-US" dirty="0" smtClean="0"/>
              <a:t>, </a:t>
            </a:r>
            <a:r>
              <a:rPr lang="en-US" i="1" dirty="0" smtClean="0"/>
              <a:t>b</a:t>
            </a:r>
            <a:r>
              <a:rPr lang="en-US" dirty="0" smtClean="0"/>
              <a:t>, </a:t>
            </a:r>
            <a:r>
              <a:rPr lang="en-US" i="1" dirty="0" smtClean="0"/>
              <a:t>c</a:t>
            </a:r>
            <a:r>
              <a:rPr lang="en-US" dirty="0" smtClean="0"/>
              <a:t>, and </a:t>
            </a:r>
            <a:r>
              <a:rPr lang="en-US" i="1" dirty="0" smtClean="0"/>
              <a:t>d</a:t>
            </a:r>
            <a:r>
              <a:rPr lang="en-US" dirty="0" smtClean="0"/>
              <a:t>, and edges   (</a:t>
            </a:r>
            <a:r>
              <a:rPr lang="en-US" i="1" dirty="0" smtClean="0"/>
              <a:t>a</a:t>
            </a:r>
            <a:r>
              <a:rPr lang="en-US" dirty="0" smtClean="0"/>
              <a:t>, </a:t>
            </a:r>
            <a:r>
              <a:rPr lang="en-US" i="1" dirty="0" smtClean="0"/>
              <a:t>b</a:t>
            </a:r>
            <a:r>
              <a:rPr lang="en-US" dirty="0" smtClean="0"/>
              <a:t>), (</a:t>
            </a:r>
            <a:r>
              <a:rPr lang="en-US" i="1" dirty="0" smtClean="0"/>
              <a:t>a</a:t>
            </a:r>
            <a:r>
              <a:rPr lang="en-US" dirty="0" smtClean="0"/>
              <a:t>, </a:t>
            </a:r>
            <a:r>
              <a:rPr lang="en-US" i="1" dirty="0" smtClean="0"/>
              <a:t>d</a:t>
            </a:r>
            <a:r>
              <a:rPr lang="en-US" dirty="0" smtClean="0"/>
              <a:t>), (</a:t>
            </a:r>
            <a:r>
              <a:rPr lang="en-US" i="1" dirty="0" smtClean="0"/>
              <a:t>b</a:t>
            </a:r>
            <a:r>
              <a:rPr lang="en-US" dirty="0" smtClean="0"/>
              <a:t>, </a:t>
            </a:r>
            <a:r>
              <a:rPr lang="en-US" i="1" dirty="0" smtClean="0"/>
              <a:t>b</a:t>
            </a:r>
            <a:r>
              <a:rPr lang="en-US" dirty="0" smtClean="0"/>
              <a:t>), (</a:t>
            </a:r>
            <a:r>
              <a:rPr lang="en-US" i="1" dirty="0" smtClean="0"/>
              <a:t>b</a:t>
            </a:r>
            <a:r>
              <a:rPr lang="en-US" dirty="0" smtClean="0"/>
              <a:t>, </a:t>
            </a:r>
            <a:r>
              <a:rPr lang="en-US" i="1" dirty="0" smtClean="0"/>
              <a:t>d</a:t>
            </a:r>
            <a:r>
              <a:rPr lang="en-US" dirty="0" smtClean="0"/>
              <a:t>), (</a:t>
            </a:r>
            <a:r>
              <a:rPr lang="en-US" i="1" dirty="0" smtClean="0"/>
              <a:t>c</a:t>
            </a:r>
            <a:r>
              <a:rPr lang="en-US" dirty="0" smtClean="0"/>
              <a:t>, a), (</a:t>
            </a:r>
            <a:r>
              <a:rPr lang="en-US" i="1" dirty="0" smtClean="0"/>
              <a:t>c,</a:t>
            </a:r>
            <a:r>
              <a:rPr lang="en-US" dirty="0" smtClean="0"/>
              <a:t> </a:t>
            </a:r>
            <a:r>
              <a:rPr lang="en-US" i="1" dirty="0" smtClean="0"/>
              <a:t>b</a:t>
            </a:r>
            <a:r>
              <a:rPr lang="en-US" dirty="0" smtClean="0"/>
              <a:t>), and (</a:t>
            </a:r>
            <a:r>
              <a:rPr lang="en-US" i="1" dirty="0" smtClean="0"/>
              <a:t>d</a:t>
            </a:r>
            <a:r>
              <a:rPr lang="en-US" dirty="0" smtClean="0"/>
              <a:t>, </a:t>
            </a:r>
            <a:r>
              <a:rPr lang="en-US" i="1" dirty="0" smtClean="0"/>
              <a:t>b</a:t>
            </a:r>
            <a:r>
              <a:rPr lang="en-US" dirty="0" smtClean="0"/>
              <a:t>) is shown here.</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a:p>
        </p:txBody>
      </p:sp>
      <p:pic>
        <p:nvPicPr>
          <p:cNvPr id="4" name="Content Placeholder 3" descr="0805.jpg"/>
          <p:cNvPicPr>
            <a:picLocks noChangeAspect="1"/>
          </p:cNvPicPr>
          <p:nvPr/>
        </p:nvPicPr>
        <p:blipFill>
          <a:blip r:embed="rId2" cstate="print"/>
          <a:stretch>
            <a:fillRect/>
          </a:stretch>
        </p:blipFill>
        <p:spPr>
          <a:xfrm>
            <a:off x="2895600" y="4419600"/>
            <a:ext cx="976122" cy="11087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Digraphs Representing Relations</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 8</a:t>
            </a:r>
            <a:r>
              <a:rPr lang="en-US" dirty="0" smtClean="0"/>
              <a:t>: What are the ordered pairs in the relation </a:t>
            </a:r>
            <a:endParaRPr lang="en-US" i="1" dirty="0" smtClean="0"/>
          </a:p>
          <a:p>
            <a:pPr>
              <a:buNone/>
            </a:pPr>
            <a:r>
              <a:rPr lang="en-US" i="1" dirty="0" smtClean="0"/>
              <a:t>   </a:t>
            </a:r>
            <a:r>
              <a:rPr lang="en-US" dirty="0" smtClean="0"/>
              <a:t>represented by this directed graph?</a:t>
            </a:r>
          </a:p>
          <a:p>
            <a:pPr>
              <a:buNone/>
            </a:pPr>
            <a:endParaRPr lang="en-US" dirty="0" smtClean="0"/>
          </a:p>
          <a:p>
            <a:pPr>
              <a:buNone/>
            </a:pPr>
            <a:endParaRPr lang="en-US" dirty="0" smtClean="0"/>
          </a:p>
          <a:p>
            <a:pPr>
              <a:buNone/>
            </a:pPr>
            <a:endParaRPr lang="en-US" dirty="0" smtClean="0"/>
          </a:p>
          <a:p>
            <a:pPr>
              <a:buNone/>
            </a:pPr>
            <a:r>
              <a:rPr lang="en-US" dirty="0" smtClean="0"/>
              <a:t>    </a:t>
            </a:r>
            <a:r>
              <a:rPr lang="en-US" b="1" dirty="0" smtClean="0"/>
              <a:t>Solution</a:t>
            </a:r>
            <a:r>
              <a:rPr lang="en-US" dirty="0" smtClean="0"/>
              <a:t>: The ordered pairs in the relation are</a:t>
            </a:r>
          </a:p>
          <a:p>
            <a:pPr>
              <a:buNone/>
            </a:pPr>
            <a:r>
              <a:rPr lang="en-US" sz="2800" i="1" dirty="0" smtClean="0"/>
              <a:t>   </a:t>
            </a:r>
            <a:r>
              <a:rPr lang="en-US" sz="2800" dirty="0" smtClean="0"/>
              <a:t>(</a:t>
            </a:r>
            <a:r>
              <a:rPr lang="en-US" sz="2800" dirty="0" smtClean="0">
                <a:latin typeface="Cambria Math" pitchFamily="18" charset="0"/>
                <a:ea typeface="Cambria Math" pitchFamily="18" charset="0"/>
              </a:rPr>
              <a:t>1, 3</a:t>
            </a:r>
            <a:r>
              <a:rPr lang="en-US" sz="2800" dirty="0" smtClean="0"/>
              <a:t>), (</a:t>
            </a:r>
            <a:r>
              <a:rPr lang="en-US" sz="2800" dirty="0" smtClean="0">
                <a:latin typeface="Cambria Math" pitchFamily="18" charset="0"/>
                <a:ea typeface="Cambria Math" pitchFamily="18" charset="0"/>
              </a:rPr>
              <a:t>1, 4</a:t>
            </a:r>
            <a:r>
              <a:rPr lang="en-US" sz="2800" dirty="0" smtClean="0"/>
              <a:t>), (</a:t>
            </a:r>
            <a:r>
              <a:rPr lang="en-US" sz="2800" dirty="0" smtClean="0">
                <a:latin typeface="Cambria Math" pitchFamily="18" charset="0"/>
                <a:ea typeface="Cambria Math" pitchFamily="18" charset="0"/>
              </a:rPr>
              <a:t>2, 1</a:t>
            </a:r>
            <a:r>
              <a:rPr lang="en-US" sz="2800" dirty="0" smtClean="0"/>
              <a:t>), (</a:t>
            </a:r>
            <a:r>
              <a:rPr lang="en-US" sz="2800" dirty="0" smtClean="0">
                <a:latin typeface="Cambria Math" pitchFamily="18" charset="0"/>
                <a:ea typeface="Cambria Math" pitchFamily="18" charset="0"/>
              </a:rPr>
              <a:t>2, 2</a:t>
            </a:r>
            <a:r>
              <a:rPr lang="en-US" sz="2800" dirty="0" smtClean="0"/>
              <a:t>), (</a:t>
            </a:r>
            <a:r>
              <a:rPr lang="en-US" sz="2800" dirty="0" smtClean="0">
                <a:latin typeface="Cambria Math" pitchFamily="18" charset="0"/>
                <a:ea typeface="Cambria Math" pitchFamily="18" charset="0"/>
              </a:rPr>
              <a:t>2, 3</a:t>
            </a:r>
            <a:r>
              <a:rPr lang="en-US" sz="2800" dirty="0" smtClean="0"/>
              <a:t>), (</a:t>
            </a:r>
            <a:r>
              <a:rPr lang="en-US" sz="2800" dirty="0" smtClean="0">
                <a:latin typeface="Cambria Math" pitchFamily="18" charset="0"/>
                <a:ea typeface="Cambria Math" pitchFamily="18" charset="0"/>
              </a:rPr>
              <a:t>3, 1</a:t>
            </a:r>
            <a:r>
              <a:rPr lang="en-US" sz="2800" dirty="0" smtClean="0"/>
              <a:t>), (</a:t>
            </a:r>
            <a:r>
              <a:rPr lang="en-US" sz="2800" dirty="0" smtClean="0">
                <a:latin typeface="Cambria Math" pitchFamily="18" charset="0"/>
                <a:ea typeface="Cambria Math" pitchFamily="18" charset="0"/>
              </a:rPr>
              <a:t>3, 3</a:t>
            </a:r>
            <a:r>
              <a:rPr lang="en-US" sz="2800" dirty="0" smtClean="0"/>
              <a:t>),        (</a:t>
            </a:r>
            <a:r>
              <a:rPr lang="en-US" sz="2800" dirty="0" smtClean="0">
                <a:latin typeface="Cambria Math" pitchFamily="18" charset="0"/>
                <a:ea typeface="Cambria Math" pitchFamily="18" charset="0"/>
              </a:rPr>
              <a:t>4, 1</a:t>
            </a:r>
            <a:r>
              <a:rPr lang="en-US" sz="2800" dirty="0" smtClean="0"/>
              <a:t>),  and (</a:t>
            </a:r>
            <a:r>
              <a:rPr lang="en-US" sz="2800" dirty="0" smtClean="0">
                <a:latin typeface="Cambria Math" pitchFamily="18" charset="0"/>
                <a:ea typeface="Cambria Math" pitchFamily="18" charset="0"/>
              </a:rPr>
              <a:t>4, 3</a:t>
            </a:r>
            <a:r>
              <a:rPr lang="en-US" sz="2800" dirty="0" smtClean="0"/>
              <a:t>)</a:t>
            </a:r>
            <a:endParaRPr lang="en-US" dirty="0" smtClean="0"/>
          </a:p>
          <a:p>
            <a:endParaRPr lang="en-US" dirty="0"/>
          </a:p>
        </p:txBody>
      </p:sp>
      <p:pic>
        <p:nvPicPr>
          <p:cNvPr id="6" name="Content Placeholder 5" descr="0807.jpg"/>
          <p:cNvPicPr>
            <a:picLocks noChangeAspect="1"/>
          </p:cNvPicPr>
          <p:nvPr/>
        </p:nvPicPr>
        <p:blipFill>
          <a:blip r:embed="rId2" cstate="print"/>
          <a:stretch>
            <a:fillRect/>
          </a:stretch>
        </p:blipFill>
        <p:spPr>
          <a:xfrm>
            <a:off x="4038600" y="2971800"/>
            <a:ext cx="994410" cy="1066038"/>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Determining which Properties a Relation has from its Digraph</a:t>
            </a:r>
            <a:endParaRPr lang="en-US" dirty="0"/>
          </a:p>
        </p:txBody>
      </p:sp>
      <p:sp>
        <p:nvSpPr>
          <p:cNvPr id="3" name="Content Placeholder 2"/>
          <p:cNvSpPr>
            <a:spLocks noGrp="1"/>
          </p:cNvSpPr>
          <p:nvPr>
            <p:ph idx="1"/>
          </p:nvPr>
        </p:nvSpPr>
        <p:spPr>
          <a:xfrm>
            <a:off x="609600" y="2133600"/>
            <a:ext cx="8229600" cy="4389120"/>
          </a:xfrm>
        </p:spPr>
        <p:txBody>
          <a:bodyPr>
            <a:normAutofit/>
          </a:bodyPr>
          <a:lstStyle/>
          <a:p>
            <a:pPr>
              <a:buNone/>
            </a:pPr>
            <a:r>
              <a:rPr lang="en-US" b="1" dirty="0" smtClean="0"/>
              <a:t>   </a:t>
            </a:r>
            <a:endParaRPr lang="en-US" i="1" dirty="0" smtClean="0"/>
          </a:p>
          <a:p>
            <a:r>
              <a:rPr lang="en-US" i="1" dirty="0" smtClean="0">
                <a:ea typeface="Cambria Math"/>
              </a:rPr>
              <a:t>Reflexivity</a:t>
            </a:r>
            <a:r>
              <a:rPr lang="en-US" dirty="0" smtClean="0">
                <a:ea typeface="Cambria Math"/>
              </a:rPr>
              <a:t>: A loop must be present at all vertices in the graph.</a:t>
            </a:r>
          </a:p>
          <a:p>
            <a:r>
              <a:rPr lang="en-US" i="1" dirty="0" smtClean="0">
                <a:ea typeface="Cambria Math"/>
              </a:rPr>
              <a:t>Symmetry</a:t>
            </a:r>
            <a:r>
              <a:rPr lang="en-US" dirty="0" smtClean="0">
                <a:latin typeface="Cambria Math"/>
                <a:ea typeface="Cambria Math"/>
              </a:rPr>
              <a:t>: If </a:t>
            </a:r>
            <a:r>
              <a:rPr lang="en-US" dirty="0" smtClean="0">
                <a:ea typeface="Cambria Math"/>
              </a:rPr>
              <a:t> (</a:t>
            </a:r>
            <a:r>
              <a:rPr lang="en-US" i="1" dirty="0" err="1" smtClean="0">
                <a:ea typeface="Cambria Math"/>
              </a:rPr>
              <a:t>x,y</a:t>
            </a:r>
            <a:r>
              <a:rPr lang="en-US" dirty="0" smtClean="0">
                <a:ea typeface="Cambria Math"/>
              </a:rPr>
              <a:t>) is an edge,</a:t>
            </a:r>
            <a:r>
              <a:rPr lang="en-US" i="1" dirty="0" smtClean="0">
                <a:ea typeface="Cambria Math"/>
              </a:rPr>
              <a:t> </a:t>
            </a:r>
            <a:r>
              <a:rPr lang="en-US" dirty="0" smtClean="0">
                <a:ea typeface="Cambria Math"/>
              </a:rPr>
              <a:t>then so is (</a:t>
            </a:r>
            <a:r>
              <a:rPr lang="en-US" i="1" dirty="0" err="1" smtClean="0">
                <a:ea typeface="Cambria Math"/>
              </a:rPr>
              <a:t>y,x</a:t>
            </a:r>
            <a:r>
              <a:rPr lang="en-US" dirty="0" smtClean="0">
                <a:ea typeface="Cambria Math"/>
              </a:rPr>
              <a:t>)</a:t>
            </a:r>
            <a:r>
              <a:rPr lang="en-US" i="1" dirty="0" smtClean="0">
                <a:ea typeface="Cambria Math"/>
              </a:rPr>
              <a:t>.</a:t>
            </a:r>
          </a:p>
          <a:p>
            <a:r>
              <a:rPr lang="en-US" i="1" dirty="0" err="1" smtClean="0">
                <a:ea typeface="Cambria Math"/>
              </a:rPr>
              <a:t>Antisymmetry</a:t>
            </a:r>
            <a:r>
              <a:rPr lang="en-US" dirty="0" smtClean="0">
                <a:ea typeface="Cambria Math"/>
              </a:rPr>
              <a:t>: If (</a:t>
            </a:r>
            <a:r>
              <a:rPr lang="en-US" i="1" dirty="0" err="1" smtClean="0">
                <a:ea typeface="Cambria Math"/>
              </a:rPr>
              <a:t>x,y</a:t>
            </a:r>
            <a:r>
              <a:rPr lang="en-US" dirty="0" smtClean="0">
                <a:ea typeface="Cambria Math"/>
              </a:rPr>
              <a:t>) with </a:t>
            </a:r>
            <a:r>
              <a:rPr lang="en-US" i="1" dirty="0" smtClean="0">
                <a:ea typeface="Cambria Math"/>
              </a:rPr>
              <a:t>x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y</a:t>
            </a:r>
            <a:r>
              <a:rPr lang="en-US" dirty="0" smtClean="0">
                <a:ea typeface="Cambria Math"/>
              </a:rPr>
              <a:t> is an edge, then (</a:t>
            </a:r>
            <a:r>
              <a:rPr lang="en-US" i="1" dirty="0" err="1" smtClean="0">
                <a:ea typeface="Cambria Math"/>
              </a:rPr>
              <a:t>y,x</a:t>
            </a:r>
            <a:r>
              <a:rPr lang="en-US" dirty="0" smtClean="0">
                <a:ea typeface="Cambria Math"/>
              </a:rPr>
              <a:t>) is not an edge. </a:t>
            </a:r>
          </a:p>
          <a:p>
            <a:r>
              <a:rPr lang="en-US" i="1" dirty="0" smtClean="0">
                <a:ea typeface="Cambria Math"/>
              </a:rPr>
              <a:t>Transitivity</a:t>
            </a:r>
            <a:r>
              <a:rPr lang="en-US" dirty="0" smtClean="0">
                <a:latin typeface="Cambria Math"/>
                <a:ea typeface="Cambria Math"/>
              </a:rPr>
              <a:t>: If </a:t>
            </a:r>
            <a:r>
              <a:rPr lang="en-US" dirty="0" smtClean="0">
                <a:ea typeface="Cambria Math"/>
              </a:rPr>
              <a:t>(</a:t>
            </a:r>
            <a:r>
              <a:rPr lang="en-US" i="1" dirty="0" err="1" smtClean="0">
                <a:ea typeface="Cambria Math"/>
              </a:rPr>
              <a:t>x,y</a:t>
            </a:r>
            <a:r>
              <a:rPr lang="en-US" dirty="0" smtClean="0">
                <a:ea typeface="Cambria Math"/>
              </a:rPr>
              <a:t>) and (</a:t>
            </a:r>
            <a:r>
              <a:rPr lang="en-US" i="1" dirty="0" err="1" smtClean="0">
                <a:ea typeface="Cambria Math"/>
              </a:rPr>
              <a:t>y,z</a:t>
            </a:r>
            <a:r>
              <a:rPr lang="en-US" dirty="0" smtClean="0">
                <a:ea typeface="Cambria Math"/>
              </a:rPr>
              <a:t>)</a:t>
            </a:r>
            <a:r>
              <a:rPr lang="en-US" i="1" dirty="0" smtClean="0">
                <a:ea typeface="Cambria Math"/>
              </a:rPr>
              <a:t> </a:t>
            </a:r>
            <a:r>
              <a:rPr lang="en-US" dirty="0" smtClean="0">
                <a:ea typeface="Cambria Math"/>
              </a:rPr>
              <a:t>are edges, then so is (</a:t>
            </a:r>
            <a:r>
              <a:rPr lang="en-US" i="1" dirty="0" err="1" smtClean="0">
                <a:ea typeface="Cambria Math"/>
              </a:rPr>
              <a:t>x,z</a:t>
            </a:r>
            <a:r>
              <a:rPr lang="en-US" dirty="0" smtClean="0">
                <a:ea typeface="Cambria Math"/>
              </a:rPr>
              <a:t>)</a:t>
            </a:r>
            <a:r>
              <a:rPr lang="en-US" i="1" dirty="0" smtClean="0">
                <a:ea typeface="Cambria Math"/>
              </a:rPr>
              <a:t>. </a:t>
            </a:r>
            <a:endParaRPr lang="en-US" dirty="0" smtClean="0">
              <a:ea typeface="Cambria Math"/>
            </a:endParaRPr>
          </a:p>
          <a:p>
            <a:pPr lvl="1"/>
            <a:endParaRPr lang="en-US" dirty="0" smtClean="0"/>
          </a:p>
          <a:p>
            <a:pPr lvl="1"/>
            <a:endParaRPr lang="en-US" i="1" dirty="0" smtClean="0"/>
          </a:p>
          <a:p>
            <a:pPr lvl="1"/>
            <a:endParaRPr lang="en-US" i="1" dirty="0" smtClean="0"/>
          </a:p>
          <a:p>
            <a:pPr lvl="1"/>
            <a:endParaRPr lang="en-US" i="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endParaRPr lang="en-US" dirty="0"/>
          </a:p>
        </p:txBody>
      </p:sp>
      <p:sp>
        <p:nvSpPr>
          <p:cNvPr id="4" name="Oval 3"/>
          <p:cNvSpPr/>
          <p:nvPr/>
        </p:nvSpPr>
        <p:spPr>
          <a:xfrm>
            <a:off x="25908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244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09600" y="4953000"/>
            <a:ext cx="8001000" cy="1477328"/>
          </a:xfrm>
          <a:prstGeom prst="rect">
            <a:avLst/>
          </a:prstGeom>
          <a:noFill/>
        </p:spPr>
        <p:txBody>
          <a:bodyPr wrap="square" rtlCol="0">
            <a:spAutoFit/>
          </a:bodyPr>
          <a:lstStyle/>
          <a:p>
            <a:pPr>
              <a:buFont typeface="Arial" pitchFamily="34" charset="0"/>
              <a:buChar char="•"/>
            </a:pPr>
            <a:r>
              <a:rPr lang="en-US" dirty="0" smtClean="0"/>
              <a:t> </a:t>
            </a:r>
            <a:r>
              <a:rPr lang="en-US" i="1" dirty="0" smtClean="0"/>
              <a:t>Reflexive?</a:t>
            </a:r>
            <a:r>
              <a:rPr lang="en-US" dirty="0" smtClean="0"/>
              <a:t> No, not every vertex has a loop</a:t>
            </a:r>
          </a:p>
          <a:p>
            <a:pPr>
              <a:buFont typeface="Arial" pitchFamily="34" charset="0"/>
              <a:buChar char="•"/>
            </a:pPr>
            <a:r>
              <a:rPr lang="en-US" dirty="0" smtClean="0"/>
              <a:t> </a:t>
            </a:r>
            <a:r>
              <a:rPr lang="en-US" i="1" dirty="0" smtClean="0"/>
              <a:t>Symmetric?</a:t>
            </a:r>
            <a:r>
              <a:rPr lang="en-US" dirty="0" smtClean="0"/>
              <a:t> Yes  (trivially), there is no edge from  one vertex to another</a:t>
            </a:r>
          </a:p>
          <a:p>
            <a:pPr>
              <a:buFont typeface="Arial" pitchFamily="34" charset="0"/>
              <a:buChar char="•"/>
            </a:pPr>
            <a:r>
              <a:rPr lang="en-US" dirty="0" smtClean="0"/>
              <a:t> </a:t>
            </a:r>
            <a:r>
              <a:rPr lang="en-US" i="1" dirty="0" err="1" smtClean="0"/>
              <a:t>Antisymmetric</a:t>
            </a:r>
            <a:r>
              <a:rPr lang="en-US" i="1" dirty="0" smtClean="0"/>
              <a:t>?</a:t>
            </a:r>
            <a:r>
              <a:rPr lang="en-US" dirty="0" smtClean="0"/>
              <a:t> Yes  (trivially), there is no edge from one vertex</a:t>
            </a:r>
          </a:p>
          <a:p>
            <a:r>
              <a:rPr lang="en-US" dirty="0" smtClean="0"/>
              <a:t>                 to another</a:t>
            </a:r>
          </a:p>
          <a:p>
            <a:pPr>
              <a:buFont typeface="Arial" pitchFamily="34" charset="0"/>
              <a:buChar char="•"/>
            </a:pPr>
            <a:r>
              <a:rPr lang="en-US" dirty="0" smtClean="0"/>
              <a:t> </a:t>
            </a:r>
            <a:r>
              <a:rPr lang="en-US" i="1" dirty="0" smtClean="0"/>
              <a:t>Transitive?</a:t>
            </a:r>
            <a:r>
              <a:rPr lang="en-US" dirty="0" smtClean="0"/>
              <a:t> Yes, (trivially) since there is no edge from one vertex to another</a:t>
            </a:r>
            <a:endParaRPr lang="en-US" dirty="0"/>
          </a:p>
        </p:txBody>
      </p:sp>
      <p:sp>
        <p:nvSpPr>
          <p:cNvPr id="21" name="Oval 20"/>
          <p:cNvSpPr/>
          <p:nvPr/>
        </p:nvSpPr>
        <p:spPr>
          <a:xfrm>
            <a:off x="26670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2443216" y="2399168"/>
            <a:ext cx="382419" cy="353085"/>
          </a:xfrm>
          <a:custGeom>
            <a:avLst/>
            <a:gdLst>
              <a:gd name="connsiteX0" fmla="*/ 127968 w 382419"/>
              <a:gd name="connsiteY0" fmla="*/ 353085 h 353085"/>
              <a:gd name="connsiteX1" fmla="*/ 37434 w 382419"/>
              <a:gd name="connsiteY1" fmla="*/ 280658 h 353085"/>
              <a:gd name="connsiteX2" fmla="*/ 19327 w 382419"/>
              <a:gd name="connsiteY2" fmla="*/ 253497 h 353085"/>
              <a:gd name="connsiteX3" fmla="*/ 1220 w 382419"/>
              <a:gd name="connsiteY3" fmla="*/ 226337 h 353085"/>
              <a:gd name="connsiteX4" fmla="*/ 10273 w 382419"/>
              <a:gd name="connsiteY4" fmla="*/ 99588 h 353085"/>
              <a:gd name="connsiteX5" fmla="*/ 73647 w 382419"/>
              <a:gd name="connsiteY5" fmla="*/ 27161 h 353085"/>
              <a:gd name="connsiteX6" fmla="*/ 164182 w 382419"/>
              <a:gd name="connsiteY6" fmla="*/ 0 h 353085"/>
              <a:gd name="connsiteX7" fmla="*/ 290931 w 382419"/>
              <a:gd name="connsiteY7" fmla="*/ 18107 h 353085"/>
              <a:gd name="connsiteX8" fmla="*/ 318091 w 382419"/>
              <a:gd name="connsiteY8" fmla="*/ 36214 h 353085"/>
              <a:gd name="connsiteX9" fmla="*/ 327144 w 382419"/>
              <a:gd name="connsiteY9" fmla="*/ 63375 h 353085"/>
              <a:gd name="connsiteX10" fmla="*/ 345251 w 382419"/>
              <a:gd name="connsiteY10" fmla="*/ 90535 h 353085"/>
              <a:gd name="connsiteX11" fmla="*/ 363358 w 382419"/>
              <a:gd name="connsiteY11" fmla="*/ 144856 h 353085"/>
              <a:gd name="connsiteX12" fmla="*/ 372412 w 382419"/>
              <a:gd name="connsiteY12" fmla="*/ 172016 h 353085"/>
              <a:gd name="connsiteX13" fmla="*/ 381465 w 382419"/>
              <a:gd name="connsiteY13" fmla="*/ 208230 h 35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2419" h="353085">
                <a:moveTo>
                  <a:pt x="127968" y="353085"/>
                </a:moveTo>
                <a:cubicBezTo>
                  <a:pt x="53002" y="328098"/>
                  <a:pt x="84234" y="350860"/>
                  <a:pt x="37434" y="280658"/>
                </a:cubicBezTo>
                <a:lnTo>
                  <a:pt x="19327" y="253497"/>
                </a:lnTo>
                <a:lnTo>
                  <a:pt x="1220" y="226337"/>
                </a:lnTo>
                <a:cubicBezTo>
                  <a:pt x="4238" y="184087"/>
                  <a:pt x="0" y="140681"/>
                  <a:pt x="10273" y="99588"/>
                </a:cubicBezTo>
                <a:cubicBezTo>
                  <a:pt x="17157" y="72052"/>
                  <a:pt x="46063" y="39421"/>
                  <a:pt x="73647" y="27161"/>
                </a:cubicBezTo>
                <a:cubicBezTo>
                  <a:pt x="101983" y="14567"/>
                  <a:pt x="134087" y="7524"/>
                  <a:pt x="164182" y="0"/>
                </a:cubicBezTo>
                <a:cubicBezTo>
                  <a:pt x="189615" y="2312"/>
                  <a:pt x="256099" y="691"/>
                  <a:pt x="290931" y="18107"/>
                </a:cubicBezTo>
                <a:cubicBezTo>
                  <a:pt x="300663" y="22973"/>
                  <a:pt x="309038" y="30178"/>
                  <a:pt x="318091" y="36214"/>
                </a:cubicBezTo>
                <a:cubicBezTo>
                  <a:pt x="321109" y="45268"/>
                  <a:pt x="322876" y="54839"/>
                  <a:pt x="327144" y="63375"/>
                </a:cubicBezTo>
                <a:cubicBezTo>
                  <a:pt x="332010" y="73107"/>
                  <a:pt x="340832" y="80592"/>
                  <a:pt x="345251" y="90535"/>
                </a:cubicBezTo>
                <a:cubicBezTo>
                  <a:pt x="353003" y="107976"/>
                  <a:pt x="357322" y="126749"/>
                  <a:pt x="363358" y="144856"/>
                </a:cubicBezTo>
                <a:lnTo>
                  <a:pt x="372412" y="172016"/>
                </a:lnTo>
                <a:cubicBezTo>
                  <a:pt x="382419" y="202038"/>
                  <a:pt x="381465" y="189634"/>
                  <a:pt x="381465" y="208230"/>
                </a:cubicBezTo>
              </a:path>
            </a:pathLst>
          </a:cu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TextBox 40"/>
          <p:cNvSpPr txBox="1"/>
          <p:nvPr/>
        </p:nvSpPr>
        <p:spPr>
          <a:xfrm>
            <a:off x="2133600" y="2743200"/>
            <a:ext cx="381000" cy="523220"/>
          </a:xfrm>
          <a:prstGeom prst="rect">
            <a:avLst/>
          </a:prstGeom>
          <a:noFill/>
        </p:spPr>
        <p:txBody>
          <a:bodyPr wrap="square" rtlCol="0">
            <a:spAutoFit/>
          </a:bodyPr>
          <a:lstStyle/>
          <a:p>
            <a:r>
              <a:rPr lang="en-US" sz="2800" i="1" dirty="0" smtClean="0"/>
              <a:t>a</a:t>
            </a:r>
            <a:endParaRPr lang="en-US" sz="2800" i="1" dirty="0"/>
          </a:p>
        </p:txBody>
      </p:sp>
      <p:sp>
        <p:nvSpPr>
          <p:cNvPr id="42" name="TextBox 41"/>
          <p:cNvSpPr txBox="1"/>
          <p:nvPr/>
        </p:nvSpPr>
        <p:spPr>
          <a:xfrm>
            <a:off x="4267200" y="4038600"/>
            <a:ext cx="381000" cy="523220"/>
          </a:xfrm>
          <a:prstGeom prst="rect">
            <a:avLst/>
          </a:prstGeom>
          <a:noFill/>
        </p:spPr>
        <p:txBody>
          <a:bodyPr wrap="square" rtlCol="0">
            <a:spAutoFit/>
          </a:bodyPr>
          <a:lstStyle/>
          <a:p>
            <a:r>
              <a:rPr lang="en-US" sz="2800" i="1" dirty="0" smtClean="0"/>
              <a:t>d</a:t>
            </a:r>
            <a:endParaRPr lang="en-US" sz="2800" i="1" dirty="0"/>
          </a:p>
        </p:txBody>
      </p:sp>
      <p:sp>
        <p:nvSpPr>
          <p:cNvPr id="43" name="TextBox 42"/>
          <p:cNvSpPr txBox="1"/>
          <p:nvPr/>
        </p:nvSpPr>
        <p:spPr>
          <a:xfrm>
            <a:off x="2286000" y="4114800"/>
            <a:ext cx="381000" cy="523220"/>
          </a:xfrm>
          <a:prstGeom prst="rect">
            <a:avLst/>
          </a:prstGeom>
          <a:noFill/>
        </p:spPr>
        <p:txBody>
          <a:bodyPr wrap="square" rtlCol="0">
            <a:spAutoFit/>
          </a:bodyPr>
          <a:lstStyle/>
          <a:p>
            <a:r>
              <a:rPr lang="en-US" sz="2800" i="1" dirty="0" smtClean="0"/>
              <a:t>c</a:t>
            </a:r>
            <a:endParaRPr lang="en-US" sz="2800" i="1" dirty="0"/>
          </a:p>
        </p:txBody>
      </p:sp>
      <p:sp>
        <p:nvSpPr>
          <p:cNvPr id="44" name="TextBox 43"/>
          <p:cNvSpPr txBox="1"/>
          <p:nvPr/>
        </p:nvSpPr>
        <p:spPr>
          <a:xfrm>
            <a:off x="4267200" y="2667000"/>
            <a:ext cx="381000" cy="523220"/>
          </a:xfrm>
          <a:prstGeom prst="rect">
            <a:avLst/>
          </a:prstGeom>
          <a:noFill/>
        </p:spPr>
        <p:txBody>
          <a:bodyPr wrap="square" rtlCol="0">
            <a:spAutoFit/>
          </a:bodyPr>
          <a:lstStyle/>
          <a:p>
            <a:r>
              <a:rPr lang="en-US" sz="2800" i="1" dirty="0" smtClean="0"/>
              <a:t>b</a:t>
            </a:r>
            <a:endParaRPr lang="en-US" sz="2800" i="1" dirty="0"/>
          </a:p>
        </p:txBody>
      </p:sp>
      <p:sp>
        <p:nvSpPr>
          <p:cNvPr id="14" name="Title 1"/>
          <p:cNvSpPr txBox="1">
            <a:spLocks/>
          </p:cNvSpPr>
          <p:nvPr/>
        </p:nvSpPr>
        <p:spPr>
          <a:xfrm>
            <a:off x="609600" y="856488"/>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Determining which Properties a Relation has from its Digraph – Example 1</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219200" y="4724400"/>
            <a:ext cx="7315200" cy="1477328"/>
          </a:xfrm>
          <a:prstGeom prst="rect">
            <a:avLst/>
          </a:prstGeom>
          <a:noFill/>
        </p:spPr>
        <p:txBody>
          <a:bodyPr wrap="square" rtlCol="0">
            <a:spAutoFit/>
          </a:bodyPr>
          <a:lstStyle/>
          <a:p>
            <a:pPr>
              <a:buFont typeface="Arial" pitchFamily="34" charset="0"/>
              <a:buChar char="•"/>
            </a:pPr>
            <a:r>
              <a:rPr lang="en-US" dirty="0" smtClean="0"/>
              <a:t> </a:t>
            </a:r>
            <a:r>
              <a:rPr lang="en-US" i="1" dirty="0" smtClean="0"/>
              <a:t>Reflexive?</a:t>
            </a:r>
            <a:r>
              <a:rPr lang="en-US" dirty="0" smtClean="0"/>
              <a:t> No, there are no loops</a:t>
            </a:r>
          </a:p>
          <a:p>
            <a:pPr>
              <a:buFont typeface="Arial" pitchFamily="34" charset="0"/>
              <a:buChar char="•"/>
            </a:pPr>
            <a:r>
              <a:rPr lang="en-US" dirty="0" smtClean="0"/>
              <a:t> </a:t>
            </a:r>
            <a:r>
              <a:rPr lang="en-US" i="1" dirty="0" smtClean="0"/>
              <a:t>Symmetric?</a:t>
            </a:r>
            <a:r>
              <a:rPr lang="en-US" dirty="0" smtClean="0"/>
              <a:t> No, there is an edge from </a:t>
            </a:r>
            <a:r>
              <a:rPr lang="en-US" i="1" dirty="0" smtClean="0"/>
              <a:t>a</a:t>
            </a:r>
            <a:r>
              <a:rPr lang="en-US" dirty="0" smtClean="0"/>
              <a:t> to </a:t>
            </a:r>
            <a:r>
              <a:rPr lang="en-US" i="1" dirty="0" smtClean="0"/>
              <a:t>b</a:t>
            </a:r>
            <a:r>
              <a:rPr lang="en-US" dirty="0" smtClean="0"/>
              <a:t>, but not from </a:t>
            </a:r>
            <a:r>
              <a:rPr lang="en-US" i="1" dirty="0" smtClean="0"/>
              <a:t>b</a:t>
            </a:r>
            <a:r>
              <a:rPr lang="en-US" dirty="0" smtClean="0"/>
              <a:t> to </a:t>
            </a:r>
            <a:r>
              <a:rPr lang="en-US" i="1" dirty="0" smtClean="0"/>
              <a:t>a</a:t>
            </a:r>
            <a:endParaRPr lang="en-US" dirty="0" smtClean="0"/>
          </a:p>
          <a:p>
            <a:pPr>
              <a:buFont typeface="Arial" pitchFamily="34" charset="0"/>
              <a:buChar char="•"/>
            </a:pPr>
            <a:r>
              <a:rPr lang="en-US" dirty="0" smtClean="0"/>
              <a:t> </a:t>
            </a:r>
            <a:r>
              <a:rPr lang="en-US" i="1" dirty="0" err="1" smtClean="0"/>
              <a:t>Antisymmetric</a:t>
            </a:r>
            <a:r>
              <a:rPr lang="en-US" i="1" dirty="0" smtClean="0"/>
              <a:t>?</a:t>
            </a:r>
            <a:r>
              <a:rPr lang="en-US" dirty="0" smtClean="0"/>
              <a:t> No, there is an edge from </a:t>
            </a:r>
            <a:r>
              <a:rPr lang="en-US" i="1" dirty="0" smtClean="0"/>
              <a:t>d</a:t>
            </a:r>
            <a:r>
              <a:rPr lang="en-US" dirty="0" smtClean="0"/>
              <a:t> to </a:t>
            </a:r>
            <a:r>
              <a:rPr lang="en-US" i="1" dirty="0" smtClean="0"/>
              <a:t>b</a:t>
            </a:r>
            <a:r>
              <a:rPr lang="en-US" dirty="0" smtClean="0"/>
              <a:t> and </a:t>
            </a:r>
            <a:r>
              <a:rPr lang="en-US" i="1" dirty="0" smtClean="0"/>
              <a:t>b</a:t>
            </a:r>
            <a:r>
              <a:rPr lang="en-US" dirty="0" smtClean="0"/>
              <a:t> to </a:t>
            </a:r>
            <a:r>
              <a:rPr lang="en-US" i="1" dirty="0" smtClean="0"/>
              <a:t>d</a:t>
            </a:r>
            <a:r>
              <a:rPr lang="en-US" dirty="0" smtClean="0"/>
              <a:t> </a:t>
            </a:r>
          </a:p>
          <a:p>
            <a:pPr>
              <a:buFont typeface="Arial" pitchFamily="34" charset="0"/>
              <a:buChar char="•"/>
            </a:pPr>
            <a:r>
              <a:rPr lang="en-US" dirty="0" smtClean="0"/>
              <a:t> </a:t>
            </a:r>
            <a:r>
              <a:rPr lang="en-US" i="1" dirty="0" smtClean="0"/>
              <a:t>Transitive?</a:t>
            </a:r>
            <a:r>
              <a:rPr lang="en-US" dirty="0" smtClean="0"/>
              <a:t> No, there are edges from </a:t>
            </a:r>
            <a:r>
              <a:rPr lang="en-US" i="1" dirty="0" smtClean="0"/>
              <a:t>a</a:t>
            </a:r>
            <a:r>
              <a:rPr lang="en-US" dirty="0" smtClean="0"/>
              <a:t> to </a:t>
            </a:r>
            <a:r>
              <a:rPr lang="en-US" i="1" dirty="0" smtClean="0"/>
              <a:t>c</a:t>
            </a:r>
            <a:r>
              <a:rPr lang="en-US" dirty="0" smtClean="0"/>
              <a:t> and from </a:t>
            </a:r>
            <a:r>
              <a:rPr lang="en-US" i="1" dirty="0" smtClean="0"/>
              <a:t>c</a:t>
            </a:r>
            <a:r>
              <a:rPr lang="en-US" dirty="0" smtClean="0"/>
              <a:t> to </a:t>
            </a:r>
            <a:r>
              <a:rPr lang="en-US" i="1" dirty="0" smtClean="0"/>
              <a:t>b</a:t>
            </a:r>
            <a:r>
              <a:rPr lang="en-US" dirty="0" smtClean="0"/>
              <a:t>, </a:t>
            </a:r>
          </a:p>
          <a:p>
            <a:r>
              <a:rPr lang="en-US" dirty="0" smtClean="0"/>
              <a:t>                 but  there is no edge from </a:t>
            </a:r>
            <a:r>
              <a:rPr lang="en-US" i="1" dirty="0" smtClean="0"/>
              <a:t>a</a:t>
            </a:r>
            <a:r>
              <a:rPr lang="en-US" dirty="0" smtClean="0"/>
              <a:t> to </a:t>
            </a:r>
            <a:r>
              <a:rPr lang="en-US" i="1" dirty="0" smtClean="0"/>
              <a:t>d</a:t>
            </a:r>
            <a:endParaRPr lang="en-US" dirty="0"/>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05000" y="2667000"/>
            <a:ext cx="381000" cy="523220"/>
          </a:xfrm>
          <a:prstGeom prst="rect">
            <a:avLst/>
          </a:prstGeom>
          <a:noFill/>
        </p:spPr>
        <p:txBody>
          <a:bodyPr wrap="square" rtlCol="0">
            <a:spAutoFit/>
          </a:bodyPr>
          <a:lstStyle/>
          <a:p>
            <a:r>
              <a:rPr lang="en-US" sz="2800" i="1" dirty="0" smtClean="0"/>
              <a:t>a</a:t>
            </a:r>
            <a:endParaRPr lang="en-US" sz="2800" i="1" dirty="0"/>
          </a:p>
        </p:txBody>
      </p:sp>
      <p:sp>
        <p:nvSpPr>
          <p:cNvPr id="31" name="TextBox 30"/>
          <p:cNvSpPr txBox="1"/>
          <p:nvPr/>
        </p:nvSpPr>
        <p:spPr>
          <a:xfrm>
            <a:off x="4267200" y="2895600"/>
            <a:ext cx="381000" cy="523220"/>
          </a:xfrm>
          <a:prstGeom prst="rect">
            <a:avLst/>
          </a:prstGeom>
          <a:noFill/>
        </p:spPr>
        <p:txBody>
          <a:bodyPr wrap="square" rtlCol="0">
            <a:spAutoFit/>
          </a:bodyPr>
          <a:lstStyle/>
          <a:p>
            <a:r>
              <a:rPr lang="en-US" sz="2800" i="1" dirty="0" smtClean="0"/>
              <a:t>b</a:t>
            </a:r>
            <a:endParaRPr lang="en-US" sz="2800" i="1" dirty="0"/>
          </a:p>
        </p:txBody>
      </p:sp>
      <p:sp>
        <p:nvSpPr>
          <p:cNvPr id="32" name="TextBox 31"/>
          <p:cNvSpPr txBox="1"/>
          <p:nvPr/>
        </p:nvSpPr>
        <p:spPr>
          <a:xfrm>
            <a:off x="1905000" y="4038600"/>
            <a:ext cx="381000" cy="523220"/>
          </a:xfrm>
          <a:prstGeom prst="rect">
            <a:avLst/>
          </a:prstGeom>
          <a:noFill/>
        </p:spPr>
        <p:txBody>
          <a:bodyPr wrap="square" rtlCol="0">
            <a:spAutoFit/>
          </a:bodyPr>
          <a:lstStyle/>
          <a:p>
            <a:r>
              <a:rPr lang="en-US" sz="2800" i="1" dirty="0" smtClean="0"/>
              <a:t>c</a:t>
            </a:r>
            <a:endParaRPr lang="en-US" sz="2800" i="1" dirty="0"/>
          </a:p>
        </p:txBody>
      </p:sp>
      <p:sp>
        <p:nvSpPr>
          <p:cNvPr id="33" name="TextBox 32"/>
          <p:cNvSpPr txBox="1"/>
          <p:nvPr/>
        </p:nvSpPr>
        <p:spPr>
          <a:xfrm>
            <a:off x="4191000" y="4038600"/>
            <a:ext cx="381000" cy="523220"/>
          </a:xfrm>
          <a:prstGeom prst="rect">
            <a:avLst/>
          </a:prstGeom>
          <a:noFill/>
        </p:spPr>
        <p:txBody>
          <a:bodyPr wrap="square" rtlCol="0">
            <a:spAutoFit/>
          </a:bodyPr>
          <a:lstStyle/>
          <a:p>
            <a:r>
              <a:rPr lang="en-US" sz="2800" i="1" dirty="0" smtClean="0"/>
              <a:t>d</a:t>
            </a:r>
            <a:endParaRPr lang="en-US" sz="2800" i="1" dirty="0"/>
          </a:p>
        </p:txBody>
      </p:sp>
      <p:sp>
        <p:nvSpPr>
          <p:cNvPr id="34" name="Oval 33"/>
          <p:cNvSpPr/>
          <p:nvPr/>
        </p:nvSpPr>
        <p:spPr>
          <a:xfrm>
            <a:off x="23622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7244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4724400" y="2971800"/>
            <a:ext cx="0" cy="11430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5029200" y="2895600"/>
            <a:ext cx="0" cy="12954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6" name="Title 1"/>
          <p:cNvSpPr txBox="1">
            <a:spLocks/>
          </p:cNvSpPr>
          <p:nvPr/>
        </p:nvSpPr>
        <p:spPr>
          <a:xfrm>
            <a:off x="457200" y="685800"/>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Determining which Properties a Relation has from its Digraph – Example 2</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768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14400" y="4876800"/>
            <a:ext cx="6629400" cy="1477328"/>
          </a:xfrm>
          <a:prstGeom prst="rect">
            <a:avLst/>
          </a:prstGeom>
          <a:noFill/>
        </p:spPr>
        <p:txBody>
          <a:bodyPr wrap="square" rtlCol="0">
            <a:spAutoFit/>
          </a:bodyPr>
          <a:lstStyle/>
          <a:p>
            <a:r>
              <a:rPr lang="en-US" i="1" dirty="0" smtClean="0"/>
              <a:t>Reflexive?</a:t>
            </a:r>
            <a:r>
              <a:rPr lang="en-US" dirty="0" smtClean="0"/>
              <a:t> No, there are no loops</a:t>
            </a:r>
          </a:p>
          <a:p>
            <a:r>
              <a:rPr lang="en-US" i="1" dirty="0" smtClean="0"/>
              <a:t>Symmetric?</a:t>
            </a:r>
            <a:r>
              <a:rPr lang="en-US" dirty="0" smtClean="0"/>
              <a:t>  No, for example, there is no edge from </a:t>
            </a:r>
            <a:r>
              <a:rPr lang="en-US" i="1" dirty="0" smtClean="0"/>
              <a:t>c</a:t>
            </a:r>
            <a:r>
              <a:rPr lang="en-US" dirty="0" smtClean="0"/>
              <a:t> to </a:t>
            </a:r>
            <a:r>
              <a:rPr lang="en-US" i="1" dirty="0" smtClean="0"/>
              <a:t>a</a:t>
            </a:r>
            <a:r>
              <a:rPr lang="en-US" dirty="0" smtClean="0"/>
              <a:t> </a:t>
            </a:r>
          </a:p>
          <a:p>
            <a:r>
              <a:rPr lang="en-US" i="1" dirty="0" err="1" smtClean="0"/>
              <a:t>Antisymmetric</a:t>
            </a:r>
            <a:r>
              <a:rPr lang="en-US" i="1" dirty="0" smtClean="0"/>
              <a:t>?</a:t>
            </a:r>
            <a:r>
              <a:rPr lang="en-US" dirty="0" smtClean="0"/>
              <a:t> Yes, whenever there is an edge from one</a:t>
            </a:r>
          </a:p>
          <a:p>
            <a:r>
              <a:rPr lang="en-US" dirty="0" smtClean="0"/>
              <a:t>         vertex  to another, there is not one going back  </a:t>
            </a:r>
          </a:p>
          <a:p>
            <a:r>
              <a:rPr lang="en-US" i="1" dirty="0" smtClean="0"/>
              <a:t>Transitive? </a:t>
            </a:r>
            <a:r>
              <a:rPr lang="en-US" dirty="0" smtClean="0"/>
              <a:t>No, there is no edge from </a:t>
            </a:r>
            <a:r>
              <a:rPr lang="en-US" i="1" dirty="0" smtClean="0"/>
              <a:t>a</a:t>
            </a:r>
            <a:r>
              <a:rPr lang="en-US" dirty="0" smtClean="0"/>
              <a:t> to </a:t>
            </a:r>
            <a:r>
              <a:rPr lang="en-US" i="1" dirty="0" smtClean="0"/>
              <a:t>b</a:t>
            </a:r>
            <a:r>
              <a:rPr lang="en-US" dirty="0" smtClean="0"/>
              <a:t> </a:t>
            </a:r>
            <a:endParaRPr lang="en-US" dirty="0"/>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1943100" y="3390900"/>
            <a:ext cx="9906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743200" y="2895600"/>
            <a:ext cx="1905000" cy="990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28800" y="2590800"/>
            <a:ext cx="381000" cy="523220"/>
          </a:xfrm>
          <a:prstGeom prst="rect">
            <a:avLst/>
          </a:prstGeom>
          <a:noFill/>
        </p:spPr>
        <p:txBody>
          <a:bodyPr wrap="square" rtlCol="0">
            <a:spAutoFit/>
          </a:bodyPr>
          <a:lstStyle/>
          <a:p>
            <a:r>
              <a:rPr lang="en-US" sz="2800" i="1" dirty="0" smtClean="0"/>
              <a:t>a</a:t>
            </a:r>
            <a:endParaRPr lang="en-US" sz="2800" i="1" dirty="0"/>
          </a:p>
        </p:txBody>
      </p:sp>
      <p:sp>
        <p:nvSpPr>
          <p:cNvPr id="20" name="TextBox 19"/>
          <p:cNvSpPr txBox="1"/>
          <p:nvPr/>
        </p:nvSpPr>
        <p:spPr>
          <a:xfrm>
            <a:off x="4419600" y="4114800"/>
            <a:ext cx="381000" cy="523220"/>
          </a:xfrm>
          <a:prstGeom prst="rect">
            <a:avLst/>
          </a:prstGeom>
          <a:noFill/>
        </p:spPr>
        <p:txBody>
          <a:bodyPr wrap="square" rtlCol="0">
            <a:spAutoFit/>
          </a:bodyPr>
          <a:lstStyle/>
          <a:p>
            <a:r>
              <a:rPr lang="en-US" sz="2800" i="1" dirty="0" smtClean="0"/>
              <a:t>d</a:t>
            </a:r>
            <a:endParaRPr lang="en-US" sz="2800" i="1" dirty="0"/>
          </a:p>
        </p:txBody>
      </p:sp>
      <p:sp>
        <p:nvSpPr>
          <p:cNvPr id="22" name="TextBox 21"/>
          <p:cNvSpPr txBox="1"/>
          <p:nvPr/>
        </p:nvSpPr>
        <p:spPr>
          <a:xfrm>
            <a:off x="1905000" y="3962400"/>
            <a:ext cx="381000" cy="523220"/>
          </a:xfrm>
          <a:prstGeom prst="rect">
            <a:avLst/>
          </a:prstGeom>
          <a:noFill/>
        </p:spPr>
        <p:txBody>
          <a:bodyPr wrap="square" rtlCol="0">
            <a:spAutoFit/>
          </a:bodyPr>
          <a:lstStyle/>
          <a:p>
            <a:r>
              <a:rPr lang="en-US" sz="2800" i="1" dirty="0" smtClean="0"/>
              <a:t>c</a:t>
            </a:r>
            <a:endParaRPr lang="en-US" sz="2800" i="1" dirty="0"/>
          </a:p>
        </p:txBody>
      </p:sp>
      <p:sp>
        <p:nvSpPr>
          <p:cNvPr id="23" name="TextBox 22"/>
          <p:cNvSpPr txBox="1"/>
          <p:nvPr/>
        </p:nvSpPr>
        <p:spPr>
          <a:xfrm>
            <a:off x="4648200" y="2971800"/>
            <a:ext cx="381000" cy="523220"/>
          </a:xfrm>
          <a:prstGeom prst="rect">
            <a:avLst/>
          </a:prstGeom>
          <a:noFill/>
        </p:spPr>
        <p:txBody>
          <a:bodyPr wrap="square" rtlCol="0">
            <a:spAutoFit/>
          </a:bodyPr>
          <a:lstStyle/>
          <a:p>
            <a:r>
              <a:rPr lang="en-US" sz="2800" i="1" dirty="0" smtClean="0"/>
              <a:t>b</a:t>
            </a:r>
            <a:endParaRPr lang="en-US" sz="2800" i="1" dirty="0"/>
          </a:p>
        </p:txBody>
      </p:sp>
      <p:sp>
        <p:nvSpPr>
          <p:cNvPr id="24" name="Oval 23"/>
          <p:cNvSpPr/>
          <p:nvPr/>
        </p:nvSpPr>
        <p:spPr>
          <a:xfrm>
            <a:off x="2514600" y="4038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txBox="1">
            <a:spLocks/>
          </p:cNvSpPr>
          <p:nvPr/>
        </p:nvSpPr>
        <p:spPr>
          <a:xfrm>
            <a:off x="457200" y="685800"/>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Determining which Properties a Relation has from its Digraph – Example </a:t>
            </a:r>
            <a:r>
              <a:rPr lang="en-US" sz="5000" dirty="0" smtClean="0">
                <a:solidFill>
                  <a:schemeClr val="tx2"/>
                </a:solidFill>
                <a:latin typeface="+mj-lt"/>
                <a:ea typeface="+mj-ea"/>
                <a:cs typeface="+mj-cs"/>
              </a:rPr>
              <a:t>3</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Relations and Their Properties</a:t>
            </a:r>
            <a:endParaRPr lang="en-US" dirty="0"/>
          </a:p>
        </p:txBody>
      </p:sp>
      <p:sp>
        <p:nvSpPr>
          <p:cNvPr id="3" name="Subtitle 2"/>
          <p:cNvSpPr>
            <a:spLocks noGrp="1"/>
          </p:cNvSpPr>
          <p:nvPr>
            <p:ph type="subTitle" idx="1"/>
          </p:nvPr>
        </p:nvSpPr>
        <p:spPr/>
        <p:txBody>
          <a:bodyPr/>
          <a:lstStyle/>
          <a:p>
            <a:r>
              <a:rPr lang="en-US" dirty="0" smtClean="0"/>
              <a:t>Section 9.1</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8006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38400" y="3962400"/>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768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38200" y="4724400"/>
            <a:ext cx="7467600" cy="1754326"/>
          </a:xfrm>
          <a:prstGeom prst="rect">
            <a:avLst/>
          </a:prstGeom>
          <a:noFill/>
        </p:spPr>
        <p:txBody>
          <a:bodyPr wrap="square" rtlCol="0">
            <a:spAutoFit/>
          </a:bodyPr>
          <a:lstStyle/>
          <a:p>
            <a:pPr>
              <a:buFont typeface="Arial" pitchFamily="34" charset="0"/>
              <a:buChar char="•"/>
            </a:pPr>
            <a:r>
              <a:rPr lang="en-US" dirty="0" smtClean="0"/>
              <a:t> </a:t>
            </a:r>
            <a:r>
              <a:rPr lang="en-US" i="1" dirty="0" smtClean="0"/>
              <a:t>Reflexive?</a:t>
            </a:r>
            <a:r>
              <a:rPr lang="en-US" dirty="0" smtClean="0"/>
              <a:t> No, there are no loops</a:t>
            </a:r>
          </a:p>
          <a:p>
            <a:pPr>
              <a:buFont typeface="Arial" pitchFamily="34" charset="0"/>
              <a:buChar char="•"/>
            </a:pPr>
            <a:r>
              <a:rPr lang="en-US" dirty="0" smtClean="0"/>
              <a:t> </a:t>
            </a:r>
            <a:r>
              <a:rPr lang="en-US" i="1" dirty="0" smtClean="0"/>
              <a:t>Symmetric?</a:t>
            </a:r>
            <a:r>
              <a:rPr lang="en-US" dirty="0" smtClean="0"/>
              <a:t> No, for example, there is no edge from </a:t>
            </a:r>
            <a:r>
              <a:rPr lang="en-US" i="1" dirty="0" smtClean="0"/>
              <a:t>d</a:t>
            </a:r>
            <a:r>
              <a:rPr lang="en-US" dirty="0" smtClean="0"/>
              <a:t> to </a:t>
            </a:r>
            <a:r>
              <a:rPr lang="en-US" i="1" dirty="0" smtClean="0"/>
              <a:t>a</a:t>
            </a:r>
            <a:r>
              <a:rPr lang="en-US" dirty="0" smtClean="0"/>
              <a:t> </a:t>
            </a:r>
          </a:p>
          <a:p>
            <a:pPr>
              <a:buFont typeface="Arial" pitchFamily="34" charset="0"/>
              <a:buChar char="•"/>
            </a:pPr>
            <a:r>
              <a:rPr lang="en-US" dirty="0" smtClean="0"/>
              <a:t> </a:t>
            </a:r>
            <a:r>
              <a:rPr lang="en-US" i="1" dirty="0" err="1" smtClean="0"/>
              <a:t>Antisymmetric</a:t>
            </a:r>
            <a:r>
              <a:rPr lang="en-US" i="1" dirty="0" smtClean="0"/>
              <a:t>?</a:t>
            </a:r>
            <a:r>
              <a:rPr lang="en-US" dirty="0" smtClean="0"/>
              <a:t> Yes, whenever there is an edge from one vertex</a:t>
            </a:r>
          </a:p>
          <a:p>
            <a:r>
              <a:rPr lang="en-US" dirty="0" smtClean="0"/>
              <a:t>                  to another, there is not one going back  </a:t>
            </a:r>
          </a:p>
          <a:p>
            <a:pPr>
              <a:buFont typeface="Arial" pitchFamily="34" charset="0"/>
              <a:buChar char="•"/>
            </a:pPr>
            <a:r>
              <a:rPr lang="en-US" dirty="0" smtClean="0"/>
              <a:t> </a:t>
            </a:r>
            <a:r>
              <a:rPr lang="en-US" i="1" dirty="0" smtClean="0"/>
              <a:t>Transitive? </a:t>
            </a:r>
            <a:r>
              <a:rPr lang="en-US" dirty="0" smtClean="0"/>
              <a:t>Yes (trivially), there  are no two edges where the first</a:t>
            </a:r>
          </a:p>
          <a:p>
            <a:r>
              <a:rPr lang="en-US" dirty="0" smtClean="0"/>
              <a:t>                  edge ends at the vertex where the second edge begins</a:t>
            </a:r>
            <a:endParaRPr lang="en-US" dirty="0"/>
          </a:p>
        </p:txBody>
      </p:sp>
      <p:cxnSp>
        <p:nvCxnSpPr>
          <p:cNvPr id="18" name="Straight Arrow Connector 17"/>
          <p:cNvCxnSpPr/>
          <p:nvPr/>
        </p:nvCxnSpPr>
        <p:spPr>
          <a:xfrm>
            <a:off x="2667000" y="2819400"/>
            <a:ext cx="236220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2743200" y="2743200"/>
            <a:ext cx="1905000" cy="1219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28800" y="2590800"/>
            <a:ext cx="381000" cy="523220"/>
          </a:xfrm>
          <a:prstGeom prst="rect">
            <a:avLst/>
          </a:prstGeom>
          <a:noFill/>
        </p:spPr>
        <p:txBody>
          <a:bodyPr wrap="square" rtlCol="0">
            <a:spAutoFit/>
          </a:bodyPr>
          <a:lstStyle/>
          <a:p>
            <a:r>
              <a:rPr lang="en-US" sz="2800" i="1" dirty="0" smtClean="0"/>
              <a:t>a</a:t>
            </a:r>
            <a:endParaRPr lang="en-US" sz="2800" i="1" dirty="0"/>
          </a:p>
        </p:txBody>
      </p:sp>
      <p:sp>
        <p:nvSpPr>
          <p:cNvPr id="15" name="TextBox 14"/>
          <p:cNvSpPr txBox="1"/>
          <p:nvPr/>
        </p:nvSpPr>
        <p:spPr>
          <a:xfrm>
            <a:off x="4419600" y="4038600"/>
            <a:ext cx="381000" cy="523220"/>
          </a:xfrm>
          <a:prstGeom prst="rect">
            <a:avLst/>
          </a:prstGeom>
          <a:noFill/>
        </p:spPr>
        <p:txBody>
          <a:bodyPr wrap="square" rtlCol="0">
            <a:spAutoFit/>
          </a:bodyPr>
          <a:lstStyle/>
          <a:p>
            <a:r>
              <a:rPr lang="en-US" sz="2800" i="1" dirty="0" smtClean="0"/>
              <a:t>d</a:t>
            </a:r>
            <a:endParaRPr lang="en-US" sz="2800" i="1" dirty="0"/>
          </a:p>
        </p:txBody>
      </p:sp>
      <p:sp>
        <p:nvSpPr>
          <p:cNvPr id="16" name="TextBox 15"/>
          <p:cNvSpPr txBox="1"/>
          <p:nvPr/>
        </p:nvSpPr>
        <p:spPr>
          <a:xfrm>
            <a:off x="1981200" y="3886200"/>
            <a:ext cx="381000" cy="523220"/>
          </a:xfrm>
          <a:prstGeom prst="rect">
            <a:avLst/>
          </a:prstGeom>
          <a:noFill/>
        </p:spPr>
        <p:txBody>
          <a:bodyPr wrap="square" rtlCol="0">
            <a:spAutoFit/>
          </a:bodyPr>
          <a:lstStyle/>
          <a:p>
            <a:r>
              <a:rPr lang="en-US" sz="2800" i="1" dirty="0" smtClean="0"/>
              <a:t>c</a:t>
            </a:r>
            <a:endParaRPr lang="en-US" sz="2800" i="1" dirty="0"/>
          </a:p>
        </p:txBody>
      </p:sp>
      <p:sp>
        <p:nvSpPr>
          <p:cNvPr id="19" name="TextBox 18"/>
          <p:cNvSpPr txBox="1"/>
          <p:nvPr/>
        </p:nvSpPr>
        <p:spPr>
          <a:xfrm>
            <a:off x="4267200" y="2286000"/>
            <a:ext cx="381000" cy="523220"/>
          </a:xfrm>
          <a:prstGeom prst="rect">
            <a:avLst/>
          </a:prstGeom>
          <a:noFill/>
        </p:spPr>
        <p:txBody>
          <a:bodyPr wrap="square" rtlCol="0">
            <a:spAutoFit/>
          </a:bodyPr>
          <a:lstStyle/>
          <a:p>
            <a:r>
              <a:rPr lang="en-US" sz="2800" i="1" dirty="0" smtClean="0"/>
              <a:t>b</a:t>
            </a:r>
            <a:endParaRPr lang="en-US" sz="2800" i="1" dirty="0"/>
          </a:p>
        </p:txBody>
      </p:sp>
      <p:sp>
        <p:nvSpPr>
          <p:cNvPr id="21" name="Title 1"/>
          <p:cNvSpPr txBox="1">
            <a:spLocks/>
          </p:cNvSpPr>
          <p:nvPr/>
        </p:nvSpPr>
        <p:spPr>
          <a:xfrm>
            <a:off x="609600" y="381000"/>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Determining which Properties a Relation has from its Digraph – Example </a:t>
            </a:r>
            <a:r>
              <a:rPr lang="en-US" sz="5000" dirty="0" smtClean="0">
                <a:solidFill>
                  <a:schemeClr val="tx2"/>
                </a:solidFill>
                <a:latin typeface="+mj-lt"/>
                <a:ea typeface="+mj-ea"/>
                <a:cs typeface="+mj-cs"/>
              </a:rPr>
              <a:t>4</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Autofit/>
          </a:bodyPr>
          <a:lstStyle/>
          <a:p>
            <a:r>
              <a:rPr lang="en-US" sz="4000" dirty="0" smtClean="0"/>
              <a:t>Example of the Powers of a Relation</a:t>
            </a:r>
            <a:endParaRPr lang="en-US" sz="4000" dirty="0"/>
          </a:p>
        </p:txBody>
      </p:sp>
      <p:grpSp>
        <p:nvGrpSpPr>
          <p:cNvPr id="18" name="Group 17"/>
          <p:cNvGrpSpPr/>
          <p:nvPr/>
        </p:nvGrpSpPr>
        <p:grpSpPr>
          <a:xfrm>
            <a:off x="1219200" y="1752600"/>
            <a:ext cx="2286000" cy="1956375"/>
            <a:chOff x="1905000" y="2590800"/>
            <a:chExt cx="4572000" cy="4587861"/>
          </a:xfrm>
        </p:grpSpPr>
        <p:sp>
          <p:nvSpPr>
            <p:cNvPr id="4" name="Oval 3"/>
            <p:cNvSpPr/>
            <p:nvPr/>
          </p:nvSpPr>
          <p:spPr>
            <a:xfrm>
              <a:off x="23622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362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10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864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05000" y="2743200"/>
              <a:ext cx="381000" cy="523220"/>
            </a:xfrm>
            <a:prstGeom prst="rect">
              <a:avLst/>
            </a:prstGeom>
            <a:noFill/>
          </p:spPr>
          <p:txBody>
            <a:bodyPr wrap="square" rtlCol="0">
              <a:spAutoFit/>
            </a:bodyPr>
            <a:lstStyle/>
            <a:p>
              <a:r>
                <a:rPr lang="en-US" sz="2800" i="1" dirty="0" smtClean="0"/>
                <a:t>a</a:t>
              </a:r>
              <a:endParaRPr lang="en-US" sz="2800" i="1" dirty="0"/>
            </a:p>
          </p:txBody>
        </p:sp>
        <p:sp>
          <p:nvSpPr>
            <p:cNvPr id="9" name="TextBox 8"/>
            <p:cNvSpPr txBox="1"/>
            <p:nvPr/>
          </p:nvSpPr>
          <p:spPr>
            <a:xfrm>
              <a:off x="6096000" y="2590800"/>
              <a:ext cx="381000" cy="523220"/>
            </a:xfrm>
            <a:prstGeom prst="rect">
              <a:avLst/>
            </a:prstGeom>
            <a:noFill/>
          </p:spPr>
          <p:txBody>
            <a:bodyPr wrap="square" rtlCol="0">
              <a:spAutoFit/>
            </a:bodyPr>
            <a:lstStyle/>
            <a:p>
              <a:r>
                <a:rPr lang="en-US" sz="2800" i="1" dirty="0" smtClean="0"/>
                <a:t>b</a:t>
              </a:r>
              <a:endParaRPr lang="en-US" sz="2800" i="1" dirty="0"/>
            </a:p>
          </p:txBody>
        </p:sp>
        <p:sp>
          <p:nvSpPr>
            <p:cNvPr id="10" name="TextBox 9"/>
            <p:cNvSpPr txBox="1"/>
            <p:nvPr/>
          </p:nvSpPr>
          <p:spPr>
            <a:xfrm>
              <a:off x="5486400" y="5029200"/>
              <a:ext cx="381000" cy="523220"/>
            </a:xfrm>
            <a:prstGeom prst="rect">
              <a:avLst/>
            </a:prstGeom>
            <a:noFill/>
          </p:spPr>
          <p:txBody>
            <a:bodyPr wrap="square" rtlCol="0">
              <a:spAutoFit/>
            </a:bodyPr>
            <a:lstStyle/>
            <a:p>
              <a:r>
                <a:rPr lang="en-US" sz="2800" i="1" dirty="0" smtClean="0"/>
                <a:t>c</a:t>
              </a:r>
              <a:endParaRPr lang="en-US" sz="2800" i="1" dirty="0"/>
            </a:p>
          </p:txBody>
        </p:sp>
        <p:sp>
          <p:nvSpPr>
            <p:cNvPr id="11" name="TextBox 10"/>
            <p:cNvSpPr txBox="1"/>
            <p:nvPr/>
          </p:nvSpPr>
          <p:spPr>
            <a:xfrm>
              <a:off x="2438400" y="5105400"/>
              <a:ext cx="381000" cy="523220"/>
            </a:xfrm>
            <a:prstGeom prst="rect">
              <a:avLst/>
            </a:prstGeom>
            <a:noFill/>
          </p:spPr>
          <p:txBody>
            <a:bodyPr wrap="square" rtlCol="0">
              <a:spAutoFit/>
            </a:bodyPr>
            <a:lstStyle/>
            <a:p>
              <a:r>
                <a:rPr lang="en-US" sz="2800" i="1" dirty="0" smtClean="0"/>
                <a:t>d</a:t>
              </a:r>
              <a:endParaRPr lang="en-US" sz="2800" i="1" dirty="0"/>
            </a:p>
          </p:txBody>
        </p:sp>
        <p:cxnSp>
          <p:nvCxnSpPr>
            <p:cNvPr id="13" name="Straight Arrow Connector 12"/>
            <p:cNvCxnSpPr/>
            <p:nvPr/>
          </p:nvCxnSpPr>
          <p:spPr>
            <a:xfrm>
              <a:off x="2895600" y="28956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19400" y="30480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5067300" y="37719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2819400" y="46482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86200" y="5807315"/>
              <a:ext cx="381000" cy="1371346"/>
            </a:xfrm>
            <a:prstGeom prst="rect">
              <a:avLst/>
            </a:prstGeom>
            <a:noFill/>
          </p:spPr>
          <p:txBody>
            <a:bodyPr wrap="square" rtlCol="0">
              <a:spAutoFit/>
            </a:bodyPr>
            <a:lstStyle/>
            <a:p>
              <a:r>
                <a:rPr lang="en-US" sz="3200" i="1" dirty="0" smtClean="0"/>
                <a:t>R</a:t>
              </a:r>
              <a:endParaRPr lang="en-US" sz="3200" i="1" dirty="0"/>
            </a:p>
          </p:txBody>
        </p:sp>
      </p:grpSp>
      <p:grpSp>
        <p:nvGrpSpPr>
          <p:cNvPr id="21" name="Group 20"/>
          <p:cNvGrpSpPr/>
          <p:nvPr/>
        </p:nvGrpSpPr>
        <p:grpSpPr>
          <a:xfrm>
            <a:off x="5029200" y="1676400"/>
            <a:ext cx="2133600" cy="1956375"/>
            <a:chOff x="1676400" y="1676400"/>
            <a:chExt cx="4800600" cy="4609120"/>
          </a:xfrm>
        </p:grpSpPr>
        <p:sp>
          <p:nvSpPr>
            <p:cNvPr id="22" name="Oval 21"/>
            <p:cNvSpPr/>
            <p:nvPr/>
          </p:nvSpPr>
          <p:spPr>
            <a:xfrm>
              <a:off x="23622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362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676400" y="1676400"/>
              <a:ext cx="381000" cy="523220"/>
            </a:xfrm>
            <a:prstGeom prst="rect">
              <a:avLst/>
            </a:prstGeom>
            <a:noFill/>
          </p:spPr>
          <p:txBody>
            <a:bodyPr wrap="square" rtlCol="0">
              <a:spAutoFit/>
            </a:bodyPr>
            <a:lstStyle/>
            <a:p>
              <a:r>
                <a:rPr lang="en-US" sz="2800" i="1" dirty="0" smtClean="0"/>
                <a:t>a</a:t>
              </a:r>
              <a:endParaRPr lang="en-US" sz="2800" i="1" dirty="0"/>
            </a:p>
          </p:txBody>
        </p:sp>
        <p:sp>
          <p:nvSpPr>
            <p:cNvPr id="27" name="TextBox 26"/>
            <p:cNvSpPr txBox="1"/>
            <p:nvPr/>
          </p:nvSpPr>
          <p:spPr>
            <a:xfrm>
              <a:off x="6096000" y="1676400"/>
              <a:ext cx="381000" cy="523220"/>
            </a:xfrm>
            <a:prstGeom prst="rect">
              <a:avLst/>
            </a:prstGeom>
            <a:noFill/>
          </p:spPr>
          <p:txBody>
            <a:bodyPr wrap="square" rtlCol="0">
              <a:spAutoFit/>
            </a:bodyPr>
            <a:lstStyle/>
            <a:p>
              <a:r>
                <a:rPr lang="en-US" sz="2800" i="1" dirty="0" smtClean="0"/>
                <a:t>b</a:t>
              </a:r>
              <a:endParaRPr lang="en-US" sz="2800" i="1" dirty="0"/>
            </a:p>
          </p:txBody>
        </p:sp>
        <p:sp>
          <p:nvSpPr>
            <p:cNvPr id="28" name="TextBox 27"/>
            <p:cNvSpPr txBox="1"/>
            <p:nvPr/>
          </p:nvSpPr>
          <p:spPr>
            <a:xfrm>
              <a:off x="5486400" y="4191000"/>
              <a:ext cx="381000" cy="523220"/>
            </a:xfrm>
            <a:prstGeom prst="rect">
              <a:avLst/>
            </a:prstGeom>
            <a:noFill/>
          </p:spPr>
          <p:txBody>
            <a:bodyPr wrap="square" rtlCol="0">
              <a:spAutoFit/>
            </a:bodyPr>
            <a:lstStyle/>
            <a:p>
              <a:r>
                <a:rPr lang="en-US" sz="2800" i="1" dirty="0" smtClean="0"/>
                <a:t>c</a:t>
              </a:r>
              <a:endParaRPr lang="en-US" sz="2800" i="1" dirty="0"/>
            </a:p>
          </p:txBody>
        </p:sp>
        <p:sp>
          <p:nvSpPr>
            <p:cNvPr id="29" name="TextBox 28"/>
            <p:cNvSpPr txBox="1"/>
            <p:nvPr/>
          </p:nvSpPr>
          <p:spPr>
            <a:xfrm>
              <a:off x="2438400" y="4267200"/>
              <a:ext cx="381000" cy="523220"/>
            </a:xfrm>
            <a:prstGeom prst="rect">
              <a:avLst/>
            </a:prstGeom>
            <a:noFill/>
          </p:spPr>
          <p:txBody>
            <a:bodyPr wrap="square" rtlCol="0">
              <a:spAutoFit/>
            </a:bodyPr>
            <a:lstStyle/>
            <a:p>
              <a:r>
                <a:rPr lang="en-US" sz="2800" i="1" dirty="0" smtClean="0"/>
                <a:t>d</a:t>
              </a:r>
              <a:endParaRPr lang="en-US" sz="2800" i="1" dirty="0"/>
            </a:p>
          </p:txBody>
        </p:sp>
        <p:cxnSp>
          <p:nvCxnSpPr>
            <p:cNvPr id="30" name="Straight Arrow Connector 29"/>
            <p:cNvCxnSpPr/>
            <p:nvPr/>
          </p:nvCxnSpPr>
          <p:spPr>
            <a:xfrm flipV="1">
              <a:off x="2819400" y="2209800"/>
              <a:ext cx="2590800" cy="14478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5067300" y="2933700"/>
              <a:ext cx="12192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flipV="1">
              <a:off x="2819400" y="3810000"/>
              <a:ext cx="24384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62350" y="4907820"/>
              <a:ext cx="1474470" cy="1377700"/>
            </a:xfrm>
            <a:prstGeom prst="rect">
              <a:avLst/>
            </a:prstGeom>
            <a:noFill/>
          </p:spPr>
          <p:txBody>
            <a:bodyPr wrap="square" rtlCol="0">
              <a:spAutoFit/>
            </a:bodyPr>
            <a:lstStyle/>
            <a:p>
              <a:r>
                <a:rPr lang="en-US" sz="3200" i="1" dirty="0" smtClean="0"/>
                <a:t>R</a:t>
              </a:r>
              <a:r>
                <a:rPr lang="en-US" sz="3200" baseline="30000" dirty="0" smtClean="0">
                  <a:latin typeface="Cambria Math" pitchFamily="18" charset="0"/>
                  <a:ea typeface="Cambria Math" pitchFamily="18" charset="0"/>
                </a:rPr>
                <a:t>2</a:t>
              </a:r>
              <a:endParaRPr lang="en-US" sz="3200" baseline="30000" dirty="0">
                <a:latin typeface="Cambria Math" pitchFamily="18" charset="0"/>
                <a:ea typeface="Cambria Math" pitchFamily="18" charset="0"/>
              </a:endParaRPr>
            </a:p>
          </p:txBody>
        </p:sp>
        <p:cxnSp>
          <p:nvCxnSpPr>
            <p:cNvPr id="34" name="Straight Arrow Connector 33"/>
            <p:cNvCxnSpPr/>
            <p:nvPr/>
          </p:nvCxnSpPr>
          <p:spPr>
            <a:xfrm>
              <a:off x="2895600" y="2209800"/>
              <a:ext cx="2514600" cy="1371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6" name="Oval 35"/>
          <p:cNvSpPr/>
          <p:nvPr/>
        </p:nvSpPr>
        <p:spPr>
          <a:xfrm>
            <a:off x="5428129" y="43349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428129" y="51481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862482" y="51481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898341" y="43349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105400" y="4334968"/>
            <a:ext cx="179294" cy="232660"/>
          </a:xfrm>
          <a:prstGeom prst="rect">
            <a:avLst/>
          </a:prstGeom>
          <a:noFill/>
        </p:spPr>
        <p:txBody>
          <a:bodyPr wrap="square" rtlCol="0">
            <a:spAutoFit/>
          </a:bodyPr>
          <a:lstStyle/>
          <a:p>
            <a:r>
              <a:rPr lang="en-US" sz="2800" i="1" dirty="0" smtClean="0"/>
              <a:t>a</a:t>
            </a:r>
            <a:endParaRPr lang="en-US" sz="2800" i="1" dirty="0"/>
          </a:p>
        </p:txBody>
      </p:sp>
      <p:sp>
        <p:nvSpPr>
          <p:cNvPr id="41" name="TextBox 40"/>
          <p:cNvSpPr txBox="1"/>
          <p:nvPr/>
        </p:nvSpPr>
        <p:spPr>
          <a:xfrm>
            <a:off x="7391400" y="4267200"/>
            <a:ext cx="179294" cy="232660"/>
          </a:xfrm>
          <a:prstGeom prst="rect">
            <a:avLst/>
          </a:prstGeom>
          <a:noFill/>
        </p:spPr>
        <p:txBody>
          <a:bodyPr wrap="square" rtlCol="0">
            <a:spAutoFit/>
          </a:bodyPr>
          <a:lstStyle/>
          <a:p>
            <a:r>
              <a:rPr lang="en-US" sz="2800" i="1" dirty="0" smtClean="0"/>
              <a:t>b</a:t>
            </a:r>
            <a:endParaRPr lang="en-US" sz="2800" i="1" dirty="0"/>
          </a:p>
        </p:txBody>
      </p:sp>
      <p:sp>
        <p:nvSpPr>
          <p:cNvPr id="42" name="TextBox 41"/>
          <p:cNvSpPr txBox="1"/>
          <p:nvPr/>
        </p:nvSpPr>
        <p:spPr>
          <a:xfrm>
            <a:off x="6898341" y="5385366"/>
            <a:ext cx="179294" cy="232660"/>
          </a:xfrm>
          <a:prstGeom prst="rect">
            <a:avLst/>
          </a:prstGeom>
          <a:noFill/>
        </p:spPr>
        <p:txBody>
          <a:bodyPr wrap="square" rtlCol="0">
            <a:spAutoFit/>
          </a:bodyPr>
          <a:lstStyle/>
          <a:p>
            <a:r>
              <a:rPr lang="en-US" sz="2800" i="1" dirty="0" smtClean="0"/>
              <a:t>c</a:t>
            </a:r>
            <a:endParaRPr lang="en-US" sz="2800" i="1" dirty="0"/>
          </a:p>
        </p:txBody>
      </p:sp>
      <p:sp>
        <p:nvSpPr>
          <p:cNvPr id="43" name="TextBox 42"/>
          <p:cNvSpPr txBox="1"/>
          <p:nvPr/>
        </p:nvSpPr>
        <p:spPr>
          <a:xfrm>
            <a:off x="5463988" y="5419250"/>
            <a:ext cx="179294" cy="232660"/>
          </a:xfrm>
          <a:prstGeom prst="rect">
            <a:avLst/>
          </a:prstGeom>
          <a:noFill/>
        </p:spPr>
        <p:txBody>
          <a:bodyPr wrap="square" rtlCol="0">
            <a:spAutoFit/>
          </a:bodyPr>
          <a:lstStyle/>
          <a:p>
            <a:r>
              <a:rPr lang="en-US" sz="2800" i="1" dirty="0" smtClean="0"/>
              <a:t>d</a:t>
            </a:r>
            <a:endParaRPr lang="en-US" sz="2800" i="1" dirty="0"/>
          </a:p>
        </p:txBody>
      </p:sp>
      <p:sp>
        <p:nvSpPr>
          <p:cNvPr id="44" name="TextBox 43"/>
          <p:cNvSpPr txBox="1"/>
          <p:nvPr/>
        </p:nvSpPr>
        <p:spPr>
          <a:xfrm>
            <a:off x="6019800" y="5562600"/>
            <a:ext cx="753036" cy="584775"/>
          </a:xfrm>
          <a:prstGeom prst="rect">
            <a:avLst/>
          </a:prstGeom>
          <a:noFill/>
        </p:spPr>
        <p:txBody>
          <a:bodyPr wrap="square" rtlCol="0">
            <a:spAutoFit/>
          </a:bodyPr>
          <a:lstStyle/>
          <a:p>
            <a:r>
              <a:rPr lang="en-US" sz="3200" i="1" dirty="0" smtClean="0"/>
              <a:t>R</a:t>
            </a:r>
            <a:r>
              <a:rPr lang="en-US" sz="3200" baseline="30000" dirty="0" smtClean="0">
                <a:latin typeface="Cambria Math" pitchFamily="18" charset="0"/>
                <a:ea typeface="Cambria Math" pitchFamily="18" charset="0"/>
              </a:rPr>
              <a:t>3</a:t>
            </a:r>
            <a:endParaRPr lang="en-US" sz="3200" baseline="30000" dirty="0">
              <a:latin typeface="Cambria Math" pitchFamily="18" charset="0"/>
              <a:ea typeface="Cambria Math" pitchFamily="18" charset="0"/>
            </a:endParaRPr>
          </a:p>
        </p:txBody>
      </p:sp>
      <p:cxnSp>
        <p:nvCxnSpPr>
          <p:cNvPr id="45" name="Straight Arrow Connector 44"/>
          <p:cNvCxnSpPr/>
          <p:nvPr/>
        </p:nvCxnSpPr>
        <p:spPr>
          <a:xfrm rot="5400000">
            <a:off x="5228776" y="4843204"/>
            <a:ext cx="542141" cy="7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ight Arrow 62"/>
          <p:cNvSpPr/>
          <p:nvPr/>
        </p:nvSpPr>
        <p:spPr>
          <a:xfrm>
            <a:off x="4191000" y="22098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Down Arrow 63"/>
          <p:cNvSpPr/>
          <p:nvPr/>
        </p:nvSpPr>
        <p:spPr>
          <a:xfrm>
            <a:off x="6019800" y="3733800"/>
            <a:ext cx="304800" cy="228600"/>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ight Arrow 64"/>
          <p:cNvSpPr/>
          <p:nvPr/>
        </p:nvSpPr>
        <p:spPr>
          <a:xfrm rot="10800000">
            <a:off x="4191000" y="47244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65"/>
          <p:cNvGrpSpPr/>
          <p:nvPr/>
        </p:nvGrpSpPr>
        <p:grpSpPr>
          <a:xfrm>
            <a:off x="1066800" y="4114800"/>
            <a:ext cx="2743200" cy="2108775"/>
            <a:chOff x="1752600" y="1676400"/>
            <a:chExt cx="4876800" cy="4177096"/>
          </a:xfrm>
        </p:grpSpPr>
        <p:sp>
          <p:nvSpPr>
            <p:cNvPr id="67" name="Oval 66"/>
            <p:cNvSpPr/>
            <p:nvPr/>
          </p:nvSpPr>
          <p:spPr>
            <a:xfrm>
              <a:off x="23622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362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752600" y="1905000"/>
              <a:ext cx="381000" cy="523220"/>
            </a:xfrm>
            <a:prstGeom prst="rect">
              <a:avLst/>
            </a:prstGeom>
            <a:noFill/>
          </p:spPr>
          <p:txBody>
            <a:bodyPr wrap="square" rtlCol="0">
              <a:spAutoFit/>
            </a:bodyPr>
            <a:lstStyle/>
            <a:p>
              <a:r>
                <a:rPr lang="en-US" sz="2800" i="1" dirty="0" smtClean="0"/>
                <a:t>a</a:t>
              </a:r>
              <a:endParaRPr lang="en-US" sz="2800" i="1" dirty="0"/>
            </a:p>
          </p:txBody>
        </p:sp>
        <p:sp>
          <p:nvSpPr>
            <p:cNvPr id="72" name="TextBox 71"/>
            <p:cNvSpPr txBox="1"/>
            <p:nvPr/>
          </p:nvSpPr>
          <p:spPr>
            <a:xfrm>
              <a:off x="6248400" y="1676400"/>
              <a:ext cx="381000" cy="523220"/>
            </a:xfrm>
            <a:prstGeom prst="rect">
              <a:avLst/>
            </a:prstGeom>
            <a:noFill/>
          </p:spPr>
          <p:txBody>
            <a:bodyPr wrap="square" rtlCol="0">
              <a:spAutoFit/>
            </a:bodyPr>
            <a:lstStyle/>
            <a:p>
              <a:r>
                <a:rPr lang="en-US" sz="2800" i="1" dirty="0" smtClean="0"/>
                <a:t>b</a:t>
              </a:r>
              <a:endParaRPr lang="en-US" sz="2800" i="1" dirty="0"/>
            </a:p>
          </p:txBody>
        </p:sp>
        <p:sp>
          <p:nvSpPr>
            <p:cNvPr id="73" name="TextBox 72"/>
            <p:cNvSpPr txBox="1"/>
            <p:nvPr/>
          </p:nvSpPr>
          <p:spPr>
            <a:xfrm>
              <a:off x="5486400" y="4191000"/>
              <a:ext cx="381000" cy="523220"/>
            </a:xfrm>
            <a:prstGeom prst="rect">
              <a:avLst/>
            </a:prstGeom>
            <a:noFill/>
          </p:spPr>
          <p:txBody>
            <a:bodyPr wrap="square" rtlCol="0">
              <a:spAutoFit/>
            </a:bodyPr>
            <a:lstStyle/>
            <a:p>
              <a:r>
                <a:rPr lang="en-US" sz="2800" i="1" dirty="0" smtClean="0"/>
                <a:t>c</a:t>
              </a:r>
              <a:endParaRPr lang="en-US" sz="2800" i="1" dirty="0"/>
            </a:p>
          </p:txBody>
        </p:sp>
        <p:sp>
          <p:nvSpPr>
            <p:cNvPr id="74" name="TextBox 73"/>
            <p:cNvSpPr txBox="1"/>
            <p:nvPr/>
          </p:nvSpPr>
          <p:spPr>
            <a:xfrm>
              <a:off x="2438400" y="4267200"/>
              <a:ext cx="381000" cy="523220"/>
            </a:xfrm>
            <a:prstGeom prst="rect">
              <a:avLst/>
            </a:prstGeom>
            <a:noFill/>
          </p:spPr>
          <p:txBody>
            <a:bodyPr wrap="square" rtlCol="0">
              <a:spAutoFit/>
            </a:bodyPr>
            <a:lstStyle/>
            <a:p>
              <a:r>
                <a:rPr lang="en-US" sz="2800" i="1" dirty="0" smtClean="0"/>
                <a:t>d</a:t>
              </a:r>
              <a:endParaRPr lang="en-US" sz="2800" i="1" dirty="0"/>
            </a:p>
          </p:txBody>
        </p:sp>
        <p:cxnSp>
          <p:nvCxnSpPr>
            <p:cNvPr id="75" name="Straight Arrow Connector 74"/>
            <p:cNvCxnSpPr/>
            <p:nvPr/>
          </p:nvCxnSpPr>
          <p:spPr>
            <a:xfrm>
              <a:off x="2895600" y="20574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819400" y="22098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5400000">
              <a:off x="5067300" y="29337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10800000" flipV="1">
              <a:off x="2819400" y="38100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13667" y="4695164"/>
              <a:ext cx="1828800" cy="1158332"/>
            </a:xfrm>
            <a:prstGeom prst="rect">
              <a:avLst/>
            </a:prstGeom>
            <a:noFill/>
          </p:spPr>
          <p:txBody>
            <a:bodyPr wrap="square" rtlCol="0">
              <a:spAutoFit/>
            </a:bodyPr>
            <a:lstStyle/>
            <a:p>
              <a:r>
                <a:rPr lang="en-US" sz="3200" i="1" dirty="0" smtClean="0"/>
                <a:t>R</a:t>
              </a:r>
              <a:r>
                <a:rPr lang="en-US" sz="3200" baseline="30000" dirty="0" smtClean="0">
                  <a:latin typeface="Cambria Math" pitchFamily="18" charset="0"/>
                  <a:ea typeface="Cambria Math" pitchFamily="18" charset="0"/>
                </a:rPr>
                <a:t>4</a:t>
              </a:r>
              <a:endParaRPr lang="en-US" sz="3200" baseline="30000" dirty="0">
                <a:latin typeface="Cambria Math" pitchFamily="18" charset="0"/>
                <a:ea typeface="Cambria Math" pitchFamily="18" charset="0"/>
              </a:endParaRPr>
            </a:p>
          </p:txBody>
        </p:sp>
      </p:grpSp>
      <p:sp>
        <p:nvSpPr>
          <p:cNvPr id="80" name="TextBox 79"/>
          <p:cNvSpPr txBox="1"/>
          <p:nvPr/>
        </p:nvSpPr>
        <p:spPr>
          <a:xfrm>
            <a:off x="685800" y="6172200"/>
            <a:ext cx="8229600" cy="646331"/>
          </a:xfrm>
          <a:prstGeom prst="rect">
            <a:avLst/>
          </a:prstGeom>
          <a:noFill/>
          <a:ln>
            <a:solidFill>
              <a:schemeClr val="tx2"/>
            </a:solidFill>
          </a:ln>
        </p:spPr>
        <p:txBody>
          <a:bodyPr wrap="square" rtlCol="0">
            <a:spAutoFit/>
          </a:bodyPr>
          <a:lstStyle/>
          <a:p>
            <a:r>
              <a:rPr lang="en-US" dirty="0" smtClean="0"/>
              <a:t>The pair (</a:t>
            </a:r>
            <a:r>
              <a:rPr lang="en-US" dirty="0" err="1" smtClean="0"/>
              <a:t>x,y</a:t>
            </a:r>
            <a:r>
              <a:rPr lang="en-US" dirty="0" smtClean="0"/>
              <a:t>) is in  </a:t>
            </a:r>
            <a:r>
              <a:rPr lang="en-US" i="1" dirty="0" err="1" smtClean="0"/>
              <a:t>R</a:t>
            </a:r>
            <a:r>
              <a:rPr lang="en-US" i="1" baseline="30000" dirty="0" err="1" smtClean="0">
                <a:ea typeface="Cambria Math" pitchFamily="18" charset="0"/>
              </a:rPr>
              <a:t>n</a:t>
            </a:r>
            <a:r>
              <a:rPr lang="en-US" baseline="30000" dirty="0" smtClean="0">
                <a:latin typeface="Cambria Math" pitchFamily="18" charset="0"/>
                <a:ea typeface="Cambria Math" pitchFamily="18" charset="0"/>
              </a:rPr>
              <a:t> </a:t>
            </a:r>
            <a:r>
              <a:rPr lang="en-US" dirty="0" smtClean="0"/>
              <a:t> if there is a path of length </a:t>
            </a:r>
            <a:r>
              <a:rPr lang="en-US" i="1" dirty="0" smtClean="0"/>
              <a:t>n</a:t>
            </a:r>
            <a:r>
              <a:rPr lang="en-US" dirty="0" smtClean="0"/>
              <a:t> from </a:t>
            </a:r>
            <a:r>
              <a:rPr lang="en-US" i="1" dirty="0" smtClean="0"/>
              <a:t>x</a:t>
            </a:r>
            <a:r>
              <a:rPr lang="en-US" dirty="0" smtClean="0"/>
              <a:t> to </a:t>
            </a:r>
            <a:r>
              <a:rPr lang="en-US" i="1" dirty="0" smtClean="0"/>
              <a:t>y</a:t>
            </a:r>
            <a:r>
              <a:rPr lang="en-US" dirty="0" smtClean="0"/>
              <a:t>  in </a:t>
            </a:r>
            <a:r>
              <a:rPr lang="en-US" i="1" dirty="0" smtClean="0"/>
              <a:t>R</a:t>
            </a:r>
            <a:endParaRPr lang="en-US" dirty="0" smtClean="0"/>
          </a:p>
          <a:p>
            <a:r>
              <a:rPr lang="en-US" dirty="0" smtClean="0"/>
              <a:t>             (following the direction of the arrows). </a:t>
            </a:r>
            <a:endParaRPr lang="en-US" baseline="30000" dirty="0" smtClean="0">
              <a:latin typeface="Cambria Math" pitchFamily="18" charset="0"/>
              <a:ea typeface="Cambria Math" pitchFamily="18" charset="0"/>
            </a:endParaRPr>
          </a:p>
        </p:txBody>
      </p:sp>
      <p:sp>
        <p:nvSpPr>
          <p:cNvPr id="93" name="Freeform 92"/>
          <p:cNvSpPr/>
          <p:nvPr/>
        </p:nvSpPr>
        <p:spPr>
          <a:xfrm>
            <a:off x="7010400" y="41910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4" name="Freeform 93"/>
          <p:cNvSpPr/>
          <p:nvPr/>
        </p:nvSpPr>
        <p:spPr>
          <a:xfrm>
            <a:off x="6934200" y="50292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5" name="Freeform 94"/>
          <p:cNvSpPr/>
          <p:nvPr/>
        </p:nvSpPr>
        <p:spPr>
          <a:xfrm rot="881162">
            <a:off x="5525642" y="5062139"/>
            <a:ext cx="30480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Equivalence Relations</a:t>
            </a:r>
            <a:endParaRPr lang="en-US" dirty="0"/>
          </a:p>
        </p:txBody>
      </p:sp>
      <p:sp>
        <p:nvSpPr>
          <p:cNvPr id="3" name="Subtitle 2"/>
          <p:cNvSpPr>
            <a:spLocks noGrp="1"/>
          </p:cNvSpPr>
          <p:nvPr>
            <p:ph type="subTitle" idx="1"/>
          </p:nvPr>
        </p:nvSpPr>
        <p:spPr/>
        <p:txBody>
          <a:bodyPr/>
          <a:lstStyle/>
          <a:p>
            <a:r>
              <a:rPr lang="en-US" dirty="0" smtClean="0"/>
              <a:t>Section 9.5</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Equivalence Relations</a:t>
            </a:r>
          </a:p>
          <a:p>
            <a:r>
              <a:rPr lang="en-US" dirty="0" smtClean="0"/>
              <a:t>Equivalence Classes</a:t>
            </a:r>
          </a:p>
          <a:p>
            <a:r>
              <a:rPr lang="en-US" dirty="0" smtClean="0"/>
              <a:t>Equivalence Classes and Partitions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Relations</a:t>
            </a:r>
            <a:endParaRPr lang="en-US" dirty="0"/>
          </a:p>
        </p:txBody>
      </p:sp>
      <p:sp>
        <p:nvSpPr>
          <p:cNvPr id="3" name="Content Placeholder 2"/>
          <p:cNvSpPr>
            <a:spLocks noGrp="1"/>
          </p:cNvSpPr>
          <p:nvPr>
            <p:ph idx="1"/>
          </p:nvPr>
        </p:nvSpPr>
        <p:spPr/>
        <p:txBody>
          <a:bodyPr/>
          <a:lstStyle/>
          <a:p>
            <a:pPr>
              <a:buNone/>
            </a:pPr>
            <a:r>
              <a:rPr lang="en-US" b="1" dirty="0" smtClean="0"/>
              <a:t>   Definition </a:t>
            </a:r>
            <a:r>
              <a:rPr lang="en-US" b="1" dirty="0" smtClean="0">
                <a:latin typeface="Cambria Math" pitchFamily="18" charset="0"/>
                <a:ea typeface="Cambria Math" pitchFamily="18" charset="0"/>
              </a:rPr>
              <a:t>1</a:t>
            </a:r>
            <a:r>
              <a:rPr lang="en-US" dirty="0" smtClean="0"/>
              <a:t>:  A relation on a set </a:t>
            </a:r>
            <a:r>
              <a:rPr lang="en-US" i="1" dirty="0" smtClean="0"/>
              <a:t>A</a:t>
            </a:r>
            <a:r>
              <a:rPr lang="en-US" dirty="0" smtClean="0"/>
              <a:t> is called an </a:t>
            </a:r>
            <a:r>
              <a:rPr lang="en-US" i="1" dirty="0" smtClean="0"/>
              <a:t>equivalence relation </a:t>
            </a:r>
            <a:r>
              <a:rPr lang="en-US" dirty="0" smtClean="0"/>
              <a:t>if it is reflexive, symmetric, and transitive. </a:t>
            </a:r>
          </a:p>
          <a:p>
            <a:pPr>
              <a:buNone/>
            </a:pPr>
            <a:endParaRPr lang="en-US" dirty="0" smtClean="0"/>
          </a:p>
          <a:p>
            <a:pPr>
              <a:buNone/>
            </a:pPr>
            <a:r>
              <a:rPr lang="en-US" b="1" dirty="0" smtClean="0"/>
              <a:t>   Definition </a:t>
            </a:r>
            <a:r>
              <a:rPr lang="en-US" b="1" dirty="0" smtClean="0">
                <a:latin typeface="Cambria Math" pitchFamily="18" charset="0"/>
                <a:ea typeface="Cambria Math" pitchFamily="18" charset="0"/>
              </a:rPr>
              <a:t>2</a:t>
            </a:r>
            <a:r>
              <a:rPr lang="en-US" dirty="0" smtClean="0"/>
              <a:t>:  Two elements </a:t>
            </a:r>
            <a:r>
              <a:rPr lang="en-US" i="1" dirty="0" smtClean="0"/>
              <a:t>a</a:t>
            </a:r>
            <a:r>
              <a:rPr lang="en-US" dirty="0" smtClean="0"/>
              <a:t>, and </a:t>
            </a:r>
            <a:r>
              <a:rPr lang="en-US" i="1" dirty="0" smtClean="0"/>
              <a:t>b</a:t>
            </a:r>
            <a:r>
              <a:rPr lang="en-US" dirty="0" smtClean="0"/>
              <a:t> that are related by an equivalence relation are called  </a:t>
            </a:r>
            <a:r>
              <a:rPr lang="en-US" i="1" dirty="0" smtClean="0"/>
              <a:t>equivalent.  </a:t>
            </a:r>
            <a:r>
              <a:rPr lang="en-US" dirty="0" smtClean="0"/>
              <a:t>The notation </a:t>
            </a:r>
            <a:r>
              <a:rPr lang="en-US" i="1" dirty="0" smtClean="0"/>
              <a:t>a</a:t>
            </a:r>
            <a:r>
              <a:rPr lang="en-US" dirty="0" smtClean="0"/>
              <a:t> </a:t>
            </a:r>
            <a:r>
              <a:rPr lang="en-US" dirty="0" smtClean="0">
                <a:latin typeface="Cambria Math"/>
                <a:ea typeface="Cambria Math"/>
              </a:rPr>
              <a:t>∼ </a:t>
            </a:r>
            <a:r>
              <a:rPr lang="en-US" i="1" dirty="0" smtClean="0"/>
              <a:t>b</a:t>
            </a:r>
            <a:r>
              <a:rPr lang="en-US" dirty="0" smtClean="0"/>
              <a:t> is often used to denote that </a:t>
            </a:r>
            <a:r>
              <a:rPr lang="en-US" i="1" dirty="0" smtClean="0"/>
              <a:t>a</a:t>
            </a:r>
            <a:r>
              <a:rPr lang="en-US" dirty="0" smtClean="0"/>
              <a:t> and </a:t>
            </a:r>
            <a:r>
              <a:rPr lang="en-US" i="1" dirty="0" smtClean="0"/>
              <a:t>b</a:t>
            </a:r>
            <a:r>
              <a:rPr lang="en-US" dirty="0" smtClean="0"/>
              <a:t> are equivalent elements with respect to a particular equivalence relation.</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Strings</a:t>
            </a:r>
            <a:endParaRPr lang="en-US" dirty="0"/>
          </a:p>
        </p:txBody>
      </p:sp>
      <p:sp>
        <p:nvSpPr>
          <p:cNvPr id="3" name="Content Placeholder 2"/>
          <p:cNvSpPr>
            <a:spLocks noGrp="1"/>
          </p:cNvSpPr>
          <p:nvPr>
            <p:ph idx="1"/>
          </p:nvPr>
        </p:nvSpPr>
        <p:spPr>
          <a:xfrm>
            <a:off x="457200" y="1828800"/>
            <a:ext cx="8229600" cy="4389120"/>
          </a:xfrm>
        </p:spPr>
        <p:txBody>
          <a:bodyPr>
            <a:normAutofit fontScale="55000" lnSpcReduction="20000"/>
          </a:bodyPr>
          <a:lstStyle/>
          <a:p>
            <a:pPr>
              <a:buNone/>
            </a:pPr>
            <a:r>
              <a:rPr lang="en-US" b="1" dirty="0" smtClean="0"/>
              <a:t>   </a:t>
            </a:r>
          </a:p>
          <a:p>
            <a:pPr>
              <a:buNone/>
            </a:pPr>
            <a:r>
              <a:rPr lang="en-US" b="1" dirty="0" smtClean="0"/>
              <a:t>     </a:t>
            </a:r>
            <a:r>
              <a:rPr lang="en-US" sz="3400" b="1" dirty="0" smtClean="0"/>
              <a:t>Example</a:t>
            </a:r>
            <a:r>
              <a:rPr lang="en-US" sz="3400" dirty="0" smtClean="0"/>
              <a:t>: Suppose that </a:t>
            </a:r>
            <a:r>
              <a:rPr lang="en-US" sz="3400" i="1" dirty="0" smtClean="0"/>
              <a:t>R</a:t>
            </a:r>
            <a:r>
              <a:rPr lang="en-US" sz="3400" dirty="0" smtClean="0"/>
              <a:t> is the relation on the set of strings of English letters such that </a:t>
            </a:r>
            <a:r>
              <a:rPr lang="en-US" sz="3400" i="1" dirty="0" err="1" smtClean="0"/>
              <a:t>aRb</a:t>
            </a:r>
            <a:r>
              <a:rPr lang="en-US" sz="3400" dirty="0" smtClean="0"/>
              <a:t> if and only if </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b</a:t>
            </a:r>
            <a:r>
              <a:rPr lang="en-US" sz="3400" dirty="0" smtClean="0"/>
              <a:t>), where </a:t>
            </a:r>
            <a:r>
              <a:rPr lang="en-US" sz="3400" i="1" dirty="0" smtClean="0"/>
              <a:t>l</a:t>
            </a:r>
            <a:r>
              <a:rPr lang="en-US" sz="3400" dirty="0" smtClean="0"/>
              <a:t>(</a:t>
            </a:r>
            <a:r>
              <a:rPr lang="en-US" sz="3400" i="1" dirty="0" smtClean="0"/>
              <a:t>x</a:t>
            </a:r>
            <a:r>
              <a:rPr lang="en-US" sz="3400" dirty="0" smtClean="0"/>
              <a:t>) is the length of the string </a:t>
            </a:r>
            <a:r>
              <a:rPr lang="en-US" sz="3400" i="1" dirty="0" smtClean="0"/>
              <a:t>x</a:t>
            </a:r>
            <a:r>
              <a:rPr lang="en-US" sz="3400" dirty="0" smtClean="0"/>
              <a:t>. Is </a:t>
            </a:r>
            <a:r>
              <a:rPr lang="en-US" sz="3400" i="1" dirty="0" smtClean="0"/>
              <a:t>R</a:t>
            </a:r>
            <a:r>
              <a:rPr lang="en-US" sz="3400" dirty="0" smtClean="0"/>
              <a:t> an equivalence relation? </a:t>
            </a:r>
          </a:p>
          <a:p>
            <a:pPr>
              <a:buNone/>
            </a:pPr>
            <a:endParaRPr lang="en-US" sz="3400" dirty="0" smtClean="0"/>
          </a:p>
          <a:p>
            <a:pPr>
              <a:buNone/>
            </a:pPr>
            <a:r>
              <a:rPr lang="en-US" sz="3400" dirty="0" smtClean="0"/>
              <a:t>    </a:t>
            </a:r>
            <a:r>
              <a:rPr lang="en-US" sz="3400" b="1" dirty="0" smtClean="0"/>
              <a:t>Solution</a:t>
            </a:r>
            <a:r>
              <a:rPr lang="en-US" sz="3400" dirty="0" smtClean="0"/>
              <a:t>: Show that all of the properties of an equivalence relation hold.</a:t>
            </a:r>
          </a:p>
          <a:p>
            <a:pPr lvl="1"/>
            <a:r>
              <a:rPr lang="en-US" sz="3400" i="1" dirty="0" smtClean="0"/>
              <a:t>Reflexivity</a:t>
            </a:r>
            <a:r>
              <a:rPr lang="en-US" sz="3400" dirty="0" smtClean="0"/>
              <a:t>: Because</a:t>
            </a:r>
            <a:r>
              <a:rPr lang="en-US" sz="3400" i="1" dirty="0" smtClean="0"/>
              <a:t> 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a</a:t>
            </a:r>
            <a:r>
              <a:rPr lang="en-US" sz="3400" dirty="0" smtClean="0"/>
              <a:t>), it follows that </a:t>
            </a:r>
            <a:r>
              <a:rPr lang="en-US" sz="3400" i="1" dirty="0" err="1" smtClean="0"/>
              <a:t>aRa</a:t>
            </a:r>
            <a:r>
              <a:rPr lang="en-US" sz="3400" dirty="0" smtClean="0"/>
              <a:t> for all strings </a:t>
            </a:r>
            <a:r>
              <a:rPr lang="en-US" sz="3400" i="1" dirty="0" smtClean="0"/>
              <a:t>a</a:t>
            </a:r>
            <a:r>
              <a:rPr lang="en-US" sz="3400" dirty="0" smtClean="0"/>
              <a:t>. </a:t>
            </a:r>
          </a:p>
          <a:p>
            <a:pPr lvl="1"/>
            <a:r>
              <a:rPr lang="en-US" sz="3400" i="1" dirty="0" smtClean="0"/>
              <a:t>Symmetry</a:t>
            </a:r>
            <a:r>
              <a:rPr lang="en-US" sz="3400" dirty="0" smtClean="0"/>
              <a:t>: Suppose that </a:t>
            </a:r>
            <a:r>
              <a:rPr lang="en-US" sz="3400" i="1" dirty="0" err="1" smtClean="0"/>
              <a:t>aRb</a:t>
            </a:r>
            <a:r>
              <a:rPr lang="en-US" sz="3400" i="1" dirty="0" smtClean="0"/>
              <a:t>.</a:t>
            </a:r>
            <a:r>
              <a:rPr lang="en-US" sz="3400" dirty="0" smtClean="0"/>
              <a:t>  Since </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b</a:t>
            </a:r>
            <a:r>
              <a:rPr lang="en-US" sz="3400" dirty="0" smtClean="0"/>
              <a:t>), </a:t>
            </a:r>
            <a:r>
              <a:rPr lang="en-US" sz="3400" i="1" dirty="0" smtClean="0"/>
              <a:t>l</a:t>
            </a:r>
            <a:r>
              <a:rPr lang="en-US" sz="3400" dirty="0" smtClean="0"/>
              <a:t>(</a:t>
            </a:r>
            <a:r>
              <a:rPr lang="en-US" sz="3400" i="1" dirty="0" smtClean="0"/>
              <a:t>b</a:t>
            </a:r>
            <a:r>
              <a:rPr lang="en-US" sz="3400" dirty="0" smtClean="0"/>
              <a:t>) = </a:t>
            </a:r>
            <a:r>
              <a:rPr lang="en-US" sz="3400" i="1" dirty="0" smtClean="0"/>
              <a:t>l</a:t>
            </a:r>
            <a:r>
              <a:rPr lang="en-US" sz="3400" dirty="0" smtClean="0"/>
              <a:t>(</a:t>
            </a:r>
            <a:r>
              <a:rPr lang="en-US" sz="3400" i="1" dirty="0" smtClean="0"/>
              <a:t>a</a:t>
            </a:r>
            <a:r>
              <a:rPr lang="en-US" sz="3400" dirty="0" smtClean="0"/>
              <a:t>) also holds  and </a:t>
            </a:r>
            <a:r>
              <a:rPr lang="en-US" sz="3400" i="1" dirty="0" err="1" smtClean="0"/>
              <a:t>bRa</a:t>
            </a:r>
            <a:r>
              <a:rPr lang="en-US" sz="3400" dirty="0" smtClean="0"/>
              <a:t>. </a:t>
            </a:r>
          </a:p>
          <a:p>
            <a:pPr lvl="1"/>
            <a:r>
              <a:rPr lang="en-US" sz="3400" i="1" dirty="0" smtClean="0"/>
              <a:t>Transitivity</a:t>
            </a:r>
            <a:r>
              <a:rPr lang="en-US" sz="3400" dirty="0" smtClean="0"/>
              <a:t>: Suppose that </a:t>
            </a:r>
            <a:r>
              <a:rPr lang="en-US" sz="3400" dirty="0" err="1" smtClean="0"/>
              <a:t>a</a:t>
            </a:r>
            <a:r>
              <a:rPr lang="en-US" sz="3400" i="1" dirty="0" err="1" smtClean="0"/>
              <a:t>R</a:t>
            </a:r>
            <a:r>
              <a:rPr lang="en-US" sz="3400" dirty="0" err="1" smtClean="0"/>
              <a:t>b</a:t>
            </a:r>
            <a:r>
              <a:rPr lang="en-US" sz="3400" i="1" dirty="0" smtClean="0"/>
              <a:t> </a:t>
            </a:r>
            <a:r>
              <a:rPr lang="en-US" sz="3400" dirty="0" smtClean="0"/>
              <a:t>and </a:t>
            </a:r>
            <a:r>
              <a:rPr lang="en-US" sz="3400" i="1" dirty="0" err="1" smtClean="0"/>
              <a:t>bRc</a:t>
            </a:r>
            <a:r>
              <a:rPr lang="en-US" sz="3400" dirty="0" smtClean="0"/>
              <a:t>. Since </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b</a:t>
            </a:r>
            <a:r>
              <a:rPr lang="en-US" sz="3400" dirty="0" smtClean="0"/>
              <a:t>),and </a:t>
            </a:r>
            <a:r>
              <a:rPr lang="en-US" sz="3400" i="1" dirty="0" smtClean="0"/>
              <a:t>l</a:t>
            </a:r>
            <a:r>
              <a:rPr lang="en-US" sz="3400" dirty="0" smtClean="0"/>
              <a:t>(</a:t>
            </a:r>
            <a:r>
              <a:rPr lang="en-US" sz="3400" i="1" dirty="0" smtClean="0"/>
              <a:t>b</a:t>
            </a:r>
            <a:r>
              <a:rPr lang="en-US" sz="3400" dirty="0" smtClean="0"/>
              <a:t>) = </a:t>
            </a:r>
            <a:r>
              <a:rPr lang="en-US" sz="3400" i="1" dirty="0" smtClean="0"/>
              <a:t>l</a:t>
            </a:r>
            <a:r>
              <a:rPr lang="en-US" sz="3400" dirty="0" smtClean="0"/>
              <a:t>(</a:t>
            </a:r>
            <a:r>
              <a:rPr lang="en-US" sz="3400" i="1" dirty="0" smtClean="0"/>
              <a:t>c</a:t>
            </a:r>
            <a:r>
              <a:rPr lang="en-US" sz="3400" dirty="0" smtClean="0"/>
              <a:t>), </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a</a:t>
            </a:r>
            <a:r>
              <a:rPr lang="en-US" sz="3400" dirty="0" smtClean="0"/>
              <a:t>) also holds and </a:t>
            </a:r>
            <a:r>
              <a:rPr lang="en-US" sz="3400" i="1" dirty="0" err="1" smtClean="0"/>
              <a:t>aRc</a:t>
            </a:r>
            <a:r>
              <a:rPr lang="en-US" sz="3400" dirty="0" smtClean="0"/>
              <a:t>. </a:t>
            </a:r>
          </a:p>
          <a:p>
            <a:pPr>
              <a:buNone/>
            </a:pPr>
            <a:endParaRPr lang="en-US" dirty="0" smtClean="0"/>
          </a:p>
          <a:p>
            <a:pPr>
              <a:buNone/>
            </a:pPr>
            <a:endParaRPr lang="en-US" dirty="0" smtClean="0"/>
          </a:p>
          <a:p>
            <a:pPr>
              <a:buNone/>
            </a:pPr>
            <a:r>
              <a:rPr lang="en-US" dirty="0" smtClean="0"/>
              <a:t>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Congruence Modulo </a:t>
            </a:r>
            <a:r>
              <a:rPr lang="en-US" i="1" dirty="0" smtClean="0"/>
              <a:t>m</a:t>
            </a:r>
            <a:endParaRPr lang="en-US" i="1"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b="1" dirty="0" smtClean="0"/>
              <a:t>Example</a:t>
            </a:r>
            <a:r>
              <a:rPr lang="en-US" dirty="0" smtClean="0"/>
              <a:t>:  Let </a:t>
            </a:r>
            <a:r>
              <a:rPr lang="en-US" i="1" dirty="0" smtClean="0"/>
              <a:t>m</a:t>
            </a:r>
            <a:r>
              <a:rPr lang="en-US" dirty="0" smtClean="0"/>
              <a:t> be an integer with </a:t>
            </a:r>
            <a:r>
              <a:rPr lang="en-US" i="1" dirty="0" smtClean="0"/>
              <a:t>m</a:t>
            </a:r>
            <a:r>
              <a:rPr lang="en-US" dirty="0" smtClean="0"/>
              <a:t> &gt; </a:t>
            </a:r>
            <a:r>
              <a:rPr lang="en-US" dirty="0" smtClean="0">
                <a:latin typeface="Cambria Math" pitchFamily="18" charset="0"/>
                <a:ea typeface="Cambria Math" pitchFamily="18" charset="0"/>
              </a:rPr>
              <a:t>1</a:t>
            </a:r>
            <a:r>
              <a:rPr lang="en-US" dirty="0" smtClean="0"/>
              <a:t>. Show that the relation </a:t>
            </a:r>
          </a:p>
          <a:p>
            <a:pPr>
              <a:buNone/>
            </a:pPr>
            <a:r>
              <a:rPr lang="en-US" dirty="0" smtClean="0"/>
              <a:t>         </a:t>
            </a:r>
            <a:r>
              <a:rPr lang="en-US" i="1" dirty="0" smtClean="0"/>
              <a:t>R</a:t>
            </a:r>
            <a:r>
              <a:rPr lang="en-US" dirty="0" smtClean="0"/>
              <a:t> =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a:t>
            </a:r>
          </a:p>
          <a:p>
            <a:pPr>
              <a:buNone/>
            </a:pPr>
            <a:r>
              <a:rPr lang="en-US" dirty="0" smtClean="0"/>
              <a:t>    is an equivalence relation on the set of integers.</a:t>
            </a:r>
          </a:p>
          <a:p>
            <a:pPr>
              <a:buNone/>
            </a:pPr>
            <a:endParaRPr lang="en-US" dirty="0" smtClean="0"/>
          </a:p>
          <a:p>
            <a:pPr>
              <a:buNone/>
            </a:pPr>
            <a:r>
              <a:rPr lang="en-US" b="1" dirty="0" smtClean="0"/>
              <a:t>   Solution</a:t>
            </a:r>
            <a:r>
              <a:rPr lang="en-US" dirty="0" smtClean="0"/>
              <a:t>:  Recall that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if and only if </a:t>
            </a:r>
            <a:r>
              <a:rPr lang="en-US" i="1" dirty="0" smtClean="0"/>
              <a:t>m</a:t>
            </a:r>
            <a:r>
              <a:rPr lang="en-US" dirty="0" smtClean="0"/>
              <a:t>  divides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a</a:t>
            </a:r>
            <a:r>
              <a:rPr lang="en-US" dirty="0" smtClean="0"/>
              <a:t> (mod </a:t>
            </a:r>
            <a:r>
              <a:rPr lang="en-US" i="1" dirty="0" smtClean="0"/>
              <a:t>m</a:t>
            </a:r>
            <a:r>
              <a:rPr lang="en-US" dirty="0" smtClean="0"/>
              <a:t>) since </a:t>
            </a:r>
            <a:r>
              <a:rPr lang="en-US" i="1" dirty="0" smtClean="0"/>
              <a:t>a</a:t>
            </a:r>
            <a:r>
              <a:rPr lang="en-US" dirty="0" smtClean="0"/>
              <a:t> </a:t>
            </a:r>
            <a:r>
              <a:rPr lang="en-US" dirty="0" smtClean="0">
                <a:latin typeface="Cambria Math"/>
                <a:ea typeface="Cambria Math"/>
              </a:rPr>
              <a:t>−</a:t>
            </a:r>
            <a:r>
              <a:rPr lang="en-US" dirty="0" smtClean="0"/>
              <a:t> </a:t>
            </a:r>
            <a:r>
              <a:rPr lang="en-US" i="1" dirty="0" smtClean="0"/>
              <a:t>a </a:t>
            </a:r>
            <a:r>
              <a:rPr lang="en-US" dirty="0" smtClean="0"/>
              <a:t>= </a:t>
            </a:r>
            <a:r>
              <a:rPr lang="en-US" dirty="0" smtClean="0">
                <a:latin typeface="Cambria Math" pitchFamily="18" charset="0"/>
                <a:ea typeface="Cambria Math" pitchFamily="18" charset="0"/>
              </a:rPr>
              <a:t>0</a:t>
            </a:r>
            <a:r>
              <a:rPr lang="en-US" dirty="0" smtClean="0"/>
              <a:t> is divisible by </a:t>
            </a:r>
            <a:r>
              <a:rPr lang="en-US" i="1" dirty="0" smtClean="0"/>
              <a:t>m</a:t>
            </a:r>
            <a:r>
              <a:rPr lang="en-US" dirty="0" smtClean="0"/>
              <a:t> since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 </a:t>
            </a:r>
            <a:r>
              <a:rPr lang="en-US" i="1" dirty="0" smtClean="0"/>
              <a:t>m</a:t>
            </a:r>
            <a:r>
              <a:rPr lang="en-US" dirty="0" smtClean="0"/>
              <a:t>.</a:t>
            </a:r>
          </a:p>
          <a:p>
            <a:pPr lvl="1"/>
            <a:r>
              <a:rPr lang="en-US" i="1" dirty="0" smtClean="0"/>
              <a:t>Symmetry</a:t>
            </a:r>
            <a:r>
              <a:rPr lang="en-US" dirty="0" smtClean="0"/>
              <a:t>:  Suppose that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Then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is divisible by </a:t>
            </a:r>
            <a:r>
              <a:rPr lang="en-US" i="1" dirty="0" smtClean="0"/>
              <a:t>m</a:t>
            </a:r>
            <a:r>
              <a:rPr lang="en-US" dirty="0" smtClean="0"/>
              <a:t>, and so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 </a:t>
            </a:r>
            <a:r>
              <a:rPr lang="en-US" i="1" dirty="0" smtClean="0">
                <a:ea typeface="Cambria Math" pitchFamily="18" charset="0"/>
              </a:rPr>
              <a:t>k</a:t>
            </a:r>
            <a:r>
              <a:rPr lang="en-US" i="1" dirty="0" smtClean="0"/>
              <a:t>m</a:t>
            </a:r>
            <a:r>
              <a:rPr lang="en-US" dirty="0" smtClean="0"/>
              <a:t>, where </a:t>
            </a:r>
            <a:r>
              <a:rPr lang="en-US" i="1" dirty="0" smtClean="0"/>
              <a:t>k</a:t>
            </a:r>
            <a:r>
              <a:rPr lang="en-US" dirty="0" smtClean="0"/>
              <a:t> is an integer. It follows that</a:t>
            </a:r>
            <a:r>
              <a:rPr lang="en-US" i="1" dirty="0" smtClean="0"/>
              <a:t> b</a:t>
            </a:r>
            <a:r>
              <a:rPr lang="en-US" dirty="0" smtClean="0"/>
              <a:t> </a:t>
            </a:r>
            <a:r>
              <a:rPr lang="en-US" dirty="0" smtClean="0">
                <a:latin typeface="Cambria Math"/>
                <a:ea typeface="Cambria Math"/>
              </a:rPr>
              <a:t>−</a:t>
            </a:r>
            <a:r>
              <a:rPr lang="en-US" dirty="0" smtClean="0"/>
              <a:t> </a:t>
            </a:r>
            <a:r>
              <a:rPr lang="en-US" i="1" dirty="0" smtClean="0"/>
              <a:t>a</a:t>
            </a:r>
            <a:r>
              <a:rPr lang="en-US" dirty="0" smtClean="0"/>
              <a:t> = (</a:t>
            </a:r>
            <a:r>
              <a:rPr lang="en-US" dirty="0" smtClean="0">
                <a:latin typeface="Cambria Math"/>
                <a:ea typeface="Cambria Math"/>
              </a:rPr>
              <a:t>− </a:t>
            </a:r>
            <a:r>
              <a:rPr lang="en-US" i="1" dirty="0" smtClean="0">
                <a:ea typeface="Cambria Math" pitchFamily="18" charset="0"/>
              </a:rPr>
              <a:t>k</a:t>
            </a:r>
            <a:r>
              <a:rPr lang="en-US" dirty="0" smtClean="0">
                <a:ea typeface="Cambria Math" pitchFamily="18" charset="0"/>
              </a:rPr>
              <a:t>)</a:t>
            </a:r>
            <a:r>
              <a:rPr lang="en-US" dirty="0" smtClean="0"/>
              <a:t> </a:t>
            </a:r>
            <a:r>
              <a:rPr lang="en-US" i="1" dirty="0" smtClean="0"/>
              <a:t>m, so b</a:t>
            </a:r>
            <a:r>
              <a:rPr lang="en-US" dirty="0" smtClean="0"/>
              <a:t> </a:t>
            </a:r>
            <a:r>
              <a:rPr lang="en-US" dirty="0" smtClean="0">
                <a:latin typeface="Cambria Math"/>
                <a:ea typeface="Cambria Math"/>
              </a:rPr>
              <a:t>≡</a:t>
            </a:r>
            <a:r>
              <a:rPr lang="en-US" dirty="0" smtClean="0"/>
              <a:t> </a:t>
            </a:r>
            <a:r>
              <a:rPr lang="en-US" i="1" dirty="0" smtClean="0"/>
              <a:t>a</a:t>
            </a:r>
            <a:r>
              <a:rPr lang="en-US" dirty="0" smtClean="0"/>
              <a:t> (mod </a:t>
            </a:r>
            <a:r>
              <a:rPr lang="en-US" i="1" dirty="0" smtClean="0"/>
              <a:t>m</a:t>
            </a:r>
            <a:r>
              <a:rPr lang="en-US" dirty="0" smtClean="0"/>
              <a:t>). </a:t>
            </a:r>
          </a:p>
          <a:p>
            <a:pPr lvl="1"/>
            <a:r>
              <a:rPr lang="en-US" i="1" dirty="0" smtClean="0"/>
              <a:t>Transitivity</a:t>
            </a:r>
            <a:r>
              <a:rPr lang="en-US" dirty="0" smtClean="0"/>
              <a:t>: Suppose that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(mod </a:t>
            </a:r>
            <a:r>
              <a:rPr lang="en-US" i="1" dirty="0" smtClean="0"/>
              <a:t>m</a:t>
            </a:r>
            <a:r>
              <a:rPr lang="en-US" dirty="0" smtClean="0"/>
              <a:t>). Then </a:t>
            </a:r>
            <a:r>
              <a:rPr lang="en-US" i="1" dirty="0" smtClean="0"/>
              <a:t>m</a:t>
            </a:r>
            <a:r>
              <a:rPr lang="en-US" dirty="0" smtClean="0"/>
              <a:t> divides both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Hence, there are integers </a:t>
            </a:r>
            <a:r>
              <a:rPr lang="en-US" i="1" dirty="0" smtClean="0"/>
              <a:t>k</a:t>
            </a:r>
            <a:r>
              <a:rPr lang="en-US" dirty="0" smtClean="0"/>
              <a:t> and </a:t>
            </a:r>
            <a:r>
              <a:rPr lang="en-US" i="1" dirty="0" smtClean="0"/>
              <a:t>l </a:t>
            </a:r>
            <a:r>
              <a:rPr lang="en-US" dirty="0" smtClean="0"/>
              <a:t>with          </a:t>
            </a:r>
            <a:r>
              <a:rPr lang="en-US" i="1" dirty="0" smtClean="0"/>
              <a:t> a</a:t>
            </a:r>
            <a:r>
              <a:rPr lang="en-US" dirty="0" smtClean="0"/>
              <a:t> </a:t>
            </a:r>
            <a:r>
              <a:rPr lang="en-US" dirty="0" smtClean="0">
                <a:latin typeface="Cambria Math"/>
                <a:ea typeface="Cambria Math"/>
              </a:rPr>
              <a:t>−</a:t>
            </a:r>
            <a:r>
              <a:rPr lang="en-US" dirty="0" smtClean="0"/>
              <a:t> </a:t>
            </a:r>
            <a:r>
              <a:rPr lang="en-US" i="1" dirty="0" smtClean="0"/>
              <a:t>b</a:t>
            </a:r>
            <a:r>
              <a:rPr lang="en-US" dirty="0" smtClean="0"/>
              <a:t> = </a:t>
            </a:r>
            <a:r>
              <a:rPr lang="en-US" i="1" dirty="0" smtClean="0">
                <a:ea typeface="Cambria Math" pitchFamily="18" charset="0"/>
              </a:rPr>
              <a:t>k</a:t>
            </a:r>
            <a:r>
              <a:rPr lang="en-US" i="1" dirty="0" smtClean="0"/>
              <a:t>m  and b</a:t>
            </a:r>
            <a:r>
              <a:rPr lang="en-US" dirty="0" smtClean="0"/>
              <a:t> </a:t>
            </a:r>
            <a:r>
              <a:rPr lang="en-US" dirty="0" smtClean="0">
                <a:latin typeface="Cambria Math"/>
                <a:ea typeface="Cambria Math"/>
              </a:rPr>
              <a:t>−</a:t>
            </a:r>
            <a:r>
              <a:rPr lang="en-US" dirty="0" smtClean="0"/>
              <a:t> </a:t>
            </a:r>
            <a:r>
              <a:rPr lang="en-US" i="1" dirty="0" smtClean="0"/>
              <a:t>c</a:t>
            </a:r>
            <a:r>
              <a:rPr lang="en-US" dirty="0" smtClean="0"/>
              <a:t> = </a:t>
            </a:r>
            <a:r>
              <a:rPr lang="en-US" i="1" dirty="0" smtClean="0">
                <a:ea typeface="Cambria Math" pitchFamily="18" charset="0"/>
              </a:rPr>
              <a:t>l</a:t>
            </a:r>
            <a:r>
              <a:rPr lang="en-US" i="1" dirty="0" smtClean="0"/>
              <a:t>m. </a:t>
            </a:r>
            <a:r>
              <a:rPr lang="en-US" dirty="0" smtClean="0"/>
              <a:t>We obtain by adding the equations: </a:t>
            </a:r>
          </a:p>
          <a:p>
            <a:pPr lvl="1">
              <a:buNone/>
            </a:pP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r>
              <a:rPr lang="en-US" dirty="0" smtClean="0"/>
              <a:t> =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t>
            </a:r>
            <a:r>
              <a:rPr lang="en-US" i="1" dirty="0" smtClean="0">
                <a:ea typeface="Cambria Math" pitchFamily="18" charset="0"/>
              </a:rPr>
              <a:t> + </a:t>
            </a:r>
            <a:r>
              <a:rPr lang="en-US" dirty="0" smtClean="0"/>
              <a:t>(</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 </a:t>
            </a:r>
            <a:r>
              <a:rPr lang="en-US" i="1" dirty="0" smtClean="0">
                <a:ea typeface="Cambria Math" pitchFamily="18" charset="0"/>
              </a:rPr>
              <a:t>k</a:t>
            </a:r>
            <a:r>
              <a:rPr lang="en-US" i="1" dirty="0" smtClean="0"/>
              <a:t>m</a:t>
            </a:r>
            <a:r>
              <a:rPr lang="en-US" dirty="0" smtClean="0"/>
              <a:t> +</a:t>
            </a:r>
            <a:r>
              <a:rPr lang="en-US" i="1" dirty="0" smtClean="0">
                <a:ea typeface="Cambria Math" pitchFamily="18" charset="0"/>
              </a:rPr>
              <a:t> l</a:t>
            </a:r>
            <a:r>
              <a:rPr lang="en-US" i="1" dirty="0" smtClean="0"/>
              <a:t>m = </a:t>
            </a:r>
            <a:r>
              <a:rPr lang="en-US" dirty="0" smtClean="0"/>
              <a:t>(</a:t>
            </a:r>
            <a:r>
              <a:rPr lang="en-US" i="1" dirty="0" smtClean="0"/>
              <a:t>k + l</a:t>
            </a:r>
            <a:r>
              <a:rPr lang="en-US" dirty="0" smtClean="0"/>
              <a:t>)</a:t>
            </a:r>
            <a:r>
              <a:rPr lang="en-US" i="1" dirty="0" smtClean="0"/>
              <a:t> m.</a:t>
            </a:r>
            <a:endParaRPr lang="en-US" dirty="0" smtClean="0"/>
          </a:p>
          <a:p>
            <a:pPr lvl="1">
              <a:buNone/>
            </a:pPr>
            <a:r>
              <a:rPr lang="en-US" dirty="0" smtClean="0"/>
              <a:t>    Therefore,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r>
              <a:rPr lang="en-US" dirty="0" smtClean="0"/>
              <a:t> (mod </a:t>
            </a:r>
            <a:r>
              <a:rPr lang="en-US" i="1" dirty="0" smtClean="0"/>
              <a:t>m</a:t>
            </a:r>
            <a:r>
              <a:rPr lang="en-US" dirty="0" smtClean="0"/>
              <a:t>).</a:t>
            </a:r>
          </a:p>
          <a:p>
            <a:pPr>
              <a:buNone/>
            </a:pPr>
            <a:endParaRPr lang="en-US" dirty="0" smtClean="0"/>
          </a:p>
          <a:p>
            <a:pPr>
              <a:buNone/>
            </a:pPr>
            <a:endParaRPr lang="en-US" dirty="0" smtClean="0"/>
          </a:p>
          <a:p>
            <a:pPr>
              <a:buNone/>
            </a:pPr>
            <a:endParaRPr lang="en-US"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Show that the “divides” relation on the set of positive integers is not an equivalence relation.</a:t>
            </a:r>
          </a:p>
          <a:p>
            <a:pPr>
              <a:buNone/>
            </a:pPr>
            <a:r>
              <a:rPr lang="en-US" dirty="0" smtClean="0"/>
              <a:t>   </a:t>
            </a:r>
            <a:r>
              <a:rPr lang="en-US" b="1" dirty="0" smtClean="0"/>
              <a:t>Solution</a:t>
            </a:r>
            <a:r>
              <a:rPr lang="en-US" dirty="0" smtClean="0"/>
              <a:t>: The properties of reflexivity, and transitivity do hold, but there relation is not transitive. Hence, “divides” is not an equivalence relation.</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 for all </a:t>
            </a:r>
            <a:r>
              <a:rPr lang="en-US" i="1" dirty="0" smtClean="0">
                <a:ea typeface="Cambria Math"/>
              </a:rPr>
              <a:t>a</a:t>
            </a:r>
            <a:r>
              <a:rPr lang="en-US" dirty="0" smtClean="0">
                <a:latin typeface="Cambria Math"/>
                <a:ea typeface="Cambria Math"/>
              </a:rPr>
              <a:t>. </a:t>
            </a:r>
            <a:endParaRPr lang="en-US" dirty="0" smtClean="0"/>
          </a:p>
          <a:p>
            <a:pPr lvl="1"/>
            <a:r>
              <a:rPr lang="en-US" i="1" dirty="0" smtClean="0"/>
              <a:t>Not Symmetric</a:t>
            </a:r>
            <a:r>
              <a:rPr lang="en-US" dirty="0" smtClean="0"/>
              <a:t>: For example, </a:t>
            </a:r>
            <a:r>
              <a:rPr lang="en-US"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4</a:t>
            </a:r>
            <a:r>
              <a:rPr lang="en-US" dirty="0" smtClean="0"/>
              <a:t>, but </a:t>
            </a:r>
            <a:r>
              <a:rPr lang="en-US" dirty="0" smtClean="0">
                <a:latin typeface="Cambria Math" pitchFamily="18" charset="0"/>
                <a:ea typeface="Cambria Math" pitchFamily="18" charset="0"/>
              </a:rPr>
              <a:t>4</a:t>
            </a:r>
            <a:r>
              <a:rPr lang="en-US" dirty="0" smtClean="0"/>
              <a:t> </a:t>
            </a:r>
            <a:r>
              <a:rPr lang="en-US" dirty="0" smtClean="0">
                <a:latin typeface="Cambria Math"/>
                <a:ea typeface="Cambria Math"/>
              </a:rPr>
              <a:t>∤ 2. </a:t>
            </a:r>
            <a:r>
              <a:rPr lang="en-US" dirty="0" smtClean="0">
                <a:ea typeface="Cambria Math"/>
              </a:rPr>
              <a:t>Hence, the relation is not symmetric. </a:t>
            </a:r>
            <a:endParaRPr lang="en-US" dirty="0" smtClean="0"/>
          </a:p>
          <a:p>
            <a:pPr lvl="1"/>
            <a:r>
              <a:rPr lang="en-US" i="1" dirty="0" smtClean="0"/>
              <a:t>Transitivity</a:t>
            </a:r>
            <a:r>
              <a:rPr lang="en-US" dirty="0" smtClean="0"/>
              <a:t>:  Suppose that </a:t>
            </a:r>
            <a:r>
              <a:rPr lang="en-US" i="1" dirty="0" smtClean="0"/>
              <a:t>a</a:t>
            </a:r>
            <a:r>
              <a:rPr lang="en-US" dirty="0" smtClean="0"/>
              <a:t> divides </a:t>
            </a:r>
            <a:r>
              <a:rPr lang="en-US" i="1" dirty="0" smtClean="0"/>
              <a:t>b</a:t>
            </a:r>
            <a:r>
              <a:rPr lang="en-US" dirty="0" smtClean="0"/>
              <a:t> and </a:t>
            </a:r>
            <a:r>
              <a:rPr lang="en-US" i="1" dirty="0" smtClean="0"/>
              <a:t>b</a:t>
            </a:r>
            <a:r>
              <a:rPr lang="en-US" dirty="0" smtClean="0"/>
              <a:t> divides </a:t>
            </a:r>
            <a:r>
              <a:rPr lang="en-US" i="1" dirty="0" smtClean="0"/>
              <a:t>c</a:t>
            </a:r>
            <a:r>
              <a:rPr lang="en-US" dirty="0" smtClean="0"/>
              <a:t>. Then there are positive integers </a:t>
            </a:r>
            <a:r>
              <a:rPr lang="en-US" i="1" dirty="0" smtClean="0"/>
              <a:t>k</a:t>
            </a:r>
            <a:r>
              <a:rPr lang="en-US" dirty="0" smtClean="0"/>
              <a:t> and </a:t>
            </a:r>
            <a:r>
              <a:rPr lang="en-US" i="1" dirty="0" smtClean="0"/>
              <a:t>l </a:t>
            </a:r>
            <a:r>
              <a:rPr lang="en-US" dirty="0" smtClean="0"/>
              <a:t>such that </a:t>
            </a:r>
            <a:r>
              <a:rPr lang="en-US" i="1" dirty="0" smtClean="0"/>
              <a:t>b</a:t>
            </a:r>
            <a:r>
              <a:rPr lang="en-US" dirty="0" smtClean="0"/>
              <a:t> = </a:t>
            </a:r>
            <a:r>
              <a:rPr lang="en-US" i="1" dirty="0" err="1" smtClean="0"/>
              <a:t>ak</a:t>
            </a:r>
            <a:r>
              <a:rPr lang="en-US" dirty="0" smtClean="0"/>
              <a:t> and </a:t>
            </a:r>
            <a:r>
              <a:rPr lang="en-US" i="1" dirty="0" smtClean="0"/>
              <a:t>c</a:t>
            </a:r>
            <a:r>
              <a:rPr lang="en-US" dirty="0" smtClean="0"/>
              <a:t> = </a:t>
            </a:r>
            <a:r>
              <a:rPr lang="en-US" i="1" dirty="0" smtClean="0"/>
              <a:t>bl</a:t>
            </a:r>
            <a:r>
              <a:rPr lang="en-US" dirty="0" smtClean="0"/>
              <a:t>. Hence, </a:t>
            </a:r>
            <a:r>
              <a:rPr lang="en-US" i="1" dirty="0" smtClean="0"/>
              <a:t>c</a:t>
            </a:r>
            <a:r>
              <a:rPr lang="en-US" dirty="0" smtClean="0"/>
              <a:t> = </a:t>
            </a:r>
            <a:r>
              <a:rPr lang="en-US" i="1" dirty="0" smtClean="0"/>
              <a:t>a</a:t>
            </a:r>
            <a:r>
              <a:rPr lang="en-US" dirty="0" smtClean="0"/>
              <a:t>(</a:t>
            </a:r>
            <a:r>
              <a:rPr lang="en-US" i="1" dirty="0" err="1" smtClean="0"/>
              <a:t>kl</a:t>
            </a:r>
            <a:r>
              <a:rPr lang="en-US" dirty="0" smtClean="0"/>
              <a:t>), so </a:t>
            </a:r>
            <a:r>
              <a:rPr lang="en-US" i="1" dirty="0" smtClean="0"/>
              <a:t>a</a:t>
            </a:r>
            <a:r>
              <a:rPr lang="en-US" dirty="0" smtClean="0"/>
              <a:t> divides </a:t>
            </a:r>
            <a:r>
              <a:rPr lang="en-US" i="1" dirty="0" smtClean="0"/>
              <a:t>c</a:t>
            </a:r>
            <a:r>
              <a:rPr lang="en-US" dirty="0" smtClean="0"/>
              <a:t>. Therefore, the relation is transitive. </a:t>
            </a:r>
          </a:p>
          <a:p>
            <a:pPr>
              <a:buNone/>
            </a:pPr>
            <a:endParaRPr lang="en-US" dirty="0" smtClean="0"/>
          </a:p>
          <a:p>
            <a:pPr>
              <a:buNone/>
            </a:pPr>
            <a:endParaRPr lang="en-US" dirty="0" smtClean="0"/>
          </a:p>
          <a:p>
            <a:pPr>
              <a:buNone/>
            </a:pPr>
            <a:r>
              <a:rPr lang="en-US" dirty="0" smtClean="0"/>
              <a:t>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Classes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Definition </a:t>
            </a:r>
            <a:r>
              <a:rPr lang="en-US" b="1" dirty="0" smtClean="0">
                <a:latin typeface="Cambria Math" pitchFamily="18" charset="0"/>
                <a:ea typeface="Cambria Math" pitchFamily="18" charset="0"/>
              </a:rPr>
              <a:t>3</a:t>
            </a:r>
            <a:r>
              <a:rPr lang="en-US" dirty="0" smtClean="0"/>
              <a:t>:  Let </a:t>
            </a:r>
            <a:r>
              <a:rPr lang="en-US" i="1" dirty="0" smtClean="0"/>
              <a:t>R</a:t>
            </a:r>
            <a:r>
              <a:rPr lang="en-US" dirty="0" smtClean="0"/>
              <a:t> be an equivalence relation on a set </a:t>
            </a:r>
            <a:r>
              <a:rPr lang="en-US" i="1" dirty="0" smtClean="0"/>
              <a:t>A. </a:t>
            </a:r>
            <a:r>
              <a:rPr lang="en-US" dirty="0" smtClean="0"/>
              <a:t> The set of all elements that are related to an element </a:t>
            </a:r>
            <a:r>
              <a:rPr lang="en-US" i="1" dirty="0" smtClean="0"/>
              <a:t>a</a:t>
            </a:r>
            <a:r>
              <a:rPr lang="en-US" dirty="0" smtClean="0"/>
              <a:t> of </a:t>
            </a:r>
            <a:r>
              <a:rPr lang="en-US" i="1" dirty="0" smtClean="0"/>
              <a:t>A</a:t>
            </a:r>
            <a:r>
              <a:rPr lang="en-US" dirty="0" smtClean="0"/>
              <a:t> is called the  </a:t>
            </a:r>
            <a:r>
              <a:rPr lang="en-US" i="1" dirty="0" smtClean="0"/>
              <a:t>equivalence class </a:t>
            </a:r>
            <a:r>
              <a:rPr lang="en-US" dirty="0" smtClean="0"/>
              <a:t>of </a:t>
            </a:r>
            <a:r>
              <a:rPr lang="en-US" i="1" dirty="0" smtClean="0"/>
              <a:t>a</a:t>
            </a:r>
            <a:r>
              <a:rPr lang="en-US" dirty="0" smtClean="0"/>
              <a:t>. The equivalence class of </a:t>
            </a:r>
            <a:r>
              <a:rPr lang="en-US" i="1" dirty="0" smtClean="0"/>
              <a:t>a</a:t>
            </a:r>
            <a:r>
              <a:rPr lang="en-US" dirty="0" smtClean="0"/>
              <a:t> with respect to </a:t>
            </a:r>
            <a:r>
              <a:rPr lang="en-US" i="1" dirty="0" smtClean="0"/>
              <a:t>R</a:t>
            </a:r>
            <a:r>
              <a:rPr lang="en-US" dirty="0" smtClean="0"/>
              <a:t> is denoted by [</a:t>
            </a:r>
            <a:r>
              <a:rPr lang="en-US" i="1" dirty="0" smtClean="0"/>
              <a:t>a</a:t>
            </a:r>
            <a:r>
              <a:rPr lang="en-US" dirty="0" smtClean="0"/>
              <a:t>]</a:t>
            </a:r>
            <a:r>
              <a:rPr lang="en-US" i="1" baseline="-25000" dirty="0" smtClean="0"/>
              <a:t>R</a:t>
            </a:r>
            <a:r>
              <a:rPr lang="en-US" dirty="0" smtClean="0"/>
              <a:t>.  </a:t>
            </a:r>
          </a:p>
          <a:p>
            <a:pPr>
              <a:buNone/>
            </a:pPr>
            <a:r>
              <a:rPr lang="en-US" dirty="0" smtClean="0"/>
              <a:t>     When only one relation is under consideration, we can write [</a:t>
            </a:r>
            <a:r>
              <a:rPr lang="en-US" i="1" dirty="0" smtClean="0"/>
              <a:t>a</a:t>
            </a:r>
            <a:r>
              <a:rPr lang="en-US" dirty="0" smtClean="0"/>
              <a:t>], without the subscript </a:t>
            </a:r>
            <a:r>
              <a:rPr lang="en-US" i="1" dirty="0" smtClean="0"/>
              <a:t>R</a:t>
            </a:r>
            <a:r>
              <a:rPr lang="en-US" dirty="0" smtClean="0"/>
              <a:t>,  for this equivalence class. </a:t>
            </a:r>
          </a:p>
          <a:p>
            <a:pPr>
              <a:buNone/>
            </a:pPr>
            <a:r>
              <a:rPr lang="en-US" dirty="0" smtClean="0"/>
              <a:t> </a:t>
            </a:r>
          </a:p>
          <a:p>
            <a:pPr>
              <a:buNone/>
            </a:pPr>
            <a:r>
              <a:rPr lang="en-US" dirty="0" smtClean="0"/>
              <a:t>      Note that  [</a:t>
            </a:r>
            <a:r>
              <a:rPr lang="en-US" i="1" dirty="0" smtClean="0"/>
              <a:t>a</a:t>
            </a:r>
            <a:r>
              <a:rPr lang="en-US" dirty="0" smtClean="0"/>
              <a:t>]</a:t>
            </a:r>
            <a:r>
              <a:rPr lang="en-US" i="1" baseline="-25000" dirty="0" smtClean="0"/>
              <a:t>R </a:t>
            </a:r>
            <a:r>
              <a:rPr lang="en-US" i="1" dirty="0" smtClean="0"/>
              <a:t>= </a:t>
            </a:r>
            <a:r>
              <a:rPr lang="en-US" dirty="0" smtClean="0"/>
              <a:t>{</a:t>
            </a:r>
            <a:r>
              <a:rPr lang="en-US" i="1" dirty="0" smtClean="0"/>
              <a:t>s|</a:t>
            </a:r>
            <a:r>
              <a:rPr lang="en-US" dirty="0" smtClean="0"/>
              <a:t>(</a:t>
            </a:r>
            <a:r>
              <a:rPr lang="en-US" i="1" dirty="0" err="1" smtClean="0"/>
              <a:t>a</a:t>
            </a:r>
            <a:r>
              <a:rPr lang="en-US" dirty="0" err="1" smtClean="0"/>
              <a:t>,</a:t>
            </a:r>
            <a:r>
              <a:rPr lang="en-US" i="1" dirty="0" err="1" smtClean="0"/>
              <a:t>s</a:t>
            </a:r>
            <a:r>
              <a:rPr lang="en-US" dirty="0" smtClean="0"/>
              <a:t>)</a:t>
            </a:r>
            <a:r>
              <a:rPr lang="en-US" i="1" dirty="0" smtClean="0"/>
              <a:t> </a:t>
            </a:r>
            <a:r>
              <a:rPr lang="en-US" dirty="0" smtClean="0">
                <a:latin typeface="Cambria Math"/>
                <a:ea typeface="Cambria Math"/>
              </a:rPr>
              <a:t>∈</a:t>
            </a:r>
            <a:r>
              <a:rPr lang="en-US" i="1" dirty="0" smtClean="0"/>
              <a:t> R</a:t>
            </a:r>
            <a:r>
              <a:rPr lang="en-US" dirty="0" smtClean="0"/>
              <a:t>}</a:t>
            </a:r>
            <a:r>
              <a:rPr lang="en-US" i="1" dirty="0" smtClean="0"/>
              <a:t>.</a:t>
            </a:r>
          </a:p>
          <a:p>
            <a:pPr>
              <a:buNone/>
            </a:pPr>
            <a:endParaRPr lang="en-US" dirty="0" smtClean="0"/>
          </a:p>
          <a:p>
            <a:r>
              <a:rPr lang="en-US" dirty="0" smtClean="0"/>
              <a:t>If</a:t>
            </a:r>
            <a:r>
              <a:rPr lang="en-US" i="1" dirty="0" smtClean="0"/>
              <a:t>  b </a:t>
            </a:r>
            <a:r>
              <a:rPr lang="en-US" dirty="0" smtClean="0">
                <a:latin typeface="Cambria Math"/>
                <a:ea typeface="Cambria Math"/>
              </a:rPr>
              <a:t>∈ </a:t>
            </a:r>
            <a:r>
              <a:rPr lang="en-US" dirty="0" smtClean="0"/>
              <a:t>[</a:t>
            </a:r>
            <a:r>
              <a:rPr lang="en-US" i="1" dirty="0" smtClean="0"/>
              <a:t>a</a:t>
            </a:r>
            <a:r>
              <a:rPr lang="en-US" dirty="0" smtClean="0"/>
              <a:t>]</a:t>
            </a:r>
            <a:r>
              <a:rPr lang="en-US" i="1" baseline="-25000" dirty="0" smtClean="0"/>
              <a:t>R</a:t>
            </a:r>
            <a:r>
              <a:rPr lang="en-US" dirty="0" smtClean="0"/>
              <a:t>, then </a:t>
            </a:r>
            <a:r>
              <a:rPr lang="en-US" i="1" dirty="0" smtClean="0"/>
              <a:t>b</a:t>
            </a:r>
            <a:r>
              <a:rPr lang="en-US" dirty="0" smtClean="0"/>
              <a:t> is called a representative of this equivalence class. Any element of a class can be used as a representative of the class. </a:t>
            </a:r>
          </a:p>
          <a:p>
            <a:r>
              <a:rPr lang="en-US" dirty="0" smtClean="0"/>
              <a:t>The equivalence classes of the relation congruence modulo </a:t>
            </a:r>
            <a:r>
              <a:rPr lang="en-US" i="1" dirty="0" smtClean="0"/>
              <a:t>m</a:t>
            </a:r>
            <a:r>
              <a:rPr lang="en-US" dirty="0" smtClean="0"/>
              <a:t> are called the </a:t>
            </a:r>
            <a:r>
              <a:rPr lang="en-US" i="1" dirty="0" smtClean="0"/>
              <a:t>congruence classes modulo m</a:t>
            </a:r>
            <a:r>
              <a:rPr lang="en-US" dirty="0" smtClean="0"/>
              <a:t>. The congruence class of an integer a modulo m is denoted by [</a:t>
            </a:r>
            <a:r>
              <a:rPr lang="en-US" i="1" dirty="0" smtClean="0"/>
              <a:t>a</a:t>
            </a:r>
            <a:r>
              <a:rPr lang="en-US" dirty="0" smtClean="0"/>
              <a:t>]</a:t>
            </a:r>
            <a:r>
              <a:rPr lang="en-US" i="1" baseline="-25000" dirty="0" smtClean="0"/>
              <a:t>m</a:t>
            </a:r>
            <a:r>
              <a:rPr lang="en-US" dirty="0" smtClean="0"/>
              <a:t>, so [</a:t>
            </a:r>
            <a:r>
              <a:rPr lang="en-US" i="1" dirty="0" smtClean="0"/>
              <a:t>a</a:t>
            </a:r>
            <a:r>
              <a:rPr lang="en-US" dirty="0" smtClean="0"/>
              <a:t>]</a:t>
            </a:r>
            <a:r>
              <a:rPr lang="en-US" i="1" baseline="-25000" dirty="0" smtClean="0"/>
              <a:t>m</a:t>
            </a:r>
            <a:r>
              <a:rPr lang="en-US" i="1" dirty="0" smtClean="0"/>
              <a:t> = </a:t>
            </a:r>
            <a:r>
              <a:rPr lang="en-US" dirty="0" smtClean="0"/>
              <a:t>{…, </a:t>
            </a:r>
            <a:r>
              <a:rPr lang="en-US" i="1" dirty="0" smtClean="0"/>
              <a:t>a</a:t>
            </a:r>
            <a:r>
              <a:rPr lang="en-US" dirty="0" smtClean="0">
                <a:latin typeface="Cambria Math"/>
                <a:ea typeface="Cambria Math"/>
              </a:rPr>
              <a:t>−2</a:t>
            </a:r>
            <a:r>
              <a:rPr lang="en-US" i="1" dirty="0" smtClean="0">
                <a:ea typeface="Cambria Math"/>
              </a:rPr>
              <a:t>m</a:t>
            </a:r>
            <a:r>
              <a:rPr lang="en-US" dirty="0" smtClean="0">
                <a:latin typeface="Cambria Math"/>
                <a:ea typeface="Cambria Math"/>
              </a:rPr>
              <a:t>,</a:t>
            </a:r>
            <a:r>
              <a:rPr lang="en-US" dirty="0" smtClean="0"/>
              <a:t> </a:t>
            </a:r>
            <a:r>
              <a:rPr lang="en-US" i="1" dirty="0" smtClean="0"/>
              <a:t>a</a:t>
            </a:r>
            <a:r>
              <a:rPr lang="en-US" dirty="0" smtClean="0">
                <a:latin typeface="Cambria Math"/>
                <a:ea typeface="Cambria Math"/>
              </a:rPr>
              <a:t>−</a:t>
            </a:r>
            <a:r>
              <a:rPr lang="en-US" i="1" dirty="0" smtClean="0">
                <a:ea typeface="Cambria Math"/>
              </a:rPr>
              <a:t>m</a:t>
            </a:r>
            <a:r>
              <a:rPr lang="en-US" dirty="0" smtClean="0">
                <a:latin typeface="Cambria Math"/>
                <a:ea typeface="Cambria Math"/>
              </a:rPr>
              <a:t>, </a:t>
            </a:r>
            <a:r>
              <a:rPr lang="en-US" i="1" dirty="0" smtClean="0"/>
              <a:t>a</a:t>
            </a:r>
            <a:r>
              <a:rPr lang="en-US" dirty="0" smtClean="0">
                <a:latin typeface="Cambria Math"/>
                <a:ea typeface="Cambria Math"/>
              </a:rPr>
              <a:t>+2</a:t>
            </a:r>
            <a:r>
              <a:rPr lang="en-US" i="1" dirty="0" smtClean="0">
                <a:ea typeface="Cambria Math"/>
              </a:rPr>
              <a:t>m</a:t>
            </a:r>
            <a:r>
              <a:rPr lang="en-US" dirty="0" smtClean="0">
                <a:latin typeface="Cambria Math"/>
                <a:ea typeface="Cambria Math"/>
              </a:rPr>
              <a:t>, </a:t>
            </a:r>
            <a:r>
              <a:rPr lang="en-US" i="1" dirty="0" smtClean="0"/>
              <a:t>a</a:t>
            </a:r>
            <a:r>
              <a:rPr lang="en-US" dirty="0" smtClean="0">
                <a:latin typeface="Cambria Math"/>
                <a:ea typeface="Cambria Math"/>
              </a:rPr>
              <a:t>+2</a:t>
            </a:r>
            <a:r>
              <a:rPr lang="en-US" i="1" dirty="0" smtClean="0">
                <a:latin typeface="Cambria Math"/>
                <a:ea typeface="Cambria Math"/>
              </a:rPr>
              <a:t>m</a:t>
            </a:r>
            <a:r>
              <a:rPr lang="en-US" dirty="0" smtClean="0">
                <a:latin typeface="Cambria Math"/>
                <a:ea typeface="Cambria Math"/>
              </a:rPr>
              <a:t>, … </a:t>
            </a:r>
            <a:r>
              <a:rPr lang="en-US" dirty="0" smtClean="0"/>
              <a:t>}</a:t>
            </a:r>
            <a:r>
              <a:rPr lang="en-US" i="1" dirty="0" smtClean="0"/>
              <a:t>. </a:t>
            </a:r>
            <a:r>
              <a:rPr lang="en-US" dirty="0" smtClean="0"/>
              <a:t>For example, </a:t>
            </a:r>
          </a:p>
          <a:p>
            <a:pPr>
              <a:buNone/>
            </a:pPr>
            <a:endParaRPr lang="en-US" dirty="0" smtClean="0"/>
          </a:p>
          <a:p>
            <a:pPr lvl="1">
              <a:buNone/>
            </a:pPr>
            <a:r>
              <a:rPr lang="en-US" dirty="0" smtClean="0"/>
              <a:t>   [</a:t>
            </a:r>
            <a:r>
              <a:rPr lang="en-US" dirty="0" smtClean="0">
                <a:latin typeface="Cambria Math" pitchFamily="18" charset="0"/>
                <a:ea typeface="Cambria Math" pitchFamily="18" charset="0"/>
              </a:rPr>
              <a:t>0</a:t>
            </a:r>
            <a:r>
              <a:rPr lang="en-US" dirty="0" smtClean="0"/>
              <a:t>]</a:t>
            </a:r>
            <a:r>
              <a:rPr lang="en-US" baseline="-25000" dirty="0" smtClean="0">
                <a:latin typeface="Cambria Math" pitchFamily="18" charset="0"/>
                <a:ea typeface="Cambria Math" pitchFamily="18" charset="0"/>
              </a:rPr>
              <a:t>4</a:t>
            </a:r>
            <a:r>
              <a:rPr lang="en-US" dirty="0" smtClean="0"/>
              <a:t> = {…, </a:t>
            </a:r>
            <a:r>
              <a:rPr lang="en-US" dirty="0" smtClean="0">
                <a:latin typeface="Cambria Math"/>
                <a:ea typeface="Cambria Math"/>
              </a:rPr>
              <a:t>−</a:t>
            </a:r>
            <a:r>
              <a:rPr lang="en-US" dirty="0" smtClean="0">
                <a:latin typeface="Cambria Math" pitchFamily="18" charset="0"/>
                <a:ea typeface="Cambria Math" pitchFamily="18" charset="0"/>
              </a:rPr>
              <a:t>8,</a:t>
            </a:r>
            <a:r>
              <a:rPr lang="en-US" dirty="0" smtClean="0">
                <a:latin typeface="Cambria Math"/>
                <a:ea typeface="Cambria Math"/>
              </a:rPr>
              <a:t> −</a:t>
            </a:r>
            <a:r>
              <a:rPr lang="en-US" dirty="0" smtClean="0">
                <a:latin typeface="Cambria Math" pitchFamily="18" charset="0"/>
                <a:ea typeface="Cambria Math" pitchFamily="18" charset="0"/>
              </a:rPr>
              <a:t>4 , 0, 4 , 8 , …}                        </a:t>
            </a:r>
            <a:r>
              <a:rPr lang="en-US" dirty="0" smtClean="0"/>
              <a:t>[</a:t>
            </a:r>
            <a:r>
              <a:rPr lang="en-US" dirty="0" smtClean="0">
                <a:latin typeface="Cambria Math" pitchFamily="18" charset="0"/>
                <a:ea typeface="Cambria Math" pitchFamily="18" charset="0"/>
              </a:rPr>
              <a:t>1</a:t>
            </a:r>
            <a:r>
              <a:rPr lang="en-US" dirty="0" smtClean="0"/>
              <a:t>]</a:t>
            </a:r>
            <a:r>
              <a:rPr lang="en-US" baseline="-25000" dirty="0" smtClean="0">
                <a:latin typeface="Cambria Math" pitchFamily="18" charset="0"/>
                <a:ea typeface="Cambria Math" pitchFamily="18" charset="0"/>
              </a:rPr>
              <a:t>4</a:t>
            </a:r>
            <a:r>
              <a:rPr lang="en-US" dirty="0" smtClean="0"/>
              <a:t> = {…, </a:t>
            </a:r>
            <a:r>
              <a:rPr lang="en-US" dirty="0" smtClean="0">
                <a:latin typeface="Cambria Math"/>
                <a:ea typeface="Cambria Math"/>
              </a:rPr>
              <a:t>−</a:t>
            </a:r>
            <a:r>
              <a:rPr lang="en-US" dirty="0" smtClean="0">
                <a:latin typeface="Cambria Math" pitchFamily="18" charset="0"/>
                <a:ea typeface="Cambria Math" pitchFamily="18" charset="0"/>
              </a:rPr>
              <a:t>7,</a:t>
            </a:r>
            <a:r>
              <a:rPr lang="en-US" dirty="0" smtClean="0">
                <a:latin typeface="Cambria Math"/>
                <a:ea typeface="Cambria Math"/>
              </a:rPr>
              <a:t> −</a:t>
            </a:r>
            <a:r>
              <a:rPr lang="en-US" dirty="0" smtClean="0">
                <a:latin typeface="Cambria Math" pitchFamily="18" charset="0"/>
                <a:ea typeface="Cambria Math" pitchFamily="18" charset="0"/>
              </a:rPr>
              <a:t>3 , 1, 5 , 9 , …}</a:t>
            </a:r>
          </a:p>
          <a:p>
            <a:pPr lvl="1">
              <a:buNone/>
            </a:pPr>
            <a:endParaRPr lang="en-US" dirty="0" smtClean="0">
              <a:latin typeface="Cambria Math" pitchFamily="18" charset="0"/>
              <a:ea typeface="Cambria Math" pitchFamily="18" charset="0"/>
            </a:endParaRPr>
          </a:p>
          <a:p>
            <a:pPr marL="274320" lvl="1" indent="-274320">
              <a:buClr>
                <a:schemeClr val="accent3"/>
              </a:buClr>
              <a:buSzPct val="95000"/>
              <a:buNone/>
            </a:pPr>
            <a:r>
              <a:rPr lang="en-US" dirty="0" smtClean="0"/>
              <a:t>          [</a:t>
            </a:r>
            <a:r>
              <a:rPr lang="en-US" dirty="0" smtClean="0">
                <a:latin typeface="Cambria Math" pitchFamily="18" charset="0"/>
                <a:ea typeface="Cambria Math" pitchFamily="18" charset="0"/>
              </a:rPr>
              <a:t>2</a:t>
            </a:r>
            <a:r>
              <a:rPr lang="en-US" dirty="0" smtClean="0"/>
              <a:t>]</a:t>
            </a:r>
            <a:r>
              <a:rPr lang="en-US" baseline="-25000" dirty="0" smtClean="0">
                <a:latin typeface="Cambria Math" pitchFamily="18" charset="0"/>
                <a:ea typeface="Cambria Math" pitchFamily="18" charset="0"/>
              </a:rPr>
              <a:t>4</a:t>
            </a:r>
            <a:r>
              <a:rPr lang="en-US" dirty="0" smtClean="0"/>
              <a:t> = {…, </a:t>
            </a:r>
            <a:r>
              <a:rPr lang="en-US" dirty="0" smtClean="0">
                <a:latin typeface="Cambria Math"/>
                <a:ea typeface="Cambria Math"/>
              </a:rPr>
              <a:t>−</a:t>
            </a:r>
            <a:r>
              <a:rPr lang="en-US" dirty="0" smtClean="0">
                <a:latin typeface="Cambria Math" pitchFamily="18" charset="0"/>
                <a:ea typeface="Cambria Math" pitchFamily="18" charset="0"/>
              </a:rPr>
              <a:t>6,</a:t>
            </a:r>
            <a:r>
              <a:rPr lang="en-US" dirty="0" smtClean="0">
                <a:latin typeface="Cambria Math"/>
                <a:ea typeface="Cambria Math"/>
              </a:rPr>
              <a:t> −</a:t>
            </a:r>
            <a:r>
              <a:rPr lang="en-US" dirty="0" smtClean="0">
                <a:latin typeface="Cambria Math" pitchFamily="18" charset="0"/>
                <a:ea typeface="Cambria Math" pitchFamily="18" charset="0"/>
              </a:rPr>
              <a:t>2 , 2, 6 , 10 , …}                      </a:t>
            </a:r>
            <a:r>
              <a:rPr lang="en-US" dirty="0" smtClean="0"/>
              <a:t>[</a:t>
            </a:r>
            <a:r>
              <a:rPr lang="en-US" dirty="0" smtClean="0">
                <a:latin typeface="Cambria Math" pitchFamily="18" charset="0"/>
                <a:ea typeface="Cambria Math" pitchFamily="18" charset="0"/>
              </a:rPr>
              <a:t>3</a:t>
            </a:r>
            <a:r>
              <a:rPr lang="en-US" dirty="0" smtClean="0"/>
              <a:t>]</a:t>
            </a:r>
            <a:r>
              <a:rPr lang="en-US" baseline="-25000" dirty="0" smtClean="0">
                <a:latin typeface="Cambria Math" pitchFamily="18" charset="0"/>
                <a:ea typeface="Cambria Math" pitchFamily="18" charset="0"/>
              </a:rPr>
              <a:t>4</a:t>
            </a:r>
            <a:r>
              <a:rPr lang="en-US" dirty="0" smtClean="0"/>
              <a:t> = {…, </a:t>
            </a:r>
            <a:r>
              <a:rPr lang="en-US" dirty="0" smtClean="0">
                <a:latin typeface="Cambria Math"/>
                <a:ea typeface="Cambria Math"/>
              </a:rPr>
              <a:t>−</a:t>
            </a:r>
            <a:r>
              <a:rPr lang="en-US" dirty="0" smtClean="0">
                <a:latin typeface="Cambria Math" pitchFamily="18" charset="0"/>
                <a:ea typeface="Cambria Math" pitchFamily="18" charset="0"/>
              </a:rPr>
              <a:t>5,</a:t>
            </a:r>
            <a:r>
              <a:rPr lang="en-US" dirty="0" smtClean="0">
                <a:latin typeface="Cambria Math"/>
                <a:ea typeface="Cambria Math"/>
              </a:rPr>
              <a:t> −</a:t>
            </a:r>
            <a:r>
              <a:rPr lang="en-US" dirty="0" smtClean="0">
                <a:latin typeface="Cambria Math" pitchFamily="18" charset="0"/>
                <a:ea typeface="Cambria Math" pitchFamily="18" charset="0"/>
              </a:rPr>
              <a:t>1 , 3, 7 , 11 , …}</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Equivalence Classes and Partitions</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let </a:t>
            </a:r>
            <a:r>
              <a:rPr lang="en-US" i="1" dirty="0" smtClean="0"/>
              <a:t>R</a:t>
            </a:r>
            <a:r>
              <a:rPr lang="en-US" dirty="0" smtClean="0"/>
              <a:t> be an equivalence relation on a set </a:t>
            </a:r>
            <a:r>
              <a:rPr lang="en-US" i="1" dirty="0" smtClean="0"/>
              <a:t>A. </a:t>
            </a:r>
            <a:r>
              <a:rPr lang="en-US" dirty="0" smtClean="0"/>
              <a:t> These statements for elements </a:t>
            </a:r>
            <a:r>
              <a:rPr lang="en-US" i="1" dirty="0" smtClean="0"/>
              <a:t>a</a:t>
            </a:r>
            <a:r>
              <a:rPr lang="en-US" dirty="0" smtClean="0"/>
              <a:t> and </a:t>
            </a:r>
            <a:r>
              <a:rPr lang="en-US" i="1" dirty="0" smtClean="0"/>
              <a:t>b</a:t>
            </a:r>
            <a:r>
              <a:rPr lang="en-US" dirty="0" smtClean="0"/>
              <a:t> of </a:t>
            </a:r>
            <a:r>
              <a:rPr lang="en-US" i="1" dirty="0" smtClean="0"/>
              <a:t>A </a:t>
            </a:r>
            <a:r>
              <a:rPr lang="en-US" dirty="0" smtClean="0"/>
              <a:t>are equivalent: </a:t>
            </a:r>
          </a:p>
          <a:p>
            <a:pPr lvl="1">
              <a:buNone/>
            </a:pPr>
            <a:r>
              <a:rPr lang="en-US" dirty="0" smtClean="0"/>
              <a:t>    (</a:t>
            </a:r>
            <a:r>
              <a:rPr lang="en-US" i="1" dirty="0" err="1" smtClean="0"/>
              <a:t>i</a:t>
            </a:r>
            <a:r>
              <a:rPr lang="en-US" dirty="0" smtClean="0"/>
              <a:t>)   </a:t>
            </a:r>
            <a:r>
              <a:rPr lang="en-US" i="1" dirty="0" err="1" smtClean="0"/>
              <a:t>aRb</a:t>
            </a:r>
            <a:endParaRPr lang="en-US" i="1" dirty="0" smtClean="0"/>
          </a:p>
          <a:p>
            <a:pPr lvl="1">
              <a:buNone/>
            </a:pPr>
            <a:r>
              <a:rPr lang="en-US" dirty="0" smtClean="0"/>
              <a:t>    (</a:t>
            </a:r>
            <a:r>
              <a:rPr lang="en-US" i="1" dirty="0" smtClean="0"/>
              <a:t>ii</a:t>
            </a:r>
            <a:r>
              <a:rPr lang="en-US" dirty="0" smtClean="0"/>
              <a:t>)  [</a:t>
            </a:r>
            <a:r>
              <a:rPr lang="en-US" i="1" dirty="0" smtClean="0"/>
              <a:t>a</a:t>
            </a:r>
            <a:r>
              <a:rPr lang="en-US" dirty="0" smtClean="0"/>
              <a:t>] = [</a:t>
            </a:r>
            <a:r>
              <a:rPr lang="en-US" i="1" dirty="0" smtClean="0"/>
              <a:t>b</a:t>
            </a:r>
            <a:r>
              <a:rPr lang="en-US" dirty="0" smtClean="0"/>
              <a:t>]</a:t>
            </a:r>
          </a:p>
          <a:p>
            <a:pPr lvl="1">
              <a:buNone/>
            </a:pPr>
            <a:r>
              <a:rPr lang="en-US" dirty="0" smtClean="0"/>
              <a:t>    (</a:t>
            </a:r>
            <a:r>
              <a:rPr lang="en-US" i="1" dirty="0" smtClean="0"/>
              <a:t>iii</a:t>
            </a: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 </a:t>
            </a:r>
            <a:r>
              <a:rPr lang="en-US" dirty="0" smtClean="0">
                <a:latin typeface="Cambria Math"/>
                <a:ea typeface="Cambria Math"/>
              </a:rPr>
              <a:t>∅</a:t>
            </a:r>
          </a:p>
          <a:p>
            <a:pPr lvl="1">
              <a:buNone/>
            </a:pPr>
            <a:r>
              <a:rPr lang="en-US" b="1" dirty="0" smtClean="0">
                <a:latin typeface="Cambria Math"/>
                <a:ea typeface="Cambria Math"/>
              </a:rPr>
              <a:t>Proof</a:t>
            </a:r>
            <a:r>
              <a:rPr lang="en-US" dirty="0" smtClean="0">
                <a:latin typeface="Cambria Math"/>
                <a:ea typeface="Cambria Math"/>
              </a:rPr>
              <a:t>: We show that (</a:t>
            </a:r>
            <a:r>
              <a:rPr lang="en-US" i="1" dirty="0" err="1" smtClean="0">
                <a:ea typeface="Cambria Math"/>
              </a:rPr>
              <a:t>i</a:t>
            </a:r>
            <a:r>
              <a:rPr lang="en-US" dirty="0" smtClean="0">
                <a:latin typeface="Cambria Math"/>
                <a:ea typeface="Cambria Math"/>
              </a:rPr>
              <a:t>) implies (</a:t>
            </a:r>
            <a:r>
              <a:rPr lang="en-US" i="1" dirty="0" smtClean="0">
                <a:ea typeface="Cambria Math" pitchFamily="18" charset="0"/>
              </a:rPr>
              <a:t>ii</a:t>
            </a:r>
            <a:r>
              <a:rPr lang="en-US" dirty="0" smtClean="0">
                <a:latin typeface="Cambria Math"/>
                <a:ea typeface="Cambria Math"/>
              </a:rPr>
              <a:t>). Assume that </a:t>
            </a:r>
            <a:r>
              <a:rPr lang="en-US" i="1" dirty="0" err="1" smtClean="0">
                <a:ea typeface="Cambria Math"/>
              </a:rPr>
              <a:t>aRb</a:t>
            </a:r>
            <a:r>
              <a:rPr lang="en-US" dirty="0" smtClean="0">
                <a:latin typeface="Cambria Math"/>
                <a:ea typeface="Cambria Math"/>
              </a:rPr>
              <a:t>. Now suppose that c ∈</a:t>
            </a:r>
            <a:r>
              <a:rPr lang="en-US" dirty="0" smtClean="0"/>
              <a:t> [</a:t>
            </a:r>
            <a:r>
              <a:rPr lang="en-US" i="1" dirty="0" smtClean="0"/>
              <a:t>a</a:t>
            </a:r>
            <a:r>
              <a:rPr lang="en-US" dirty="0" smtClean="0"/>
              <a:t>]. Then </a:t>
            </a:r>
            <a:r>
              <a:rPr lang="en-US" i="1" dirty="0" err="1" smtClean="0"/>
              <a:t>aRc</a:t>
            </a:r>
            <a:r>
              <a:rPr lang="en-US" dirty="0" smtClean="0"/>
              <a:t>. Because </a:t>
            </a:r>
            <a:r>
              <a:rPr lang="en-US" i="1" dirty="0" err="1" smtClean="0"/>
              <a:t>aRb</a:t>
            </a:r>
            <a:r>
              <a:rPr lang="en-US" dirty="0" smtClean="0"/>
              <a:t> and </a:t>
            </a:r>
            <a:r>
              <a:rPr lang="en-US" i="1" dirty="0" smtClean="0"/>
              <a:t>R</a:t>
            </a:r>
            <a:r>
              <a:rPr lang="en-US" dirty="0" smtClean="0"/>
              <a:t> is symmetric, </a:t>
            </a:r>
            <a:r>
              <a:rPr lang="en-US" i="1" dirty="0" err="1" smtClean="0"/>
              <a:t>bRa</a:t>
            </a:r>
            <a:r>
              <a:rPr lang="en-US" dirty="0" smtClean="0"/>
              <a:t>. Because </a:t>
            </a:r>
            <a:r>
              <a:rPr lang="en-US" i="1" dirty="0" smtClean="0"/>
              <a:t>R</a:t>
            </a:r>
            <a:r>
              <a:rPr lang="en-US" dirty="0" smtClean="0"/>
              <a:t> is transitive and </a:t>
            </a:r>
            <a:r>
              <a:rPr lang="en-US" i="1" dirty="0" err="1" smtClean="0"/>
              <a:t>bRa</a:t>
            </a:r>
            <a:r>
              <a:rPr lang="en-US" dirty="0" smtClean="0"/>
              <a:t> and </a:t>
            </a:r>
            <a:r>
              <a:rPr lang="en-US" i="1" dirty="0" err="1" smtClean="0"/>
              <a:t>aRc</a:t>
            </a:r>
            <a:r>
              <a:rPr lang="en-US" dirty="0" smtClean="0"/>
              <a:t>, it follows that </a:t>
            </a:r>
            <a:r>
              <a:rPr lang="en-US" i="1" dirty="0" err="1" smtClean="0"/>
              <a:t>bRc</a:t>
            </a:r>
            <a:r>
              <a:rPr lang="en-US" dirty="0" smtClean="0"/>
              <a:t>. Hence,</a:t>
            </a:r>
            <a:r>
              <a:rPr lang="en-US" dirty="0" smtClean="0">
                <a:latin typeface="Cambria Math"/>
                <a:ea typeface="Cambria Math"/>
              </a:rPr>
              <a:t> </a:t>
            </a:r>
            <a:r>
              <a:rPr lang="en-US" i="1" dirty="0" smtClean="0">
                <a:ea typeface="Cambria Math"/>
              </a:rPr>
              <a:t>c</a:t>
            </a:r>
            <a:r>
              <a:rPr lang="en-US" dirty="0" smtClean="0">
                <a:latin typeface="Cambria Math"/>
                <a:ea typeface="Cambria Math"/>
              </a:rPr>
              <a:t> ∈</a:t>
            </a:r>
            <a:r>
              <a:rPr lang="en-US" dirty="0" smtClean="0"/>
              <a:t> [</a:t>
            </a:r>
            <a:r>
              <a:rPr lang="en-US" i="1" dirty="0" smtClean="0"/>
              <a:t>b</a:t>
            </a:r>
            <a:r>
              <a:rPr lang="en-US" dirty="0" smtClean="0"/>
              <a:t>]. Therefore, [</a:t>
            </a:r>
            <a:r>
              <a:rPr lang="en-US" i="1" dirty="0" smtClean="0"/>
              <a:t>a</a:t>
            </a:r>
            <a:r>
              <a:rPr lang="en-US" dirty="0" smtClean="0"/>
              <a:t>]</a:t>
            </a:r>
            <a:r>
              <a:rPr lang="en-US" dirty="0" smtClean="0">
                <a:latin typeface="Cambria Math"/>
                <a:ea typeface="Cambria Math"/>
              </a:rPr>
              <a:t>⊆</a:t>
            </a:r>
            <a:r>
              <a:rPr lang="en-US" dirty="0" smtClean="0"/>
              <a:t> [</a:t>
            </a:r>
            <a:r>
              <a:rPr lang="en-US" i="1" dirty="0" smtClean="0"/>
              <a:t>b</a:t>
            </a:r>
            <a:r>
              <a:rPr lang="en-US" dirty="0" smtClean="0"/>
              <a:t>].  A similar argument (omitted here) shows that [</a:t>
            </a:r>
            <a:r>
              <a:rPr lang="en-US" i="1" dirty="0" smtClean="0"/>
              <a:t>b</a:t>
            </a:r>
            <a:r>
              <a:rPr lang="en-US" dirty="0" smtClean="0"/>
              <a:t>]</a:t>
            </a:r>
            <a:r>
              <a:rPr lang="en-US" dirty="0" smtClean="0">
                <a:latin typeface="Cambria Math"/>
                <a:ea typeface="Cambria Math"/>
              </a:rPr>
              <a:t>⊆</a:t>
            </a:r>
            <a:r>
              <a:rPr lang="en-US" dirty="0" smtClean="0"/>
              <a:t> [</a:t>
            </a:r>
            <a:r>
              <a:rPr lang="en-US" i="1" dirty="0" smtClean="0"/>
              <a:t>a</a:t>
            </a:r>
            <a:r>
              <a:rPr lang="en-US" dirty="0" smtClean="0"/>
              <a:t>]. Since [</a:t>
            </a:r>
            <a:r>
              <a:rPr lang="en-US" i="1" dirty="0" smtClean="0"/>
              <a:t>a</a:t>
            </a:r>
            <a:r>
              <a:rPr lang="en-US" dirty="0" smtClean="0"/>
              <a:t>]</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a:t>
            </a:r>
            <a:r>
              <a:rPr lang="en-US" dirty="0" smtClean="0">
                <a:latin typeface="Cambria Math"/>
                <a:ea typeface="Cambria Math"/>
              </a:rPr>
              <a:t>⊆</a:t>
            </a:r>
            <a:r>
              <a:rPr lang="en-US" dirty="0" smtClean="0"/>
              <a:t> [</a:t>
            </a:r>
            <a:r>
              <a:rPr lang="en-US" i="1" dirty="0" smtClean="0"/>
              <a:t>a</a:t>
            </a:r>
            <a:r>
              <a:rPr lang="en-US" dirty="0" smtClean="0"/>
              <a:t>],  we have shown that [</a:t>
            </a:r>
            <a:r>
              <a:rPr lang="en-US" i="1" dirty="0" smtClean="0"/>
              <a:t>a</a:t>
            </a:r>
            <a:r>
              <a:rPr lang="en-US" dirty="0" smtClean="0"/>
              <a:t>] = [</a:t>
            </a:r>
            <a:r>
              <a:rPr lang="en-US" i="1" dirty="0" smtClean="0"/>
              <a:t>b</a:t>
            </a:r>
            <a:r>
              <a:rPr lang="en-US" dirty="0" smtClean="0"/>
              <a:t>].</a:t>
            </a:r>
          </a:p>
          <a:p>
            <a:pPr lvl="1">
              <a:buNone/>
            </a:pPr>
            <a:endParaRPr lang="en-US" dirty="0"/>
          </a:p>
        </p:txBody>
      </p:sp>
      <p:sp>
        <p:nvSpPr>
          <p:cNvPr id="4" name="TextBox 3"/>
          <p:cNvSpPr txBox="1"/>
          <p:nvPr/>
        </p:nvSpPr>
        <p:spPr>
          <a:xfrm>
            <a:off x="1524000" y="6096000"/>
            <a:ext cx="6477000" cy="369332"/>
          </a:xfrm>
          <a:prstGeom prst="rect">
            <a:avLst/>
          </a:prstGeom>
          <a:noFill/>
        </p:spPr>
        <p:txBody>
          <a:bodyPr wrap="square" rtlCol="0">
            <a:spAutoFit/>
          </a:bodyPr>
          <a:lstStyle/>
          <a:p>
            <a:r>
              <a:rPr lang="en-US" dirty="0" smtClean="0"/>
              <a:t>(</a:t>
            </a:r>
            <a:r>
              <a:rPr lang="en-US" i="1" dirty="0" smtClean="0"/>
              <a:t>see text for proof  that </a:t>
            </a:r>
            <a:r>
              <a:rPr lang="en-US" dirty="0" smtClean="0"/>
              <a:t>(</a:t>
            </a:r>
            <a:r>
              <a:rPr lang="en-US" i="1" dirty="0" smtClean="0"/>
              <a:t>ii</a:t>
            </a:r>
            <a:r>
              <a:rPr lang="en-US" dirty="0" smtClean="0"/>
              <a:t>) </a:t>
            </a:r>
            <a:r>
              <a:rPr lang="en-US" i="1" dirty="0" smtClean="0"/>
              <a:t>implies </a:t>
            </a:r>
            <a:r>
              <a:rPr lang="en-US" dirty="0" smtClean="0"/>
              <a:t>(</a:t>
            </a:r>
            <a:r>
              <a:rPr lang="en-US" i="1" dirty="0" smtClean="0"/>
              <a:t>iii</a:t>
            </a:r>
            <a:r>
              <a:rPr lang="en-US" dirty="0" smtClean="0"/>
              <a:t>) </a:t>
            </a:r>
            <a:r>
              <a:rPr lang="en-US" i="1" dirty="0" smtClean="0"/>
              <a:t>and </a:t>
            </a:r>
            <a:r>
              <a:rPr lang="en-US" dirty="0" smtClean="0"/>
              <a:t>(</a:t>
            </a:r>
            <a:r>
              <a:rPr lang="en-US" i="1" dirty="0" smtClean="0"/>
              <a:t>iii</a:t>
            </a:r>
            <a:r>
              <a:rPr lang="en-US" dirty="0" smtClean="0"/>
              <a:t>) </a:t>
            </a:r>
            <a:r>
              <a:rPr lang="en-US" i="1" dirty="0" smtClean="0"/>
              <a:t>implies </a:t>
            </a:r>
            <a:r>
              <a:rPr lang="en-US" dirty="0" smtClean="0"/>
              <a:t>(</a:t>
            </a:r>
            <a:r>
              <a:rPr lang="en-US" i="1" dirty="0" err="1" smtClean="0"/>
              <a:t>i</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Relations and Functions</a:t>
            </a:r>
          </a:p>
          <a:p>
            <a:r>
              <a:rPr lang="en-US" dirty="0" smtClean="0"/>
              <a:t>Properties of Relations</a:t>
            </a:r>
          </a:p>
          <a:p>
            <a:pPr lvl="1"/>
            <a:r>
              <a:rPr lang="en-US" dirty="0" smtClean="0"/>
              <a:t>Reflexive Relations</a:t>
            </a:r>
          </a:p>
          <a:p>
            <a:pPr lvl="1"/>
            <a:r>
              <a:rPr lang="en-US" dirty="0" smtClean="0"/>
              <a:t>Symmetric and </a:t>
            </a:r>
            <a:r>
              <a:rPr lang="en-US" dirty="0" err="1" smtClean="0"/>
              <a:t>Antisymmetric</a:t>
            </a:r>
            <a:r>
              <a:rPr lang="en-US" dirty="0" smtClean="0"/>
              <a:t> Relations</a:t>
            </a:r>
          </a:p>
          <a:p>
            <a:pPr lvl="1"/>
            <a:r>
              <a:rPr lang="en-US" dirty="0" smtClean="0"/>
              <a:t>Transitive Relations</a:t>
            </a:r>
          </a:p>
          <a:p>
            <a:r>
              <a:rPr lang="en-US" dirty="0" smtClean="0"/>
              <a:t>Combining Relations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of a Set</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a:t>
            </a:r>
            <a:r>
              <a:rPr lang="en-US" i="1" dirty="0" smtClean="0"/>
              <a:t>partition</a:t>
            </a:r>
            <a:r>
              <a:rPr lang="en-US" dirty="0" smtClean="0"/>
              <a:t> of a set </a:t>
            </a:r>
            <a:r>
              <a:rPr lang="en-US" i="1" dirty="0" smtClean="0"/>
              <a:t>S </a:t>
            </a:r>
            <a:r>
              <a:rPr lang="en-US" dirty="0" smtClean="0"/>
              <a:t>is a collection of disjoint nonempty subsets of </a:t>
            </a:r>
            <a:r>
              <a:rPr lang="en-US" i="1" dirty="0" smtClean="0"/>
              <a:t>S</a:t>
            </a:r>
            <a:r>
              <a:rPr lang="en-US" dirty="0" smtClean="0"/>
              <a:t> that have </a:t>
            </a:r>
            <a:r>
              <a:rPr lang="en-US" i="1" dirty="0" smtClean="0"/>
              <a:t>S</a:t>
            </a:r>
            <a:r>
              <a:rPr lang="en-US" dirty="0" smtClean="0"/>
              <a:t> as their union. In other words, the collection of subsets </a:t>
            </a:r>
            <a:r>
              <a:rPr lang="en-US" i="1" dirty="0" smtClean="0"/>
              <a:t>A</a:t>
            </a:r>
            <a:r>
              <a:rPr lang="en-US" i="1" baseline="-25000" dirty="0" smtClean="0"/>
              <a:t>i</a:t>
            </a:r>
            <a:r>
              <a:rPr lang="en-US" dirty="0" smtClean="0"/>
              <a:t>, where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r>
              <a:rPr lang="en-US" dirty="0" smtClean="0"/>
              <a:t> (where </a:t>
            </a:r>
            <a:r>
              <a:rPr lang="en-US" i="1" dirty="0" smtClean="0"/>
              <a:t>I</a:t>
            </a:r>
            <a:r>
              <a:rPr lang="en-US" dirty="0" smtClean="0"/>
              <a:t> is an index set), forms a partition of </a:t>
            </a:r>
            <a:r>
              <a:rPr lang="en-US" i="1" dirty="0" smtClean="0"/>
              <a:t>S</a:t>
            </a:r>
            <a:r>
              <a:rPr lang="en-US" dirty="0" smtClean="0"/>
              <a:t> if and only if</a:t>
            </a:r>
          </a:p>
          <a:p>
            <a:pPr lvl="1"/>
            <a:r>
              <a:rPr lang="en-US" i="1" dirty="0" smtClean="0"/>
              <a:t>A</a:t>
            </a:r>
            <a:r>
              <a:rPr lang="en-US" i="1" baseline="-25000" dirty="0" smtClean="0"/>
              <a:t>i</a:t>
            </a:r>
            <a:r>
              <a:rPr lang="en-US" dirty="0" smtClean="0">
                <a:latin typeface="Cambria Math"/>
                <a:ea typeface="Cambria Math"/>
              </a:rPr>
              <a:t> ≠ ∅ for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p>
          <a:p>
            <a:pPr lvl="1"/>
            <a:r>
              <a:rPr lang="en-US" i="1" dirty="0" smtClean="0"/>
              <a:t>A</a:t>
            </a:r>
            <a:r>
              <a:rPr lang="en-US" i="1" baseline="-25000" dirty="0" smtClean="0"/>
              <a:t>i</a:t>
            </a:r>
            <a:r>
              <a:rPr lang="en-US" dirty="0" smtClean="0"/>
              <a:t> </a:t>
            </a:r>
            <a:r>
              <a:rPr lang="en-US" dirty="0" smtClean="0">
                <a:latin typeface="Cambria Math"/>
                <a:ea typeface="Cambria Math"/>
              </a:rPr>
              <a:t>∩</a:t>
            </a:r>
            <a:r>
              <a:rPr lang="en-US" dirty="0" smtClean="0"/>
              <a:t> </a:t>
            </a:r>
            <a:r>
              <a:rPr lang="en-US" i="1" dirty="0" err="1" smtClean="0"/>
              <a:t>A</a:t>
            </a:r>
            <a:r>
              <a:rPr lang="en-US" i="1" baseline="-25000" dirty="0" err="1" smtClean="0"/>
              <a:t>j</a:t>
            </a:r>
            <a:r>
              <a:rPr lang="en-US" i="1" dirty="0" smtClean="0"/>
              <a:t>=</a:t>
            </a:r>
            <a:r>
              <a:rPr lang="en-US" dirty="0" smtClean="0">
                <a:latin typeface="Cambria Math"/>
                <a:ea typeface="Cambria Math"/>
              </a:rPr>
              <a:t>∅ </a:t>
            </a:r>
            <a:r>
              <a:rPr lang="en-US" dirty="0" smtClean="0"/>
              <a:t>when </a:t>
            </a:r>
            <a:r>
              <a:rPr lang="en-US" i="1" dirty="0" err="1" smtClean="0"/>
              <a:t>i</a:t>
            </a:r>
            <a:r>
              <a:rPr lang="en-US" dirty="0" smtClean="0"/>
              <a:t> </a:t>
            </a:r>
            <a:r>
              <a:rPr lang="en-US" dirty="0" smtClean="0">
                <a:latin typeface="Cambria Math"/>
                <a:ea typeface="Cambria Math"/>
              </a:rPr>
              <a:t>≠ </a:t>
            </a:r>
            <a:r>
              <a:rPr lang="en-US" i="1" dirty="0" smtClean="0"/>
              <a:t>j,</a:t>
            </a:r>
          </a:p>
          <a:p>
            <a:pPr lvl="1"/>
            <a:r>
              <a:rPr lang="en-US" dirty="0" smtClean="0"/>
              <a:t>and</a:t>
            </a:r>
            <a:r>
              <a:rPr lang="en-US" i="1" dirty="0" smtClean="0"/>
              <a:t> </a:t>
            </a:r>
            <a:endParaRPr lang="en-US" i="1"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2057400" y="5029200"/>
            <a:ext cx="1163955" cy="558165"/>
          </a:xfrm>
          <a:prstGeom prst="rect">
            <a:avLst/>
          </a:prstGeom>
        </p:spPr>
      </p:pic>
      <p:pic>
        <p:nvPicPr>
          <p:cNvPr id="5" name="Picture 4" descr="0824.jpg"/>
          <p:cNvPicPr>
            <a:picLocks noChangeAspect="1"/>
          </p:cNvPicPr>
          <p:nvPr/>
        </p:nvPicPr>
        <p:blipFill>
          <a:blip r:embed="rId4" cstate="print"/>
          <a:stretch>
            <a:fillRect/>
          </a:stretch>
        </p:blipFill>
        <p:spPr>
          <a:xfrm>
            <a:off x="5486400" y="4495800"/>
            <a:ext cx="1986534" cy="1267968"/>
          </a:xfrm>
          <a:prstGeom prst="rect">
            <a:avLst/>
          </a:prstGeom>
        </p:spPr>
      </p:pic>
      <p:sp>
        <p:nvSpPr>
          <p:cNvPr id="6" name="TextBox 5"/>
          <p:cNvSpPr txBox="1"/>
          <p:nvPr/>
        </p:nvSpPr>
        <p:spPr>
          <a:xfrm>
            <a:off x="5715000" y="6172200"/>
            <a:ext cx="2133600" cy="369332"/>
          </a:xfrm>
          <a:prstGeom prst="rect">
            <a:avLst/>
          </a:prstGeom>
          <a:noFill/>
        </p:spPr>
        <p:txBody>
          <a:bodyPr wrap="square" rtlCol="0">
            <a:spAutoFit/>
          </a:bodyPr>
          <a:lstStyle/>
          <a:p>
            <a:r>
              <a:rPr lang="en-US" dirty="0" smtClean="0"/>
              <a:t>A Partition of a Set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Equivalence Relation Partitions a Set</a:t>
            </a:r>
            <a:endParaRPr lang="en-US" dirty="0"/>
          </a:p>
        </p:txBody>
      </p:sp>
      <p:sp>
        <p:nvSpPr>
          <p:cNvPr id="3" name="Content Placeholder 2"/>
          <p:cNvSpPr>
            <a:spLocks noGrp="1"/>
          </p:cNvSpPr>
          <p:nvPr>
            <p:ph idx="1"/>
          </p:nvPr>
        </p:nvSpPr>
        <p:spPr/>
        <p:txBody>
          <a:bodyPr>
            <a:normAutofit lnSpcReduction="10000"/>
          </a:bodyPr>
          <a:lstStyle/>
          <a:p>
            <a:r>
              <a:rPr lang="en-US" dirty="0" smtClean="0"/>
              <a:t>Let </a:t>
            </a:r>
            <a:r>
              <a:rPr lang="en-US" i="1" dirty="0" smtClean="0"/>
              <a:t>R</a:t>
            </a:r>
            <a:r>
              <a:rPr lang="en-US" dirty="0" smtClean="0"/>
              <a:t> be an equivalence relation on a set </a:t>
            </a:r>
            <a:r>
              <a:rPr lang="en-US" i="1" dirty="0" smtClean="0"/>
              <a:t>A</a:t>
            </a:r>
            <a:r>
              <a:rPr lang="en-US" dirty="0" smtClean="0"/>
              <a:t>.  The union of all the equivalence classes of </a:t>
            </a:r>
            <a:r>
              <a:rPr lang="en-US" i="1" dirty="0" smtClean="0"/>
              <a:t>R</a:t>
            </a:r>
            <a:r>
              <a:rPr lang="en-US" dirty="0" smtClean="0"/>
              <a:t> is all of </a:t>
            </a:r>
            <a:r>
              <a:rPr lang="en-US" i="1" dirty="0" smtClean="0"/>
              <a:t>A</a:t>
            </a:r>
            <a:r>
              <a:rPr lang="en-US" dirty="0" smtClean="0"/>
              <a:t>, since  an element </a:t>
            </a:r>
            <a:r>
              <a:rPr lang="en-US" i="1" dirty="0" smtClean="0"/>
              <a:t>a</a:t>
            </a:r>
            <a:r>
              <a:rPr lang="en-US" dirty="0" smtClean="0"/>
              <a:t> of </a:t>
            </a:r>
            <a:r>
              <a:rPr lang="en-US" i="1" dirty="0" smtClean="0"/>
              <a:t>A</a:t>
            </a:r>
            <a:r>
              <a:rPr lang="en-US" dirty="0" smtClean="0"/>
              <a:t> is in its own equivalence class [</a:t>
            </a:r>
            <a:r>
              <a:rPr lang="en-US" i="1" dirty="0" smtClean="0"/>
              <a:t>a</a:t>
            </a:r>
            <a:r>
              <a:rPr lang="en-US" dirty="0" smtClean="0"/>
              <a:t>]</a:t>
            </a:r>
            <a:r>
              <a:rPr lang="en-US" i="1" baseline="-25000" dirty="0" smtClean="0"/>
              <a:t>R</a:t>
            </a:r>
            <a:r>
              <a:rPr lang="en-US" dirty="0" smtClean="0"/>
              <a:t>.  In other words, </a:t>
            </a:r>
          </a:p>
          <a:p>
            <a:pPr>
              <a:buNone/>
            </a:pPr>
            <a:r>
              <a:rPr lang="en-US" dirty="0" smtClean="0"/>
              <a:t>   </a:t>
            </a:r>
          </a:p>
          <a:p>
            <a:pPr>
              <a:buNone/>
            </a:pPr>
            <a:endParaRPr lang="en-US" dirty="0" smtClean="0"/>
          </a:p>
          <a:p>
            <a:r>
              <a:rPr lang="en-US" dirty="0" smtClean="0"/>
              <a:t>From Theorem </a:t>
            </a:r>
            <a:r>
              <a:rPr lang="en-US" dirty="0" smtClean="0">
                <a:latin typeface="Cambria Math" pitchFamily="18" charset="0"/>
                <a:ea typeface="Cambria Math" pitchFamily="18" charset="0"/>
              </a:rPr>
              <a:t>1</a:t>
            </a:r>
            <a:r>
              <a:rPr lang="en-US" dirty="0" smtClean="0"/>
              <a:t>, it follows that these equivalence classes are either equal or disjoint, so [</a:t>
            </a:r>
            <a:r>
              <a:rPr lang="en-US" i="1" dirty="0" smtClean="0"/>
              <a:t>a</a:t>
            </a:r>
            <a:r>
              <a:rPr lang="en-US" dirty="0" smtClean="0"/>
              <a:t>]</a:t>
            </a:r>
            <a:r>
              <a:rPr lang="en-US" i="1" baseline="-25000" dirty="0" smtClean="0"/>
              <a:t>R</a:t>
            </a:r>
            <a:r>
              <a:rPr lang="en-US" dirty="0" smtClean="0"/>
              <a:t> </a:t>
            </a:r>
            <a:r>
              <a:rPr lang="en-US" dirty="0" smtClean="0">
                <a:latin typeface="Cambria Math"/>
                <a:ea typeface="Cambria Math"/>
              </a:rPr>
              <a:t>∩</a:t>
            </a:r>
            <a:r>
              <a:rPr lang="en-US" dirty="0" smtClean="0"/>
              <a:t>[</a:t>
            </a:r>
            <a:r>
              <a:rPr lang="en-US" i="1" dirty="0" smtClean="0"/>
              <a:t>b</a:t>
            </a:r>
            <a:r>
              <a:rPr lang="en-US" dirty="0" smtClean="0"/>
              <a:t>]</a:t>
            </a:r>
            <a:r>
              <a:rPr lang="en-US" i="1" baseline="-25000" dirty="0" smtClean="0"/>
              <a:t>R</a:t>
            </a:r>
            <a:r>
              <a:rPr lang="en-US" i="1" dirty="0" smtClean="0"/>
              <a:t>=</a:t>
            </a:r>
            <a:r>
              <a:rPr lang="en-US" dirty="0" smtClean="0">
                <a:latin typeface="Cambria Math"/>
                <a:ea typeface="Cambria Math"/>
              </a:rPr>
              <a:t>∅ </a:t>
            </a:r>
            <a:r>
              <a:rPr lang="en-US" dirty="0" smtClean="0"/>
              <a:t>when [</a:t>
            </a:r>
            <a:r>
              <a:rPr lang="en-US" i="1" dirty="0" smtClean="0"/>
              <a:t>a</a:t>
            </a:r>
            <a:r>
              <a:rPr lang="en-US" dirty="0" smtClean="0"/>
              <a:t>]</a:t>
            </a:r>
            <a:r>
              <a:rPr lang="en-US" i="1" baseline="-25000" dirty="0" smtClean="0"/>
              <a:t>R</a:t>
            </a:r>
            <a:r>
              <a:rPr lang="en-US" dirty="0" smtClean="0"/>
              <a:t> </a:t>
            </a:r>
            <a:r>
              <a:rPr lang="en-US" dirty="0" smtClean="0">
                <a:latin typeface="Cambria Math"/>
                <a:ea typeface="Cambria Math"/>
              </a:rPr>
              <a:t>≠ </a:t>
            </a:r>
            <a:r>
              <a:rPr lang="en-US" dirty="0" smtClean="0"/>
              <a:t>[</a:t>
            </a:r>
            <a:r>
              <a:rPr lang="en-US" i="1" dirty="0" smtClean="0"/>
              <a:t>b</a:t>
            </a:r>
            <a:r>
              <a:rPr lang="en-US" dirty="0" smtClean="0"/>
              <a:t>]</a:t>
            </a:r>
            <a:r>
              <a:rPr lang="en-US" i="1" baseline="-25000" dirty="0" smtClean="0"/>
              <a:t>R</a:t>
            </a:r>
            <a:r>
              <a:rPr lang="en-US" i="1" dirty="0" smtClean="0"/>
              <a:t>.</a:t>
            </a:r>
          </a:p>
          <a:p>
            <a:r>
              <a:rPr lang="en-US" dirty="0" smtClean="0"/>
              <a:t>Therefore, the equivalence classes form a partition of </a:t>
            </a:r>
            <a:r>
              <a:rPr lang="en-US" i="1" dirty="0" smtClean="0"/>
              <a:t>A</a:t>
            </a:r>
            <a:r>
              <a:rPr lang="en-US" dirty="0" smtClean="0"/>
              <a:t>, because they split </a:t>
            </a:r>
            <a:r>
              <a:rPr lang="en-US" i="1" dirty="0" smtClean="0"/>
              <a:t>A</a:t>
            </a:r>
            <a:r>
              <a:rPr lang="en-US" dirty="0" smtClean="0"/>
              <a:t> into disjoint subsets. </a:t>
            </a:r>
            <a:endParaRPr lang="en-US" dirty="0"/>
          </a:p>
        </p:txBody>
      </p:sp>
      <p:pic>
        <p:nvPicPr>
          <p:cNvPr id="9" name="Picture 8" descr="addin_tmp.png"/>
          <p:cNvPicPr>
            <a:picLocks noChangeAspect="1"/>
          </p:cNvPicPr>
          <p:nvPr>
            <p:custDataLst>
              <p:tags r:id="rId1"/>
            </p:custDataLst>
          </p:nvPr>
        </p:nvPicPr>
        <p:blipFill>
          <a:blip r:embed="rId3" cstate="print"/>
          <a:stretch>
            <a:fillRect/>
          </a:stretch>
        </p:blipFill>
        <p:spPr>
          <a:xfrm>
            <a:off x="304800" y="3352801"/>
            <a:ext cx="5044440" cy="78676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Equivalence Relation Partitions a Set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Let </a:t>
            </a:r>
            <a:r>
              <a:rPr lang="en-US" i="1" dirty="0" smtClean="0"/>
              <a:t>R</a:t>
            </a:r>
            <a:r>
              <a:rPr lang="en-US" dirty="0" smtClean="0"/>
              <a:t> be an equivalence relation on a set </a:t>
            </a:r>
            <a:r>
              <a:rPr lang="en-US" i="1" dirty="0" smtClean="0"/>
              <a:t>S</a:t>
            </a:r>
            <a:r>
              <a:rPr lang="en-US" dirty="0" smtClean="0"/>
              <a:t>.  Then the equivalence classes of </a:t>
            </a:r>
            <a:r>
              <a:rPr lang="en-US" i="1" dirty="0" smtClean="0"/>
              <a:t>R</a:t>
            </a:r>
            <a:r>
              <a:rPr lang="en-US" dirty="0" smtClean="0"/>
              <a:t> form a partition of </a:t>
            </a:r>
            <a:r>
              <a:rPr lang="en-US" i="1" dirty="0" smtClean="0"/>
              <a:t>S</a:t>
            </a:r>
            <a:r>
              <a:rPr lang="en-US" dirty="0" smtClean="0"/>
              <a:t>. Conversely, given a partition {</a:t>
            </a:r>
            <a:r>
              <a:rPr lang="en-US" i="1" dirty="0" smtClean="0"/>
              <a:t>A</a:t>
            </a:r>
            <a:r>
              <a:rPr lang="en-US" i="1" baseline="-25000" dirty="0" smtClean="0"/>
              <a:t>i</a:t>
            </a:r>
            <a:r>
              <a:rPr lang="en-US" dirty="0" smtClean="0"/>
              <a:t> |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r>
              <a:rPr lang="en-US" dirty="0" smtClean="0"/>
              <a:t>} of the set </a:t>
            </a:r>
            <a:r>
              <a:rPr lang="en-US" i="1" dirty="0" smtClean="0"/>
              <a:t>S</a:t>
            </a:r>
            <a:r>
              <a:rPr lang="en-US" dirty="0" smtClean="0"/>
              <a:t>, there is an equivalence relation </a:t>
            </a:r>
            <a:r>
              <a:rPr lang="en-US" i="1" dirty="0" smtClean="0"/>
              <a:t>R</a:t>
            </a:r>
            <a:r>
              <a:rPr lang="en-US" dirty="0" smtClean="0"/>
              <a:t> that has the sets </a:t>
            </a:r>
            <a:r>
              <a:rPr lang="en-US" i="1" dirty="0" smtClean="0"/>
              <a:t>A</a:t>
            </a:r>
            <a:r>
              <a:rPr lang="en-US" i="1" baseline="-25000" dirty="0" smtClean="0"/>
              <a:t>i</a:t>
            </a:r>
            <a:r>
              <a:rPr lang="en-US" dirty="0" smtClean="0"/>
              <a:t>,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r>
              <a:rPr lang="en-US" dirty="0" smtClean="0"/>
              <a:t>, as its equivalence classes. </a:t>
            </a:r>
          </a:p>
          <a:p>
            <a:pPr>
              <a:buNone/>
            </a:pPr>
            <a:endParaRPr lang="en-US" dirty="0" smtClean="0"/>
          </a:p>
          <a:p>
            <a:pPr>
              <a:buNone/>
            </a:pPr>
            <a:r>
              <a:rPr lang="en-US" b="1" dirty="0" smtClean="0"/>
              <a:t>     Proof</a:t>
            </a:r>
            <a:r>
              <a:rPr lang="en-US" dirty="0" smtClean="0"/>
              <a:t>: We have already shown the first part of the theorem.</a:t>
            </a:r>
          </a:p>
          <a:p>
            <a:pPr>
              <a:buNone/>
            </a:pPr>
            <a:r>
              <a:rPr lang="en-US" dirty="0" smtClean="0"/>
              <a:t>     For the second part, assume that {</a:t>
            </a:r>
            <a:r>
              <a:rPr lang="en-US" i="1" dirty="0" smtClean="0"/>
              <a:t>A</a:t>
            </a:r>
            <a:r>
              <a:rPr lang="en-US" i="1" baseline="-25000" dirty="0" smtClean="0"/>
              <a:t>i</a:t>
            </a:r>
            <a:r>
              <a:rPr lang="en-US" dirty="0" smtClean="0"/>
              <a:t> |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r>
              <a:rPr lang="en-US" dirty="0" smtClean="0"/>
              <a:t>} is a partition of </a:t>
            </a:r>
            <a:r>
              <a:rPr lang="en-US" i="1" dirty="0" smtClean="0"/>
              <a:t>S</a:t>
            </a:r>
            <a:r>
              <a:rPr lang="en-US" dirty="0" smtClean="0"/>
              <a:t>. Let </a:t>
            </a:r>
            <a:r>
              <a:rPr lang="en-US" i="1" dirty="0" smtClean="0"/>
              <a:t>R</a:t>
            </a:r>
            <a:r>
              <a:rPr lang="en-US" dirty="0" smtClean="0"/>
              <a:t> be the relation on </a:t>
            </a:r>
            <a:r>
              <a:rPr lang="en-US" i="1" dirty="0" smtClean="0"/>
              <a:t>S</a:t>
            </a:r>
            <a:r>
              <a:rPr lang="en-US" dirty="0" smtClean="0"/>
              <a:t> consisting of the pairs (</a:t>
            </a:r>
            <a:r>
              <a:rPr lang="en-US" i="1" dirty="0" smtClean="0"/>
              <a:t>x</a:t>
            </a:r>
            <a:r>
              <a:rPr lang="en-US" dirty="0" smtClean="0"/>
              <a:t>, </a:t>
            </a:r>
            <a:r>
              <a:rPr lang="en-US" i="1" dirty="0" smtClean="0"/>
              <a:t>y</a:t>
            </a:r>
            <a:r>
              <a:rPr lang="en-US" dirty="0" smtClean="0"/>
              <a:t>) where </a:t>
            </a:r>
            <a:r>
              <a:rPr lang="en-US" i="1" dirty="0" smtClean="0"/>
              <a:t>x</a:t>
            </a:r>
            <a:r>
              <a:rPr lang="en-US" dirty="0" smtClean="0"/>
              <a:t> and </a:t>
            </a:r>
            <a:r>
              <a:rPr lang="en-US" i="1" dirty="0" smtClean="0"/>
              <a:t>y</a:t>
            </a:r>
            <a:r>
              <a:rPr lang="en-US" dirty="0" smtClean="0"/>
              <a:t> belong to the same subset </a:t>
            </a:r>
            <a:r>
              <a:rPr lang="en-US" i="1" dirty="0" smtClean="0"/>
              <a:t>A</a:t>
            </a:r>
            <a:r>
              <a:rPr lang="en-US" i="1" baseline="-25000" dirty="0" smtClean="0"/>
              <a:t>i</a:t>
            </a:r>
            <a:r>
              <a:rPr lang="en-US" dirty="0" smtClean="0"/>
              <a:t> in the partition. We must show that </a:t>
            </a:r>
            <a:r>
              <a:rPr lang="en-US" i="1" dirty="0" smtClean="0"/>
              <a:t>R</a:t>
            </a:r>
            <a:r>
              <a:rPr lang="en-US" dirty="0" smtClean="0"/>
              <a:t> satisfies the properties of an equivalence relation.</a:t>
            </a:r>
          </a:p>
          <a:p>
            <a:pPr lvl="1"/>
            <a:r>
              <a:rPr lang="en-US" i="1" dirty="0" smtClean="0"/>
              <a:t>Reflexivity</a:t>
            </a:r>
            <a:r>
              <a:rPr lang="en-US" dirty="0" smtClean="0"/>
              <a:t>: For every </a:t>
            </a:r>
            <a:r>
              <a:rPr lang="en-US" i="1" dirty="0" smtClean="0"/>
              <a:t>a</a:t>
            </a:r>
            <a:r>
              <a:rPr lang="en-US" dirty="0" smtClean="0"/>
              <a:t> </a:t>
            </a:r>
            <a:r>
              <a:rPr lang="en-US" dirty="0" smtClean="0">
                <a:latin typeface="Cambria Math"/>
                <a:ea typeface="Cambria Math"/>
              </a:rPr>
              <a:t>∈ </a:t>
            </a:r>
            <a:r>
              <a:rPr lang="en-US" i="1" dirty="0" smtClean="0"/>
              <a:t>S</a:t>
            </a:r>
            <a:r>
              <a:rPr lang="en-US" dirty="0" smtClean="0"/>
              <a:t>, (</a:t>
            </a:r>
            <a:r>
              <a:rPr lang="en-US" i="1" dirty="0" err="1" smtClean="0"/>
              <a:t>a,a</a:t>
            </a:r>
            <a:r>
              <a:rPr lang="en-US" dirty="0" smtClean="0"/>
              <a:t>) </a:t>
            </a:r>
            <a:r>
              <a:rPr lang="en-US" dirty="0" smtClean="0">
                <a:latin typeface="Cambria Math"/>
                <a:ea typeface="Cambria Math"/>
              </a:rPr>
              <a:t>∈</a:t>
            </a:r>
            <a:r>
              <a:rPr lang="en-US" dirty="0" smtClean="0"/>
              <a:t> </a:t>
            </a:r>
            <a:r>
              <a:rPr lang="en-US" i="1" dirty="0" smtClean="0"/>
              <a:t>R</a:t>
            </a:r>
            <a:r>
              <a:rPr lang="en-US" dirty="0" smtClean="0"/>
              <a:t>, because </a:t>
            </a:r>
            <a:r>
              <a:rPr lang="en-US" i="1" dirty="0" smtClean="0"/>
              <a:t>a</a:t>
            </a:r>
            <a:r>
              <a:rPr lang="en-US" dirty="0" smtClean="0"/>
              <a:t> is in the same subset as itself. </a:t>
            </a:r>
          </a:p>
          <a:p>
            <a:pPr lvl="1"/>
            <a:r>
              <a:rPr lang="en-US" i="1" dirty="0" smtClean="0"/>
              <a:t>Symmetry</a:t>
            </a:r>
            <a:r>
              <a:rPr lang="en-US" dirty="0" smtClean="0"/>
              <a:t>: If (</a:t>
            </a:r>
            <a:r>
              <a:rPr lang="en-US" i="1" dirty="0" err="1" smtClean="0"/>
              <a:t>a,b</a:t>
            </a:r>
            <a:r>
              <a:rPr lang="en-US" dirty="0" smtClean="0"/>
              <a:t>) </a:t>
            </a:r>
            <a:r>
              <a:rPr lang="en-US" dirty="0" smtClean="0">
                <a:latin typeface="Cambria Math"/>
                <a:ea typeface="Cambria Math"/>
              </a:rPr>
              <a:t>∈</a:t>
            </a:r>
            <a:r>
              <a:rPr lang="en-US" dirty="0" smtClean="0"/>
              <a:t> </a:t>
            </a:r>
            <a:r>
              <a:rPr lang="en-US" i="1" dirty="0" smtClean="0"/>
              <a:t>R</a:t>
            </a:r>
            <a:r>
              <a:rPr lang="en-US" dirty="0" smtClean="0"/>
              <a:t>, then </a:t>
            </a:r>
            <a:r>
              <a:rPr lang="en-US" i="1" dirty="0" smtClean="0"/>
              <a:t>b</a:t>
            </a:r>
            <a:r>
              <a:rPr lang="en-US" dirty="0" smtClean="0"/>
              <a:t> and </a:t>
            </a:r>
            <a:r>
              <a:rPr lang="en-US" i="1" dirty="0" smtClean="0"/>
              <a:t>a</a:t>
            </a:r>
            <a:r>
              <a:rPr lang="en-US" dirty="0" smtClean="0"/>
              <a:t> are in the same subset of the partition, so (</a:t>
            </a:r>
            <a:r>
              <a:rPr lang="en-US" i="1" dirty="0" err="1" smtClean="0"/>
              <a:t>b,a</a:t>
            </a:r>
            <a:r>
              <a:rPr lang="en-US" dirty="0" smtClean="0"/>
              <a:t>) </a:t>
            </a:r>
            <a:r>
              <a:rPr lang="en-US" dirty="0" smtClean="0">
                <a:latin typeface="Cambria Math"/>
                <a:ea typeface="Cambria Math"/>
              </a:rPr>
              <a:t>∈</a:t>
            </a:r>
            <a:r>
              <a:rPr lang="en-US" dirty="0" smtClean="0"/>
              <a:t> </a:t>
            </a:r>
            <a:r>
              <a:rPr lang="en-US" i="1" dirty="0" smtClean="0"/>
              <a:t>R</a:t>
            </a:r>
            <a:r>
              <a:rPr lang="en-US" dirty="0" smtClean="0"/>
              <a:t>. </a:t>
            </a:r>
          </a:p>
          <a:p>
            <a:pPr lvl="1"/>
            <a:r>
              <a:rPr lang="en-US" i="1" dirty="0" smtClean="0"/>
              <a:t>Transitivity</a:t>
            </a:r>
            <a:r>
              <a:rPr lang="en-US" dirty="0" smtClean="0"/>
              <a:t>: If (</a:t>
            </a:r>
            <a:r>
              <a:rPr lang="en-US" i="1" dirty="0" err="1" smtClean="0"/>
              <a:t>a,b</a:t>
            </a:r>
            <a:r>
              <a:rPr lang="en-US" dirty="0" smtClean="0"/>
              <a:t>) </a:t>
            </a:r>
            <a:r>
              <a:rPr lang="en-US" dirty="0" smtClean="0">
                <a:latin typeface="Cambria Math"/>
                <a:ea typeface="Cambria Math"/>
              </a:rPr>
              <a:t>∈</a:t>
            </a:r>
            <a:r>
              <a:rPr lang="en-US" dirty="0" smtClean="0"/>
              <a:t> </a:t>
            </a:r>
            <a:r>
              <a:rPr lang="en-US" i="1" dirty="0" smtClean="0"/>
              <a:t>R</a:t>
            </a:r>
            <a:r>
              <a:rPr lang="en-US" dirty="0" smtClean="0"/>
              <a:t> and  (</a:t>
            </a:r>
            <a:r>
              <a:rPr lang="en-US" i="1" dirty="0" err="1" smtClean="0"/>
              <a:t>b,c</a:t>
            </a:r>
            <a:r>
              <a:rPr lang="en-US" dirty="0" smtClean="0"/>
              <a:t>) </a:t>
            </a:r>
            <a:r>
              <a:rPr lang="en-US" dirty="0" smtClean="0">
                <a:latin typeface="Cambria Math"/>
                <a:ea typeface="Cambria Math"/>
              </a:rPr>
              <a:t>∈</a:t>
            </a:r>
            <a:r>
              <a:rPr lang="en-US" dirty="0" smtClean="0"/>
              <a:t> </a:t>
            </a:r>
            <a:r>
              <a:rPr lang="en-US" i="1" dirty="0" smtClean="0"/>
              <a:t>R</a:t>
            </a:r>
            <a:r>
              <a:rPr lang="en-US" dirty="0" smtClean="0"/>
              <a:t>, then </a:t>
            </a:r>
            <a:r>
              <a:rPr lang="en-US" i="1" dirty="0" smtClean="0"/>
              <a:t>a</a:t>
            </a:r>
            <a:r>
              <a:rPr lang="en-US" dirty="0" smtClean="0"/>
              <a:t> and </a:t>
            </a:r>
            <a:r>
              <a:rPr lang="en-US" i="1" dirty="0" smtClean="0"/>
              <a:t>b</a:t>
            </a:r>
            <a:r>
              <a:rPr lang="en-US" dirty="0" smtClean="0"/>
              <a:t> are in the same subset of the partition, as are </a:t>
            </a:r>
            <a:r>
              <a:rPr lang="en-US" i="1" dirty="0" smtClean="0"/>
              <a:t> b</a:t>
            </a:r>
            <a:r>
              <a:rPr lang="en-US" dirty="0" smtClean="0"/>
              <a:t> and </a:t>
            </a:r>
            <a:r>
              <a:rPr lang="en-US" i="1" dirty="0" smtClean="0"/>
              <a:t>c</a:t>
            </a:r>
            <a:r>
              <a:rPr lang="en-US" dirty="0" smtClean="0"/>
              <a:t>. Since the subsets are disjoint and </a:t>
            </a:r>
            <a:r>
              <a:rPr lang="en-US" i="1" dirty="0" smtClean="0"/>
              <a:t>b</a:t>
            </a:r>
            <a:r>
              <a:rPr lang="en-US" dirty="0" smtClean="0"/>
              <a:t> belongs to both, the  two subsets of the partition must be identical. Therefore, (</a:t>
            </a:r>
            <a:r>
              <a:rPr lang="en-US" i="1" dirty="0" err="1" smtClean="0"/>
              <a:t>a,c</a:t>
            </a:r>
            <a:r>
              <a:rPr lang="en-US" dirty="0" smtClean="0"/>
              <a:t>) </a:t>
            </a:r>
            <a:r>
              <a:rPr lang="en-US" dirty="0" smtClean="0">
                <a:latin typeface="Cambria Math"/>
                <a:ea typeface="Cambria Math"/>
              </a:rPr>
              <a:t>∈</a:t>
            </a:r>
            <a:r>
              <a:rPr lang="en-US" dirty="0" smtClean="0"/>
              <a:t> </a:t>
            </a:r>
            <a:r>
              <a:rPr lang="en-US" i="1" dirty="0" smtClean="0"/>
              <a:t>R</a:t>
            </a:r>
            <a:r>
              <a:rPr lang="en-US" dirty="0" smtClean="0"/>
              <a:t> since </a:t>
            </a:r>
            <a:r>
              <a:rPr lang="en-US" i="1" dirty="0" smtClean="0"/>
              <a:t>a</a:t>
            </a:r>
            <a:r>
              <a:rPr lang="en-US" dirty="0" smtClean="0"/>
              <a:t> and </a:t>
            </a:r>
            <a:r>
              <a:rPr lang="en-US" i="1" dirty="0" smtClean="0"/>
              <a:t>c</a:t>
            </a:r>
            <a:r>
              <a:rPr lang="en-US" dirty="0" smtClean="0"/>
              <a:t> belong to the same subset of the partition. </a:t>
            </a:r>
          </a:p>
          <a:p>
            <a:pPr>
              <a:buNone/>
            </a:pPr>
            <a:r>
              <a:rPr lang="en-US" dirty="0" smtClean="0"/>
              <a:t>   </a:t>
            </a:r>
          </a:p>
          <a:p>
            <a:pPr>
              <a:buNone/>
            </a:pPr>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Partial Orderings</a:t>
            </a:r>
            <a:endParaRPr lang="en-US" dirty="0"/>
          </a:p>
        </p:txBody>
      </p:sp>
      <p:sp>
        <p:nvSpPr>
          <p:cNvPr id="3" name="Subtitle 2"/>
          <p:cNvSpPr>
            <a:spLocks noGrp="1"/>
          </p:cNvSpPr>
          <p:nvPr>
            <p:ph type="subTitle" idx="1"/>
          </p:nvPr>
        </p:nvSpPr>
        <p:spPr/>
        <p:txBody>
          <a:bodyPr/>
          <a:lstStyle/>
          <a:p>
            <a:r>
              <a:rPr lang="en-US" dirty="0" smtClean="0"/>
              <a:t>Section 9.6</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Partial Orderings and Partially-ordered Sets</a:t>
            </a:r>
          </a:p>
          <a:p>
            <a:r>
              <a:rPr lang="en-US" dirty="0" smtClean="0"/>
              <a:t>Lexicographic Orderings</a:t>
            </a:r>
          </a:p>
          <a:p>
            <a:r>
              <a:rPr lang="en-US" dirty="0" err="1" smtClean="0"/>
              <a:t>Hasse</a:t>
            </a:r>
            <a:r>
              <a:rPr lang="en-US" dirty="0" smtClean="0"/>
              <a:t> Diagrams </a:t>
            </a:r>
          </a:p>
          <a:p>
            <a:r>
              <a:rPr lang="en-US" dirty="0" smtClean="0"/>
              <a:t>Lattices (</a:t>
            </a:r>
            <a:r>
              <a:rPr lang="en-US" i="1" dirty="0" smtClean="0"/>
              <a:t>not currently in overheads</a:t>
            </a:r>
            <a:r>
              <a:rPr lang="en-US" dirty="0" smtClean="0"/>
              <a:t>)</a:t>
            </a:r>
          </a:p>
          <a:p>
            <a:r>
              <a:rPr lang="en-US" dirty="0" smtClean="0"/>
              <a:t>Topological Sorting (</a:t>
            </a:r>
            <a:r>
              <a:rPr lang="en-US" i="1" dirty="0" smtClean="0"/>
              <a:t>not currently in overheads</a:t>
            </a:r>
            <a:r>
              <a:rPr lang="en-US" dirty="0" smtClean="0"/>
              <a:t>)</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a:t>
            </a:r>
            <a:endParaRPr lang="en-US" dirty="0"/>
          </a:p>
        </p:txBody>
      </p:sp>
      <p:sp>
        <p:nvSpPr>
          <p:cNvPr id="3" name="Content Placeholder 2"/>
          <p:cNvSpPr>
            <a:spLocks noGrp="1"/>
          </p:cNvSpPr>
          <p:nvPr>
            <p:ph idx="1"/>
          </p:nvPr>
        </p:nvSpPr>
        <p:spPr/>
        <p:txBody>
          <a:bodyPr/>
          <a:lstStyle/>
          <a:p>
            <a:pPr>
              <a:buNone/>
            </a:pPr>
            <a:r>
              <a:rPr lang="en-US" b="1" dirty="0" smtClean="0"/>
              <a:t>   Definition </a:t>
            </a:r>
            <a:r>
              <a:rPr lang="en-US" b="1" dirty="0" smtClean="0">
                <a:latin typeface="Cambria Math" pitchFamily="18" charset="0"/>
                <a:ea typeface="Cambria Math" pitchFamily="18" charset="0"/>
              </a:rPr>
              <a:t>1</a:t>
            </a:r>
            <a:r>
              <a:rPr lang="en-US" dirty="0" smtClean="0"/>
              <a:t>: A relation </a:t>
            </a:r>
            <a:r>
              <a:rPr lang="en-US" i="1" dirty="0" smtClean="0"/>
              <a:t>R</a:t>
            </a:r>
            <a:r>
              <a:rPr lang="en-US" dirty="0" smtClean="0"/>
              <a:t> on a set S is called a </a:t>
            </a:r>
            <a:r>
              <a:rPr lang="en-US" i="1" dirty="0" smtClean="0"/>
              <a:t>partial ordering,</a:t>
            </a:r>
            <a:r>
              <a:rPr lang="en-US" dirty="0" smtClean="0"/>
              <a:t> or </a:t>
            </a:r>
            <a:r>
              <a:rPr lang="en-US" i="1" dirty="0" smtClean="0"/>
              <a:t>partial order, </a:t>
            </a:r>
            <a:r>
              <a:rPr lang="en-US" dirty="0" smtClean="0"/>
              <a:t>if it is reflexive, </a:t>
            </a:r>
            <a:r>
              <a:rPr lang="en-US" dirty="0" err="1" smtClean="0"/>
              <a:t>antisymmetric</a:t>
            </a:r>
            <a:r>
              <a:rPr lang="en-US" dirty="0" smtClean="0"/>
              <a:t>, and transitive. A set together with a partial ordering </a:t>
            </a:r>
            <a:r>
              <a:rPr lang="en-US" i="1" dirty="0" smtClean="0"/>
              <a:t>R</a:t>
            </a:r>
            <a:r>
              <a:rPr lang="en-US" dirty="0" smtClean="0"/>
              <a:t> is called a </a:t>
            </a:r>
            <a:r>
              <a:rPr lang="en-US" i="1" dirty="0" smtClean="0"/>
              <a:t>partially ordered set</a:t>
            </a:r>
            <a:r>
              <a:rPr lang="en-US" dirty="0" smtClean="0"/>
              <a:t>, or </a:t>
            </a:r>
            <a:r>
              <a:rPr lang="en-US" i="1" dirty="0" err="1" smtClean="0"/>
              <a:t>poset</a:t>
            </a:r>
            <a:r>
              <a:rPr lang="en-US" dirty="0" smtClean="0"/>
              <a:t>, and is denoted by (</a:t>
            </a:r>
            <a:r>
              <a:rPr lang="en-US" i="1" dirty="0" smtClean="0"/>
              <a:t>S</a:t>
            </a:r>
            <a:r>
              <a:rPr lang="en-US" dirty="0" smtClean="0"/>
              <a:t>, </a:t>
            </a:r>
            <a:r>
              <a:rPr lang="en-US" i="1" dirty="0" smtClean="0"/>
              <a:t>R</a:t>
            </a:r>
            <a:r>
              <a:rPr lang="en-US" dirty="0" smtClean="0"/>
              <a:t>). Members of </a:t>
            </a:r>
            <a:r>
              <a:rPr lang="en-US" i="1" dirty="0" smtClean="0"/>
              <a:t>S</a:t>
            </a:r>
            <a:r>
              <a:rPr lang="en-US" dirty="0" smtClean="0"/>
              <a:t> are called </a:t>
            </a:r>
            <a:r>
              <a:rPr lang="en-US" i="1" dirty="0" smtClean="0"/>
              <a:t>elements </a:t>
            </a:r>
            <a:r>
              <a:rPr lang="en-US" dirty="0" smtClean="0"/>
              <a:t>of the </a:t>
            </a:r>
            <a:r>
              <a:rPr lang="en-US" dirty="0" err="1" smtClean="0"/>
              <a:t>poset</a:t>
            </a:r>
            <a:r>
              <a:rPr lang="en-US" dirty="0" smtClean="0"/>
              <a:t>.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Show that the “greater than or equal” relation (</a:t>
            </a:r>
            <a:r>
              <a:rPr lang="en-US" dirty="0" smtClean="0">
                <a:latin typeface="Cambria Math"/>
                <a:ea typeface="Cambria Math"/>
              </a:rPr>
              <a:t>≥</a:t>
            </a:r>
            <a:r>
              <a:rPr lang="en-US" dirty="0" smtClean="0"/>
              <a:t>) is a partial ordering on the set of integers.</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a</a:t>
            </a:r>
            <a:r>
              <a:rPr lang="en-US" dirty="0" smtClean="0"/>
              <a:t> for every integer </a:t>
            </a:r>
            <a:r>
              <a:rPr lang="en-US" i="1" dirty="0" smtClean="0"/>
              <a:t>a</a:t>
            </a:r>
            <a:r>
              <a:rPr lang="en-US" dirty="0" smtClean="0"/>
              <a:t>.</a:t>
            </a:r>
          </a:p>
          <a:p>
            <a:pPr lvl="1"/>
            <a:r>
              <a:rPr lang="en-US" i="1" dirty="0" err="1" smtClean="0"/>
              <a:t>Antisymmetry</a:t>
            </a:r>
            <a:r>
              <a:rPr lang="en-US" dirty="0" smtClean="0"/>
              <a:t>: If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 then </a:t>
            </a:r>
            <a:r>
              <a:rPr lang="en-US" i="1" dirty="0" smtClean="0"/>
              <a:t>a</a:t>
            </a:r>
            <a:r>
              <a:rPr lang="en-US" dirty="0" smtClean="0"/>
              <a:t> = </a:t>
            </a:r>
            <a:r>
              <a:rPr lang="en-US" i="1" dirty="0" smtClean="0"/>
              <a:t>b.</a:t>
            </a:r>
          </a:p>
          <a:p>
            <a:pPr lvl="1"/>
            <a:r>
              <a:rPr lang="en-US" i="1" dirty="0" smtClean="0"/>
              <a:t>Transitivity</a:t>
            </a:r>
            <a:r>
              <a:rPr lang="en-US" dirty="0" smtClean="0"/>
              <a:t>: If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 then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p>
          <a:p>
            <a:pPr lvl="1"/>
            <a:endParaRPr lang="en-US" i="1" dirty="0" smtClean="0"/>
          </a:p>
          <a:p>
            <a:pPr lvl="1">
              <a:buNone/>
            </a:pPr>
            <a:endParaRPr lang="en-US" dirty="0"/>
          </a:p>
        </p:txBody>
      </p:sp>
      <p:sp>
        <p:nvSpPr>
          <p:cNvPr id="4" name="TextBox 3"/>
          <p:cNvSpPr txBox="1"/>
          <p:nvPr/>
        </p:nvSpPr>
        <p:spPr>
          <a:xfrm>
            <a:off x="990600" y="4648200"/>
            <a:ext cx="6629400" cy="646331"/>
          </a:xfrm>
          <a:prstGeom prst="rect">
            <a:avLst/>
          </a:prstGeom>
          <a:noFill/>
          <a:ln>
            <a:solidFill>
              <a:schemeClr val="accent1"/>
            </a:solidFill>
          </a:ln>
        </p:spPr>
        <p:txBody>
          <a:bodyPr wrap="square" rtlCol="0">
            <a:spAutoFit/>
          </a:bodyPr>
          <a:lstStyle/>
          <a:p>
            <a:r>
              <a:rPr lang="en-US" dirty="0" smtClean="0"/>
              <a:t>These properties all follow from the order axioms for the integers. (</a:t>
            </a:r>
            <a:r>
              <a:rPr lang="en-US" i="1" dirty="0" smtClean="0"/>
              <a:t>See Appendix </a:t>
            </a:r>
            <a:r>
              <a:rPr lang="en-US" dirty="0" smtClean="0">
                <a:latin typeface="Cambria Math" pitchFamily="18" charset="0"/>
                <a:ea typeface="Cambria Math" pitchFamily="18" charset="0"/>
              </a:rPr>
              <a:t>1</a:t>
            </a:r>
            <a:r>
              <a:rPr lang="en-US" dirty="0" smtClean="0"/>
              <a: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 </a:t>
            </a:r>
            <a:r>
              <a:rPr lang="en-US" b="1" dirty="0" smtClean="0">
                <a:latin typeface="Cambria Math" pitchFamily="18" charset="0"/>
                <a:ea typeface="Cambria Math" pitchFamily="18" charset="0"/>
              </a:rPr>
              <a:t>2</a:t>
            </a:r>
            <a:r>
              <a:rPr lang="en-US" dirty="0" smtClean="0"/>
              <a:t>: Show that the divisibility relation (</a:t>
            </a:r>
            <a:r>
              <a:rPr lang="en-US" dirty="0" smtClean="0">
                <a:latin typeface="Cambria Math"/>
                <a:ea typeface="Cambria Math"/>
              </a:rPr>
              <a:t>∣</a:t>
            </a:r>
            <a:r>
              <a:rPr lang="en-US" dirty="0" smtClean="0"/>
              <a:t>) is a partial ordering on the set of integers.</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 for all integers </a:t>
            </a:r>
            <a:r>
              <a:rPr lang="en-US" i="1" dirty="0" smtClean="0">
                <a:ea typeface="Cambria Math"/>
              </a:rPr>
              <a:t>a</a:t>
            </a:r>
            <a:r>
              <a:rPr lang="en-US" dirty="0" smtClean="0">
                <a:latin typeface="Cambria Math"/>
                <a:ea typeface="Cambria Math"/>
              </a:rPr>
              <a:t>. (</a:t>
            </a:r>
            <a:r>
              <a:rPr lang="en-US" i="1" dirty="0" smtClean="0">
                <a:ea typeface="Cambria Math"/>
              </a:rPr>
              <a:t>see Example </a:t>
            </a:r>
            <a:r>
              <a:rPr lang="en-US" dirty="0" smtClean="0">
                <a:latin typeface="Cambria Math" pitchFamily="18" charset="0"/>
                <a:ea typeface="Cambria Math" pitchFamily="18" charset="0"/>
              </a:rPr>
              <a:t>9</a:t>
            </a:r>
            <a:r>
              <a:rPr lang="en-US" i="1" dirty="0" smtClean="0">
                <a:ea typeface="Cambria Math"/>
              </a:rPr>
              <a:t> in Section </a:t>
            </a:r>
            <a:r>
              <a:rPr lang="en-US" dirty="0" smtClean="0">
                <a:latin typeface="Cambria Math" pitchFamily="18" charset="0"/>
                <a:ea typeface="Cambria Math" pitchFamily="18" charset="0"/>
              </a:rPr>
              <a:t>9.1</a:t>
            </a:r>
            <a:r>
              <a:rPr lang="en-US" dirty="0" smtClean="0">
                <a:latin typeface="Cambria Math"/>
                <a:ea typeface="Cambria Math"/>
              </a:rPr>
              <a:t>) </a:t>
            </a:r>
            <a:endParaRPr lang="en-US" dirty="0" smtClean="0"/>
          </a:p>
          <a:p>
            <a:pPr lvl="1"/>
            <a:r>
              <a:rPr lang="en-US" i="1" dirty="0" err="1" smtClean="0"/>
              <a:t>Antisymmetry</a:t>
            </a:r>
            <a:r>
              <a:rPr lang="en-US" dirty="0" smtClean="0"/>
              <a:t>: If </a:t>
            </a:r>
            <a:r>
              <a:rPr lang="en-US" i="1" dirty="0" smtClean="0"/>
              <a:t>a</a:t>
            </a:r>
            <a:r>
              <a:rPr lang="en-US" dirty="0" smtClean="0"/>
              <a:t> and </a:t>
            </a:r>
            <a:r>
              <a:rPr lang="en-US" i="1" dirty="0" smtClean="0"/>
              <a:t>b</a:t>
            </a:r>
            <a:r>
              <a:rPr lang="en-US" dirty="0" smtClean="0"/>
              <a:t> are positive integers with </a:t>
            </a:r>
            <a:r>
              <a:rPr lang="en-US" i="1" dirty="0" smtClean="0"/>
              <a:t>a</a:t>
            </a:r>
            <a:r>
              <a:rPr lang="en-US" dirty="0" smtClean="0"/>
              <a:t> | </a:t>
            </a:r>
            <a:r>
              <a:rPr lang="en-US" i="1" dirty="0" smtClean="0"/>
              <a:t>b</a:t>
            </a:r>
            <a:r>
              <a:rPr lang="en-US" dirty="0" smtClean="0"/>
              <a:t> and </a:t>
            </a:r>
            <a:r>
              <a:rPr lang="en-US" i="1" dirty="0" smtClean="0"/>
              <a:t>b</a:t>
            </a:r>
            <a:r>
              <a:rPr lang="en-US" dirty="0" smtClean="0"/>
              <a:t> | </a:t>
            </a:r>
            <a:r>
              <a:rPr lang="en-US" i="1" dirty="0" smtClean="0"/>
              <a:t>a</a:t>
            </a:r>
            <a:r>
              <a:rPr lang="en-US" dirty="0" smtClean="0"/>
              <a:t>, then </a:t>
            </a:r>
            <a:r>
              <a:rPr lang="en-US" i="1" dirty="0" smtClean="0"/>
              <a:t>a</a:t>
            </a:r>
            <a:r>
              <a:rPr lang="en-US" dirty="0" smtClean="0"/>
              <a:t> = </a:t>
            </a:r>
            <a:r>
              <a:rPr lang="en-US" i="1" dirty="0" smtClean="0"/>
              <a:t>b</a:t>
            </a:r>
            <a:r>
              <a:rPr lang="en-US" dirty="0" smtClean="0"/>
              <a:t>. (</a:t>
            </a:r>
            <a:r>
              <a:rPr lang="en-US" i="1" dirty="0" smtClean="0"/>
              <a:t>see Example </a:t>
            </a:r>
            <a:r>
              <a:rPr lang="en-US" dirty="0" smtClean="0">
                <a:latin typeface="Cambria Math" pitchFamily="18" charset="0"/>
                <a:ea typeface="Cambria Math" pitchFamily="18" charset="0"/>
              </a:rPr>
              <a:t>12</a:t>
            </a:r>
            <a:r>
              <a:rPr lang="en-US" dirty="0" smtClean="0"/>
              <a:t> </a:t>
            </a:r>
            <a:r>
              <a:rPr lang="en-US" i="1" dirty="0" smtClean="0"/>
              <a:t>in Section </a:t>
            </a:r>
            <a:r>
              <a:rPr lang="en-US" dirty="0" smtClean="0">
                <a:latin typeface="Cambria Math" pitchFamily="18" charset="0"/>
                <a:ea typeface="Cambria Math" pitchFamily="18" charset="0"/>
              </a:rPr>
              <a:t>9.1</a:t>
            </a:r>
            <a:r>
              <a:rPr lang="en-US" dirty="0" smtClean="0"/>
              <a:t>)</a:t>
            </a:r>
            <a:endParaRPr lang="en-US" i="1" dirty="0" smtClean="0"/>
          </a:p>
          <a:p>
            <a:pPr lvl="1"/>
            <a:r>
              <a:rPr lang="en-US" i="1" dirty="0" smtClean="0"/>
              <a:t>Transitivity</a:t>
            </a:r>
            <a:r>
              <a:rPr lang="en-US" dirty="0" smtClean="0"/>
              <a:t>: Suppose that </a:t>
            </a:r>
            <a:r>
              <a:rPr lang="en-US" i="1" dirty="0" smtClean="0"/>
              <a:t>a</a:t>
            </a:r>
            <a:r>
              <a:rPr lang="en-US" dirty="0" smtClean="0"/>
              <a:t> divides </a:t>
            </a:r>
            <a:r>
              <a:rPr lang="en-US" i="1" dirty="0" smtClean="0"/>
              <a:t>b</a:t>
            </a:r>
            <a:r>
              <a:rPr lang="en-US" dirty="0" smtClean="0"/>
              <a:t> and </a:t>
            </a:r>
            <a:r>
              <a:rPr lang="en-US" i="1" dirty="0" smtClean="0"/>
              <a:t>b</a:t>
            </a:r>
            <a:r>
              <a:rPr lang="en-US" dirty="0" smtClean="0"/>
              <a:t> divides </a:t>
            </a:r>
            <a:r>
              <a:rPr lang="en-US" i="1" dirty="0" smtClean="0"/>
              <a:t>c</a:t>
            </a:r>
            <a:r>
              <a:rPr lang="en-US" dirty="0" smtClean="0"/>
              <a:t>. Then there are positive integers </a:t>
            </a:r>
            <a:r>
              <a:rPr lang="en-US" i="1" dirty="0" smtClean="0"/>
              <a:t>k</a:t>
            </a:r>
            <a:r>
              <a:rPr lang="en-US" dirty="0" smtClean="0"/>
              <a:t> and </a:t>
            </a:r>
            <a:r>
              <a:rPr lang="en-US" i="1" dirty="0" smtClean="0"/>
              <a:t>l</a:t>
            </a:r>
            <a:r>
              <a:rPr lang="en-US" dirty="0" smtClean="0"/>
              <a:t> such that </a:t>
            </a:r>
            <a:r>
              <a:rPr lang="en-US" i="1" dirty="0" smtClean="0"/>
              <a:t>b</a:t>
            </a:r>
            <a:r>
              <a:rPr lang="en-US" dirty="0" smtClean="0"/>
              <a:t> = </a:t>
            </a:r>
            <a:r>
              <a:rPr lang="en-US" i="1" dirty="0" err="1" smtClean="0"/>
              <a:t>ak</a:t>
            </a:r>
            <a:r>
              <a:rPr lang="en-US" dirty="0" smtClean="0"/>
              <a:t> and </a:t>
            </a:r>
            <a:r>
              <a:rPr lang="en-US" i="1" dirty="0" smtClean="0"/>
              <a:t>c</a:t>
            </a:r>
            <a:r>
              <a:rPr lang="en-US" dirty="0" smtClean="0"/>
              <a:t> = </a:t>
            </a:r>
            <a:r>
              <a:rPr lang="en-US" i="1" dirty="0" smtClean="0"/>
              <a:t>bl</a:t>
            </a:r>
            <a:r>
              <a:rPr lang="en-US" dirty="0" smtClean="0"/>
              <a:t>. Hence, </a:t>
            </a:r>
            <a:r>
              <a:rPr lang="en-US" i="1" dirty="0" smtClean="0"/>
              <a:t>c</a:t>
            </a:r>
            <a:r>
              <a:rPr lang="en-US" dirty="0" smtClean="0"/>
              <a:t> = </a:t>
            </a:r>
            <a:r>
              <a:rPr lang="en-US" i="1" dirty="0" smtClean="0"/>
              <a:t>a</a:t>
            </a:r>
            <a:r>
              <a:rPr lang="en-US" dirty="0" smtClean="0"/>
              <a:t>(</a:t>
            </a:r>
            <a:r>
              <a:rPr lang="en-US" i="1" dirty="0" err="1" smtClean="0"/>
              <a:t>kl</a:t>
            </a:r>
            <a:r>
              <a:rPr lang="en-US" dirty="0" smtClean="0"/>
              <a:t>), so </a:t>
            </a:r>
            <a:r>
              <a:rPr lang="en-US" i="1" dirty="0" smtClean="0"/>
              <a:t>a</a:t>
            </a:r>
            <a:r>
              <a:rPr lang="en-US" dirty="0" smtClean="0"/>
              <a:t> divides </a:t>
            </a:r>
            <a:r>
              <a:rPr lang="en-US" i="1" dirty="0" smtClean="0"/>
              <a:t>c</a:t>
            </a:r>
            <a:r>
              <a:rPr lang="en-US" dirty="0" smtClean="0"/>
              <a:t>. Therefore, the relation is transitive. </a:t>
            </a:r>
            <a:endParaRPr lang="en-US" i="1" dirty="0" smtClean="0"/>
          </a:p>
          <a:p>
            <a:r>
              <a:rPr lang="en-US" dirty="0" smtClean="0"/>
              <a:t>(</a:t>
            </a:r>
            <a:r>
              <a:rPr lang="en-US" b="1" i="1" dirty="0" smtClean="0"/>
              <a:t>Z</a:t>
            </a:r>
            <a:r>
              <a:rPr lang="en-US" baseline="30000" dirty="0" smtClean="0"/>
              <a:t>+</a:t>
            </a:r>
            <a:r>
              <a:rPr lang="en-US" dirty="0" smtClean="0"/>
              <a:t>, </a:t>
            </a:r>
            <a:r>
              <a:rPr lang="en-US" dirty="0" smtClean="0">
                <a:latin typeface="Cambria Math"/>
                <a:ea typeface="Cambria Math"/>
              </a:rPr>
              <a:t>∣</a:t>
            </a:r>
            <a:r>
              <a:rPr lang="en-US" dirty="0" smtClean="0"/>
              <a:t>) is a </a:t>
            </a:r>
            <a:r>
              <a:rPr lang="en-US" dirty="0" err="1" smtClean="0"/>
              <a:t>poset</a:t>
            </a:r>
            <a:r>
              <a:rPr lang="en-US" dirty="0" smtClean="0"/>
              <a: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3</a:t>
            </a:r>
            <a:r>
              <a:rPr lang="en-US" dirty="0" smtClean="0"/>
              <a:t>: Show that the inclusion relation (</a:t>
            </a:r>
            <a:r>
              <a:rPr lang="en-US" dirty="0" smtClean="0">
                <a:latin typeface="Cambria Math"/>
                <a:ea typeface="Cambria Math"/>
              </a:rPr>
              <a:t>⊆</a:t>
            </a:r>
            <a:r>
              <a:rPr lang="en-US" dirty="0" smtClean="0"/>
              <a:t>) is a partial ordering on the power set of a set </a:t>
            </a:r>
            <a:r>
              <a:rPr lang="en-US" i="1" dirty="0" smtClean="0"/>
              <a:t>S</a:t>
            </a:r>
            <a:r>
              <a:rPr lang="en-US" dirty="0" smtClean="0"/>
              <a:t>.</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  whenever </a:t>
            </a:r>
            <a:r>
              <a:rPr lang="en-US" i="1" dirty="0" smtClean="0">
                <a:latin typeface="Cambria Math"/>
                <a:ea typeface="Cambria Math"/>
              </a:rPr>
              <a:t>A</a:t>
            </a:r>
            <a:r>
              <a:rPr lang="en-US" dirty="0" smtClean="0">
                <a:latin typeface="Cambria Math"/>
                <a:ea typeface="Cambria Math"/>
              </a:rPr>
              <a:t>  is a subset of </a:t>
            </a:r>
            <a:r>
              <a:rPr lang="en-US" i="1" dirty="0" smtClean="0">
                <a:latin typeface="Cambria Math"/>
                <a:ea typeface="Cambria Math"/>
              </a:rPr>
              <a:t>S</a:t>
            </a:r>
            <a:r>
              <a:rPr lang="en-US" dirty="0" smtClean="0">
                <a:latin typeface="Cambria Math"/>
                <a:ea typeface="Cambria Math"/>
              </a:rPr>
              <a:t>. </a:t>
            </a:r>
            <a:endParaRPr lang="en-US" dirty="0" smtClean="0"/>
          </a:p>
          <a:p>
            <a:pPr lvl="1"/>
            <a:r>
              <a:rPr lang="en-US" i="1" dirty="0" err="1" smtClean="0"/>
              <a:t>Antisymmetry</a:t>
            </a:r>
            <a:r>
              <a:rPr lang="en-US" dirty="0" smtClean="0"/>
              <a:t>: If </a:t>
            </a:r>
            <a:r>
              <a:rPr lang="en-US" i="1" dirty="0" smtClean="0"/>
              <a:t>A</a:t>
            </a:r>
            <a:r>
              <a:rPr lang="en-US" dirty="0" smtClean="0"/>
              <a:t> and </a:t>
            </a:r>
            <a:r>
              <a:rPr lang="en-US" i="1" dirty="0" smtClean="0"/>
              <a:t>B</a:t>
            </a:r>
            <a:r>
              <a:rPr lang="en-US" dirty="0" smtClean="0"/>
              <a:t> are positive integers with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then </a:t>
            </a:r>
            <a:r>
              <a:rPr lang="en-US" i="1" dirty="0" smtClean="0"/>
              <a:t>A</a:t>
            </a:r>
            <a:r>
              <a:rPr lang="en-US" dirty="0" smtClean="0"/>
              <a:t> = </a:t>
            </a:r>
            <a:r>
              <a:rPr lang="en-US" i="1" dirty="0" smtClean="0"/>
              <a:t>B</a:t>
            </a:r>
            <a:r>
              <a:rPr lang="en-US" dirty="0" smtClean="0"/>
              <a:t>.</a:t>
            </a:r>
            <a:endParaRPr lang="en-US" i="1" dirty="0" smtClean="0"/>
          </a:p>
          <a:p>
            <a:pPr lvl="1"/>
            <a:r>
              <a:rPr lang="en-US" i="1" dirty="0" smtClean="0"/>
              <a:t>Transitivity</a:t>
            </a:r>
            <a:r>
              <a:rPr lang="en-US" dirty="0" smtClean="0"/>
              <a:t>:</a:t>
            </a:r>
            <a:r>
              <a:rPr lang="en-US" i="1" dirty="0" smtClean="0"/>
              <a:t> </a:t>
            </a:r>
            <a:r>
              <a:rPr lang="en-US" dirty="0" smtClean="0"/>
              <a:t>If</a:t>
            </a:r>
            <a:r>
              <a:rPr lang="en-US" i="1" dirty="0" smtClean="0"/>
              <a:t> A</a:t>
            </a:r>
            <a:r>
              <a:rPr lang="en-US" dirty="0" smtClean="0"/>
              <a:t> </a:t>
            </a:r>
            <a:r>
              <a:rPr lang="en-US" dirty="0" smtClean="0">
                <a:latin typeface="Cambria Math"/>
                <a:ea typeface="Cambria Math"/>
              </a:rPr>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then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r>
              <a:rPr lang="en-US" dirty="0" smtClean="0"/>
              <a:t>.</a:t>
            </a:r>
            <a:endParaRPr lang="en-US" i="1" dirty="0" smtClean="0"/>
          </a:p>
          <a:p>
            <a:pPr>
              <a:buNone/>
            </a:pPr>
            <a:endParaRPr lang="en-US" dirty="0"/>
          </a:p>
        </p:txBody>
      </p:sp>
      <p:sp>
        <p:nvSpPr>
          <p:cNvPr id="4" name="TextBox 3"/>
          <p:cNvSpPr txBox="1"/>
          <p:nvPr/>
        </p:nvSpPr>
        <p:spPr>
          <a:xfrm>
            <a:off x="2590800" y="5029200"/>
            <a:ext cx="4191000" cy="646331"/>
          </a:xfrm>
          <a:prstGeom prst="rect">
            <a:avLst/>
          </a:prstGeom>
          <a:noFill/>
          <a:ln>
            <a:solidFill>
              <a:schemeClr val="accent1"/>
            </a:solidFill>
          </a:ln>
        </p:spPr>
        <p:txBody>
          <a:bodyPr wrap="square" rtlCol="0">
            <a:spAutoFit/>
          </a:bodyPr>
          <a:lstStyle/>
          <a:p>
            <a:r>
              <a:rPr lang="en-US" dirty="0" smtClean="0"/>
              <a:t>The properties all follow from the definition of set inclusion.</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Comparability</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 </a:t>
            </a:r>
            <a:r>
              <a:rPr lang="en-US" b="1" dirty="0" smtClean="0">
                <a:latin typeface="Cambria Math" pitchFamily="18" charset="0"/>
                <a:ea typeface="Cambria Math" pitchFamily="18" charset="0"/>
              </a:rPr>
              <a:t>2</a:t>
            </a:r>
            <a:r>
              <a:rPr lang="en-US" dirty="0" smtClean="0"/>
              <a:t>: The elements </a:t>
            </a:r>
            <a:r>
              <a:rPr lang="en-US" i="1" dirty="0" smtClean="0"/>
              <a:t>a</a:t>
            </a:r>
            <a:r>
              <a:rPr lang="en-US" dirty="0" smtClean="0"/>
              <a:t> and </a:t>
            </a:r>
            <a:r>
              <a:rPr lang="en-US" i="1" dirty="0" smtClean="0"/>
              <a:t>b</a:t>
            </a:r>
            <a:r>
              <a:rPr lang="en-US" dirty="0" smtClean="0"/>
              <a:t> of a </a:t>
            </a:r>
            <a:r>
              <a:rPr lang="en-US" dirty="0" err="1" smtClean="0"/>
              <a:t>poset</a:t>
            </a:r>
            <a:r>
              <a:rPr lang="en-US" dirty="0" smtClean="0"/>
              <a:t> (</a:t>
            </a:r>
            <a:r>
              <a:rPr lang="en-US" i="1" dirty="0" smtClean="0"/>
              <a:t>S</a:t>
            </a:r>
            <a:r>
              <a:rPr lang="en-US" dirty="0" smtClean="0"/>
              <a:t>,</a:t>
            </a:r>
            <a:r>
              <a:rPr lang="en-US" dirty="0" smtClean="0">
                <a:latin typeface="Cambria Math"/>
                <a:ea typeface="Cambria Math"/>
              </a:rPr>
              <a:t>≼</a:t>
            </a:r>
            <a:r>
              <a:rPr lang="en-US" dirty="0" smtClean="0"/>
              <a:t> ) are </a:t>
            </a:r>
            <a:r>
              <a:rPr lang="en-US" i="1" dirty="0" smtClean="0"/>
              <a:t>comparable</a:t>
            </a:r>
            <a:r>
              <a:rPr lang="en-US" dirty="0" smtClean="0"/>
              <a:t> if either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or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When </a:t>
            </a:r>
            <a:r>
              <a:rPr lang="en-US" i="1" dirty="0" smtClean="0"/>
              <a:t>a</a:t>
            </a:r>
            <a:r>
              <a:rPr lang="en-US" dirty="0" smtClean="0"/>
              <a:t> and </a:t>
            </a:r>
            <a:r>
              <a:rPr lang="en-US" i="1" dirty="0" smtClean="0"/>
              <a:t>b</a:t>
            </a:r>
            <a:r>
              <a:rPr lang="en-US" dirty="0" smtClean="0"/>
              <a:t> are elements of </a:t>
            </a:r>
            <a:r>
              <a:rPr lang="en-US" i="1" dirty="0" smtClean="0"/>
              <a:t>S </a:t>
            </a:r>
            <a:r>
              <a:rPr lang="en-US" dirty="0" smtClean="0"/>
              <a:t>so that  neither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nor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then </a:t>
            </a:r>
            <a:r>
              <a:rPr lang="en-US" i="1" dirty="0" smtClean="0"/>
              <a:t>a</a:t>
            </a:r>
            <a:r>
              <a:rPr lang="en-US" dirty="0" smtClean="0"/>
              <a:t> and </a:t>
            </a:r>
            <a:r>
              <a:rPr lang="en-US" i="1" dirty="0" smtClean="0"/>
              <a:t>b</a:t>
            </a:r>
            <a:r>
              <a:rPr lang="en-US" dirty="0" smtClean="0"/>
              <a:t> are called i</a:t>
            </a:r>
            <a:r>
              <a:rPr lang="en-US" i="1" dirty="0" smtClean="0"/>
              <a:t>ncomparable</a:t>
            </a:r>
            <a:r>
              <a:rPr lang="en-US" dirty="0" smtClean="0"/>
              <a: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b="1" dirty="0" smtClean="0"/>
              <a:t>     Definition </a:t>
            </a:r>
            <a:r>
              <a:rPr lang="en-US" b="1" dirty="0" smtClean="0">
                <a:latin typeface="Cambria Math" pitchFamily="18" charset="0"/>
                <a:ea typeface="Cambria Math" pitchFamily="18" charset="0"/>
              </a:rPr>
              <a:t>3</a:t>
            </a:r>
            <a:r>
              <a:rPr lang="en-US" dirty="0" smtClean="0"/>
              <a:t>: If  (</a:t>
            </a:r>
            <a:r>
              <a:rPr lang="en-US" i="1" dirty="0" smtClean="0"/>
              <a:t>S</a:t>
            </a:r>
            <a:r>
              <a:rPr lang="en-US" dirty="0" smtClean="0"/>
              <a:t>,</a:t>
            </a:r>
            <a:r>
              <a:rPr lang="en-US" dirty="0" smtClean="0">
                <a:latin typeface="Cambria Math"/>
                <a:ea typeface="Cambria Math"/>
              </a:rPr>
              <a:t>≼</a:t>
            </a:r>
            <a:r>
              <a:rPr lang="en-US" dirty="0" smtClean="0"/>
              <a:t> ) is a </a:t>
            </a:r>
            <a:r>
              <a:rPr lang="en-US" dirty="0" err="1" smtClean="0"/>
              <a:t>poset</a:t>
            </a:r>
            <a:r>
              <a:rPr lang="en-US" dirty="0" smtClean="0"/>
              <a:t> and every two elements of </a:t>
            </a:r>
            <a:r>
              <a:rPr lang="en-US" i="1" dirty="0" smtClean="0"/>
              <a:t>S</a:t>
            </a:r>
            <a:r>
              <a:rPr lang="en-US" dirty="0" smtClean="0"/>
              <a:t> are comparable, </a:t>
            </a:r>
            <a:r>
              <a:rPr lang="en-US" i="1" dirty="0" smtClean="0"/>
              <a:t>S</a:t>
            </a:r>
            <a:r>
              <a:rPr lang="en-US" dirty="0" smtClean="0"/>
              <a:t> is called a </a:t>
            </a:r>
            <a:r>
              <a:rPr lang="en-US" i="1" dirty="0" smtClean="0"/>
              <a:t>totally ordered </a:t>
            </a:r>
            <a:r>
              <a:rPr lang="en-US" dirty="0" smtClean="0"/>
              <a:t>or </a:t>
            </a:r>
            <a:r>
              <a:rPr lang="en-US" i="1" dirty="0" smtClean="0"/>
              <a:t>linearly ordered set</a:t>
            </a:r>
            <a:r>
              <a:rPr lang="en-US" dirty="0" smtClean="0"/>
              <a:t>, and </a:t>
            </a:r>
            <a:r>
              <a:rPr lang="en-US" dirty="0" smtClean="0">
                <a:latin typeface="Cambria Math"/>
                <a:ea typeface="Cambria Math"/>
              </a:rPr>
              <a:t>≼ </a:t>
            </a:r>
            <a:r>
              <a:rPr lang="en-US" dirty="0" smtClean="0"/>
              <a:t>is called a </a:t>
            </a:r>
            <a:r>
              <a:rPr lang="en-US" i="1" dirty="0" smtClean="0"/>
              <a:t>total order </a:t>
            </a:r>
            <a:r>
              <a:rPr lang="en-US" dirty="0" smtClean="0"/>
              <a:t>or a </a:t>
            </a:r>
            <a:r>
              <a:rPr lang="en-US" i="1" dirty="0" smtClean="0"/>
              <a:t>linear order.  </a:t>
            </a:r>
            <a:r>
              <a:rPr lang="en-US" dirty="0" smtClean="0"/>
              <a:t>A totally ordered set is also called a </a:t>
            </a:r>
            <a:r>
              <a:rPr lang="en-US" i="1" dirty="0" smtClean="0"/>
              <a:t>chain. </a:t>
            </a:r>
          </a:p>
          <a:p>
            <a:pPr>
              <a:buNone/>
            </a:pPr>
            <a:r>
              <a:rPr lang="en-US" b="1" dirty="0" smtClean="0"/>
              <a:t>    Definition </a:t>
            </a:r>
            <a:r>
              <a:rPr lang="en-US" b="1" dirty="0" smtClean="0">
                <a:latin typeface="Cambria Math" pitchFamily="18" charset="0"/>
                <a:ea typeface="Cambria Math" pitchFamily="18" charset="0"/>
              </a:rPr>
              <a:t>4</a:t>
            </a:r>
            <a:r>
              <a:rPr lang="en-US" dirty="0" smtClean="0"/>
              <a:t>: (</a:t>
            </a:r>
            <a:r>
              <a:rPr lang="en-US" i="1" dirty="0" smtClean="0"/>
              <a:t>S</a:t>
            </a:r>
            <a:r>
              <a:rPr lang="en-US" dirty="0" smtClean="0"/>
              <a:t>,</a:t>
            </a:r>
            <a:r>
              <a:rPr lang="en-US" dirty="0" smtClean="0">
                <a:latin typeface="Cambria Math"/>
                <a:ea typeface="Cambria Math"/>
              </a:rPr>
              <a:t>≼</a:t>
            </a:r>
            <a:r>
              <a:rPr lang="en-US" dirty="0" smtClean="0"/>
              <a:t> ) is a well-ordered set if it is a </a:t>
            </a:r>
            <a:r>
              <a:rPr lang="en-US" dirty="0" err="1" smtClean="0"/>
              <a:t>poset</a:t>
            </a:r>
            <a:r>
              <a:rPr lang="en-US" dirty="0" smtClean="0"/>
              <a:t> such that </a:t>
            </a:r>
            <a:r>
              <a:rPr lang="en-US" dirty="0" smtClean="0">
                <a:latin typeface="Cambria Math"/>
                <a:ea typeface="Cambria Math"/>
              </a:rPr>
              <a:t>≼</a:t>
            </a:r>
            <a:r>
              <a:rPr lang="en-US" dirty="0" smtClean="0"/>
              <a:t> is a total ordering and every nonempty subset of </a:t>
            </a:r>
            <a:r>
              <a:rPr lang="en-US" i="1" dirty="0" smtClean="0"/>
              <a:t>S</a:t>
            </a:r>
            <a:r>
              <a:rPr lang="en-US" dirty="0" smtClean="0"/>
              <a:t> has a least element. </a:t>
            </a:r>
          </a:p>
          <a:p>
            <a:pPr>
              <a:buNone/>
            </a:pPr>
            <a:r>
              <a:rPr lang="en-US" dirty="0" smtClean="0"/>
              <a:t> </a:t>
            </a:r>
            <a:endParaRPr lang="en-US" dirty="0"/>
          </a:p>
        </p:txBody>
      </p:sp>
      <p:sp>
        <p:nvSpPr>
          <p:cNvPr id="4" name="TextBox 3"/>
          <p:cNvSpPr txBox="1"/>
          <p:nvPr/>
        </p:nvSpPr>
        <p:spPr>
          <a:xfrm>
            <a:off x="2438400" y="2971800"/>
            <a:ext cx="5334000" cy="646331"/>
          </a:xfrm>
          <a:prstGeom prst="rect">
            <a:avLst/>
          </a:prstGeom>
          <a:noFill/>
          <a:ln>
            <a:solidFill>
              <a:schemeClr val="accent1"/>
            </a:solidFill>
          </a:ln>
        </p:spPr>
        <p:txBody>
          <a:bodyPr wrap="square" rtlCol="0">
            <a:spAutoFit/>
          </a:bodyPr>
          <a:lstStyle/>
          <a:p>
            <a:r>
              <a:rPr lang="en-US" dirty="0" smtClean="0"/>
              <a:t>The symbol</a:t>
            </a:r>
            <a:r>
              <a:rPr lang="en-US" dirty="0" smtClean="0">
                <a:latin typeface="Cambria Math"/>
                <a:ea typeface="Cambria Math"/>
              </a:rPr>
              <a:t> </a:t>
            </a:r>
            <a:r>
              <a:rPr lang="en-US" dirty="0" smtClean="0">
                <a:ea typeface="Cambria Math"/>
              </a:rPr>
              <a:t>≼ is used to</a:t>
            </a:r>
            <a:r>
              <a:rPr lang="en-US" dirty="0" smtClean="0"/>
              <a:t>  denote the relation in any </a:t>
            </a:r>
            <a:r>
              <a:rPr lang="en-US" dirty="0" err="1" smtClean="0"/>
              <a:t>poset</a:t>
            </a:r>
            <a:r>
              <a:rPr lang="en-US"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Relations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a:t>
            </a:r>
            <a:r>
              <a:rPr lang="en-US" i="1" dirty="0" smtClean="0"/>
              <a:t>binary relation R</a:t>
            </a:r>
            <a:r>
              <a:rPr lang="en-US" dirty="0" smtClean="0"/>
              <a:t> from a set </a:t>
            </a:r>
            <a:r>
              <a:rPr lang="en-US" i="1" dirty="0" smtClean="0"/>
              <a:t>A</a:t>
            </a:r>
            <a:r>
              <a:rPr lang="en-US" dirty="0" smtClean="0"/>
              <a:t> to a set </a:t>
            </a:r>
            <a:r>
              <a:rPr lang="en-US" i="1" dirty="0" smtClean="0"/>
              <a:t>B</a:t>
            </a:r>
            <a:r>
              <a:rPr lang="en-US" dirty="0" smtClean="0"/>
              <a:t> is a subset </a:t>
            </a:r>
            <a:r>
              <a:rPr lang="en-US" i="1" dirty="0" smtClean="0"/>
              <a:t>R </a:t>
            </a:r>
            <a:r>
              <a:rPr lang="en-US" dirty="0" smtClean="0">
                <a:latin typeface="Cambria Math"/>
                <a:ea typeface="Cambria Math"/>
              </a:rPr>
              <a:t>⊆</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p>
          <a:p>
            <a:pPr>
              <a:buNone/>
            </a:pPr>
            <a:r>
              <a:rPr lang="en-US" b="1" dirty="0" smtClean="0">
                <a:ea typeface="Cambria Math"/>
              </a:rPr>
              <a:t>    Example</a:t>
            </a:r>
            <a:r>
              <a:rPr lang="en-US" dirty="0" smtClean="0">
                <a:ea typeface="Cambria Math"/>
              </a:rPr>
              <a:t>:</a:t>
            </a:r>
          </a:p>
          <a:p>
            <a:pPr lvl="1"/>
            <a:r>
              <a:rPr lang="en-US" dirty="0" smtClean="0">
                <a:ea typeface="Cambria Math"/>
              </a:rPr>
              <a:t>Let </a:t>
            </a:r>
            <a:r>
              <a:rPr lang="en-US" i="1" dirty="0" smtClean="0">
                <a:ea typeface="Cambria Math"/>
              </a:rPr>
              <a:t>A = </a:t>
            </a:r>
            <a:r>
              <a:rPr lang="en-US" dirty="0" smtClean="0">
                <a:ea typeface="Cambria Math"/>
              </a:rPr>
              <a:t>{</a:t>
            </a:r>
            <a:r>
              <a:rPr lang="en-US" dirty="0" smtClean="0">
                <a:latin typeface="Cambria Math" pitchFamily="18" charset="0"/>
                <a:ea typeface="Cambria Math" pitchFamily="18" charset="0"/>
              </a:rPr>
              <a:t>0</a:t>
            </a:r>
            <a:r>
              <a:rPr lang="en-US" dirty="0" smtClean="0">
                <a:ea typeface="Cambria Math"/>
              </a:rPr>
              <a:t>,</a:t>
            </a:r>
            <a:r>
              <a:rPr lang="en-US" dirty="0" smtClean="0">
                <a:latin typeface="Cambria Math" pitchFamily="18" charset="0"/>
                <a:ea typeface="Cambria Math" pitchFamily="18" charset="0"/>
              </a:rPr>
              <a:t>1,2</a:t>
            </a:r>
            <a:r>
              <a:rPr lang="en-US" dirty="0" smtClean="0">
                <a:ea typeface="Cambria Math"/>
              </a:rPr>
              <a:t>}</a:t>
            </a:r>
            <a:r>
              <a:rPr lang="en-US" i="1" dirty="0" smtClean="0">
                <a:ea typeface="Cambria Math"/>
              </a:rPr>
              <a:t> </a:t>
            </a:r>
            <a:r>
              <a:rPr lang="en-US" dirty="0" smtClean="0">
                <a:ea typeface="Cambria Math"/>
              </a:rPr>
              <a:t>and</a:t>
            </a:r>
            <a:r>
              <a:rPr lang="en-US" i="1" dirty="0" smtClean="0">
                <a:ea typeface="Cambria Math"/>
              </a:rPr>
              <a:t> B = </a:t>
            </a:r>
            <a:r>
              <a:rPr lang="en-US" dirty="0" smtClean="0">
                <a:ea typeface="Cambria Math"/>
              </a:rPr>
              <a:t>{</a:t>
            </a:r>
            <a:r>
              <a:rPr lang="en-US" i="1" dirty="0" err="1" smtClean="0">
                <a:ea typeface="Cambria Math"/>
              </a:rPr>
              <a:t>a,b</a:t>
            </a:r>
            <a:r>
              <a:rPr lang="en-US" dirty="0" smtClean="0">
                <a:ea typeface="Cambria Math"/>
              </a:rPr>
              <a:t>} </a:t>
            </a:r>
          </a:p>
          <a:p>
            <a:pPr lvl="1"/>
            <a:r>
              <a:rPr lang="en-US" dirty="0" smtClean="0">
                <a:ea typeface="Cambria Math"/>
              </a:rPr>
              <a:t>{(</a:t>
            </a:r>
            <a:r>
              <a:rPr lang="en-US" dirty="0" smtClean="0">
                <a:latin typeface="Cambria Math" pitchFamily="18" charset="0"/>
                <a:ea typeface="Cambria Math" pitchFamily="18" charset="0"/>
              </a:rPr>
              <a:t>0, </a:t>
            </a:r>
            <a:r>
              <a:rPr lang="en-US" i="1" dirty="0" smtClean="0">
                <a:ea typeface="Cambria Math"/>
              </a:rPr>
              <a:t>a</a:t>
            </a:r>
            <a:r>
              <a:rPr lang="en-US" dirty="0" smtClean="0">
                <a:ea typeface="Cambria Math"/>
              </a:rPr>
              <a:t>)</a:t>
            </a:r>
            <a:r>
              <a:rPr lang="en-US" i="1" dirty="0" smtClean="0">
                <a:ea typeface="Cambria Math"/>
              </a:rPr>
              <a:t>, </a:t>
            </a:r>
            <a:r>
              <a:rPr lang="en-US" dirty="0" smtClean="0">
                <a:ea typeface="Cambria Math"/>
              </a:rPr>
              <a:t>(</a:t>
            </a:r>
            <a:r>
              <a:rPr lang="en-US" dirty="0" smtClean="0">
                <a:latin typeface="Cambria Math" pitchFamily="18" charset="0"/>
                <a:ea typeface="Cambria Math" pitchFamily="18" charset="0"/>
              </a:rPr>
              <a:t>0, </a:t>
            </a:r>
            <a:r>
              <a:rPr lang="en-US" i="1" dirty="0" smtClean="0">
                <a:ea typeface="Cambria Math"/>
              </a:rPr>
              <a:t>b</a:t>
            </a:r>
            <a:r>
              <a:rPr lang="en-US" dirty="0" smtClean="0">
                <a:ea typeface="Cambria Math"/>
              </a:rPr>
              <a:t>)</a:t>
            </a:r>
            <a:r>
              <a:rPr lang="en-US" i="1" dirty="0" smtClean="0">
                <a:ea typeface="Cambria Math"/>
              </a:rPr>
              <a:t>, </a:t>
            </a:r>
            <a:r>
              <a:rPr lang="en-US" dirty="0" smtClean="0">
                <a:ea typeface="Cambria Math"/>
              </a:rPr>
              <a:t>(</a:t>
            </a:r>
            <a:r>
              <a:rPr lang="en-US" dirty="0" smtClean="0">
                <a:latin typeface="Cambria Math" pitchFamily="18" charset="0"/>
                <a:ea typeface="Cambria Math" pitchFamily="18" charset="0"/>
              </a:rPr>
              <a:t>1,</a:t>
            </a:r>
            <a:r>
              <a:rPr lang="en-US" i="1" dirty="0" smtClean="0">
                <a:ea typeface="Cambria Math"/>
              </a:rPr>
              <a:t>a</a:t>
            </a:r>
            <a:r>
              <a:rPr lang="en-US" dirty="0" smtClean="0">
                <a:ea typeface="Cambria Math"/>
              </a:rPr>
              <a:t>) </a:t>
            </a:r>
            <a:r>
              <a:rPr lang="en-US" i="1" dirty="0" smtClean="0">
                <a:ea typeface="Cambria Math"/>
              </a:rPr>
              <a:t>, </a:t>
            </a:r>
            <a:r>
              <a:rPr lang="en-US" dirty="0" smtClean="0">
                <a:ea typeface="Cambria Math"/>
              </a:rPr>
              <a:t>(</a:t>
            </a:r>
            <a:r>
              <a:rPr lang="en-US" dirty="0" smtClean="0">
                <a:latin typeface="Cambria Math" pitchFamily="18" charset="0"/>
                <a:ea typeface="Cambria Math" pitchFamily="18" charset="0"/>
              </a:rPr>
              <a:t>2, </a:t>
            </a:r>
            <a:r>
              <a:rPr lang="en-US" i="1" dirty="0" smtClean="0">
                <a:ea typeface="Cambria Math"/>
              </a:rPr>
              <a:t>b</a:t>
            </a:r>
            <a:r>
              <a:rPr lang="en-US" dirty="0" smtClean="0">
                <a:ea typeface="Cambria Math"/>
              </a:rPr>
              <a:t>)} is a relation from </a:t>
            </a:r>
            <a:r>
              <a:rPr lang="en-US" i="1" dirty="0" smtClean="0">
                <a:ea typeface="Cambria Math"/>
              </a:rPr>
              <a:t>A</a:t>
            </a:r>
            <a:r>
              <a:rPr lang="en-US" dirty="0" smtClean="0">
                <a:ea typeface="Cambria Math"/>
              </a:rPr>
              <a:t> to </a:t>
            </a:r>
            <a:r>
              <a:rPr lang="en-US" i="1" dirty="0" smtClean="0">
                <a:ea typeface="Cambria Math"/>
              </a:rPr>
              <a:t>B</a:t>
            </a:r>
            <a:r>
              <a:rPr lang="en-US" dirty="0" smtClean="0">
                <a:ea typeface="Cambria Math"/>
              </a:rPr>
              <a:t>. </a:t>
            </a:r>
          </a:p>
          <a:p>
            <a:pPr lvl="1"/>
            <a:r>
              <a:rPr lang="en-US" dirty="0" smtClean="0">
                <a:ea typeface="Cambria Math"/>
              </a:rPr>
              <a:t>We can represent relations from a set </a:t>
            </a:r>
            <a:r>
              <a:rPr lang="en-US" i="1" dirty="0" smtClean="0">
                <a:ea typeface="Cambria Math"/>
              </a:rPr>
              <a:t>A</a:t>
            </a:r>
            <a:r>
              <a:rPr lang="en-US" dirty="0" smtClean="0">
                <a:ea typeface="Cambria Math"/>
              </a:rPr>
              <a:t> to a set </a:t>
            </a:r>
            <a:r>
              <a:rPr lang="en-US" i="1" dirty="0" smtClean="0">
                <a:ea typeface="Cambria Math"/>
              </a:rPr>
              <a:t>B</a:t>
            </a:r>
            <a:r>
              <a:rPr lang="en-US" dirty="0" smtClean="0">
                <a:ea typeface="Cambria Math"/>
              </a:rPr>
              <a:t> graphically or using a table:</a:t>
            </a:r>
          </a:p>
          <a:p>
            <a:endParaRPr lang="en-US" dirty="0">
              <a:latin typeface="+mj-lt"/>
            </a:endParaRPr>
          </a:p>
        </p:txBody>
      </p:sp>
      <p:pic>
        <p:nvPicPr>
          <p:cNvPr id="4" name="Picture 3" descr="0801.jpg"/>
          <p:cNvPicPr>
            <a:picLocks noChangeAspect="1"/>
          </p:cNvPicPr>
          <p:nvPr/>
        </p:nvPicPr>
        <p:blipFill>
          <a:blip r:embed="rId2" cstate="print"/>
          <a:stretch>
            <a:fillRect/>
          </a:stretch>
        </p:blipFill>
        <p:spPr>
          <a:xfrm>
            <a:off x="1676400" y="5105400"/>
            <a:ext cx="2394204" cy="1338834"/>
          </a:xfrm>
          <a:prstGeom prst="rect">
            <a:avLst/>
          </a:prstGeom>
        </p:spPr>
      </p:pic>
      <p:sp>
        <p:nvSpPr>
          <p:cNvPr id="5" name="TextBox 4"/>
          <p:cNvSpPr txBox="1"/>
          <p:nvPr/>
        </p:nvSpPr>
        <p:spPr>
          <a:xfrm>
            <a:off x="4648200" y="5105400"/>
            <a:ext cx="3886200" cy="1200329"/>
          </a:xfrm>
          <a:prstGeom prst="rect">
            <a:avLst/>
          </a:prstGeom>
          <a:noFill/>
          <a:ln>
            <a:solidFill>
              <a:schemeClr val="accent1"/>
            </a:solidFill>
          </a:ln>
        </p:spPr>
        <p:txBody>
          <a:bodyPr wrap="square" rtlCol="0">
            <a:spAutoFit/>
          </a:bodyPr>
          <a:lstStyle/>
          <a:p>
            <a:r>
              <a:rPr lang="en-US" dirty="0" smtClean="0"/>
              <a:t>Relations are more general than functions. A function is a relation where exactly one element of </a:t>
            </a:r>
            <a:r>
              <a:rPr lang="en-US" i="1" dirty="0" smtClean="0"/>
              <a:t>B</a:t>
            </a:r>
            <a:r>
              <a:rPr lang="en-US" dirty="0" smtClean="0"/>
              <a:t> is related to each element of </a:t>
            </a:r>
            <a:r>
              <a:rPr lang="en-US" i="1" dirty="0" smtClean="0"/>
              <a:t>A.</a:t>
            </a:r>
            <a:r>
              <a:rPr lang="en-US" dirty="0" smtClean="0"/>
              <a:t>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Lexicographic Order</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a:t>
            </a:r>
            <a:r>
              <a:rPr lang="en-US" dirty="0" smtClean="0"/>
              <a:t>: Given two </a:t>
            </a:r>
            <a:r>
              <a:rPr lang="en-US" dirty="0" err="1" smtClean="0"/>
              <a:t>posets</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a:t>
            </a:r>
            <a:r>
              <a:rPr lang="en-US" dirty="0" smtClean="0">
                <a:latin typeface="Cambria Math"/>
                <a:ea typeface="Cambria Math"/>
              </a:rPr>
              <a:t>≼</a:t>
            </a:r>
            <a:r>
              <a:rPr lang="en-US" baseline="-25000" dirty="0" smtClean="0">
                <a:latin typeface="Cambria Math"/>
                <a:ea typeface="Cambria Math"/>
              </a:rPr>
              <a:t>1</a:t>
            </a:r>
            <a:r>
              <a:rPr lang="en-US" dirty="0" smtClean="0"/>
              <a:t>) and (</a:t>
            </a:r>
            <a:r>
              <a:rPr lang="en-US" i="1" dirty="0" smtClean="0"/>
              <a:t>A</a:t>
            </a:r>
            <a:r>
              <a:rPr lang="en-US" baseline="-25000" dirty="0" smtClean="0">
                <a:latin typeface="Cambria Math" pitchFamily="18" charset="0"/>
                <a:ea typeface="Cambria Math" pitchFamily="18" charset="0"/>
              </a:rPr>
              <a:t>2</a:t>
            </a:r>
            <a:r>
              <a:rPr lang="en-US" dirty="0" smtClean="0"/>
              <a:t>,</a:t>
            </a:r>
            <a:r>
              <a:rPr lang="en-US" dirty="0" smtClean="0">
                <a:latin typeface="Cambria Math"/>
                <a:ea typeface="Cambria Math"/>
              </a:rPr>
              <a:t>≼</a:t>
            </a:r>
            <a:r>
              <a:rPr lang="en-US" baseline="-25000" dirty="0" smtClean="0">
                <a:latin typeface="Cambria Math"/>
                <a:ea typeface="Cambria Math"/>
              </a:rPr>
              <a:t>2</a:t>
            </a:r>
            <a:r>
              <a:rPr lang="en-US" dirty="0" smtClean="0"/>
              <a:t>), the </a:t>
            </a:r>
            <a:r>
              <a:rPr lang="en-US" i="1" dirty="0" smtClean="0"/>
              <a:t>lexicographic ordering</a:t>
            </a:r>
            <a:r>
              <a:rPr lang="en-US" dirty="0" smtClean="0"/>
              <a:t>  on </a:t>
            </a:r>
            <a:r>
              <a:rPr lang="en-US" i="1" dirty="0" smtClean="0"/>
              <a:t>A</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is defined by specifying that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is less than (</a:t>
            </a:r>
            <a:r>
              <a:rPr lang="en-US" i="1" dirty="0" smtClean="0"/>
              <a:t>b</a:t>
            </a:r>
            <a:r>
              <a:rPr lang="en-US" baseline="-25000" dirty="0" smtClean="0">
                <a:latin typeface="Cambria Math" pitchFamily="18" charset="0"/>
                <a:ea typeface="Cambria Math" pitchFamily="18" charset="0"/>
              </a:rPr>
              <a:t>1</a:t>
            </a:r>
            <a:r>
              <a:rPr lang="en-US" dirty="0" smtClean="0"/>
              <a:t>,</a:t>
            </a:r>
            <a:r>
              <a:rPr lang="en-US" i="1" dirty="0" smtClean="0"/>
              <a:t>b</a:t>
            </a:r>
            <a:r>
              <a:rPr lang="en-US" baseline="-25000" dirty="0" smtClean="0">
                <a:latin typeface="Cambria Math" pitchFamily="18" charset="0"/>
                <a:ea typeface="Cambria Math" pitchFamily="18" charset="0"/>
              </a:rPr>
              <a:t>2</a:t>
            </a:r>
            <a:r>
              <a:rPr lang="en-US" dirty="0" smtClean="0"/>
              <a:t>), that is,</a:t>
            </a:r>
          </a:p>
          <a:p>
            <a:pPr>
              <a:buNone/>
            </a:pP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a:t>
            </a:r>
            <a:r>
              <a:rPr lang="en-US" dirty="0" smtClean="0">
                <a:latin typeface="Cambria Math"/>
                <a:ea typeface="Cambria Math"/>
              </a:rPr>
              <a:t> ≺</a:t>
            </a:r>
            <a:r>
              <a:rPr lang="en-US" dirty="0" smtClean="0"/>
              <a:t> (</a:t>
            </a:r>
            <a:r>
              <a:rPr lang="en-US" i="1" dirty="0" smtClean="0"/>
              <a:t>b</a:t>
            </a:r>
            <a:r>
              <a:rPr lang="en-US" baseline="-25000" dirty="0" smtClean="0">
                <a:latin typeface="Cambria Math" pitchFamily="18" charset="0"/>
                <a:ea typeface="Cambria Math" pitchFamily="18" charset="0"/>
              </a:rPr>
              <a:t>1</a:t>
            </a:r>
            <a:r>
              <a:rPr lang="en-US" dirty="0" smtClean="0"/>
              <a:t>,</a:t>
            </a:r>
            <a:r>
              <a:rPr lang="en-US" i="1" dirty="0" smtClean="0"/>
              <a:t>b</a:t>
            </a:r>
            <a:r>
              <a:rPr lang="en-US" baseline="-25000" dirty="0" smtClean="0">
                <a:latin typeface="Cambria Math" pitchFamily="18" charset="0"/>
                <a:ea typeface="Cambria Math" pitchFamily="18" charset="0"/>
              </a:rPr>
              <a:t>2</a:t>
            </a:r>
            <a:r>
              <a:rPr lang="en-US" dirty="0" smtClean="0"/>
              <a:t>), </a:t>
            </a:r>
          </a:p>
          <a:p>
            <a:pPr>
              <a:buNone/>
            </a:pPr>
            <a:r>
              <a:rPr lang="en-US" dirty="0" smtClean="0"/>
              <a:t>    either if </a:t>
            </a:r>
            <a:r>
              <a:rPr lang="en-US" i="1" dirty="0" smtClean="0"/>
              <a:t>a</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n-US" baseline="-25000" dirty="0" smtClean="0">
                <a:latin typeface="Cambria Math"/>
                <a:ea typeface="Cambria Math"/>
              </a:rPr>
              <a:t>1 </a:t>
            </a:r>
            <a:r>
              <a:rPr lang="en-US" i="1" dirty="0" smtClean="0"/>
              <a:t>b</a:t>
            </a:r>
            <a:r>
              <a:rPr lang="en-US" baseline="-25000" dirty="0" smtClean="0">
                <a:latin typeface="Cambria Math" pitchFamily="18" charset="0"/>
                <a:ea typeface="Cambria Math" pitchFamily="18" charset="0"/>
              </a:rPr>
              <a:t>1</a:t>
            </a:r>
            <a:r>
              <a:rPr lang="en-US" dirty="0" smtClean="0"/>
              <a:t> or if </a:t>
            </a:r>
            <a:r>
              <a:rPr lang="en-US" i="1" dirty="0" smtClean="0"/>
              <a:t>a</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n-US" baseline="-25000" dirty="0" smtClean="0">
                <a:latin typeface="Cambria Math"/>
                <a:ea typeface="Cambria Math"/>
              </a:rPr>
              <a:t> </a:t>
            </a:r>
            <a:r>
              <a:rPr lang="en-US" i="1" dirty="0" smtClean="0"/>
              <a:t>b</a:t>
            </a:r>
            <a:r>
              <a:rPr lang="en-US" baseline="-25000" dirty="0" smtClean="0">
                <a:latin typeface="Cambria Math" pitchFamily="18" charset="0"/>
                <a:ea typeface="Cambria Math" pitchFamily="18" charset="0"/>
              </a:rPr>
              <a:t>1</a:t>
            </a:r>
            <a:r>
              <a:rPr lang="en-US" dirty="0" smtClean="0"/>
              <a:t> and </a:t>
            </a:r>
            <a:r>
              <a:rPr lang="en-US" i="1" dirty="0" smtClean="0"/>
              <a:t>a</a:t>
            </a:r>
            <a:r>
              <a:rPr lang="en-US" baseline="-25000" dirty="0" smtClean="0">
                <a:latin typeface="Cambria Math" pitchFamily="18" charset="0"/>
                <a:ea typeface="Cambria Math" pitchFamily="18" charset="0"/>
              </a:rPr>
              <a:t>2</a:t>
            </a:r>
            <a:r>
              <a:rPr lang="en-US" dirty="0" smtClean="0">
                <a:latin typeface="Cambria Math"/>
                <a:ea typeface="Cambria Math"/>
              </a:rPr>
              <a:t> ≺</a:t>
            </a:r>
            <a:r>
              <a:rPr lang="en-US" baseline="-25000" dirty="0" smtClean="0">
                <a:latin typeface="Cambria Math"/>
                <a:ea typeface="Cambria Math"/>
              </a:rPr>
              <a:t>2 </a:t>
            </a:r>
            <a:r>
              <a:rPr lang="en-US" i="1" dirty="0" smtClean="0"/>
              <a:t>b</a:t>
            </a:r>
            <a:r>
              <a:rPr lang="en-US" baseline="-25000" dirty="0" smtClean="0">
                <a:latin typeface="Cambria Math" pitchFamily="18" charset="0"/>
                <a:ea typeface="Cambria Math" pitchFamily="18" charset="0"/>
              </a:rPr>
              <a:t>2</a:t>
            </a:r>
            <a:r>
              <a:rPr lang="en-US" dirty="0" smtClean="0"/>
              <a:t>.</a:t>
            </a:r>
          </a:p>
          <a:p>
            <a:r>
              <a:rPr lang="en-US" dirty="0" smtClean="0"/>
              <a:t>This definition can be easily extended to a lexicographic ordering on strings (</a:t>
            </a:r>
            <a:r>
              <a:rPr lang="en-US" i="1" dirty="0" smtClean="0"/>
              <a:t>see text</a:t>
            </a:r>
            <a:r>
              <a:rPr lang="en-US" dirty="0" smtClean="0"/>
              <a:t>).</a:t>
            </a:r>
          </a:p>
          <a:p>
            <a:pPr>
              <a:buNone/>
            </a:pPr>
            <a:r>
              <a:rPr lang="en-US" b="1" dirty="0" smtClean="0"/>
              <a:t>    Example</a:t>
            </a:r>
            <a:r>
              <a:rPr lang="en-US" dirty="0" smtClean="0"/>
              <a:t>:  Consider strings of lowercase English letters. A lexicographic ordering can be defined using the ordering of the letters in the alphabet. This is the same ordering as that used in dictionaries.</a:t>
            </a:r>
          </a:p>
          <a:p>
            <a:pPr lvl="1"/>
            <a:r>
              <a:rPr lang="en-US" i="1" dirty="0" smtClean="0"/>
              <a:t>discreet</a:t>
            </a:r>
            <a:r>
              <a:rPr lang="en-US" dirty="0" smtClean="0"/>
              <a:t> </a:t>
            </a:r>
            <a:r>
              <a:rPr lang="en-US" dirty="0" smtClean="0">
                <a:latin typeface="Cambria Math"/>
                <a:ea typeface="Cambria Math"/>
              </a:rPr>
              <a:t>≺</a:t>
            </a:r>
            <a:r>
              <a:rPr lang="en-US" dirty="0" smtClean="0"/>
              <a:t> </a:t>
            </a:r>
            <a:r>
              <a:rPr lang="en-US" i="1" dirty="0" smtClean="0"/>
              <a:t>discrete</a:t>
            </a:r>
            <a:r>
              <a:rPr lang="en-US" dirty="0" smtClean="0"/>
              <a:t>, because these strings differ in the seventh position and </a:t>
            </a:r>
            <a:r>
              <a:rPr lang="en-US" i="1" dirty="0" smtClean="0"/>
              <a:t>e</a:t>
            </a:r>
            <a:r>
              <a:rPr lang="en-US" dirty="0" smtClean="0"/>
              <a:t> </a:t>
            </a:r>
            <a:r>
              <a:rPr lang="en-US" dirty="0" smtClean="0">
                <a:latin typeface="Cambria Math"/>
                <a:ea typeface="Cambria Math"/>
              </a:rPr>
              <a:t>≺</a:t>
            </a:r>
            <a:r>
              <a:rPr lang="en-US" dirty="0" smtClean="0"/>
              <a:t> </a:t>
            </a:r>
            <a:r>
              <a:rPr lang="en-US" i="1" dirty="0" smtClean="0"/>
              <a:t>t</a:t>
            </a:r>
            <a:r>
              <a:rPr lang="en-US" dirty="0" smtClean="0"/>
              <a:t>. </a:t>
            </a:r>
          </a:p>
          <a:p>
            <a:pPr lvl="1"/>
            <a:r>
              <a:rPr lang="en-US" i="1" dirty="0" smtClean="0"/>
              <a:t>discreet</a:t>
            </a:r>
            <a:r>
              <a:rPr lang="en-US" dirty="0" smtClean="0"/>
              <a:t> </a:t>
            </a:r>
            <a:r>
              <a:rPr lang="en-US" dirty="0" smtClean="0">
                <a:latin typeface="Cambria Math"/>
                <a:ea typeface="Cambria Math"/>
              </a:rPr>
              <a:t>≺</a:t>
            </a:r>
            <a:r>
              <a:rPr lang="en-US" dirty="0" smtClean="0"/>
              <a:t> </a:t>
            </a:r>
            <a:r>
              <a:rPr lang="en-US" i="1" dirty="0" smtClean="0"/>
              <a:t>discreetness</a:t>
            </a:r>
            <a:r>
              <a:rPr lang="en-US" dirty="0" smtClean="0"/>
              <a:t>, because the first eight letters agree, but the second string is longer. </a:t>
            </a:r>
          </a:p>
          <a:p>
            <a:pPr lvl="1"/>
            <a:endParaRPr lang="en-US" dirty="0" smtClean="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Hasse</a:t>
            </a:r>
            <a:r>
              <a:rPr lang="en-US" dirty="0" smtClean="0"/>
              <a:t> Diagrams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b="1" dirty="0" smtClean="0"/>
              <a:t>Definition</a:t>
            </a:r>
            <a:r>
              <a:rPr lang="en-US" dirty="0" smtClean="0"/>
              <a:t>: A </a:t>
            </a:r>
            <a:r>
              <a:rPr lang="en-US" i="1" dirty="0" err="1" smtClean="0"/>
              <a:t>Hasse</a:t>
            </a:r>
            <a:r>
              <a:rPr lang="en-US" i="1" dirty="0" smtClean="0"/>
              <a:t> diagram </a:t>
            </a:r>
            <a:r>
              <a:rPr lang="en-US" dirty="0" smtClean="0"/>
              <a:t>is a visual representation of a partial ordering that leaves out edges that must be present because of the reflexive and transitive properties.</a:t>
            </a:r>
          </a:p>
          <a:p>
            <a:pPr>
              <a:buNone/>
            </a:pPr>
            <a:r>
              <a:rPr lang="en-US" dirty="0" smtClean="0"/>
              <a:t>    </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r>
              <a:rPr lang="en-US" dirty="0" smtClean="0"/>
              <a:t>   A partial ordering is shown in (a) of the figure above. The loops due to the reflexive property are deleted in (b). The edges that must be present due to the transitive property are deleted in (c). The </a:t>
            </a:r>
            <a:r>
              <a:rPr lang="en-US" dirty="0" err="1" smtClean="0"/>
              <a:t>Hasse</a:t>
            </a:r>
            <a:r>
              <a:rPr lang="en-US" dirty="0" smtClean="0"/>
              <a:t> diagram for the partial ordering (a), is depicted in (c). </a:t>
            </a:r>
            <a:endParaRPr lang="en-US" dirty="0"/>
          </a:p>
        </p:txBody>
      </p:sp>
      <p:pic>
        <p:nvPicPr>
          <p:cNvPr id="4" name="Picture 3" descr="0830.jpg"/>
          <p:cNvPicPr>
            <a:picLocks noChangeAspect="1"/>
          </p:cNvPicPr>
          <p:nvPr/>
        </p:nvPicPr>
        <p:blipFill>
          <a:blip r:embed="rId2" cstate="print"/>
          <a:stretch>
            <a:fillRect/>
          </a:stretch>
        </p:blipFill>
        <p:spPr>
          <a:xfrm>
            <a:off x="3733800" y="2971800"/>
            <a:ext cx="2057400" cy="1552517"/>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Procedure for Constructing a   </a:t>
            </a:r>
            <a:r>
              <a:rPr lang="en-US" dirty="0" err="1" smtClean="0"/>
              <a:t>Hasse</a:t>
            </a:r>
            <a:r>
              <a:rPr lang="en-US" dirty="0" smtClean="0"/>
              <a:t> Diagram</a:t>
            </a:r>
            <a:endParaRPr lang="en-US" dirty="0"/>
          </a:p>
        </p:txBody>
      </p:sp>
      <p:sp>
        <p:nvSpPr>
          <p:cNvPr id="3" name="Content Placeholder 2"/>
          <p:cNvSpPr>
            <a:spLocks noGrp="1"/>
          </p:cNvSpPr>
          <p:nvPr>
            <p:ph idx="1"/>
          </p:nvPr>
        </p:nvSpPr>
        <p:spPr/>
        <p:txBody>
          <a:bodyPr/>
          <a:lstStyle/>
          <a:p>
            <a:r>
              <a:rPr lang="en-US" dirty="0" smtClean="0"/>
              <a:t>To represent a finite </a:t>
            </a:r>
            <a:r>
              <a:rPr lang="en-US" dirty="0" err="1" smtClean="0"/>
              <a:t>poset</a:t>
            </a:r>
            <a:r>
              <a:rPr lang="en-US" dirty="0" smtClean="0"/>
              <a:t> (</a:t>
            </a:r>
            <a:r>
              <a:rPr lang="en-US" i="1" dirty="0" smtClean="0"/>
              <a:t>S</a:t>
            </a:r>
            <a:r>
              <a:rPr lang="en-US" dirty="0" smtClean="0"/>
              <a:t>,</a:t>
            </a:r>
            <a:r>
              <a:rPr lang="en-US" dirty="0" smtClean="0">
                <a:latin typeface="Cambria Math"/>
                <a:ea typeface="Cambria Math"/>
              </a:rPr>
              <a:t>≼</a:t>
            </a:r>
            <a:r>
              <a:rPr lang="en-US" dirty="0" smtClean="0"/>
              <a:t> )  using a </a:t>
            </a:r>
            <a:r>
              <a:rPr lang="en-US" dirty="0" err="1" smtClean="0"/>
              <a:t>Hasse</a:t>
            </a:r>
            <a:r>
              <a:rPr lang="en-US" dirty="0" smtClean="0"/>
              <a:t> diagram, start with the directed graph of the relation:</a:t>
            </a:r>
          </a:p>
          <a:p>
            <a:pPr lvl="1"/>
            <a:r>
              <a:rPr lang="en-US" dirty="0" smtClean="0"/>
              <a:t>Remove the loops (</a:t>
            </a:r>
            <a:r>
              <a:rPr lang="en-US" i="1" dirty="0" smtClean="0"/>
              <a:t>a</a:t>
            </a:r>
            <a:r>
              <a:rPr lang="en-US" dirty="0" smtClean="0"/>
              <a:t>, </a:t>
            </a:r>
            <a:r>
              <a:rPr lang="en-US" i="1" dirty="0" smtClean="0"/>
              <a:t>a</a:t>
            </a:r>
            <a:r>
              <a:rPr lang="en-US" dirty="0" smtClean="0"/>
              <a:t>) present at every vertex due to the reflexive property.</a:t>
            </a:r>
          </a:p>
          <a:p>
            <a:pPr lvl="1"/>
            <a:r>
              <a:rPr lang="en-US" dirty="0" smtClean="0"/>
              <a:t>Remove all edges (</a:t>
            </a:r>
            <a:r>
              <a:rPr lang="en-US" i="1" dirty="0" smtClean="0"/>
              <a:t>x</a:t>
            </a:r>
            <a:r>
              <a:rPr lang="en-US" dirty="0" smtClean="0"/>
              <a:t>, </a:t>
            </a:r>
            <a:r>
              <a:rPr lang="en-US" i="1" dirty="0" smtClean="0"/>
              <a:t>y</a:t>
            </a:r>
            <a:r>
              <a:rPr lang="en-US" dirty="0" smtClean="0"/>
              <a:t>) for which there is an element       </a:t>
            </a:r>
            <a:r>
              <a:rPr lang="en-US" i="1" dirty="0" smtClean="0"/>
              <a:t>z</a:t>
            </a:r>
            <a:r>
              <a:rPr lang="en-US" dirty="0" smtClean="0"/>
              <a:t> </a:t>
            </a:r>
            <a:r>
              <a:rPr lang="en-US" dirty="0" smtClean="0">
                <a:latin typeface="Cambria Math"/>
                <a:ea typeface="Cambria Math"/>
              </a:rPr>
              <a:t>∈ </a:t>
            </a:r>
            <a:r>
              <a:rPr lang="en-US" i="1" dirty="0" smtClean="0"/>
              <a:t>S</a:t>
            </a:r>
            <a:r>
              <a:rPr lang="en-US" dirty="0" smtClean="0"/>
              <a:t> such that </a:t>
            </a:r>
            <a:r>
              <a:rPr lang="en-US" i="1" dirty="0" smtClean="0"/>
              <a:t>x</a:t>
            </a:r>
            <a:r>
              <a:rPr lang="en-US" dirty="0" smtClean="0"/>
              <a:t> </a:t>
            </a:r>
            <a:r>
              <a:rPr lang="en-US" dirty="0" smtClean="0">
                <a:latin typeface="Cambria Math"/>
                <a:ea typeface="Cambria Math"/>
              </a:rPr>
              <a:t>≺ </a:t>
            </a:r>
            <a:r>
              <a:rPr lang="en-US" i="1" dirty="0" smtClean="0"/>
              <a:t>z</a:t>
            </a:r>
            <a:r>
              <a:rPr lang="en-US" dirty="0" smtClean="0"/>
              <a:t> and </a:t>
            </a:r>
            <a:r>
              <a:rPr lang="en-US" i="1" dirty="0" smtClean="0"/>
              <a:t>z</a:t>
            </a:r>
            <a:r>
              <a:rPr lang="en-US" dirty="0" smtClean="0"/>
              <a:t> </a:t>
            </a:r>
            <a:r>
              <a:rPr lang="en-US" dirty="0" smtClean="0">
                <a:latin typeface="Cambria Math"/>
                <a:ea typeface="Cambria Math"/>
              </a:rPr>
              <a:t>≺</a:t>
            </a:r>
            <a:r>
              <a:rPr lang="en-US" dirty="0" smtClean="0"/>
              <a:t> </a:t>
            </a:r>
            <a:r>
              <a:rPr lang="en-US" i="1" dirty="0" smtClean="0"/>
              <a:t>y</a:t>
            </a:r>
            <a:r>
              <a:rPr lang="en-US" dirty="0" smtClean="0"/>
              <a:t>. These are the edges that must be present due to the transitive property.</a:t>
            </a:r>
          </a:p>
          <a:p>
            <a:pPr lvl="1"/>
            <a:r>
              <a:rPr lang="en-US" dirty="0" smtClean="0"/>
              <a:t>Arrange each edge so that its initial vertex is below the terminal vertex. Remove all the arrows, because all edges point upwards toward their terminal vertex.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Relation on a Set</a:t>
            </a:r>
            <a:endParaRPr lang="en-US" dirty="0"/>
          </a:p>
        </p:txBody>
      </p:sp>
      <p:sp>
        <p:nvSpPr>
          <p:cNvPr id="3" name="Content Placeholder 2"/>
          <p:cNvSpPr>
            <a:spLocks noGrp="1"/>
          </p:cNvSpPr>
          <p:nvPr>
            <p:ph idx="1"/>
          </p:nvPr>
        </p:nvSpPr>
        <p:spPr>
          <a:xfrm>
            <a:off x="609600" y="2133600"/>
            <a:ext cx="8229600" cy="4389120"/>
          </a:xfrm>
        </p:spPr>
        <p:txBody>
          <a:bodyPr>
            <a:normAutofit/>
          </a:bodyPr>
          <a:lstStyle/>
          <a:p>
            <a:pPr>
              <a:buNone/>
            </a:pPr>
            <a:r>
              <a:rPr lang="en-US" b="1" dirty="0" smtClean="0"/>
              <a:t>   Definition:</a:t>
            </a:r>
            <a:r>
              <a:rPr lang="en-US" dirty="0" smtClean="0"/>
              <a:t> A binary relation </a:t>
            </a:r>
            <a:r>
              <a:rPr lang="en-US" i="1" dirty="0" smtClean="0"/>
              <a:t>R</a:t>
            </a:r>
            <a:r>
              <a:rPr lang="en-US" dirty="0" smtClean="0"/>
              <a:t> </a:t>
            </a:r>
            <a:r>
              <a:rPr lang="en-US" i="1" dirty="0" smtClean="0"/>
              <a:t>on a set A</a:t>
            </a:r>
            <a:r>
              <a:rPr lang="en-US" dirty="0" smtClean="0"/>
              <a:t> is a subset of </a:t>
            </a:r>
            <a:r>
              <a:rPr lang="en-US" i="1" dirty="0" smtClean="0"/>
              <a:t>A </a:t>
            </a:r>
            <a:r>
              <a:rPr lang="en-US" dirty="0" smtClean="0">
                <a:latin typeface="Cambria Math"/>
                <a:ea typeface="Cambria Math"/>
              </a:rPr>
              <a:t>×</a:t>
            </a:r>
            <a:r>
              <a:rPr lang="en-US" i="1" dirty="0" smtClean="0"/>
              <a:t> A </a:t>
            </a:r>
            <a:r>
              <a:rPr lang="en-US" dirty="0" smtClean="0"/>
              <a:t>or a relation from </a:t>
            </a:r>
            <a:r>
              <a:rPr lang="en-US" i="1" dirty="0" smtClean="0"/>
              <a:t>A</a:t>
            </a:r>
            <a:r>
              <a:rPr lang="en-US" dirty="0" smtClean="0"/>
              <a:t> to </a:t>
            </a:r>
            <a:r>
              <a:rPr lang="en-US" i="1" dirty="0" smtClean="0"/>
              <a:t>A</a:t>
            </a:r>
            <a:r>
              <a:rPr lang="en-US" dirty="0" smtClean="0"/>
              <a:t>.</a:t>
            </a:r>
          </a:p>
          <a:p>
            <a:pPr>
              <a:buNone/>
            </a:pPr>
            <a:r>
              <a:rPr lang="en-US" b="1" dirty="0" smtClean="0"/>
              <a:t>   Example</a:t>
            </a:r>
            <a:r>
              <a:rPr lang="en-US" dirty="0" smtClean="0"/>
              <a:t>:</a:t>
            </a:r>
          </a:p>
          <a:p>
            <a:pPr lvl="1"/>
            <a:r>
              <a:rPr lang="en-US" dirty="0" smtClean="0"/>
              <a:t>Suppose that </a:t>
            </a:r>
            <a:r>
              <a:rPr lang="en-US" i="1" dirty="0" smtClean="0"/>
              <a:t>   A = </a:t>
            </a:r>
            <a:r>
              <a:rPr lang="en-US" dirty="0" smtClean="0"/>
              <a:t>{</a:t>
            </a:r>
            <a:r>
              <a:rPr lang="en-US" i="1" dirty="0" err="1" smtClean="0"/>
              <a:t>a,b,c</a:t>
            </a:r>
            <a:r>
              <a:rPr lang="en-US" dirty="0" smtClean="0"/>
              <a:t>}. Then</a:t>
            </a:r>
            <a:r>
              <a:rPr lang="en-US" i="1" dirty="0" smtClean="0"/>
              <a:t> R = </a:t>
            </a:r>
            <a:r>
              <a:rPr lang="en-US" dirty="0" smtClean="0"/>
              <a:t>{(</a:t>
            </a:r>
            <a:r>
              <a:rPr lang="en-US" i="1" dirty="0" err="1" smtClean="0"/>
              <a:t>a,a</a:t>
            </a:r>
            <a:r>
              <a:rPr lang="en-US" dirty="0" smtClean="0"/>
              <a:t>)</a:t>
            </a:r>
            <a:r>
              <a:rPr lang="en-US" i="1" dirty="0" smtClean="0"/>
              <a:t>,</a:t>
            </a:r>
            <a:r>
              <a:rPr lang="en-US" dirty="0" smtClean="0"/>
              <a:t>(</a:t>
            </a:r>
            <a:r>
              <a:rPr lang="en-US" i="1" dirty="0" err="1" smtClean="0"/>
              <a:t>a,b</a:t>
            </a:r>
            <a:r>
              <a:rPr lang="en-US" dirty="0" smtClean="0"/>
              <a:t>)</a:t>
            </a:r>
            <a:r>
              <a:rPr lang="en-US" i="1" dirty="0" smtClean="0"/>
              <a:t>, </a:t>
            </a:r>
            <a:r>
              <a:rPr lang="en-US" dirty="0" smtClean="0"/>
              <a:t>(</a:t>
            </a:r>
            <a:r>
              <a:rPr lang="en-US" i="1" dirty="0" err="1" smtClean="0"/>
              <a:t>a,c</a:t>
            </a:r>
            <a:r>
              <a:rPr lang="en-US" dirty="0" smtClean="0"/>
              <a:t>)} is a relation on </a:t>
            </a:r>
            <a:r>
              <a:rPr lang="en-US" i="1" dirty="0" smtClean="0"/>
              <a:t>A</a:t>
            </a:r>
            <a:r>
              <a:rPr lang="en-US" dirty="0" smtClean="0"/>
              <a:t>. </a:t>
            </a:r>
          </a:p>
          <a:p>
            <a:pPr lvl="1"/>
            <a:r>
              <a:rPr lang="en-US" dirty="0" smtClean="0"/>
              <a:t>Let  </a:t>
            </a:r>
            <a:r>
              <a:rPr lang="en-US" i="1" dirty="0" smtClean="0"/>
              <a:t>A = </a:t>
            </a:r>
            <a:r>
              <a:rPr lang="en-US" dirty="0" smtClean="0"/>
              <a:t>{</a:t>
            </a:r>
            <a:r>
              <a:rPr lang="en-US" dirty="0" smtClean="0">
                <a:latin typeface="Cambria Math" pitchFamily="18" charset="0"/>
                <a:ea typeface="Cambria Math" pitchFamily="18" charset="0"/>
              </a:rPr>
              <a:t>1, 2, 3, 4</a:t>
            </a:r>
            <a:r>
              <a:rPr lang="en-US" dirty="0" smtClean="0"/>
              <a:t>}. The ordered pairs in the relation                  R </a:t>
            </a:r>
            <a:r>
              <a:rPr lang="en-US" baseline="-25000" dirty="0" smtClean="0">
                <a:latin typeface="Cambria Math" pitchFamily="18" charset="0"/>
                <a:ea typeface="Cambria Math" pitchFamily="18" charset="0"/>
              </a:rPr>
              <a:t>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divides </a:t>
            </a:r>
            <a:r>
              <a:rPr lang="en-US" i="1" dirty="0" smtClean="0">
                <a:latin typeface="Cambria Math"/>
                <a:ea typeface="Cambria Math"/>
              </a:rPr>
              <a:t>b</a:t>
            </a:r>
            <a:r>
              <a:rPr lang="en-US" dirty="0" smtClean="0">
                <a:latin typeface="Cambria Math"/>
                <a:ea typeface="Cambria Math"/>
              </a:rPr>
              <a:t>} are</a:t>
            </a:r>
          </a:p>
          <a:p>
            <a:pPr lvl="1">
              <a:buNone/>
            </a:pPr>
            <a:r>
              <a:rPr lang="en-US" dirty="0" smtClean="0">
                <a:latin typeface="Cambria Math"/>
                <a:ea typeface="Cambria Math"/>
              </a:rPr>
              <a:t>     (1,1), (1, 2), (1,3), (1, 4), (2, 2), (2, 4), (3, 3), and  (4, 4).</a:t>
            </a:r>
            <a:endParaRPr lang="en-US" i="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Relation on a Set (</a:t>
            </a:r>
            <a:r>
              <a:rPr lang="en-US" i="1" dirty="0" smtClean="0"/>
              <a:t>cont.</a:t>
            </a:r>
            <a:r>
              <a:rPr lang="en-US" dirty="0" smtClean="0"/>
              <a:t>)</a:t>
            </a:r>
            <a:endParaRPr lang="en-US" dirty="0"/>
          </a:p>
        </p:txBody>
      </p:sp>
      <p:sp>
        <p:nvSpPr>
          <p:cNvPr id="3" name="Content Placeholder 2"/>
          <p:cNvSpPr>
            <a:spLocks noGrp="1"/>
          </p:cNvSpPr>
          <p:nvPr>
            <p:ph idx="1"/>
          </p:nvPr>
        </p:nvSpPr>
        <p:spPr/>
        <p:txBody>
          <a:bodyPr/>
          <a:lstStyle/>
          <a:p>
            <a:pPr marL="274320" lvl="2" indent="-274320">
              <a:buClr>
                <a:schemeClr val="accent3"/>
              </a:buClr>
              <a:buSzPct val="95000"/>
              <a:buNone/>
            </a:pPr>
            <a:r>
              <a:rPr lang="en-US" b="1" dirty="0" smtClean="0"/>
              <a:t>    </a:t>
            </a:r>
            <a:r>
              <a:rPr lang="en-US" sz="2400" b="1" dirty="0" smtClean="0"/>
              <a:t>Question</a:t>
            </a:r>
            <a:r>
              <a:rPr lang="en-US" sz="2400" dirty="0" smtClean="0"/>
              <a:t>: How many relations are there on a set </a:t>
            </a:r>
            <a:r>
              <a:rPr lang="en-US" sz="2400" i="1" dirty="0" smtClean="0"/>
              <a:t>A</a:t>
            </a:r>
            <a:r>
              <a:rPr lang="en-US" sz="2400" dirty="0" smtClean="0"/>
              <a:t>?</a:t>
            </a:r>
            <a:r>
              <a:rPr lang="en-US" sz="2400" b="1" dirty="0" smtClean="0"/>
              <a:t> </a:t>
            </a:r>
          </a:p>
          <a:p>
            <a:pPr marL="274320" lvl="2" indent="-274320">
              <a:buClr>
                <a:schemeClr val="accent3"/>
              </a:buClr>
              <a:buSzPct val="95000"/>
              <a:buNone/>
            </a:pPr>
            <a:endParaRPr lang="en-US" sz="2400" b="1" dirty="0" smtClean="0"/>
          </a:p>
          <a:p>
            <a:pPr marL="274320" lvl="2" indent="0">
              <a:spcBef>
                <a:spcPts val="0"/>
              </a:spcBef>
              <a:buNone/>
            </a:pPr>
            <a:r>
              <a:rPr lang="en-US" sz="2400" b="1" dirty="0" smtClean="0"/>
              <a:t>Solution</a:t>
            </a:r>
            <a:r>
              <a:rPr lang="en-US" sz="2400" dirty="0" smtClean="0"/>
              <a:t>:  Because a relation on </a:t>
            </a:r>
            <a:r>
              <a:rPr lang="en-US" sz="2400" i="1" dirty="0" smtClean="0"/>
              <a:t>A</a:t>
            </a:r>
            <a:r>
              <a:rPr lang="en-US" sz="2400" dirty="0" smtClean="0"/>
              <a:t> is the same thing as a subset of </a:t>
            </a:r>
            <a:r>
              <a:rPr lang="en-US" sz="2400" i="1" dirty="0" smtClean="0"/>
              <a:t>A</a:t>
            </a:r>
            <a:r>
              <a:rPr lang="en-US" sz="2400" dirty="0" smtClean="0"/>
              <a:t> </a:t>
            </a:r>
            <a:r>
              <a:rPr lang="en-US" sz="2400" dirty="0" smtClean="0">
                <a:latin typeface="Cambria Math"/>
                <a:ea typeface="Cambria Math"/>
              </a:rPr>
              <a:t>⨉</a:t>
            </a:r>
            <a:r>
              <a:rPr lang="en-US" sz="2400" dirty="0" smtClean="0"/>
              <a:t> </a:t>
            </a:r>
            <a:r>
              <a:rPr lang="en-US" sz="2400" i="1" dirty="0" smtClean="0"/>
              <a:t>A</a:t>
            </a:r>
            <a:r>
              <a:rPr lang="en-US" sz="2400" dirty="0" smtClean="0"/>
              <a:t>, we count the subsets of </a:t>
            </a:r>
            <a:r>
              <a:rPr lang="en-US" sz="2400" i="1" dirty="0" smtClean="0"/>
              <a:t>A </a:t>
            </a:r>
            <a:r>
              <a:rPr lang="en-US" sz="2400" dirty="0" smtClean="0">
                <a:latin typeface="Cambria Math"/>
                <a:ea typeface="Cambria Math"/>
              </a:rPr>
              <a:t>×</a:t>
            </a:r>
            <a:r>
              <a:rPr lang="en-US" sz="2400" dirty="0" smtClean="0"/>
              <a:t> </a:t>
            </a:r>
            <a:r>
              <a:rPr lang="en-US" sz="2400" i="1" dirty="0" smtClean="0"/>
              <a:t>A</a:t>
            </a:r>
            <a:r>
              <a:rPr lang="en-US" sz="2400" dirty="0" smtClean="0"/>
              <a:t>.</a:t>
            </a:r>
            <a:r>
              <a:rPr lang="en-US" sz="2400" dirty="0" smtClean="0">
                <a:latin typeface="Cambria Math" pitchFamily="18" charset="0"/>
                <a:ea typeface="Cambria Math" pitchFamily="18" charset="0"/>
              </a:rPr>
              <a:t> </a:t>
            </a:r>
            <a:r>
              <a:rPr lang="en-US" sz="2400" dirty="0" smtClean="0">
                <a:ea typeface="Cambria Math" pitchFamily="18" charset="0"/>
              </a:rPr>
              <a:t>Since            </a:t>
            </a:r>
            <a:r>
              <a:rPr lang="en-US" sz="2400" i="1" dirty="0" smtClean="0"/>
              <a:t>A </a:t>
            </a:r>
            <a:r>
              <a:rPr lang="en-US" sz="2400" dirty="0" smtClean="0">
                <a:latin typeface="Cambria Math"/>
                <a:ea typeface="Cambria Math"/>
              </a:rPr>
              <a:t>×</a:t>
            </a:r>
            <a:r>
              <a:rPr lang="en-US" sz="2400" dirty="0" smtClean="0"/>
              <a:t> </a:t>
            </a:r>
            <a:r>
              <a:rPr lang="en-US" sz="2400" i="1" dirty="0" smtClean="0"/>
              <a:t>A</a:t>
            </a:r>
            <a:r>
              <a:rPr lang="en-US" sz="2400" dirty="0" smtClean="0">
                <a:ea typeface="Cambria Math" pitchFamily="18" charset="0"/>
              </a:rPr>
              <a:t> has </a:t>
            </a:r>
            <a:r>
              <a:rPr lang="en-US" sz="2400" i="1" dirty="0" smtClean="0">
                <a:ea typeface="Cambria Math" pitchFamily="18" charset="0"/>
              </a:rPr>
              <a:t>n</a:t>
            </a:r>
            <a:r>
              <a:rPr lang="en-US" sz="2400" baseline="30000" dirty="0" smtClean="0">
                <a:latin typeface="Cambria Math" pitchFamily="18" charset="0"/>
                <a:ea typeface="Cambria Math" pitchFamily="18" charset="0"/>
              </a:rPr>
              <a:t>2</a:t>
            </a:r>
            <a:r>
              <a:rPr lang="en-US" sz="2400" dirty="0" smtClean="0">
                <a:ea typeface="Cambria Math" pitchFamily="18" charset="0"/>
              </a:rPr>
              <a:t> elements when </a:t>
            </a:r>
            <a:r>
              <a:rPr lang="en-US" sz="2400" i="1" dirty="0" smtClean="0">
                <a:ea typeface="Cambria Math" pitchFamily="18" charset="0"/>
              </a:rPr>
              <a:t>A</a:t>
            </a:r>
            <a:r>
              <a:rPr lang="en-US" sz="2400" dirty="0" smtClean="0">
                <a:ea typeface="Cambria Math" pitchFamily="18" charset="0"/>
              </a:rPr>
              <a:t> has </a:t>
            </a:r>
            <a:r>
              <a:rPr lang="en-US" sz="2400" i="1" dirty="0" smtClean="0">
                <a:ea typeface="Cambria Math" pitchFamily="18" charset="0"/>
              </a:rPr>
              <a:t>n</a:t>
            </a:r>
            <a:r>
              <a:rPr lang="en-US" sz="2400" dirty="0" smtClean="0">
                <a:ea typeface="Cambria Math" pitchFamily="18" charset="0"/>
              </a:rPr>
              <a:t> elements, and a set with </a:t>
            </a:r>
            <a:r>
              <a:rPr lang="en-US" sz="2400" i="1" dirty="0" smtClean="0">
                <a:ea typeface="Cambria Math" pitchFamily="18" charset="0"/>
              </a:rPr>
              <a:t>m</a:t>
            </a:r>
            <a:r>
              <a:rPr lang="en-US" sz="2400" dirty="0" smtClean="0">
                <a:ea typeface="Cambria Math" pitchFamily="18" charset="0"/>
              </a:rPr>
              <a:t> elements has </a:t>
            </a:r>
            <a:r>
              <a:rPr lang="en-US" sz="2400" dirty="0" smtClean="0">
                <a:latin typeface="Cambria Math" pitchFamily="18" charset="0"/>
                <a:ea typeface="Cambria Math" pitchFamily="18" charset="0"/>
              </a:rPr>
              <a:t>2</a:t>
            </a:r>
            <a:r>
              <a:rPr lang="en-US" sz="2400" i="1" baseline="30000" dirty="0" smtClean="0">
                <a:ea typeface="Cambria Math" pitchFamily="18" charset="0"/>
              </a:rPr>
              <a:t>m</a:t>
            </a:r>
            <a:r>
              <a:rPr lang="en-US" sz="2400" dirty="0" smtClean="0">
                <a:ea typeface="Cambria Math" pitchFamily="18" charset="0"/>
              </a:rPr>
              <a:t> subsets, there are         subsets of  </a:t>
            </a:r>
            <a:r>
              <a:rPr lang="en-US" sz="2400" i="1" dirty="0" smtClean="0"/>
              <a:t>A </a:t>
            </a:r>
            <a:r>
              <a:rPr lang="en-US" sz="2400" dirty="0" smtClean="0">
                <a:latin typeface="Cambria Math"/>
                <a:ea typeface="Cambria Math"/>
              </a:rPr>
              <a:t>×</a:t>
            </a:r>
            <a:r>
              <a:rPr lang="en-US" sz="2400" dirty="0" smtClean="0"/>
              <a:t> </a:t>
            </a:r>
            <a:r>
              <a:rPr lang="en-US" sz="2400" i="1" dirty="0" smtClean="0"/>
              <a:t>A</a:t>
            </a:r>
            <a:r>
              <a:rPr lang="en-US" sz="2400" dirty="0" smtClean="0">
                <a:ea typeface="Cambria Math" pitchFamily="18" charset="0"/>
              </a:rPr>
              <a:t>. Therefore,  there are        relations on a set </a:t>
            </a:r>
            <a:r>
              <a:rPr lang="en-US" sz="2400" i="1" dirty="0" smtClean="0">
                <a:ea typeface="Cambria Math" pitchFamily="18" charset="0"/>
              </a:rPr>
              <a:t>A</a:t>
            </a:r>
            <a:r>
              <a:rPr lang="en-US" sz="2400" dirty="0" smtClean="0">
                <a:ea typeface="Cambria Math" pitchFamily="18" charset="0"/>
              </a:rPr>
              <a:t>.</a:t>
            </a:r>
          </a:p>
          <a:p>
            <a:pPr>
              <a:buNone/>
            </a:pPr>
            <a:endParaRPr lang="en-US" sz="2400" dirty="0"/>
          </a:p>
        </p:txBody>
      </p:sp>
      <p:graphicFrame>
        <p:nvGraphicFramePr>
          <p:cNvPr id="40964" name="Object 4"/>
          <p:cNvGraphicFramePr>
            <a:graphicFrameLocks noChangeAspect="1"/>
          </p:cNvGraphicFramePr>
          <p:nvPr/>
        </p:nvGraphicFramePr>
        <p:xfrm>
          <a:off x="6324600" y="3733800"/>
          <a:ext cx="612775" cy="728663"/>
        </p:xfrm>
        <a:graphic>
          <a:graphicData uri="http://schemas.openxmlformats.org/presentationml/2006/ole">
            <mc:AlternateContent xmlns:mc="http://schemas.openxmlformats.org/markup-compatibility/2006">
              <mc:Choice xmlns:v="urn:schemas-microsoft-com:vml" Requires="v">
                <p:oleObj spid="_x0000_s40972" name="Equation" r:id="rId3" imgW="203040" imgH="241200" progId="Equation.DSMT4">
                  <p:embed/>
                </p:oleObj>
              </mc:Choice>
              <mc:Fallback>
                <p:oleObj name="Equation" r:id="rId3" imgW="203040" imgH="2412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3733800"/>
                        <a:ext cx="612775"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5" name="Object 5"/>
          <p:cNvGraphicFramePr>
            <a:graphicFrameLocks noChangeAspect="1"/>
          </p:cNvGraphicFramePr>
          <p:nvPr/>
        </p:nvGraphicFramePr>
        <p:xfrm>
          <a:off x="4419600" y="4114800"/>
          <a:ext cx="612775" cy="728663"/>
        </p:xfrm>
        <a:graphic>
          <a:graphicData uri="http://schemas.openxmlformats.org/presentationml/2006/ole">
            <mc:AlternateContent xmlns:mc="http://schemas.openxmlformats.org/markup-compatibility/2006">
              <mc:Choice xmlns:v="urn:schemas-microsoft-com:vml" Requires="v">
                <p:oleObj spid="_x0000_s40973" name="Equation" r:id="rId5" imgW="203040" imgH="241200" progId="Equation.DSMT4">
                  <p:embed/>
                </p:oleObj>
              </mc:Choice>
              <mc:Fallback>
                <p:oleObj name="Equation" r:id="rId5" imgW="203040" imgH="2412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4114800"/>
                        <a:ext cx="612775"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Binary Relations on a Set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b="1" dirty="0" smtClean="0"/>
              <a:t>Example</a:t>
            </a:r>
            <a:r>
              <a:rPr lang="en-US" dirty="0" smtClean="0"/>
              <a:t>: Consider these relations on the set of integers:</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r>
              <a:rPr lang="en-US" i="1" dirty="0" smtClean="0"/>
              <a:t>                            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a:t>
            </a:r>
            <a:r>
              <a:rPr lang="en-US" i="1" dirty="0" smtClean="0"/>
              <a:t>                            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a:t>
            </a:r>
            <a:endParaRPr lang="en-US" dirty="0" smtClean="0"/>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        </a:t>
            </a:r>
            <a:r>
              <a:rPr lang="en-US" i="1" dirty="0" smtClean="0"/>
              <a:t> 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a:t>
            </a:r>
          </a:p>
          <a:p>
            <a:pPr lvl="1">
              <a:buNone/>
            </a:pPr>
            <a:endParaRPr lang="en-US" dirty="0" smtClean="0"/>
          </a:p>
          <a:p>
            <a:pPr lvl="1">
              <a:buNone/>
            </a:pPr>
            <a:endParaRPr lang="en-US" dirty="0" smtClean="0"/>
          </a:p>
          <a:p>
            <a:pPr lvl="1">
              <a:buNone/>
            </a:pPr>
            <a:endParaRPr lang="en-US" dirty="0" smtClean="0">
              <a:latin typeface="Cambria Math"/>
              <a:ea typeface="Cambria Math"/>
            </a:endParaRPr>
          </a:p>
          <a:p>
            <a:pPr lvl="1">
              <a:lnSpc>
                <a:spcPct val="120000"/>
              </a:lnSpc>
              <a:spcBef>
                <a:spcPts val="0"/>
              </a:spcBef>
              <a:buNone/>
            </a:pPr>
            <a:r>
              <a:rPr lang="en-US" dirty="0" smtClean="0">
                <a:latin typeface="Cambria Math"/>
                <a:ea typeface="Cambria Math"/>
              </a:rPr>
              <a:t>Which of these relations contain each of the pairs</a:t>
            </a:r>
          </a:p>
          <a:p>
            <a:pPr lvl="1">
              <a:lnSpc>
                <a:spcPct val="120000"/>
              </a:lnSpc>
              <a:spcBef>
                <a:spcPts val="0"/>
              </a:spcBef>
              <a:buNone/>
            </a:pPr>
            <a:r>
              <a:rPr lang="en-US" dirty="0" smtClean="0">
                <a:latin typeface="Cambria Math"/>
                <a:ea typeface="Cambria Math"/>
              </a:rPr>
              <a:t>                          </a:t>
            </a:r>
          </a:p>
          <a:p>
            <a:pPr lvl="1">
              <a:lnSpc>
                <a:spcPct val="120000"/>
              </a:lnSpc>
              <a:spcBef>
                <a:spcPts val="0"/>
              </a:spcBef>
              <a:buNone/>
            </a:pPr>
            <a:r>
              <a:rPr lang="en-US" dirty="0" smtClean="0">
                <a:latin typeface="Cambria Math"/>
                <a:ea typeface="Cambria Math"/>
              </a:rPr>
              <a:t>           (1,1), (1, 2), (2, 1), (1, −1), and (2, 2)?</a:t>
            </a:r>
          </a:p>
          <a:p>
            <a:pPr lvl="1">
              <a:lnSpc>
                <a:spcPct val="120000"/>
              </a:lnSpc>
              <a:spcBef>
                <a:spcPts val="0"/>
              </a:spcBef>
              <a:buNone/>
            </a:pPr>
            <a:endParaRPr lang="en-US" dirty="0" smtClean="0"/>
          </a:p>
          <a:p>
            <a:pPr>
              <a:buNone/>
            </a:pPr>
            <a:r>
              <a:rPr lang="en-US" b="1" dirty="0" smtClean="0"/>
              <a:t>    Solution</a:t>
            </a:r>
            <a:r>
              <a:rPr lang="en-US" dirty="0" smtClean="0"/>
              <a:t>: Checking the conditions that define each relation, we see that the pair </a:t>
            </a:r>
            <a:r>
              <a:rPr lang="en-US" dirty="0" smtClean="0">
                <a:latin typeface="Cambria Math"/>
                <a:ea typeface="Cambria Math"/>
              </a:rPr>
              <a:t>(1,1) is in</a:t>
            </a:r>
            <a:r>
              <a:rPr lang="en-US" i="1" dirty="0" smtClean="0"/>
              <a:t> R</a:t>
            </a:r>
            <a:r>
              <a:rPr lang="en-US" baseline="-25000" dirty="0" smtClean="0">
                <a:latin typeface="Cambria Math" pitchFamily="18" charset="0"/>
                <a:ea typeface="Cambria Math" pitchFamily="18" charset="0"/>
              </a:rPr>
              <a:t>1</a:t>
            </a:r>
            <a:r>
              <a:rPr lang="en-US" dirty="0" smtClean="0">
                <a:latin typeface="Cambria Math"/>
                <a:ea typeface="Cambria Math"/>
              </a:rPr>
              <a:t>,</a:t>
            </a:r>
            <a:r>
              <a:rPr lang="en-US" i="1" dirty="0" smtClean="0"/>
              <a:t> R</a:t>
            </a:r>
            <a:r>
              <a:rPr lang="en-US" baseline="-25000" dirty="0" smtClean="0">
                <a:latin typeface="Cambria Math" pitchFamily="18" charset="0"/>
                <a:ea typeface="Cambria Math" pitchFamily="18" charset="0"/>
              </a:rPr>
              <a:t>3</a:t>
            </a: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4 </a:t>
            </a:r>
            <a:r>
              <a:rPr lang="en-US" dirty="0" smtClean="0">
                <a:latin typeface="Cambria Math"/>
                <a:ea typeface="Cambria Math"/>
              </a:rPr>
              <a:t>, and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 (1,2) is in</a:t>
            </a:r>
            <a:r>
              <a:rPr lang="en-US" i="1" dirty="0" smtClean="0"/>
              <a:t> R</a:t>
            </a:r>
            <a:r>
              <a:rPr lang="en-US" baseline="-25000" dirty="0" smtClean="0">
                <a:latin typeface="Cambria Math" pitchFamily="18" charset="0"/>
                <a:ea typeface="Cambria Math" pitchFamily="18" charset="0"/>
              </a:rPr>
              <a:t>1</a:t>
            </a:r>
            <a:r>
              <a:rPr lang="en-US" i="1" dirty="0" smtClean="0"/>
              <a:t> </a:t>
            </a:r>
            <a:r>
              <a:rPr lang="en-US" dirty="0" smtClean="0">
                <a:latin typeface="Cambria Math"/>
                <a:ea typeface="Cambria Math"/>
              </a:rPr>
              <a:t>and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 (2,1) is in</a:t>
            </a:r>
            <a:r>
              <a:rPr lang="en-US" i="1" dirty="0" smtClean="0"/>
              <a:t> R</a:t>
            </a:r>
            <a:r>
              <a:rPr lang="en-US" baseline="-25000" dirty="0" smtClean="0">
                <a:latin typeface="Cambria Math" pitchFamily="18" charset="0"/>
                <a:ea typeface="Cambria Math" pitchFamily="18" charset="0"/>
              </a:rPr>
              <a:t>2</a:t>
            </a: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5</a:t>
            </a:r>
            <a:r>
              <a:rPr lang="en-US" dirty="0" smtClean="0">
                <a:latin typeface="Cambria Math"/>
                <a:ea typeface="Cambria Math"/>
              </a:rPr>
              <a:t>,</a:t>
            </a:r>
            <a:r>
              <a:rPr lang="en-US" i="1" dirty="0" smtClean="0"/>
              <a:t> </a:t>
            </a:r>
            <a:r>
              <a:rPr lang="en-US" dirty="0" smtClean="0">
                <a:latin typeface="Cambria Math"/>
                <a:ea typeface="Cambria Math"/>
              </a:rPr>
              <a:t>and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 (1, −1) is in</a:t>
            </a:r>
            <a:r>
              <a:rPr lang="en-US" i="1" dirty="0" smtClean="0"/>
              <a:t> R</a:t>
            </a:r>
            <a:r>
              <a:rPr lang="en-US" baseline="-25000" dirty="0" smtClean="0">
                <a:latin typeface="Cambria Math" pitchFamily="18" charset="0"/>
                <a:ea typeface="Cambria Math" pitchFamily="18" charset="0"/>
              </a:rPr>
              <a:t>2</a:t>
            </a: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3</a:t>
            </a:r>
            <a:r>
              <a:rPr lang="en-US" dirty="0" smtClean="0">
                <a:latin typeface="Cambria Math"/>
                <a:ea typeface="Cambria Math"/>
              </a:rPr>
              <a:t>,</a:t>
            </a:r>
            <a:r>
              <a:rPr lang="en-US" i="1" dirty="0" smtClean="0"/>
              <a:t> </a:t>
            </a:r>
            <a:r>
              <a:rPr lang="en-US" dirty="0" smtClean="0">
                <a:latin typeface="Cambria Math"/>
                <a:ea typeface="Cambria Math"/>
              </a:rPr>
              <a:t>and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 : (2,2) is in</a:t>
            </a:r>
            <a:r>
              <a:rPr lang="en-US" i="1" dirty="0" smtClean="0"/>
              <a:t> R</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3</a:t>
            </a:r>
            <a:r>
              <a:rPr lang="en-US" dirty="0" smtClean="0">
                <a:latin typeface="Cambria Math"/>
                <a:ea typeface="Cambria Math"/>
              </a:rPr>
              <a:t>,</a:t>
            </a:r>
            <a:r>
              <a:rPr lang="en-US" i="1" dirty="0" smtClean="0"/>
              <a:t> </a:t>
            </a:r>
            <a:r>
              <a:rPr lang="en-US" dirty="0" smtClean="0">
                <a:latin typeface="Cambria Math"/>
                <a:ea typeface="Cambria Math"/>
              </a:rPr>
              <a:t>and </a:t>
            </a:r>
            <a:r>
              <a:rPr lang="en-US" i="1" dirty="0" smtClean="0"/>
              <a:t>R</a:t>
            </a:r>
            <a:r>
              <a:rPr lang="en-US" baseline="-25000" dirty="0" smtClean="0">
                <a:latin typeface="Cambria Math" pitchFamily="18" charset="0"/>
                <a:ea typeface="Cambria Math" pitchFamily="18" charset="0"/>
              </a:rPr>
              <a:t>4</a:t>
            </a:r>
            <a:r>
              <a:rPr lang="en-US" dirty="0" smtClean="0">
                <a:latin typeface="Cambria Math"/>
                <a:ea typeface="Cambria Math"/>
              </a:rPr>
              <a:t>.</a:t>
            </a:r>
            <a:endParaRPr lang="en-US" dirty="0"/>
          </a:p>
        </p:txBody>
      </p:sp>
      <p:sp>
        <p:nvSpPr>
          <p:cNvPr id="4" name="TextBox 3"/>
          <p:cNvSpPr txBox="1"/>
          <p:nvPr/>
        </p:nvSpPr>
        <p:spPr>
          <a:xfrm>
            <a:off x="1066800" y="3276600"/>
            <a:ext cx="6629400" cy="523220"/>
          </a:xfrm>
          <a:prstGeom prst="rect">
            <a:avLst/>
          </a:prstGeom>
          <a:noFill/>
          <a:ln>
            <a:solidFill>
              <a:schemeClr val="accent1"/>
            </a:solidFill>
          </a:ln>
        </p:spPr>
        <p:txBody>
          <a:bodyPr wrap="square" rtlCol="0">
            <a:spAutoFit/>
          </a:bodyPr>
          <a:lstStyle/>
          <a:p>
            <a:r>
              <a:rPr lang="en-US" sz="1400" dirty="0" smtClean="0"/>
              <a:t>Note that these relations are on an infinite set and each of these relations is an infinite set.</a:t>
            </a:r>
            <a:endParaRPr 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Reflexive Relations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 </a:t>
            </a:r>
            <a:r>
              <a:rPr lang="en-US" i="1" dirty="0" smtClean="0"/>
              <a:t>R</a:t>
            </a:r>
            <a:r>
              <a:rPr lang="en-US" b="1" dirty="0" smtClean="0"/>
              <a:t> </a:t>
            </a:r>
            <a:r>
              <a:rPr lang="en-US" dirty="0" smtClean="0"/>
              <a:t>is </a:t>
            </a:r>
            <a:r>
              <a:rPr lang="en-US" i="1" dirty="0" smtClean="0"/>
              <a:t>reflexive</a:t>
            </a:r>
            <a:r>
              <a:rPr lang="en-US" dirty="0" smtClean="0"/>
              <a:t> </a:t>
            </a:r>
            <a:r>
              <a:rPr lang="en-US" dirty="0" err="1" smtClean="0"/>
              <a:t>iff</a:t>
            </a:r>
            <a:r>
              <a:rPr lang="en-US" dirty="0" smtClean="0"/>
              <a:t> (</a:t>
            </a:r>
            <a:r>
              <a:rPr lang="en-US" i="1" dirty="0" err="1" smtClean="0"/>
              <a:t>a,a</a:t>
            </a:r>
            <a:r>
              <a:rPr lang="en-US" dirty="0" smtClean="0"/>
              <a:t>)</a:t>
            </a:r>
            <a:r>
              <a:rPr lang="en-US" i="1"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i="1" dirty="0" smtClean="0">
                <a:latin typeface="+mj-lt"/>
                <a:ea typeface="Cambria Math"/>
              </a:rPr>
              <a:t> </a:t>
            </a:r>
            <a:r>
              <a:rPr lang="en-US" dirty="0" smtClean="0">
                <a:ea typeface="Cambria Math"/>
              </a:rPr>
              <a:t>for every element       </a:t>
            </a:r>
            <a:r>
              <a:rPr lang="en-US" i="1" dirty="0" smtClean="0">
                <a:latin typeface="+mj-lt"/>
                <a:ea typeface="Cambria Math"/>
              </a:rPr>
              <a:t>a </a:t>
            </a:r>
            <a:r>
              <a:rPr lang="en-US" dirty="0" smtClean="0">
                <a:latin typeface="Cambria Math"/>
                <a:ea typeface="Cambria Math"/>
              </a:rPr>
              <a:t>∊ </a:t>
            </a:r>
            <a:r>
              <a:rPr lang="en-US" dirty="0" smtClean="0">
                <a:ea typeface="Cambria Math"/>
              </a:rPr>
              <a:t>A</a:t>
            </a:r>
            <a:r>
              <a:rPr lang="en-US" dirty="0" smtClean="0">
                <a:latin typeface="Cambria Math"/>
                <a:ea typeface="Cambria Math"/>
              </a:rPr>
              <a:t>. </a:t>
            </a:r>
            <a:r>
              <a:rPr lang="en-US" dirty="0" smtClean="0">
                <a:ea typeface="Cambria Math"/>
              </a:rPr>
              <a:t>Written symbolically, R is reflexive if and only if </a:t>
            </a:r>
          </a:p>
          <a:p>
            <a:pPr>
              <a:buNone/>
            </a:pPr>
            <a:r>
              <a:rPr lang="en-US" dirty="0" smtClean="0">
                <a:ea typeface="Cambria Math"/>
              </a:rPr>
              <a:t>           </a:t>
            </a:r>
            <a:r>
              <a:rPr lang="en-US" dirty="0" smtClean="0">
                <a:latin typeface="Cambria Math"/>
                <a:ea typeface="Cambria Math"/>
              </a:rPr>
              <a:t>∀</a:t>
            </a:r>
            <a:r>
              <a:rPr lang="en-US" i="1" dirty="0" smtClean="0">
                <a:ea typeface="Cambria Math"/>
              </a:rPr>
              <a:t>x</a:t>
            </a:r>
            <a:r>
              <a:rPr lang="en-US" dirty="0" smtClean="0">
                <a:latin typeface="Cambria Math"/>
                <a:ea typeface="Cambria Math"/>
              </a:rPr>
              <a:t>[</a:t>
            </a:r>
            <a:r>
              <a:rPr lang="en-US" dirty="0" err="1" smtClean="0">
                <a:ea typeface="Cambria Math"/>
              </a:rPr>
              <a:t>x</a:t>
            </a:r>
            <a:r>
              <a:rPr lang="en-US" dirty="0" err="1" smtClean="0">
                <a:latin typeface="Cambria Math"/>
                <a:ea typeface="Cambria Math"/>
              </a:rPr>
              <a:t>∊</a:t>
            </a:r>
            <a:r>
              <a:rPr lang="en-US" i="1" dirty="0" err="1" smtClean="0">
                <a:ea typeface="Cambria Math"/>
              </a:rPr>
              <a:t>U</a:t>
            </a:r>
            <a:r>
              <a:rPr lang="en-US" dirty="0" smtClean="0">
                <a:latin typeface="Cambria Math"/>
                <a:ea typeface="Cambria Math"/>
              </a:rPr>
              <a:t> ⟶ (</a:t>
            </a:r>
            <a:r>
              <a:rPr lang="en-US" i="1" dirty="0" err="1" smtClean="0">
                <a:ea typeface="Cambria Math"/>
              </a:rPr>
              <a:t>x</a:t>
            </a:r>
            <a:r>
              <a:rPr lang="en-US" dirty="0" err="1" smtClean="0">
                <a:latin typeface="Cambria Math"/>
                <a:ea typeface="Cambria Math"/>
              </a:rPr>
              <a:t>,</a:t>
            </a:r>
            <a:r>
              <a:rPr lang="en-US" i="1" dirty="0" err="1" smtClean="0">
                <a:ea typeface="Cambria Math"/>
              </a:rPr>
              <a:t>x</a:t>
            </a:r>
            <a:r>
              <a:rPr lang="en-US" dirty="0" smtClean="0">
                <a:latin typeface="Cambria Math"/>
                <a:ea typeface="Cambria Math"/>
              </a:rPr>
              <a:t>) ∊ </a:t>
            </a:r>
            <a:r>
              <a:rPr lang="en-US" i="1" dirty="0" smtClean="0">
                <a:ea typeface="Cambria Math"/>
              </a:rPr>
              <a:t>R</a:t>
            </a:r>
            <a:r>
              <a:rPr lang="en-US" dirty="0" smtClean="0">
                <a:latin typeface="Cambria Math"/>
                <a:ea typeface="Cambria Math"/>
              </a:rPr>
              <a:t>]</a:t>
            </a:r>
          </a:p>
          <a:p>
            <a:pPr>
              <a:buNone/>
            </a:pPr>
            <a:r>
              <a:rPr lang="en-US" b="1" dirty="0" smtClean="0">
                <a:ea typeface="Cambria Math"/>
              </a:rPr>
              <a:t>   Example</a:t>
            </a:r>
            <a:r>
              <a:rPr lang="en-US" dirty="0" smtClean="0">
                <a:ea typeface="Cambria Math"/>
              </a:rPr>
              <a:t>: The following relations  on the integers are reflexive:</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dirty="0" smtClean="0">
                <a:latin typeface="Cambria Math"/>
                <a:ea typeface="Cambria Math"/>
              </a:rPr>
              <a:t>The following relations are not reflexive:</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  (note that  3 ≯ 3),</a:t>
            </a:r>
          </a:p>
          <a:p>
            <a:pPr lvl="1">
              <a:buNone/>
            </a:pPr>
            <a:r>
              <a:rPr lang="en-US" i="1" dirty="0" smtClean="0"/>
              <a:t>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 (note that  3 ≠3 + 1),</a:t>
            </a:r>
          </a:p>
          <a:p>
            <a:pPr lvl="1">
              <a:buNone/>
            </a:pPr>
            <a:r>
              <a:rPr lang="en-US" i="1" dirty="0" smtClean="0"/>
              <a:t>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  (note that 4  + 4 ≰ 3).</a:t>
            </a:r>
          </a:p>
          <a:p>
            <a:pPr lvl="1">
              <a:buNone/>
            </a:pPr>
            <a:endParaRPr lang="en-US" dirty="0" smtClean="0">
              <a:latin typeface="Cambria Math"/>
              <a:ea typeface="Cambria Math"/>
            </a:endParaRPr>
          </a:p>
          <a:p>
            <a:pPr lvl="1">
              <a:buNone/>
            </a:pPr>
            <a:endParaRPr lang="en-US" dirty="0" smtClean="0"/>
          </a:p>
          <a:p>
            <a:pPr>
              <a:buNone/>
            </a:pPr>
            <a:endParaRPr lang="en-US" dirty="0" smtClean="0">
              <a:ea typeface="Cambria Math"/>
            </a:endParaRPr>
          </a:p>
        </p:txBody>
      </p:sp>
      <p:sp>
        <p:nvSpPr>
          <p:cNvPr id="5" name="TextBox 4"/>
          <p:cNvSpPr txBox="1"/>
          <p:nvPr/>
        </p:nvSpPr>
        <p:spPr>
          <a:xfrm>
            <a:off x="5029200" y="3429000"/>
            <a:ext cx="3352800" cy="738664"/>
          </a:xfrm>
          <a:prstGeom prst="rect">
            <a:avLst/>
          </a:prstGeom>
          <a:noFill/>
          <a:ln>
            <a:solidFill>
              <a:schemeClr val="accent1"/>
            </a:solidFill>
          </a:ln>
        </p:spPr>
        <p:txBody>
          <a:bodyPr wrap="square" rtlCol="0">
            <a:spAutoFit/>
          </a:bodyPr>
          <a:lstStyle/>
          <a:p>
            <a:r>
              <a:rPr lang="en-US" sz="1400" dirty="0" smtClean="0">
                <a:latin typeface="Cambria Math"/>
                <a:ea typeface="Cambria Math"/>
              </a:rPr>
              <a:t>If </a:t>
            </a:r>
            <a:r>
              <a:rPr lang="en-US" sz="1400" i="1" dirty="0" smtClean="0">
                <a:ea typeface="Cambria Math"/>
              </a:rPr>
              <a:t>A</a:t>
            </a:r>
            <a:r>
              <a:rPr lang="en-US" sz="1400" dirty="0" smtClean="0">
                <a:latin typeface="Cambria Math"/>
                <a:ea typeface="Cambria Math"/>
              </a:rPr>
              <a:t> = ∅ </a:t>
            </a:r>
            <a:r>
              <a:rPr lang="en-US" sz="1400" dirty="0" smtClean="0">
                <a:ea typeface="Cambria Math"/>
              </a:rPr>
              <a:t> then the empty relation is reflexive vacuously. That is the empty relation on an empty set is reflexive! </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m_{ij} = \left\{ \begin{array}{l}&#10; 1\; \mbox{if} \;(a_i, b_j) \in R,\\&#10;0\; \mbox{if}\; (a_i,b_j) \not\in R.\end{array}\right.&#10;$$&#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10;0 &amp; 0\\&#10;1 &amp;0\\&#10;1&amp; 1&#10;\end{array}&#10;\right].&#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lll}&#10;0&amp;1 &amp; 0&amp; 0 &amp; 0\\&#10;1 &amp;0&amp; 1 &amp; 1 &amp; 0\\&#10;1&amp; 0 &amp; 1 &amp; 0 &amp; 1&#10;\end{array}&#10;\right]?&#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l}&#10;1 &amp;1&amp; 0\\&#10;1 &amp;1 &amp; 1\\&#10;0&amp; 1 &amp; 1&#10;\end{array}&#10;\right].&#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igcup_{i \in I} A_{i} = S.$$&#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igcup_{a \in A}[a]_{R} = A.$$.&#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Flow.thmx</Template>
  <TotalTime>6656</TotalTime>
  <Words>5391</Words>
  <Application>Microsoft Office PowerPoint</Application>
  <PresentationFormat>On-screen Show (4:3)</PresentationFormat>
  <Paragraphs>417</Paragraphs>
  <Slides>52</Slides>
  <Notes>1</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4" baseType="lpstr">
      <vt:lpstr>Flow</vt:lpstr>
      <vt:lpstr>Equation</vt:lpstr>
      <vt:lpstr>Relations</vt:lpstr>
      <vt:lpstr>Chapter Summary</vt:lpstr>
      <vt:lpstr>Relations and Their Properties</vt:lpstr>
      <vt:lpstr>Section Summary</vt:lpstr>
      <vt:lpstr>Binary Relations</vt:lpstr>
      <vt:lpstr>Binary Relation on a Set</vt:lpstr>
      <vt:lpstr>Binary Relation on a Set (cont.)</vt:lpstr>
      <vt:lpstr>Binary Relations on a Set (cont.)</vt:lpstr>
      <vt:lpstr>Reflexive Relations</vt:lpstr>
      <vt:lpstr>Symmetric Relations</vt:lpstr>
      <vt:lpstr>Antisymmetric Relations</vt:lpstr>
      <vt:lpstr>Transitive Relations</vt:lpstr>
      <vt:lpstr>Combining Relations</vt:lpstr>
      <vt:lpstr>Composition</vt:lpstr>
      <vt:lpstr>Representing the  Composition of a Relation</vt:lpstr>
      <vt:lpstr>Powers of a Relation</vt:lpstr>
      <vt:lpstr>Representing Relations</vt:lpstr>
      <vt:lpstr>Section Summary</vt:lpstr>
      <vt:lpstr>Representing Relations Using Matrices</vt:lpstr>
      <vt:lpstr>Examples of Representing Relations Using Matrices</vt:lpstr>
      <vt:lpstr>Examples of Representing Relations Using Matrices (cont.)</vt:lpstr>
      <vt:lpstr>Matrices of Relations on Sets</vt:lpstr>
      <vt:lpstr>Example of a Relation on a Set</vt:lpstr>
      <vt:lpstr>Representing Relations Using Digraphs</vt:lpstr>
      <vt:lpstr>Examples of Digraphs Representing Relations</vt:lpstr>
      <vt:lpstr>Determining which Properties a Relation has from its Digraph</vt:lpstr>
      <vt:lpstr> </vt:lpstr>
      <vt:lpstr>PowerPoint Presentation</vt:lpstr>
      <vt:lpstr>PowerPoint Presentation</vt:lpstr>
      <vt:lpstr>PowerPoint Presentation</vt:lpstr>
      <vt:lpstr>Example of the Powers of a Relation</vt:lpstr>
      <vt:lpstr>Equivalence Relations</vt:lpstr>
      <vt:lpstr>Section Summary</vt:lpstr>
      <vt:lpstr>Equivalence Relations</vt:lpstr>
      <vt:lpstr>Strings</vt:lpstr>
      <vt:lpstr>Congruence Modulo m</vt:lpstr>
      <vt:lpstr>Divides</vt:lpstr>
      <vt:lpstr>Equivalence Classes</vt:lpstr>
      <vt:lpstr>Equivalence Classes and Partitions</vt:lpstr>
      <vt:lpstr>Partition of a Set</vt:lpstr>
      <vt:lpstr>An Equivalence Relation Partitions a Set</vt:lpstr>
      <vt:lpstr>An Equivalence Relation Partitions a Set (continued)</vt:lpstr>
      <vt:lpstr>Partial Orderings</vt:lpstr>
      <vt:lpstr>Section Summary</vt:lpstr>
      <vt:lpstr>Partial Orderings</vt:lpstr>
      <vt:lpstr>Partial Orderings (continued)</vt:lpstr>
      <vt:lpstr>Partial Orderings (continued)</vt:lpstr>
      <vt:lpstr>Partial Orderings (continued)</vt:lpstr>
      <vt:lpstr>Comparability</vt:lpstr>
      <vt:lpstr>Lexicographic Order</vt:lpstr>
      <vt:lpstr>Hasse Diagrams</vt:lpstr>
      <vt:lpstr>Procedure for Constructing a   Hasse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Ali</cp:lastModifiedBy>
  <cp:revision>498</cp:revision>
  <dcterms:created xsi:type="dcterms:W3CDTF">2011-12-08T02:09:54Z</dcterms:created>
  <dcterms:modified xsi:type="dcterms:W3CDTF">2017-11-29T10:25:59Z</dcterms:modified>
</cp:coreProperties>
</file>