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1"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71" r:id="rId16"/>
    <p:sldId id="272" r:id="rId17"/>
    <p:sldId id="273" r:id="rId18"/>
    <p:sldId id="274" r:id="rId19"/>
    <p:sldId id="296"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1"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576" autoAdjust="0"/>
  </p:normalViewPr>
  <p:slideViewPr>
    <p:cSldViewPr snapToGrid="0" snapToObjects="1">
      <p:cViewPr varScale="1">
        <p:scale>
          <a:sx n="97" d="100"/>
          <a:sy n="97" d="100"/>
        </p:scale>
        <p:origin x="-1432" y="-112"/>
      </p:cViewPr>
      <p:guideLst>
        <p:guide orient="horz" pos="2160"/>
        <p:guide pos="2880"/>
      </p:guideLst>
    </p:cSldViewPr>
  </p:slideViewPr>
  <p:outlineViewPr>
    <p:cViewPr>
      <p:scale>
        <a:sx n="33" d="100"/>
        <a:sy n="33" d="100"/>
      </p:scale>
      <p:origin x="0" y="339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28E80666-FB37-4B36-9149-507F3B0178E3}" type="datetimeFigureOut">
              <a:rPr lang="en-US" smtClean="0"/>
              <a:pPr/>
              <a:t>30.10.18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739C4FB-7D33-419B-8833-D1372BFD11C8}"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D85AC8A2-C63C-49A4-89E9-2E4420D2ECA8}" type="datetimeFigureOut">
              <a:rPr lang="en-US" smtClean="0"/>
              <a:t>30.10.18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D85AC8A2-C63C-49A4-89E9-2E4420D2ECA8}" type="datetimeFigureOut">
              <a:rPr lang="en-US" smtClean="0"/>
              <a:t>30.10.18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D85AC8A2-C63C-49A4-89E9-2E4420D2ECA8}" type="datetimeFigureOut">
              <a:rPr lang="en-US" smtClean="0"/>
              <a:t>30.10.18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
        <p:nvSpPr>
          <p:cNvPr id="11" name="Title 10"/>
          <p:cNvSpPr>
            <a:spLocks noGrp="1"/>
          </p:cNvSpPr>
          <p:nvPr>
            <p:ph type="title"/>
          </p:nvPr>
        </p:nvSpPr>
        <p:spPr/>
        <p:txBody>
          <a:bodyPr/>
          <a:lstStyle/>
          <a:p>
            <a:r>
              <a:rPr lang="tr-TR"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5AC8A2-C63C-49A4-89E9-2E4420D2ECA8}" type="datetimeFigureOut">
              <a:rPr lang="en-US" smtClean="0"/>
              <a:t>30.10.18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tr-TR"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6"/>
          <p:cNvSpPr>
            <a:spLocks noGrp="1"/>
          </p:cNvSpPr>
          <p:nvPr>
            <p:ph type="dt" sz="half" idx="10"/>
          </p:nvPr>
        </p:nvSpPr>
        <p:spPr/>
        <p:txBody>
          <a:bodyPr/>
          <a:lstStyle/>
          <a:p>
            <a:fld id="{D85AC8A2-C63C-49A4-89E9-2E4420D2ECA8}" type="datetimeFigureOut">
              <a:rPr lang="en-US" smtClean="0"/>
              <a:t>30.10.18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Date Placeholder 2"/>
          <p:cNvSpPr>
            <a:spLocks noGrp="1"/>
          </p:cNvSpPr>
          <p:nvPr>
            <p:ph type="dt" sz="half" idx="10"/>
          </p:nvPr>
        </p:nvSpPr>
        <p:spPr/>
        <p:txBody>
          <a:bodyPr/>
          <a:lstStyle/>
          <a:p>
            <a:fld id="{D85AC8A2-C63C-49A4-89E9-2E4420D2ECA8}" type="datetimeFigureOut">
              <a:rPr lang="en-US" smtClean="0"/>
              <a:t>30.10.18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AC8A2-C63C-49A4-89E9-2E4420D2ECA8}" type="datetimeFigureOut">
              <a:rPr lang="en-US" smtClean="0"/>
              <a:t>30.10.18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30.10.18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30.10.18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85AC8A2-C63C-49A4-89E9-2E4420D2ECA8}" type="datetimeFigureOut">
              <a:rPr lang="en-US" smtClean="0"/>
              <a:t>30.10.18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4C7E049-B585-4EE6-96C0-EEB30EAA1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ocstyles.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8000" noProof="0" smtClean="0"/>
              <a:t>APA</a:t>
            </a:r>
            <a:endParaRPr lang="tr-TR" sz="8000" noProof="0"/>
          </a:p>
        </p:txBody>
      </p:sp>
      <p:sp>
        <p:nvSpPr>
          <p:cNvPr id="3" name="Subtitle 2"/>
          <p:cNvSpPr>
            <a:spLocks noGrp="1"/>
          </p:cNvSpPr>
          <p:nvPr>
            <p:ph type="subTitle" idx="1"/>
          </p:nvPr>
        </p:nvSpPr>
        <p:spPr/>
        <p:txBody>
          <a:bodyPr>
            <a:normAutofit/>
          </a:bodyPr>
          <a:lstStyle/>
          <a:p>
            <a:r>
              <a:rPr lang="tr-TR" sz="3200" noProof="0" smtClean="0"/>
              <a:t>(American Psychological Association) </a:t>
            </a:r>
            <a:br>
              <a:rPr lang="tr-TR" sz="3200" noProof="0" smtClean="0"/>
            </a:br>
            <a:endParaRPr lang="tr-TR" sz="3200" noProof="0"/>
          </a:p>
        </p:txBody>
      </p:sp>
    </p:spTree>
    <p:extLst>
      <p:ext uri="{BB962C8B-B14F-4D97-AF65-F5344CB8AC3E}">
        <p14:creationId xmlns:p14="http://schemas.microsoft.com/office/powerpoint/2010/main" val="385959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tr-TR" noProof="0" dirty="0" smtClean="0">
                <a:effectLst/>
              </a:rPr>
              <a:t>Eğer herhangi bir yazarın yapıtının belli bir sayfasında geçen bir fikre değil de yapıtın geneline hâkim olan fikre gönderme yapılıyorsa, yazarın soyadı ve yapıtın yayım tarihi verilir. Bu durumda sayfa numarası belirtilmez. </a:t>
            </a:r>
            <a:br>
              <a:rPr lang="tr-TR" noProof="0" dirty="0" smtClean="0">
                <a:effectLst/>
              </a:rPr>
            </a:br>
            <a:r>
              <a:rPr lang="tr-TR" noProof="0" dirty="0" smtClean="0">
                <a:effectLst/>
              </a:rPr>
              <a:t/>
            </a:r>
            <a:br>
              <a:rPr lang="tr-TR" noProof="0" dirty="0" smtClean="0">
                <a:effectLst/>
              </a:rPr>
            </a:br>
            <a:r>
              <a:rPr lang="tr-TR" noProof="0" dirty="0" smtClean="0">
                <a:effectLst/>
              </a:rPr>
              <a:t>Örnek:</a:t>
            </a:r>
            <a:br>
              <a:rPr lang="tr-TR" noProof="0" dirty="0" smtClean="0">
                <a:effectLst/>
              </a:rPr>
            </a:br>
            <a:r>
              <a:rPr lang="tr-TR" noProof="0" dirty="0" smtClean="0">
                <a:effectLst/>
              </a:rPr>
              <a:t/>
            </a:r>
            <a:br>
              <a:rPr lang="tr-TR" noProof="0" dirty="0" smtClean="0">
                <a:effectLst/>
              </a:rPr>
            </a:br>
            <a:r>
              <a:rPr lang="tr-TR" noProof="0" dirty="0" err="1" smtClean="0">
                <a:effectLst/>
              </a:rPr>
              <a:t>Moran</a:t>
            </a:r>
            <a:r>
              <a:rPr lang="tr-TR" noProof="0" dirty="0" smtClean="0">
                <a:effectLst/>
              </a:rPr>
              <a:t> (1994) gerçeklik tartışmasını yapıtının merkezine koyar.  </a:t>
            </a:r>
            <a:endParaRPr lang="tr-TR" noProof="0" dirty="0"/>
          </a:p>
        </p:txBody>
      </p:sp>
      <p:sp>
        <p:nvSpPr>
          <p:cNvPr id="2" name="Title 1"/>
          <p:cNvSpPr>
            <a:spLocks noGrp="1"/>
          </p:cNvSpPr>
          <p:nvPr>
            <p:ph type="title"/>
          </p:nvPr>
        </p:nvSpPr>
        <p:spPr/>
        <p:txBody>
          <a:bodyPr>
            <a:normAutofit/>
          </a:bodyPr>
          <a:lstStyle/>
          <a:p>
            <a:r>
              <a:rPr lang="tr-TR" noProof="0" dirty="0" smtClean="0"/>
              <a:t>Yapıtın Tamamına Atıf</a:t>
            </a:r>
            <a:endParaRPr lang="tr-TR" noProof="0" dirty="0"/>
          </a:p>
        </p:txBody>
      </p:sp>
    </p:spTree>
    <p:extLst>
      <p:ext uri="{BB962C8B-B14F-4D97-AF65-F5344CB8AC3E}">
        <p14:creationId xmlns:p14="http://schemas.microsoft.com/office/powerpoint/2010/main" val="209664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İki yazarı olan yapıtlara gönderme yapılırken her iki yazarın soyadı verilir.</a:t>
            </a:r>
            <a:br>
              <a:rPr lang="tr-TR" noProof="0" dirty="0" smtClean="0">
                <a:effectLst/>
              </a:rPr>
            </a:br>
            <a:r>
              <a:rPr lang="tr-TR" noProof="0" dirty="0" smtClean="0">
                <a:effectLst/>
              </a:rPr>
              <a:t/>
            </a:r>
            <a:br>
              <a:rPr lang="tr-TR" noProof="0" dirty="0" smtClean="0">
                <a:effectLst/>
              </a:rPr>
            </a:br>
            <a:r>
              <a:rPr lang="tr-TR" noProof="0" dirty="0" smtClean="0">
                <a:effectLst/>
              </a:rPr>
              <a:t>Örnek: </a:t>
            </a:r>
            <a:br>
              <a:rPr lang="tr-TR" noProof="0" dirty="0" smtClean="0">
                <a:effectLst/>
              </a:rPr>
            </a:br>
            <a:r>
              <a:rPr lang="tr-TR" noProof="0" dirty="0" smtClean="0">
                <a:effectLst/>
              </a:rPr>
              <a:t/>
            </a:r>
            <a:br>
              <a:rPr lang="tr-TR" noProof="0" dirty="0" smtClean="0">
                <a:effectLst/>
              </a:rPr>
            </a:br>
            <a:r>
              <a:rPr lang="tr-TR" noProof="0" dirty="0" smtClean="0">
                <a:effectLst/>
              </a:rPr>
              <a:t>(Taner ve Bezirci, 1983, s. 86)</a:t>
            </a:r>
          </a:p>
          <a:p>
            <a:pPr marL="0" indent="0">
              <a:buNone/>
            </a:pPr>
            <a:endParaRPr lang="tr-TR" noProof="0" dirty="0"/>
          </a:p>
        </p:txBody>
      </p:sp>
      <p:sp>
        <p:nvSpPr>
          <p:cNvPr id="2" name="Title 1"/>
          <p:cNvSpPr>
            <a:spLocks noGrp="1"/>
          </p:cNvSpPr>
          <p:nvPr>
            <p:ph type="title"/>
          </p:nvPr>
        </p:nvSpPr>
        <p:spPr/>
        <p:txBody>
          <a:bodyPr/>
          <a:lstStyle/>
          <a:p>
            <a:r>
              <a:rPr lang="tr-TR" noProof="0" dirty="0" smtClean="0"/>
              <a:t>2. İki Yazarlı Yapıt</a:t>
            </a:r>
            <a:endParaRPr lang="tr-TR" noProof="0" dirty="0"/>
          </a:p>
        </p:txBody>
      </p:sp>
    </p:spTree>
    <p:extLst>
      <p:ext uri="{BB962C8B-B14F-4D97-AF65-F5344CB8AC3E}">
        <p14:creationId xmlns:p14="http://schemas.microsoft.com/office/powerpoint/2010/main" val="139422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tr-TR" noProof="0" dirty="0" smtClean="0">
                <a:effectLst/>
              </a:rPr>
              <a:t>Aynı yazara ait ve aynı yıl yayımlanan iki ya da daha fazla yapıta gönderme yapılıyorsa, yayın yılının yanına alfabetik sırayı izleyen harfler eklenir.</a:t>
            </a:r>
            <a:br>
              <a:rPr lang="tr-TR" noProof="0" dirty="0" smtClean="0">
                <a:effectLst/>
              </a:rPr>
            </a:br>
            <a:r>
              <a:rPr lang="tr-TR" noProof="0" dirty="0" smtClean="0">
                <a:effectLst/>
              </a:rPr>
              <a:t/>
            </a:r>
            <a:br>
              <a:rPr lang="tr-TR" noProof="0" dirty="0" smtClean="0">
                <a:effectLst/>
              </a:rPr>
            </a:br>
            <a:r>
              <a:rPr lang="tr-TR" noProof="0" dirty="0" smtClean="0">
                <a:effectLst/>
              </a:rPr>
              <a:t>Örnek:</a:t>
            </a:r>
            <a:br>
              <a:rPr lang="tr-TR" noProof="0" dirty="0" smtClean="0">
                <a:effectLst/>
              </a:rPr>
            </a:br>
            <a:r>
              <a:rPr lang="tr-TR" noProof="0" dirty="0" smtClean="0">
                <a:effectLst/>
              </a:rPr>
              <a:t/>
            </a:r>
            <a:br>
              <a:rPr lang="tr-TR" noProof="0" dirty="0" smtClean="0">
                <a:effectLst/>
              </a:rPr>
            </a:br>
            <a:r>
              <a:rPr lang="tr-TR" noProof="0" dirty="0" smtClean="0">
                <a:effectLst/>
              </a:rPr>
              <a:t>(</a:t>
            </a:r>
            <a:r>
              <a:rPr lang="tr-TR" noProof="0" dirty="0" err="1" smtClean="0">
                <a:effectLst/>
              </a:rPr>
              <a:t>Memet</a:t>
            </a:r>
            <a:r>
              <a:rPr lang="tr-TR" noProof="0" dirty="0" smtClean="0">
                <a:effectLst/>
              </a:rPr>
              <a:t> Fuat, 2000a) </a:t>
            </a:r>
            <a:br>
              <a:rPr lang="tr-TR" noProof="0" dirty="0" smtClean="0">
                <a:effectLst/>
              </a:rPr>
            </a:br>
            <a:r>
              <a:rPr lang="tr-TR" noProof="0" dirty="0" smtClean="0">
                <a:effectLst/>
              </a:rPr>
              <a:t>(</a:t>
            </a:r>
            <a:r>
              <a:rPr lang="tr-TR" noProof="0" dirty="0" err="1" smtClean="0">
                <a:effectLst/>
              </a:rPr>
              <a:t>Memet</a:t>
            </a:r>
            <a:r>
              <a:rPr lang="tr-TR" noProof="0" dirty="0" smtClean="0">
                <a:effectLst/>
              </a:rPr>
              <a:t> Fuat, 2000b) </a:t>
            </a:r>
            <a:br>
              <a:rPr lang="tr-TR" noProof="0" dirty="0" smtClean="0">
                <a:effectLst/>
              </a:rPr>
            </a:br>
            <a:r>
              <a:rPr lang="tr-TR" noProof="0" dirty="0" smtClean="0">
                <a:effectLst/>
              </a:rPr>
              <a:t/>
            </a:r>
            <a:br>
              <a:rPr lang="tr-TR" noProof="0" dirty="0" smtClean="0">
                <a:effectLst/>
              </a:rPr>
            </a:br>
            <a:r>
              <a:rPr lang="tr-TR" noProof="0" dirty="0" smtClean="0">
                <a:effectLst/>
              </a:rPr>
              <a:t>Bunlardan ilki, kaynakçada yer alan </a:t>
            </a:r>
            <a:r>
              <a:rPr lang="tr-TR" i="1" noProof="0" dirty="0" smtClean="0">
                <a:effectLst/>
              </a:rPr>
              <a:t>İkinci Yeni</a:t>
            </a:r>
            <a:r>
              <a:rPr lang="tr-TR" noProof="0" dirty="0" smtClean="0">
                <a:effectLst/>
              </a:rPr>
              <a:t> adlı kitaba, ikincisi ise </a:t>
            </a:r>
            <a:r>
              <a:rPr lang="tr-TR" i="1" noProof="0" dirty="0" smtClean="0">
                <a:effectLst/>
              </a:rPr>
              <a:t>Orhan Veli</a:t>
            </a:r>
            <a:r>
              <a:rPr lang="tr-TR" noProof="0" dirty="0" smtClean="0">
                <a:effectLst/>
              </a:rPr>
              <a:t> kitabına gönderme yapar.</a:t>
            </a:r>
          </a:p>
          <a:p>
            <a:pPr marL="0" indent="0">
              <a:buNone/>
            </a:pPr>
            <a:endParaRPr lang="tr-TR" noProof="0" dirty="0"/>
          </a:p>
        </p:txBody>
      </p:sp>
      <p:sp>
        <p:nvSpPr>
          <p:cNvPr id="2" name="Title 1"/>
          <p:cNvSpPr>
            <a:spLocks noGrp="1"/>
          </p:cNvSpPr>
          <p:nvPr>
            <p:ph type="title"/>
          </p:nvPr>
        </p:nvSpPr>
        <p:spPr/>
        <p:txBody>
          <a:bodyPr/>
          <a:lstStyle/>
          <a:p>
            <a:r>
              <a:rPr lang="tr-TR" sz="3200" noProof="0" dirty="0" smtClean="0"/>
              <a:t>3. Yazarın Aynı Yıl Yayımlanan Yapıtları</a:t>
            </a:r>
            <a:endParaRPr lang="tr-TR" sz="3200" noProof="0" dirty="0"/>
          </a:p>
        </p:txBody>
      </p:sp>
    </p:spTree>
    <p:extLst>
      <p:ext uri="{BB962C8B-B14F-4D97-AF65-F5344CB8AC3E}">
        <p14:creationId xmlns:p14="http://schemas.microsoft.com/office/powerpoint/2010/main" val="417468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tr-TR" noProof="0" smtClean="0">
                <a:effectLst/>
              </a:rPr>
              <a:t>Yapıtın yazarı yoksa alıntı yaparken yapıtın adının ilk birkaç sözcüğü kullanılır. </a:t>
            </a:r>
          </a:p>
          <a:p>
            <a:pPr marL="0" indent="0">
              <a:buNone/>
            </a:pPr>
            <a:r>
              <a:rPr lang="tr-TR" noProof="0" smtClean="0">
                <a:effectLst/>
              </a:rPr>
              <a:t>Bu tür bir yapıta gönderme yapılırken eğer yapıt kitap ise adı eğik (italik) olarak yazılır; kısa yapıtsa tırnak içinde verilir ve ardından tarih belirtilir:</a:t>
            </a:r>
          </a:p>
          <a:p>
            <a:pPr marL="0" indent="0">
              <a:buNone/>
            </a:pPr>
            <a:r>
              <a:rPr lang="tr-TR" noProof="0" smtClean="0">
                <a:effectLst/>
              </a:rPr>
              <a:t>Örnek:</a:t>
            </a:r>
            <a:br>
              <a:rPr lang="tr-TR" noProof="0" smtClean="0">
                <a:effectLst/>
              </a:rPr>
            </a:br>
            <a:r>
              <a:rPr lang="tr-TR" noProof="0" smtClean="0">
                <a:effectLst/>
              </a:rPr>
              <a:t>Diğer bir kaynakta (</a:t>
            </a:r>
            <a:r>
              <a:rPr lang="tr-TR" i="1" noProof="0" smtClean="0">
                <a:effectLst/>
              </a:rPr>
              <a:t>College Cost Book</a:t>
            </a:r>
            <a:r>
              <a:rPr lang="tr-TR" noProof="0" smtClean="0">
                <a:effectLst/>
              </a:rPr>
              <a:t>, 1983) belirtildiği gibi...</a:t>
            </a:r>
            <a:br>
              <a:rPr lang="tr-TR" noProof="0" smtClean="0">
                <a:effectLst/>
              </a:rPr>
            </a:br>
            <a:r>
              <a:rPr lang="tr-TR" i="1" noProof="0" smtClean="0">
                <a:effectLst/>
              </a:rPr>
              <a:t>College Cost Book</a:t>
            </a:r>
            <a:r>
              <a:rPr lang="tr-TR" noProof="0" smtClean="0">
                <a:effectLst/>
              </a:rPr>
              <a:t>’ta (1983) belirtildiği gibi...</a:t>
            </a:r>
          </a:p>
          <a:p>
            <a:pPr marL="0" indent="0">
              <a:buNone/>
            </a:pPr>
            <a:endParaRPr lang="tr-TR" noProof="0"/>
          </a:p>
        </p:txBody>
      </p:sp>
      <p:sp>
        <p:nvSpPr>
          <p:cNvPr id="2" name="Title 1"/>
          <p:cNvSpPr>
            <a:spLocks noGrp="1"/>
          </p:cNvSpPr>
          <p:nvPr>
            <p:ph type="title"/>
          </p:nvPr>
        </p:nvSpPr>
        <p:spPr/>
        <p:txBody>
          <a:bodyPr/>
          <a:lstStyle/>
          <a:p>
            <a:r>
              <a:rPr lang="tr-TR" sz="3600" noProof="0" dirty="0" smtClean="0">
                <a:effectLst/>
              </a:rPr>
              <a:t>4. Yazarı Bilinmeyen Yapıt </a:t>
            </a:r>
            <a:endParaRPr lang="tr-TR" sz="3600" noProof="0" dirty="0"/>
          </a:p>
        </p:txBody>
      </p:sp>
    </p:spTree>
    <p:extLst>
      <p:ext uri="{BB962C8B-B14F-4D97-AF65-F5344CB8AC3E}">
        <p14:creationId xmlns:p14="http://schemas.microsoft.com/office/powerpoint/2010/main" val="373659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Yayın tarihi bilinmeyen yapıt(</a:t>
            </a:r>
            <a:r>
              <a:rPr lang="tr-TR" noProof="0" dirty="0" err="1" smtClean="0">
                <a:effectLst/>
              </a:rPr>
              <a:t>lar</a:t>
            </a:r>
            <a:r>
              <a:rPr lang="tr-TR" noProof="0" dirty="0" smtClean="0">
                <a:effectLst/>
              </a:rPr>
              <a:t>) söz konusu olduğunda, yayım tarihi yok anlamında “</a:t>
            </a:r>
            <a:r>
              <a:rPr lang="tr-TR" noProof="0" dirty="0" err="1" smtClean="0">
                <a:effectLst/>
              </a:rPr>
              <a:t>t.y</a:t>
            </a:r>
            <a:r>
              <a:rPr lang="tr-TR" noProof="0" dirty="0" smtClean="0">
                <a:effectLst/>
              </a:rPr>
              <a:t>.” ifadesine yer verilir.</a:t>
            </a:r>
            <a:br>
              <a:rPr lang="tr-TR" noProof="0" dirty="0" smtClean="0">
                <a:effectLst/>
              </a:rPr>
            </a:br>
            <a:r>
              <a:rPr lang="tr-TR" noProof="0" dirty="0" smtClean="0">
                <a:effectLst/>
              </a:rPr>
              <a:t/>
            </a:r>
            <a:br>
              <a:rPr lang="tr-TR" noProof="0" dirty="0" smtClean="0">
                <a:effectLst/>
              </a:rPr>
            </a:br>
            <a:r>
              <a:rPr lang="tr-TR" noProof="0" dirty="0" smtClean="0">
                <a:effectLst/>
              </a:rPr>
              <a:t>Örnek:</a:t>
            </a:r>
          </a:p>
          <a:p>
            <a:pPr marL="0" indent="0">
              <a:buNone/>
            </a:pPr>
            <a:r>
              <a:rPr lang="tr-TR" noProof="0" dirty="0" smtClean="0">
                <a:effectLst/>
              </a:rPr>
              <a:t>Başka bir çalışmada da çok çalışmaktan ziyade verimli çalışmanın önemine değinilir (Söğütlüoğlu, </a:t>
            </a:r>
            <a:r>
              <a:rPr lang="tr-TR" noProof="0" dirty="0" err="1" smtClean="0">
                <a:effectLst/>
              </a:rPr>
              <a:t>t.y</a:t>
            </a:r>
            <a:r>
              <a:rPr lang="tr-TR" noProof="0" dirty="0" smtClean="0">
                <a:effectLst/>
              </a:rPr>
              <a:t>., </a:t>
            </a:r>
            <a:r>
              <a:rPr lang="tr-TR" noProof="0" dirty="0" err="1" smtClean="0">
                <a:effectLst/>
              </a:rPr>
              <a:t>ss</a:t>
            </a:r>
            <a:r>
              <a:rPr lang="tr-TR" noProof="0" dirty="0" smtClean="0">
                <a:effectLst/>
              </a:rPr>
              <a:t>. 75-91).</a:t>
            </a:r>
          </a:p>
          <a:p>
            <a:pPr marL="0" indent="0">
              <a:buNone/>
            </a:pPr>
            <a:endParaRPr lang="tr-TR" noProof="0" dirty="0"/>
          </a:p>
        </p:txBody>
      </p:sp>
      <p:sp>
        <p:nvSpPr>
          <p:cNvPr id="2" name="Title 1"/>
          <p:cNvSpPr>
            <a:spLocks noGrp="1"/>
          </p:cNvSpPr>
          <p:nvPr>
            <p:ph type="title"/>
          </p:nvPr>
        </p:nvSpPr>
        <p:spPr/>
        <p:txBody>
          <a:bodyPr/>
          <a:lstStyle/>
          <a:p>
            <a:r>
              <a:rPr lang="tr-TR" sz="3600" noProof="0" dirty="0" smtClean="0">
                <a:effectLst/>
              </a:rPr>
              <a:t> 5. Yayın Tarihi Belli Olmayan Yapıt </a:t>
            </a:r>
            <a:endParaRPr lang="tr-TR" sz="3600" noProof="0" dirty="0"/>
          </a:p>
        </p:txBody>
      </p:sp>
    </p:spTree>
    <p:extLst>
      <p:ext uri="{BB962C8B-B14F-4D97-AF65-F5344CB8AC3E}">
        <p14:creationId xmlns:p14="http://schemas.microsoft.com/office/powerpoint/2010/main" val="940042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Yapıtın sayfa numarasına gönderme yapmanın mümkün olmadığı kaynaklar söz konusu olduğunda kaynağa şu şekilde atıf yapılır:</a:t>
            </a:r>
            <a:br>
              <a:rPr lang="tr-TR" noProof="0" dirty="0" smtClean="0">
                <a:effectLst/>
              </a:rPr>
            </a:br>
            <a:r>
              <a:rPr lang="tr-TR" noProof="0" dirty="0" smtClean="0">
                <a:effectLst/>
              </a:rPr>
              <a:t/>
            </a:r>
            <a:br>
              <a:rPr lang="tr-TR" noProof="0" dirty="0" smtClean="0">
                <a:effectLst/>
              </a:rPr>
            </a:br>
            <a:r>
              <a:rPr lang="tr-TR" noProof="0" dirty="0" smtClean="0">
                <a:effectLst/>
              </a:rPr>
              <a:t>Aksay’a göre (2014), “Saadetin anahtarı evliliktir” (“İlk Adım” bölümü, par. 6). </a:t>
            </a:r>
            <a:br>
              <a:rPr lang="tr-TR" noProof="0" dirty="0" smtClean="0">
                <a:effectLst/>
              </a:rPr>
            </a:br>
            <a:r>
              <a:rPr lang="tr-TR" noProof="0" dirty="0" smtClean="0">
                <a:effectLst/>
              </a:rPr>
              <a:t/>
            </a:r>
            <a:br>
              <a:rPr lang="tr-TR" noProof="0" dirty="0" smtClean="0">
                <a:effectLst/>
              </a:rPr>
            </a:br>
            <a:r>
              <a:rPr lang="tr-TR" noProof="0" dirty="0" smtClean="0">
                <a:effectLst/>
              </a:rPr>
              <a:t>Burada amaç, alıntının orijinal halini görmek isteyen okurun işini kolaylaştırmaktır.</a:t>
            </a:r>
          </a:p>
          <a:p>
            <a:pPr marL="0" indent="0">
              <a:buNone/>
            </a:pPr>
            <a:endParaRPr lang="tr-TR" noProof="0" dirty="0"/>
          </a:p>
        </p:txBody>
      </p:sp>
      <p:sp>
        <p:nvSpPr>
          <p:cNvPr id="2" name="Title 1"/>
          <p:cNvSpPr>
            <a:spLocks noGrp="1"/>
          </p:cNvSpPr>
          <p:nvPr>
            <p:ph type="title"/>
          </p:nvPr>
        </p:nvSpPr>
        <p:spPr/>
        <p:txBody>
          <a:bodyPr>
            <a:normAutofit fontScale="90000"/>
          </a:bodyPr>
          <a:lstStyle/>
          <a:p>
            <a:r>
              <a:rPr lang="tr-TR" sz="3200" noProof="0" dirty="0" smtClean="0">
                <a:effectLst/>
              </a:rPr>
              <a:t>6. Sayfa Numarası Olmayan Yapıt (Elektronik Kaynaklar)</a:t>
            </a:r>
            <a:br>
              <a:rPr lang="tr-TR" sz="3200" noProof="0" dirty="0" smtClean="0">
                <a:effectLst/>
              </a:rPr>
            </a:br>
            <a:endParaRPr lang="tr-TR" sz="3200" noProof="0" dirty="0"/>
          </a:p>
        </p:txBody>
      </p:sp>
    </p:spTree>
    <p:extLst>
      <p:ext uri="{BB962C8B-B14F-4D97-AF65-F5344CB8AC3E}">
        <p14:creationId xmlns:p14="http://schemas.microsoft.com/office/powerpoint/2010/main" val="3667135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Eğer aynı soyadına sahip birden fazla yazara gönderme yapılıyorsa yapıtların yayın yılları farklı olsa bile, cümle içinde yazarların adları da belirtilmelidir. </a:t>
            </a:r>
          </a:p>
          <a:p>
            <a:pPr marL="0" indent="0">
              <a:buNone/>
            </a:pPr>
            <a:r>
              <a:rPr lang="tr-TR" noProof="0" dirty="0" smtClean="0">
                <a:effectLst/>
              </a:rPr>
              <a:t>Örnek:</a:t>
            </a:r>
            <a:br>
              <a:rPr lang="tr-TR" noProof="0" dirty="0" smtClean="0">
                <a:effectLst/>
              </a:rPr>
            </a:br>
            <a:r>
              <a:rPr lang="tr-TR" noProof="0" dirty="0" smtClean="0">
                <a:effectLst/>
              </a:rPr>
              <a:t/>
            </a:r>
            <a:br>
              <a:rPr lang="tr-TR" noProof="0" dirty="0" smtClean="0">
                <a:effectLst/>
              </a:rPr>
            </a:br>
            <a:r>
              <a:rPr lang="tr-TR" noProof="0" dirty="0" smtClean="0">
                <a:effectLst/>
              </a:rPr>
              <a:t>J[</a:t>
            </a:r>
            <a:r>
              <a:rPr lang="tr-TR" noProof="0" dirty="0" err="1" smtClean="0">
                <a:effectLst/>
              </a:rPr>
              <a:t>ale</a:t>
            </a:r>
            <a:r>
              <a:rPr lang="tr-TR" noProof="0" dirty="0" smtClean="0">
                <a:effectLst/>
              </a:rPr>
              <a:t>] Parla (1989)</a:t>
            </a:r>
            <a:br>
              <a:rPr lang="tr-TR" noProof="0" dirty="0" smtClean="0">
                <a:effectLst/>
              </a:rPr>
            </a:br>
            <a:r>
              <a:rPr lang="tr-TR" noProof="0" dirty="0" smtClean="0">
                <a:effectLst/>
              </a:rPr>
              <a:t>T[aha] Parla (1993)</a:t>
            </a:r>
          </a:p>
          <a:p>
            <a:pPr marL="0" indent="0">
              <a:buNone/>
            </a:pPr>
            <a:endParaRPr lang="tr-TR" noProof="0" dirty="0"/>
          </a:p>
        </p:txBody>
      </p:sp>
      <p:sp>
        <p:nvSpPr>
          <p:cNvPr id="2" name="Title 1"/>
          <p:cNvSpPr>
            <a:spLocks noGrp="1"/>
          </p:cNvSpPr>
          <p:nvPr>
            <p:ph type="title"/>
          </p:nvPr>
        </p:nvSpPr>
        <p:spPr/>
        <p:txBody>
          <a:bodyPr/>
          <a:lstStyle/>
          <a:p>
            <a:r>
              <a:rPr lang="tr-TR" sz="4000" noProof="0" dirty="0" smtClean="0"/>
              <a:t>7. Aynı Soyadını Taşıyan Yazarlar</a:t>
            </a:r>
            <a:endParaRPr lang="tr-TR" sz="4000" noProof="0" dirty="0"/>
          </a:p>
        </p:txBody>
      </p:sp>
    </p:spTree>
    <p:extLst>
      <p:ext uri="{BB962C8B-B14F-4D97-AF65-F5344CB8AC3E}">
        <p14:creationId xmlns:p14="http://schemas.microsoft.com/office/powerpoint/2010/main" val="413689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Metin içinde iki ya da daha fazla yapıta gönderme yapılıyorsa alıntı yapılan yapıtların yazarlarının soyadları alfabetik olarak sıralanır. </a:t>
            </a:r>
            <a:br>
              <a:rPr lang="tr-TR" noProof="0" dirty="0" smtClean="0">
                <a:effectLst/>
              </a:rPr>
            </a:br>
            <a:r>
              <a:rPr lang="tr-TR" noProof="0" dirty="0" smtClean="0">
                <a:effectLst/>
              </a:rPr>
              <a:t/>
            </a:r>
            <a:br>
              <a:rPr lang="tr-TR" noProof="0" dirty="0" smtClean="0">
                <a:effectLst/>
              </a:rPr>
            </a:br>
            <a:r>
              <a:rPr lang="tr-TR" noProof="0" dirty="0" smtClean="0">
                <a:effectLst/>
              </a:rPr>
              <a:t>Örnek:</a:t>
            </a:r>
            <a:br>
              <a:rPr lang="tr-TR" noProof="0" dirty="0" smtClean="0">
                <a:effectLst/>
              </a:rPr>
            </a:br>
            <a:r>
              <a:rPr lang="tr-TR" noProof="0" dirty="0" smtClean="0">
                <a:effectLst/>
              </a:rPr>
              <a:t/>
            </a:r>
            <a:br>
              <a:rPr lang="tr-TR" noProof="0" dirty="0" smtClean="0">
                <a:effectLst/>
              </a:rPr>
            </a:br>
            <a:r>
              <a:rPr lang="tr-TR" noProof="0" dirty="0" smtClean="0">
                <a:effectLst/>
              </a:rPr>
              <a:t>Bazı kaynaklarda gerçekçiliğin boyutları “dilin inşası” açısından tartışılır (Altuğ ve Parla, 1983; Arkan, 1989, 1991). </a:t>
            </a:r>
            <a:endParaRPr lang="tr-TR" noProof="0" dirty="0"/>
          </a:p>
        </p:txBody>
      </p:sp>
      <p:sp>
        <p:nvSpPr>
          <p:cNvPr id="2" name="Title 1"/>
          <p:cNvSpPr>
            <a:spLocks noGrp="1"/>
          </p:cNvSpPr>
          <p:nvPr>
            <p:ph type="title"/>
          </p:nvPr>
        </p:nvSpPr>
        <p:spPr/>
        <p:txBody>
          <a:bodyPr/>
          <a:lstStyle/>
          <a:p>
            <a:r>
              <a:rPr lang="tr-TR" sz="3600" noProof="0" dirty="0" smtClean="0"/>
              <a:t>8. İki ya </a:t>
            </a:r>
            <a:r>
              <a:rPr lang="tr-TR" sz="3600" dirty="0"/>
              <a:t>d</a:t>
            </a:r>
            <a:r>
              <a:rPr lang="tr-TR" sz="3600" noProof="0" dirty="0" smtClean="0"/>
              <a:t>a Daha Fazla Yapıt</a:t>
            </a:r>
            <a:endParaRPr lang="tr-TR" sz="3600" noProof="0" dirty="0"/>
          </a:p>
        </p:txBody>
      </p:sp>
    </p:spTree>
    <p:extLst>
      <p:ext uri="{BB962C8B-B14F-4D97-AF65-F5344CB8AC3E}">
        <p14:creationId xmlns:p14="http://schemas.microsoft.com/office/powerpoint/2010/main" val="355540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tr-TR" noProof="0" smtClean="0">
                <a:effectLst/>
                <a:latin typeface="Calisto MT"/>
                <a:cs typeface="Calisto MT"/>
              </a:rPr>
              <a:t>Çalışmalarda birincil kaynaklara ulaşmak esastır. Ancak bazı güçlükler nedeniyle asıl kaynağa ulaşılamamışsa metinde alıntılanan ya da aktarılan kaynak belirtilebilir. </a:t>
            </a:r>
            <a:br>
              <a:rPr lang="tr-TR" noProof="0" smtClean="0">
                <a:effectLst/>
                <a:latin typeface="Calisto MT"/>
                <a:cs typeface="Calisto MT"/>
              </a:rPr>
            </a:br>
            <a:r>
              <a:rPr lang="tr-TR" noProof="0" smtClean="0">
                <a:effectLst/>
                <a:latin typeface="Calisto MT"/>
                <a:cs typeface="Calisto MT"/>
              </a:rPr>
              <a:t/>
            </a:r>
            <a:br>
              <a:rPr lang="tr-TR" noProof="0" smtClean="0">
                <a:effectLst/>
                <a:latin typeface="Calisto MT"/>
                <a:cs typeface="Calisto MT"/>
              </a:rPr>
            </a:br>
            <a:r>
              <a:rPr lang="tr-TR" noProof="0" smtClean="0">
                <a:effectLst/>
                <a:latin typeface="Calisto MT"/>
                <a:cs typeface="Calisto MT"/>
              </a:rPr>
              <a:t>Örnek:</a:t>
            </a:r>
            <a:br>
              <a:rPr lang="tr-TR" noProof="0" smtClean="0">
                <a:effectLst/>
                <a:latin typeface="Calisto MT"/>
                <a:cs typeface="Calisto MT"/>
              </a:rPr>
            </a:br>
            <a:r>
              <a:rPr lang="tr-TR" noProof="0" smtClean="0">
                <a:effectLst/>
                <a:latin typeface="Calisto MT"/>
                <a:cs typeface="Calisto MT"/>
              </a:rPr>
              <a:t>Martin Jay, “Deneyim insanın varlığının temelidir” der (alıntılayan Gürbilek, 2004, s. 115).</a:t>
            </a:r>
            <a:br>
              <a:rPr lang="tr-TR" noProof="0" smtClean="0">
                <a:effectLst/>
                <a:latin typeface="Calisto MT"/>
                <a:cs typeface="Calisto MT"/>
              </a:rPr>
            </a:br>
            <a:r>
              <a:rPr lang="tr-TR" noProof="0" smtClean="0">
                <a:effectLst/>
                <a:latin typeface="Calisto MT"/>
                <a:cs typeface="Calisto MT"/>
              </a:rPr>
              <a:t/>
            </a:r>
            <a:br>
              <a:rPr lang="tr-TR" noProof="0" smtClean="0">
                <a:effectLst/>
                <a:latin typeface="Calisto MT"/>
                <a:cs typeface="Calisto MT"/>
              </a:rPr>
            </a:br>
            <a:r>
              <a:rPr lang="tr-TR" noProof="0" smtClean="0">
                <a:effectLst/>
                <a:latin typeface="Calisto MT"/>
                <a:cs typeface="Calisto MT"/>
              </a:rPr>
              <a:t>Uyarı:</a:t>
            </a:r>
          </a:p>
          <a:p>
            <a:pPr marL="0" indent="0">
              <a:buNone/>
            </a:pPr>
            <a:r>
              <a:rPr lang="tr-TR" noProof="0" smtClean="0">
                <a:latin typeface="Calisto MT"/>
                <a:cs typeface="Calisto MT"/>
              </a:rPr>
              <a:t>Bibliyografyada, alıntılanan kaynakla ilgili bilgilere yer verilmez. Yalnızca alıntıyı yapan yazarın yapıtına yer verilir.</a:t>
            </a:r>
            <a:endParaRPr lang="tr-TR" noProof="0">
              <a:latin typeface="Calisto MT"/>
              <a:cs typeface="Calisto MT"/>
            </a:endParaRPr>
          </a:p>
        </p:txBody>
      </p:sp>
      <p:sp>
        <p:nvSpPr>
          <p:cNvPr id="2" name="Title 1"/>
          <p:cNvSpPr>
            <a:spLocks noGrp="1"/>
          </p:cNvSpPr>
          <p:nvPr>
            <p:ph type="title"/>
          </p:nvPr>
        </p:nvSpPr>
        <p:spPr/>
        <p:txBody>
          <a:bodyPr/>
          <a:lstStyle/>
          <a:p>
            <a:r>
              <a:rPr lang="tr-TR" sz="3600" noProof="0" dirty="0" smtClean="0">
                <a:effectLst/>
              </a:rPr>
              <a:t>9. Alıntılanan ya </a:t>
            </a:r>
            <a:r>
              <a:rPr lang="tr-TR" sz="3600" dirty="0"/>
              <a:t>d</a:t>
            </a:r>
            <a:r>
              <a:rPr lang="tr-TR" sz="3600" noProof="0" dirty="0" smtClean="0">
                <a:effectLst/>
              </a:rPr>
              <a:t>a Aktarılan Kaynak </a:t>
            </a:r>
            <a:endParaRPr lang="tr-TR" sz="3600" noProof="0" dirty="0"/>
          </a:p>
        </p:txBody>
      </p:sp>
    </p:spTree>
    <p:extLst>
      <p:ext uri="{BB962C8B-B14F-4D97-AF65-F5344CB8AC3E}">
        <p14:creationId xmlns:p14="http://schemas.microsoft.com/office/powerpoint/2010/main" val="3790654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tr-TR" noProof="0" dirty="0" smtClean="0">
                <a:effectLst/>
              </a:rPr>
              <a:t>Alıntılanan kısmın 40 sözcükten veya beş satırdan fazla olduğu uzun alıntılarda çift tırnak işareti kullanılmaz ve alıntı blok haline getirilir. </a:t>
            </a:r>
          </a:p>
          <a:p>
            <a:pPr marL="0" indent="0">
              <a:buNone/>
            </a:pPr>
            <a:r>
              <a:rPr lang="tr-TR" noProof="0" dirty="0" smtClean="0">
                <a:effectLst/>
              </a:rPr>
              <a:t>Blok alıntıda, metin içindeki alıntıdan farklı olarak nokta parantezden önce konur.</a:t>
            </a:r>
          </a:p>
          <a:p>
            <a:pPr marL="0" indent="0">
              <a:buNone/>
            </a:pPr>
            <a:r>
              <a:rPr lang="tr-TR" noProof="0" dirty="0" smtClean="0">
                <a:effectLst/>
              </a:rPr>
              <a:t> </a:t>
            </a:r>
          </a:p>
          <a:p>
            <a:pPr marL="0" indent="0">
              <a:buNone/>
            </a:pPr>
            <a:r>
              <a:rPr lang="tr-TR" noProof="0" dirty="0" smtClean="0">
                <a:effectLst/>
              </a:rPr>
              <a:t>	</a:t>
            </a:r>
          </a:p>
          <a:p>
            <a:pPr marL="0" indent="0">
              <a:buNone/>
            </a:pPr>
            <a:endParaRPr lang="tr-TR" noProof="0" dirty="0"/>
          </a:p>
        </p:txBody>
      </p:sp>
      <p:sp>
        <p:nvSpPr>
          <p:cNvPr id="2" name="Title 1"/>
          <p:cNvSpPr>
            <a:spLocks noGrp="1"/>
          </p:cNvSpPr>
          <p:nvPr>
            <p:ph type="title"/>
          </p:nvPr>
        </p:nvSpPr>
        <p:spPr/>
        <p:txBody>
          <a:bodyPr/>
          <a:lstStyle/>
          <a:p>
            <a:r>
              <a:rPr lang="tr-TR" noProof="0" dirty="0" smtClean="0"/>
              <a:t>10. Blok Alıntı</a:t>
            </a:r>
            <a:endParaRPr lang="tr-TR" noProof="0" dirty="0"/>
          </a:p>
        </p:txBody>
      </p:sp>
    </p:spTree>
    <p:extLst>
      <p:ext uri="{BB962C8B-B14F-4D97-AF65-F5344CB8AC3E}">
        <p14:creationId xmlns:p14="http://schemas.microsoft.com/office/powerpoint/2010/main" val="98000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noProof="0" dirty="0" smtClean="0"/>
              <a:t>APA (</a:t>
            </a:r>
            <a:r>
              <a:rPr lang="tr-TR" noProof="0" dirty="0" err="1" smtClean="0"/>
              <a:t>American</a:t>
            </a:r>
            <a:r>
              <a:rPr lang="tr-TR" noProof="0" dirty="0" smtClean="0"/>
              <a:t> </a:t>
            </a:r>
            <a:r>
              <a:rPr lang="tr-TR" noProof="0" dirty="0" err="1" smtClean="0"/>
              <a:t>Psychological</a:t>
            </a:r>
            <a:r>
              <a:rPr lang="tr-TR" noProof="0" dirty="0" smtClean="0"/>
              <a:t> </a:t>
            </a:r>
            <a:r>
              <a:rPr lang="tr-TR" noProof="0" dirty="0" err="1" smtClean="0"/>
              <a:t>Association</a:t>
            </a:r>
            <a:r>
              <a:rPr lang="tr-TR" noProof="0" dirty="0" smtClean="0"/>
              <a:t>)</a:t>
            </a:r>
          </a:p>
          <a:p>
            <a:r>
              <a:rPr lang="tr-TR" noProof="0" dirty="0" smtClean="0"/>
              <a:t>MLA (Modern Language </a:t>
            </a:r>
            <a:r>
              <a:rPr lang="tr-TR" noProof="0" dirty="0" err="1" smtClean="0"/>
              <a:t>Association</a:t>
            </a:r>
            <a:r>
              <a:rPr lang="tr-TR" noProof="0" dirty="0" smtClean="0"/>
              <a:t>)</a:t>
            </a:r>
          </a:p>
          <a:p>
            <a:r>
              <a:rPr lang="tr-TR" noProof="0" dirty="0" smtClean="0"/>
              <a:t>Chicago</a:t>
            </a:r>
            <a:endParaRPr lang="tr-TR" noProof="0" dirty="0"/>
          </a:p>
        </p:txBody>
      </p:sp>
      <p:sp>
        <p:nvSpPr>
          <p:cNvPr id="2" name="Title 1"/>
          <p:cNvSpPr>
            <a:spLocks noGrp="1"/>
          </p:cNvSpPr>
          <p:nvPr>
            <p:ph type="title"/>
          </p:nvPr>
        </p:nvSpPr>
        <p:spPr>
          <a:xfrm>
            <a:off x="688490" y="570156"/>
            <a:ext cx="7756263" cy="842262"/>
          </a:xfrm>
        </p:spPr>
        <p:txBody>
          <a:bodyPr/>
          <a:lstStyle/>
          <a:p>
            <a:r>
              <a:rPr lang="tr-TR" noProof="0" dirty="0" smtClean="0">
                <a:latin typeface="+mn-lt"/>
              </a:rPr>
              <a:t>Farklı Kaynak Gösterme Biçimleri</a:t>
            </a:r>
            <a:endParaRPr lang="tr-TR" noProof="0" dirty="0">
              <a:latin typeface="+mn-lt"/>
            </a:endParaRPr>
          </a:p>
        </p:txBody>
      </p:sp>
    </p:spTree>
    <p:extLst>
      <p:ext uri="{BB962C8B-B14F-4D97-AF65-F5344CB8AC3E}">
        <p14:creationId xmlns:p14="http://schemas.microsoft.com/office/powerpoint/2010/main" val="374049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468" y="2034400"/>
            <a:ext cx="8247393" cy="4650885"/>
          </a:xfrm>
        </p:spPr>
        <p:txBody>
          <a:bodyPr>
            <a:normAutofit/>
          </a:bodyPr>
          <a:lstStyle/>
          <a:p>
            <a:pPr marL="0" indent="0">
              <a:buNone/>
            </a:pPr>
            <a:endParaRPr lang="tr-TR" noProof="0" dirty="0" smtClean="0">
              <a:effectLst/>
            </a:endParaRPr>
          </a:p>
          <a:p>
            <a:pPr marL="0" indent="0">
              <a:buNone/>
            </a:pPr>
            <a:r>
              <a:rPr lang="tr-TR" noProof="0" dirty="0" smtClean="0">
                <a:effectLst/>
              </a:rPr>
              <a:t>Metinde alıntı yapılan bütün kaynaklar, “Kaynakça” başlıklı yeni bir sayfada gösterilir. </a:t>
            </a:r>
          </a:p>
          <a:p>
            <a:pPr marL="0" indent="0">
              <a:buNone/>
            </a:pPr>
            <a:r>
              <a:rPr lang="tr-TR" noProof="0" dirty="0" smtClean="0">
                <a:effectLst/>
              </a:rPr>
              <a:t>Bu bölümde, çalışmada kullanılan bütün kaynaklar doğru ve tam olarak listelenir.</a:t>
            </a:r>
          </a:p>
          <a:p>
            <a:pPr marL="0" indent="0">
              <a:buNone/>
            </a:pPr>
            <a:r>
              <a:rPr lang="tr-TR" noProof="0" dirty="0" smtClean="0">
                <a:effectLst/>
              </a:rPr>
              <a:t>Metinde gönderme yapılmayan kaynaklara “</a:t>
            </a:r>
            <a:r>
              <a:rPr lang="tr-TR" noProof="0" dirty="0" err="1" smtClean="0">
                <a:effectLst/>
              </a:rPr>
              <a:t>Kaynakça”da</a:t>
            </a:r>
            <a:r>
              <a:rPr lang="tr-TR" noProof="0" dirty="0" smtClean="0">
                <a:effectLst/>
              </a:rPr>
              <a:t> yer verilmez. </a:t>
            </a:r>
          </a:p>
          <a:p>
            <a:pPr marL="0" indent="0">
              <a:buNone/>
            </a:pPr>
            <a:r>
              <a:rPr lang="tr-TR" noProof="0" dirty="0" smtClean="0">
                <a:effectLst/>
              </a:rPr>
              <a:t>Bizzat görülmeyen ve yararlanılmayan kaynaklar “</a:t>
            </a:r>
            <a:r>
              <a:rPr lang="tr-TR" noProof="0" dirty="0" err="1" smtClean="0">
                <a:effectLst/>
              </a:rPr>
              <a:t>Kaynakça”ya</a:t>
            </a:r>
            <a:r>
              <a:rPr lang="tr-TR" noProof="0" dirty="0" smtClean="0">
                <a:effectLst/>
              </a:rPr>
              <a:t> alınmaz. Böyle bir uygulama “çalıntı” sayılır.</a:t>
            </a:r>
          </a:p>
          <a:p>
            <a:pPr marL="0" indent="0">
              <a:buNone/>
            </a:pPr>
            <a:endParaRPr lang="tr-TR" noProof="0" dirty="0"/>
          </a:p>
        </p:txBody>
      </p:sp>
      <p:sp>
        <p:nvSpPr>
          <p:cNvPr id="2" name="Title 1"/>
          <p:cNvSpPr>
            <a:spLocks noGrp="1"/>
          </p:cNvSpPr>
          <p:nvPr>
            <p:ph type="title"/>
          </p:nvPr>
        </p:nvSpPr>
        <p:spPr/>
        <p:txBody>
          <a:bodyPr/>
          <a:lstStyle/>
          <a:p>
            <a:pPr>
              <a:lnSpc>
                <a:spcPct val="90000"/>
              </a:lnSpc>
            </a:pPr>
            <a:r>
              <a:rPr lang="tr-TR" sz="4800" noProof="0" dirty="0" smtClean="0">
                <a:effectLst/>
              </a:rPr>
              <a:t> 11. Kaynakçanın Hazırlanması</a:t>
            </a:r>
            <a:endParaRPr lang="tr-TR" sz="4800" noProof="0" dirty="0"/>
          </a:p>
        </p:txBody>
      </p:sp>
    </p:spTree>
    <p:extLst>
      <p:ext uri="{BB962C8B-B14F-4D97-AF65-F5344CB8AC3E}">
        <p14:creationId xmlns:p14="http://schemas.microsoft.com/office/powerpoint/2010/main" val="1730137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397222"/>
            <a:ext cx="7745505" cy="3728940"/>
          </a:xfrm>
        </p:spPr>
        <p:txBody>
          <a:bodyPr>
            <a:normAutofit/>
          </a:bodyPr>
          <a:lstStyle/>
          <a:p>
            <a:pPr marL="0" indent="0">
              <a:buNone/>
            </a:pPr>
            <a:r>
              <a:rPr lang="tr-TR" noProof="0" dirty="0" smtClean="0">
                <a:effectLst/>
              </a:rPr>
              <a:t>Kaynaklar yazarların soyadına göre “asılı” düzende alfabetik olarak sıralanır. </a:t>
            </a:r>
          </a:p>
          <a:p>
            <a:pPr marL="0" indent="0">
              <a:buNone/>
            </a:pPr>
            <a:r>
              <a:rPr lang="tr-TR" noProof="0" dirty="0" smtClean="0">
                <a:effectLst/>
              </a:rPr>
              <a:t>Eğer yazar adı yoksa yapıt adı esas alınır.</a:t>
            </a:r>
          </a:p>
          <a:p>
            <a:pPr marL="0" indent="0">
              <a:buNone/>
            </a:pPr>
            <a:r>
              <a:rPr lang="tr-TR" noProof="0" dirty="0" smtClean="0">
                <a:effectLst/>
              </a:rPr>
              <a:t>Bir yazarın birden çok yapıtı kullanılmışsa kaynaklar kronolojik sırayla yazılır. </a:t>
            </a:r>
          </a:p>
          <a:p>
            <a:pPr marL="0" indent="0">
              <a:buNone/>
            </a:pPr>
            <a:r>
              <a:rPr lang="tr-TR" noProof="0" dirty="0" smtClean="0">
                <a:effectLst/>
              </a:rPr>
              <a:t>Bir yazarın aynı yıl yayımlanmış birden fazla yapıtı kullanılmışsa yapıt adlarının alfabetik sırasına göre “2008a”, “2008b” şeklinde sıralanır.</a:t>
            </a:r>
          </a:p>
          <a:p>
            <a:pPr marL="0" indent="0">
              <a:buNone/>
            </a:pPr>
            <a:endParaRPr lang="tr-TR" noProof="0" dirty="0"/>
          </a:p>
        </p:txBody>
      </p:sp>
      <p:sp>
        <p:nvSpPr>
          <p:cNvPr id="2" name="Title 1"/>
          <p:cNvSpPr>
            <a:spLocks noGrp="1"/>
          </p:cNvSpPr>
          <p:nvPr>
            <p:ph type="title"/>
          </p:nvPr>
        </p:nvSpPr>
        <p:spPr>
          <a:xfrm>
            <a:off x="688490" y="570156"/>
            <a:ext cx="7756263" cy="790430"/>
          </a:xfrm>
        </p:spPr>
        <p:txBody>
          <a:bodyPr/>
          <a:lstStyle/>
          <a:p>
            <a:r>
              <a:rPr lang="tr-TR" noProof="0" dirty="0" smtClean="0"/>
              <a:t>Kaynakçanın Hazırlanması</a:t>
            </a:r>
            <a:endParaRPr lang="tr-TR" noProof="0" dirty="0"/>
          </a:p>
        </p:txBody>
      </p:sp>
    </p:spTree>
    <p:extLst>
      <p:ext uri="{BB962C8B-B14F-4D97-AF65-F5344CB8AC3E}">
        <p14:creationId xmlns:p14="http://schemas.microsoft.com/office/powerpoint/2010/main" val="4277747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smtClean="0">
                <a:effectLst/>
              </a:rPr>
              <a:t>“Kaynakça”da sırasıyla yazarın soyadı, ilk ad(lar)ının baş harfi, (parantez içinde) yayının yılı, yapıtın adı, yayın bilgileri noktalarla ayrılarak yazılır. </a:t>
            </a:r>
          </a:p>
          <a:p>
            <a:pPr marL="0" indent="0">
              <a:buNone/>
            </a:pPr>
            <a:r>
              <a:rPr lang="tr-TR" noProof="0" smtClean="0">
                <a:effectLst/>
              </a:rPr>
              <a:t>Kitap adları büyük ve eğik harflerle yazılır. </a:t>
            </a:r>
            <a:endParaRPr lang="tr-TR" noProof="0"/>
          </a:p>
        </p:txBody>
      </p:sp>
      <p:sp>
        <p:nvSpPr>
          <p:cNvPr id="2" name="Title 1"/>
          <p:cNvSpPr>
            <a:spLocks noGrp="1"/>
          </p:cNvSpPr>
          <p:nvPr>
            <p:ph type="title"/>
          </p:nvPr>
        </p:nvSpPr>
        <p:spPr/>
        <p:txBody>
          <a:bodyPr/>
          <a:lstStyle/>
          <a:p>
            <a:r>
              <a:rPr lang="tr-TR" noProof="0" dirty="0" smtClean="0"/>
              <a:t>1. Kitaplar</a:t>
            </a:r>
            <a:endParaRPr lang="tr-TR" noProof="0" dirty="0"/>
          </a:p>
        </p:txBody>
      </p:sp>
    </p:spTree>
    <p:extLst>
      <p:ext uri="{BB962C8B-B14F-4D97-AF65-F5344CB8AC3E}">
        <p14:creationId xmlns:p14="http://schemas.microsoft.com/office/powerpoint/2010/main" val="422169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Örnek:</a:t>
            </a:r>
            <a:br>
              <a:rPr lang="tr-TR" noProof="0" dirty="0" smtClean="0">
                <a:effectLst/>
              </a:rPr>
            </a:br>
            <a:r>
              <a:rPr lang="tr-TR" noProof="0" dirty="0" smtClean="0">
                <a:effectLst/>
              </a:rPr>
              <a:t/>
            </a:r>
            <a:br>
              <a:rPr lang="tr-TR" noProof="0" dirty="0" smtClean="0">
                <a:effectLst/>
              </a:rPr>
            </a:br>
            <a:r>
              <a:rPr lang="tr-TR" noProof="0" dirty="0" err="1" smtClean="0">
                <a:effectLst/>
              </a:rPr>
              <a:t>Gürbilek</a:t>
            </a:r>
            <a:r>
              <a:rPr lang="tr-TR" noProof="0" dirty="0" smtClean="0">
                <a:effectLst/>
              </a:rPr>
              <a:t>, N. (2004). </a:t>
            </a:r>
            <a:r>
              <a:rPr lang="tr-TR" i="1" noProof="0" dirty="0" smtClean="0">
                <a:effectLst/>
              </a:rPr>
              <a:t>Kör Ayna, Kayıp Şark</a:t>
            </a:r>
            <a:r>
              <a:rPr lang="tr-TR" noProof="0" dirty="0" smtClean="0">
                <a:effectLst/>
              </a:rPr>
              <a:t>. İstanbul: 	Metis Yayınları.</a:t>
            </a:r>
            <a:br>
              <a:rPr lang="tr-TR" noProof="0" dirty="0" smtClean="0">
                <a:effectLst/>
              </a:rPr>
            </a:br>
            <a:r>
              <a:rPr lang="tr-TR" noProof="0" dirty="0" smtClean="0">
                <a:effectLst/>
              </a:rPr>
              <a:t/>
            </a:r>
            <a:br>
              <a:rPr lang="tr-TR" noProof="0" dirty="0" smtClean="0">
                <a:effectLst/>
              </a:rPr>
            </a:br>
            <a:r>
              <a:rPr lang="tr-TR" noProof="0" dirty="0" smtClean="0">
                <a:effectLst/>
              </a:rPr>
              <a:t>Tek editörün hazırladığı kitaplar da aynı biçimde gösterilir:</a:t>
            </a:r>
            <a:br>
              <a:rPr lang="tr-TR" noProof="0" dirty="0" smtClean="0">
                <a:effectLst/>
              </a:rPr>
            </a:br>
            <a:r>
              <a:rPr lang="tr-TR" noProof="0" dirty="0" smtClean="0">
                <a:effectLst/>
              </a:rPr>
              <a:t/>
            </a:r>
            <a:br>
              <a:rPr lang="tr-TR" noProof="0" dirty="0" smtClean="0">
                <a:effectLst/>
              </a:rPr>
            </a:br>
            <a:r>
              <a:rPr lang="tr-TR" noProof="0" dirty="0" smtClean="0">
                <a:effectLst/>
              </a:rPr>
              <a:t>Kalpaklı, M. (Ed.). (1999). </a:t>
            </a:r>
            <a:r>
              <a:rPr lang="tr-TR" i="1" noProof="0" dirty="0" smtClean="0">
                <a:effectLst/>
              </a:rPr>
              <a:t>Osmanlı Divan Şiiri Üzerine 	Metinler</a:t>
            </a:r>
            <a:r>
              <a:rPr lang="tr-TR" noProof="0" dirty="0" smtClean="0">
                <a:effectLst/>
              </a:rPr>
              <a:t>. İstanbul: Yapı Kredi Yayınları.</a:t>
            </a:r>
          </a:p>
          <a:p>
            <a:pPr marL="0" indent="0">
              <a:buNone/>
            </a:pPr>
            <a:endParaRPr lang="tr-TR" noProof="0" dirty="0"/>
          </a:p>
        </p:txBody>
      </p:sp>
      <p:sp>
        <p:nvSpPr>
          <p:cNvPr id="2" name="Title 1"/>
          <p:cNvSpPr>
            <a:spLocks noGrp="1"/>
          </p:cNvSpPr>
          <p:nvPr>
            <p:ph type="title"/>
          </p:nvPr>
        </p:nvSpPr>
        <p:spPr/>
        <p:txBody>
          <a:bodyPr/>
          <a:lstStyle/>
          <a:p>
            <a:r>
              <a:rPr lang="tr-TR" noProof="0" dirty="0" smtClean="0"/>
              <a:t>Tek Yazarlı Yapıt</a:t>
            </a:r>
            <a:endParaRPr lang="tr-TR" noProof="0" dirty="0"/>
          </a:p>
        </p:txBody>
      </p:sp>
    </p:spTree>
    <p:extLst>
      <p:ext uri="{BB962C8B-B14F-4D97-AF65-F5344CB8AC3E}">
        <p14:creationId xmlns:p14="http://schemas.microsoft.com/office/powerpoint/2010/main" val="1504391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t>Örnek:</a:t>
            </a:r>
            <a:br>
              <a:rPr lang="tr-TR" noProof="0" dirty="0" smtClean="0"/>
            </a:br>
            <a:r>
              <a:rPr lang="tr-TR" noProof="0" dirty="0" smtClean="0"/>
              <a:t/>
            </a:r>
            <a:br>
              <a:rPr lang="tr-TR" noProof="0" dirty="0" smtClean="0"/>
            </a:br>
            <a:r>
              <a:rPr lang="tr-TR" noProof="0" dirty="0" smtClean="0">
                <a:effectLst/>
              </a:rPr>
              <a:t>Taner, R. ve Bezirci, A. (1997). </a:t>
            </a:r>
            <a:r>
              <a:rPr lang="tr-TR" i="1" noProof="0" dirty="0" smtClean="0">
                <a:effectLst/>
              </a:rPr>
              <a:t>Seçme Romanlar</a:t>
            </a:r>
            <a:r>
              <a:rPr lang="tr-TR" noProof="0" dirty="0" smtClean="0">
                <a:effectLst/>
              </a:rPr>
              <a:t>. İstanbul: 	Evrensel Yayıncılık.</a:t>
            </a:r>
          </a:p>
          <a:p>
            <a:pPr marL="0" indent="0">
              <a:buNone/>
            </a:pPr>
            <a:r>
              <a:rPr lang="tr-TR" noProof="0" dirty="0" smtClean="0"/>
              <a:t/>
            </a:r>
            <a:br>
              <a:rPr lang="tr-TR" noProof="0" dirty="0" smtClean="0"/>
            </a:br>
            <a:endParaRPr lang="tr-TR" noProof="0" dirty="0"/>
          </a:p>
        </p:txBody>
      </p:sp>
      <p:sp>
        <p:nvSpPr>
          <p:cNvPr id="2" name="Title 1"/>
          <p:cNvSpPr>
            <a:spLocks noGrp="1"/>
          </p:cNvSpPr>
          <p:nvPr>
            <p:ph type="title"/>
          </p:nvPr>
        </p:nvSpPr>
        <p:spPr>
          <a:xfrm>
            <a:off x="688490" y="570157"/>
            <a:ext cx="7756263" cy="738598"/>
          </a:xfrm>
        </p:spPr>
        <p:txBody>
          <a:bodyPr/>
          <a:lstStyle/>
          <a:p>
            <a:r>
              <a:rPr lang="tr-TR" sz="4800" noProof="0" dirty="0" smtClean="0"/>
              <a:t>Birden Fazla Yazarlı Yapıt</a:t>
            </a:r>
            <a:endParaRPr lang="tr-TR" sz="4800" noProof="0" dirty="0"/>
          </a:p>
        </p:txBody>
      </p:sp>
    </p:spTree>
    <p:extLst>
      <p:ext uri="{BB962C8B-B14F-4D97-AF65-F5344CB8AC3E}">
        <p14:creationId xmlns:p14="http://schemas.microsoft.com/office/powerpoint/2010/main" val="23730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tr-TR" noProof="0" dirty="0" smtClean="0"/>
              <a:t>Örnek:</a:t>
            </a:r>
            <a:br>
              <a:rPr lang="tr-TR" noProof="0" dirty="0" smtClean="0"/>
            </a:br>
            <a:endParaRPr lang="tr-TR" noProof="0" dirty="0" smtClean="0">
              <a:effectLst/>
            </a:endParaRPr>
          </a:p>
          <a:p>
            <a:pPr marL="0" indent="0">
              <a:buNone/>
            </a:pPr>
            <a:r>
              <a:rPr lang="tr-TR" i="1" noProof="0" dirty="0" smtClean="0"/>
              <a:t>En Sevilen Şiirler</a:t>
            </a:r>
            <a:r>
              <a:rPr lang="tr-TR" noProof="0" dirty="0" smtClean="0"/>
              <a:t>. (2014). İstanbul: Yeditepe Yayınları. </a:t>
            </a:r>
            <a:br>
              <a:rPr lang="tr-TR" noProof="0" dirty="0" smtClean="0"/>
            </a:br>
            <a:r>
              <a:rPr lang="tr-TR" noProof="0" dirty="0" smtClean="0"/>
              <a:t/>
            </a:r>
            <a:br>
              <a:rPr lang="tr-TR" noProof="0" dirty="0" smtClean="0"/>
            </a:br>
            <a:r>
              <a:rPr lang="tr-TR" noProof="0" dirty="0" smtClean="0"/>
              <a:t>Uyarı:</a:t>
            </a:r>
            <a:br>
              <a:rPr lang="tr-TR" noProof="0" dirty="0" smtClean="0"/>
            </a:br>
            <a:r>
              <a:rPr lang="tr-TR" noProof="0" dirty="0" smtClean="0"/>
              <a:t>Kaynaklar yazılırken bu tür yapıtlar, alfabetik sıra esas alınarak yazar adlarıyla birlikte sıralanır, farklı bir kısımda yazılmaz. </a:t>
            </a:r>
          </a:p>
          <a:p>
            <a:pPr marL="0" indent="0">
              <a:buNone/>
            </a:pPr>
            <a:r>
              <a:rPr lang="tr-TR" noProof="0" dirty="0" smtClean="0"/>
              <a:t>Örnekte yapıt adı “</a:t>
            </a:r>
            <a:r>
              <a:rPr lang="tr-TR" noProof="0" dirty="0" err="1" smtClean="0"/>
              <a:t>E”harfiyle</a:t>
            </a:r>
            <a:r>
              <a:rPr lang="tr-TR" noProof="0" dirty="0" smtClean="0"/>
              <a:t> başladığı için, bu kaynak soyadı “D” ve “F” ile başlayan yazarların yapıtları arasında sıralanır. </a:t>
            </a:r>
            <a:br>
              <a:rPr lang="tr-TR" noProof="0" dirty="0" smtClean="0"/>
            </a:br>
            <a:r>
              <a:rPr lang="tr-TR" noProof="0" dirty="0" smtClean="0"/>
              <a:t/>
            </a:r>
            <a:br>
              <a:rPr lang="tr-TR" noProof="0" dirty="0" smtClean="0"/>
            </a:br>
            <a:endParaRPr lang="tr-TR" noProof="0" dirty="0"/>
          </a:p>
        </p:txBody>
      </p:sp>
      <p:sp>
        <p:nvSpPr>
          <p:cNvPr id="2" name="Title 1"/>
          <p:cNvSpPr>
            <a:spLocks noGrp="1"/>
          </p:cNvSpPr>
          <p:nvPr>
            <p:ph type="title"/>
          </p:nvPr>
        </p:nvSpPr>
        <p:spPr>
          <a:xfrm>
            <a:off x="440597" y="570156"/>
            <a:ext cx="8267665" cy="1054250"/>
          </a:xfrm>
        </p:spPr>
        <p:txBody>
          <a:bodyPr/>
          <a:lstStyle/>
          <a:p>
            <a:r>
              <a:rPr lang="tr-TR" sz="4800" noProof="0" dirty="0" smtClean="0"/>
              <a:t>Yazarı Belli Olmayan Yapıtlar</a:t>
            </a:r>
            <a:endParaRPr lang="tr-TR" sz="4800" noProof="0" dirty="0"/>
          </a:p>
        </p:txBody>
      </p:sp>
    </p:spTree>
    <p:extLst>
      <p:ext uri="{BB962C8B-B14F-4D97-AF65-F5344CB8AC3E}">
        <p14:creationId xmlns:p14="http://schemas.microsoft.com/office/powerpoint/2010/main" val="3477596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70000"/>
              </a:lnSpc>
              <a:buNone/>
            </a:pPr>
            <a:r>
              <a:rPr lang="tr-TR" noProof="0" dirty="0" smtClean="0">
                <a:effectLst/>
              </a:rPr>
              <a:t>Örnek: </a:t>
            </a:r>
          </a:p>
          <a:p>
            <a:pPr marL="0" indent="0">
              <a:lnSpc>
                <a:spcPct val="70000"/>
              </a:lnSpc>
              <a:buNone/>
            </a:pPr>
            <a:endParaRPr lang="tr-TR" noProof="0" dirty="0" smtClean="0">
              <a:effectLst/>
            </a:endParaRPr>
          </a:p>
          <a:p>
            <a:pPr marL="0" indent="0">
              <a:lnSpc>
                <a:spcPct val="150000"/>
              </a:lnSpc>
              <a:spcBef>
                <a:spcPts val="0"/>
              </a:spcBef>
              <a:buNone/>
            </a:pPr>
            <a:r>
              <a:rPr lang="tr-TR" noProof="0" dirty="0" smtClean="0">
                <a:effectLst/>
              </a:rPr>
              <a:t>Bahtin, M. M. (2004). </a:t>
            </a:r>
            <a:r>
              <a:rPr lang="tr-TR" i="1" noProof="0" dirty="0" smtClean="0">
                <a:effectLst/>
              </a:rPr>
              <a:t>Dostoyevski </a:t>
            </a:r>
            <a:r>
              <a:rPr lang="tr-TR" i="1" noProof="0" dirty="0" err="1" smtClean="0">
                <a:effectLst/>
              </a:rPr>
              <a:t>Poetikasının</a:t>
            </a:r>
            <a:r>
              <a:rPr lang="tr-TR" i="1" noProof="0" dirty="0" smtClean="0">
                <a:effectLst/>
              </a:rPr>
              <a:t> Sorunları</a:t>
            </a:r>
            <a:r>
              <a:rPr lang="tr-TR" noProof="0" dirty="0" smtClean="0">
                <a:effectLst/>
              </a:rPr>
              <a:t> </a:t>
            </a:r>
          </a:p>
          <a:p>
            <a:pPr marL="0" indent="0">
              <a:lnSpc>
                <a:spcPct val="150000"/>
              </a:lnSpc>
              <a:spcBef>
                <a:spcPts val="0"/>
              </a:spcBef>
              <a:buNone/>
            </a:pPr>
            <a:r>
              <a:rPr lang="tr-TR" noProof="0" dirty="0" smtClean="0">
                <a:effectLst/>
              </a:rPr>
              <a:t>	(C. </a:t>
            </a:r>
            <a:r>
              <a:rPr lang="tr-TR" noProof="0" dirty="0" err="1" smtClean="0">
                <a:effectLst/>
              </a:rPr>
              <a:t>Soydemir</a:t>
            </a:r>
            <a:r>
              <a:rPr lang="tr-TR" noProof="0" dirty="0" smtClean="0">
                <a:effectLst/>
              </a:rPr>
              <a:t>, Çev.). İstanbul: Metis Yayınları.</a:t>
            </a:r>
          </a:p>
          <a:p>
            <a:pPr marL="0" indent="0">
              <a:buNone/>
            </a:pPr>
            <a:endParaRPr lang="tr-TR" noProof="0" dirty="0"/>
          </a:p>
        </p:txBody>
      </p:sp>
      <p:sp>
        <p:nvSpPr>
          <p:cNvPr id="2" name="Title 1"/>
          <p:cNvSpPr>
            <a:spLocks noGrp="1"/>
          </p:cNvSpPr>
          <p:nvPr>
            <p:ph type="title"/>
          </p:nvPr>
        </p:nvSpPr>
        <p:spPr/>
        <p:txBody>
          <a:bodyPr/>
          <a:lstStyle/>
          <a:p>
            <a:r>
              <a:rPr lang="tr-TR" noProof="0" smtClean="0"/>
              <a:t>Çeviri Kitaplar</a:t>
            </a:r>
            <a:endParaRPr lang="tr-TR" noProof="0"/>
          </a:p>
        </p:txBody>
      </p:sp>
    </p:spTree>
    <p:extLst>
      <p:ext uri="{BB962C8B-B14F-4D97-AF65-F5344CB8AC3E}">
        <p14:creationId xmlns:p14="http://schemas.microsoft.com/office/powerpoint/2010/main" val="2301258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Örnek:</a:t>
            </a:r>
          </a:p>
          <a:p>
            <a:pPr marL="0" indent="0">
              <a:lnSpc>
                <a:spcPct val="150000"/>
              </a:lnSpc>
              <a:spcBef>
                <a:spcPts val="0"/>
              </a:spcBef>
              <a:buNone/>
            </a:pPr>
            <a:r>
              <a:rPr lang="tr-TR" noProof="0" dirty="0" smtClean="0">
                <a:effectLst/>
              </a:rPr>
              <a:t>Karasu, B. (1997). “İmge Üretiminde Roman Hâlâ İlk 	Sırada”. </a:t>
            </a:r>
            <a:r>
              <a:rPr lang="tr-TR" i="1" noProof="0" dirty="0" smtClean="0">
                <a:effectLst/>
              </a:rPr>
              <a:t>Ne Kitapsız Ne Kedisiz </a:t>
            </a:r>
            <a:r>
              <a:rPr lang="tr-TR" noProof="0" dirty="0" smtClean="0">
                <a:effectLst/>
              </a:rPr>
              <a:t>içinde</a:t>
            </a:r>
            <a:r>
              <a:rPr lang="tr-TR" i="1" noProof="0" dirty="0" smtClean="0">
                <a:effectLst/>
              </a:rPr>
              <a:t> </a:t>
            </a:r>
            <a:r>
              <a:rPr lang="tr-TR" noProof="0" dirty="0" smtClean="0">
                <a:effectLst/>
              </a:rPr>
              <a:t>(</a:t>
            </a:r>
            <a:r>
              <a:rPr lang="tr-TR" noProof="0" dirty="0" err="1" smtClean="0">
                <a:effectLst/>
              </a:rPr>
              <a:t>ss</a:t>
            </a:r>
            <a:r>
              <a:rPr lang="tr-TR" noProof="0" dirty="0" smtClean="0">
                <a:effectLst/>
              </a:rPr>
              <a:t>. 13-22). 	İstanbul: Metis Yayınları.</a:t>
            </a:r>
          </a:p>
          <a:p>
            <a:pPr marL="0" indent="0">
              <a:buNone/>
            </a:pPr>
            <a:endParaRPr lang="tr-TR" noProof="0" dirty="0"/>
          </a:p>
        </p:txBody>
      </p:sp>
      <p:sp>
        <p:nvSpPr>
          <p:cNvPr id="2" name="Title 1"/>
          <p:cNvSpPr>
            <a:spLocks noGrp="1"/>
          </p:cNvSpPr>
          <p:nvPr>
            <p:ph type="title"/>
          </p:nvPr>
        </p:nvSpPr>
        <p:spPr/>
        <p:txBody>
          <a:bodyPr/>
          <a:lstStyle/>
          <a:p>
            <a:r>
              <a:rPr lang="tr-TR" sz="3600" noProof="0" dirty="0" smtClean="0"/>
              <a:t>Yazıların Derlenmesiyle Oluşturulan Yapıtlar</a:t>
            </a:r>
            <a:endParaRPr lang="tr-TR" sz="3600" noProof="0" dirty="0"/>
          </a:p>
        </p:txBody>
      </p:sp>
    </p:spTree>
    <p:extLst>
      <p:ext uri="{BB962C8B-B14F-4D97-AF65-F5344CB8AC3E}">
        <p14:creationId xmlns:p14="http://schemas.microsoft.com/office/powerpoint/2010/main" val="3259887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spcBef>
                <a:spcPts val="0"/>
              </a:spcBef>
              <a:buNone/>
            </a:pPr>
            <a:r>
              <a:rPr lang="tr-TR" dirty="0" smtClean="0"/>
              <a:t>Örnek:</a:t>
            </a:r>
            <a:endParaRPr lang="tr-TR" dirty="0"/>
          </a:p>
          <a:p>
            <a:pPr marL="0" indent="0">
              <a:lnSpc>
                <a:spcPct val="150000"/>
              </a:lnSpc>
              <a:spcBef>
                <a:spcPts val="0"/>
              </a:spcBef>
              <a:buNone/>
            </a:pPr>
            <a:r>
              <a:rPr lang="tr-TR" noProof="0" dirty="0" smtClean="0">
                <a:effectLst/>
              </a:rPr>
              <a:t>Irzık, S. (2004). “Öznenin Vefatından Sonra Kadın</a:t>
            </a:r>
          </a:p>
          <a:p>
            <a:pPr marL="0" indent="0">
              <a:lnSpc>
                <a:spcPct val="150000"/>
              </a:lnSpc>
              <a:spcBef>
                <a:spcPts val="0"/>
              </a:spcBef>
              <a:buNone/>
            </a:pPr>
            <a:r>
              <a:rPr lang="tr-TR" dirty="0"/>
              <a:t>	</a:t>
            </a:r>
            <a:r>
              <a:rPr lang="tr-TR" noProof="0" dirty="0" smtClean="0">
                <a:effectLst/>
              </a:rPr>
              <a:t>Olarak Okumak”. J. Parla ve S. Irzık 	(Ed.). </a:t>
            </a:r>
            <a:r>
              <a:rPr lang="tr-TR" i="1" noProof="0" dirty="0" smtClean="0">
                <a:effectLst/>
              </a:rPr>
              <a:t>Kadınlar Dile Düşünce </a:t>
            </a:r>
            <a:r>
              <a:rPr lang="tr-TR" noProof="0" dirty="0" smtClean="0">
                <a:effectLst/>
              </a:rPr>
              <a:t>içinde</a:t>
            </a:r>
            <a:r>
              <a:rPr lang="tr-TR" i="1" noProof="0" dirty="0" smtClean="0">
                <a:effectLst/>
              </a:rPr>
              <a:t> </a:t>
            </a:r>
            <a:r>
              <a:rPr lang="tr-TR" noProof="0" dirty="0" smtClean="0">
                <a:effectLst/>
              </a:rPr>
              <a:t>(</a:t>
            </a:r>
            <a:r>
              <a:rPr lang="tr-TR" noProof="0" dirty="0" err="1" smtClean="0">
                <a:effectLst/>
              </a:rPr>
              <a:t>ss</a:t>
            </a:r>
            <a:r>
              <a:rPr lang="tr-TR" noProof="0" dirty="0" smtClean="0">
                <a:effectLst/>
              </a:rPr>
              <a:t>. 35-56). 	İstanbul: İletişim Yayınları.</a:t>
            </a:r>
          </a:p>
          <a:p>
            <a:pPr marL="0" indent="0">
              <a:buNone/>
            </a:pPr>
            <a:endParaRPr lang="tr-TR" noProof="0" dirty="0"/>
          </a:p>
        </p:txBody>
      </p:sp>
      <p:sp>
        <p:nvSpPr>
          <p:cNvPr id="2" name="Title 1"/>
          <p:cNvSpPr>
            <a:spLocks noGrp="1"/>
          </p:cNvSpPr>
          <p:nvPr>
            <p:ph type="title"/>
          </p:nvPr>
        </p:nvSpPr>
        <p:spPr/>
        <p:txBody>
          <a:bodyPr/>
          <a:lstStyle/>
          <a:p>
            <a:r>
              <a:rPr lang="tr-TR" sz="3600" noProof="0" dirty="0" smtClean="0">
                <a:effectLst/>
              </a:rPr>
              <a:t>Derlemede Yer Alan Bir Yazı ya da Bölüm </a:t>
            </a:r>
            <a:endParaRPr lang="tr-TR" sz="3600" noProof="0" dirty="0"/>
          </a:p>
        </p:txBody>
      </p:sp>
    </p:spTree>
    <p:extLst>
      <p:ext uri="{BB962C8B-B14F-4D97-AF65-F5344CB8AC3E}">
        <p14:creationId xmlns:p14="http://schemas.microsoft.com/office/powerpoint/2010/main" val="308443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effectLst/>
              </a:rPr>
              <a:t>Örnek:</a:t>
            </a:r>
          </a:p>
          <a:p>
            <a:pPr marL="0" indent="0">
              <a:buNone/>
            </a:pPr>
            <a:endParaRPr lang="tr-TR" dirty="0"/>
          </a:p>
          <a:p>
            <a:pPr marL="0" indent="0">
              <a:buNone/>
            </a:pPr>
            <a:r>
              <a:rPr lang="tr-TR" noProof="0" dirty="0" smtClean="0">
                <a:effectLst/>
              </a:rPr>
              <a:t>Akün, Ö. F. (1992). “Divan Edebiyatı”. </a:t>
            </a:r>
            <a:r>
              <a:rPr lang="tr-TR" i="1" noProof="0" dirty="0" smtClean="0">
                <a:effectLst/>
              </a:rPr>
              <a:t>Diyanet 	Vakfı</a:t>
            </a:r>
            <a:r>
              <a:rPr lang="tr-TR" noProof="0" dirty="0" smtClean="0">
                <a:effectLst/>
              </a:rPr>
              <a:t> </a:t>
            </a:r>
            <a:r>
              <a:rPr lang="tr-TR" i="1" noProof="0" dirty="0" smtClean="0">
                <a:effectLst/>
              </a:rPr>
              <a:t>İslâm Ansiklopedisi</a:t>
            </a:r>
            <a:r>
              <a:rPr lang="tr-TR" noProof="0" dirty="0" smtClean="0">
                <a:effectLst/>
              </a:rPr>
              <a:t> içinde (Cilt 16, </a:t>
            </a:r>
            <a:r>
              <a:rPr lang="tr-TR" noProof="0" dirty="0" err="1" smtClean="0">
                <a:effectLst/>
              </a:rPr>
              <a:t>ss</a:t>
            </a:r>
            <a:r>
              <a:rPr lang="tr-TR" noProof="0" dirty="0" smtClean="0">
                <a:effectLst/>
              </a:rPr>
              <a:t>. 398-	422). İstanbul: Türkiye Diyanet Vakfı Yayınları.</a:t>
            </a:r>
          </a:p>
          <a:p>
            <a:pPr marL="0" indent="0">
              <a:buNone/>
            </a:pPr>
            <a:endParaRPr lang="tr-TR" noProof="0" dirty="0"/>
          </a:p>
        </p:txBody>
      </p:sp>
      <p:sp>
        <p:nvSpPr>
          <p:cNvPr id="2" name="Title 1"/>
          <p:cNvSpPr>
            <a:spLocks noGrp="1"/>
          </p:cNvSpPr>
          <p:nvPr>
            <p:ph type="title"/>
          </p:nvPr>
        </p:nvSpPr>
        <p:spPr/>
        <p:txBody>
          <a:bodyPr/>
          <a:lstStyle/>
          <a:p>
            <a:r>
              <a:rPr lang="tr-TR" sz="3600" noProof="0" dirty="0" smtClean="0">
                <a:effectLst/>
              </a:rPr>
              <a:t>Başvuru Kitaplarındaki Bölüm ya </a:t>
            </a:r>
            <a:r>
              <a:rPr lang="tr-TR" sz="3600" dirty="0"/>
              <a:t>d</a:t>
            </a:r>
            <a:r>
              <a:rPr lang="tr-TR" sz="3600" noProof="0" dirty="0" smtClean="0">
                <a:effectLst/>
              </a:rPr>
              <a:t>a Yazı </a:t>
            </a:r>
            <a:endParaRPr lang="tr-TR" sz="3600" noProof="0" dirty="0"/>
          </a:p>
        </p:txBody>
      </p:sp>
    </p:spTree>
    <p:extLst>
      <p:ext uri="{BB962C8B-B14F-4D97-AF65-F5344CB8AC3E}">
        <p14:creationId xmlns:p14="http://schemas.microsoft.com/office/powerpoint/2010/main" val="3866482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noProof="0" dirty="0" smtClean="0"/>
              <a:t>Metin içi kaynak gösterme</a:t>
            </a:r>
          </a:p>
          <a:p>
            <a:r>
              <a:rPr lang="tr-TR" noProof="0" dirty="0" smtClean="0"/>
              <a:t>Bibliyografya (kaynak listesi) hazırlama</a:t>
            </a:r>
          </a:p>
          <a:p>
            <a:pPr marL="0" indent="0">
              <a:buNone/>
            </a:pPr>
            <a:endParaRPr lang="tr-TR" noProof="0" dirty="0"/>
          </a:p>
        </p:txBody>
      </p:sp>
      <p:sp>
        <p:nvSpPr>
          <p:cNvPr id="2" name="Title 1"/>
          <p:cNvSpPr>
            <a:spLocks noGrp="1"/>
          </p:cNvSpPr>
          <p:nvPr>
            <p:ph type="title"/>
          </p:nvPr>
        </p:nvSpPr>
        <p:spPr/>
        <p:txBody>
          <a:bodyPr/>
          <a:lstStyle/>
          <a:p>
            <a:r>
              <a:rPr lang="tr-TR" dirty="0" smtClean="0"/>
              <a:t>İ</a:t>
            </a:r>
            <a:r>
              <a:rPr lang="tr-TR" noProof="0" dirty="0" smtClean="0"/>
              <a:t>ki Temel Mesele</a:t>
            </a:r>
            <a:endParaRPr lang="tr-TR" noProof="0" dirty="0"/>
          </a:p>
        </p:txBody>
      </p:sp>
    </p:spTree>
    <p:extLst>
      <p:ext uri="{BB962C8B-B14F-4D97-AF65-F5344CB8AC3E}">
        <p14:creationId xmlns:p14="http://schemas.microsoft.com/office/powerpoint/2010/main" val="140351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3" y="2034400"/>
            <a:ext cx="7583488" cy="4455491"/>
          </a:xfrm>
        </p:spPr>
        <p:txBody>
          <a:bodyPr>
            <a:normAutofit lnSpcReduction="10000"/>
          </a:bodyPr>
          <a:lstStyle/>
          <a:p>
            <a:pPr marL="0" indent="0">
              <a:buNone/>
            </a:pPr>
            <a:r>
              <a:rPr lang="tr-TR" noProof="0" dirty="0" smtClean="0">
                <a:effectLst/>
              </a:rPr>
              <a:t>Dergilerde yer alan makalelere kaynakçada yer verirken sırasıyla yazarın soyadı, ilk adının baş harfi, (parantez içinde) yayının yılı, yapıtın adı, yayın bilgileri noktalarla ayrılarak yazılır. </a:t>
            </a:r>
            <a:br>
              <a:rPr lang="tr-TR" noProof="0" dirty="0" smtClean="0">
                <a:effectLst/>
              </a:rPr>
            </a:br>
            <a:r>
              <a:rPr lang="tr-TR" noProof="0" dirty="0" smtClean="0">
                <a:effectLst/>
              </a:rPr>
              <a:t/>
            </a:r>
            <a:br>
              <a:rPr lang="tr-TR" noProof="0" dirty="0" smtClean="0">
                <a:effectLst/>
              </a:rPr>
            </a:br>
            <a:r>
              <a:rPr lang="tr-TR" noProof="0" dirty="0" smtClean="0">
                <a:effectLst/>
              </a:rPr>
              <a:t>Günlük, haftalık ya da aylık bir yayın kullanılmışsa parantezin içinde yıldan sonra gün ve ay belirtilir. </a:t>
            </a:r>
            <a:br>
              <a:rPr lang="tr-TR" noProof="0" dirty="0" smtClean="0">
                <a:effectLst/>
              </a:rPr>
            </a:br>
            <a:r>
              <a:rPr lang="tr-TR" noProof="0" dirty="0" smtClean="0">
                <a:effectLst/>
              </a:rPr>
              <a:t/>
            </a:r>
            <a:br>
              <a:rPr lang="tr-TR" noProof="0" dirty="0" smtClean="0">
                <a:effectLst/>
              </a:rPr>
            </a:br>
            <a:r>
              <a:rPr lang="tr-TR" noProof="0" dirty="0" smtClean="0">
                <a:effectLst/>
              </a:rPr>
              <a:t>Makale adı tırnak içinde yazılır. </a:t>
            </a:r>
            <a:br>
              <a:rPr lang="tr-TR" noProof="0" dirty="0" smtClean="0">
                <a:effectLst/>
              </a:rPr>
            </a:br>
            <a:r>
              <a:rPr lang="tr-TR" noProof="0" dirty="0" smtClean="0">
                <a:effectLst/>
              </a:rPr>
              <a:t/>
            </a:r>
            <a:br>
              <a:rPr lang="tr-TR" noProof="0" dirty="0" smtClean="0">
                <a:effectLst/>
              </a:rPr>
            </a:br>
            <a:r>
              <a:rPr lang="tr-TR" noProof="0" dirty="0" smtClean="0">
                <a:effectLst/>
              </a:rPr>
              <a:t>Yayın bilgileri bölümünde derginin/yayının adı ve sayısı italik yazılır. Sayfa sayısı ise italik yazılmaz.</a:t>
            </a:r>
            <a:endParaRPr lang="tr-TR" noProof="0" dirty="0">
              <a:effectLst/>
            </a:endParaRPr>
          </a:p>
        </p:txBody>
      </p:sp>
      <p:sp>
        <p:nvSpPr>
          <p:cNvPr id="2" name="Title 1"/>
          <p:cNvSpPr>
            <a:spLocks noGrp="1"/>
          </p:cNvSpPr>
          <p:nvPr>
            <p:ph type="title"/>
          </p:nvPr>
        </p:nvSpPr>
        <p:spPr/>
        <p:txBody>
          <a:bodyPr/>
          <a:lstStyle/>
          <a:p>
            <a:r>
              <a:rPr lang="tr-TR" noProof="0" dirty="0" smtClean="0"/>
              <a:t>2. Makaleler</a:t>
            </a:r>
            <a:endParaRPr lang="tr-TR" noProof="0" dirty="0"/>
          </a:p>
        </p:txBody>
      </p:sp>
    </p:spTree>
    <p:extLst>
      <p:ext uri="{BB962C8B-B14F-4D97-AF65-F5344CB8AC3E}">
        <p14:creationId xmlns:p14="http://schemas.microsoft.com/office/powerpoint/2010/main" val="148897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smtClean="0">
                <a:effectLst/>
              </a:rPr>
              <a:t>Turan, G. (2005, Haziran). “İkinci Yeni’den Sonra Olan 	Biten Ne?” </a:t>
            </a:r>
            <a:r>
              <a:rPr lang="tr-TR" i="1" noProof="0" smtClean="0">
                <a:effectLst/>
              </a:rPr>
              <a:t>Varlık</a:t>
            </a:r>
            <a:r>
              <a:rPr lang="tr-TR" noProof="0" smtClean="0">
                <a:effectLst/>
              </a:rPr>
              <a:t>, </a:t>
            </a:r>
            <a:r>
              <a:rPr lang="tr-TR" i="1" noProof="0" smtClean="0">
                <a:effectLst/>
              </a:rPr>
              <a:t>1173</a:t>
            </a:r>
            <a:r>
              <a:rPr lang="tr-TR" noProof="0" smtClean="0">
                <a:effectLst/>
              </a:rPr>
              <a:t>, 3-5.</a:t>
            </a:r>
            <a:br>
              <a:rPr lang="tr-TR" noProof="0" smtClean="0">
                <a:effectLst/>
              </a:rPr>
            </a:br>
            <a:r>
              <a:rPr lang="tr-TR" noProof="0" smtClean="0">
                <a:effectLst/>
              </a:rPr>
              <a:t/>
            </a:r>
            <a:br>
              <a:rPr lang="tr-TR" noProof="0" smtClean="0">
                <a:effectLst/>
              </a:rPr>
            </a:br>
            <a:r>
              <a:rPr lang="tr-TR" noProof="0" smtClean="0">
                <a:effectLst/>
              </a:rPr>
              <a:t>Uyarı: Matbu kaynaklara atıf yapılırken mutlaka bir bilginin italik olması gerekir.</a:t>
            </a:r>
          </a:p>
          <a:p>
            <a:pPr marL="0" indent="0">
              <a:buNone/>
            </a:pPr>
            <a:endParaRPr lang="tr-TR" noProof="0"/>
          </a:p>
        </p:txBody>
      </p:sp>
      <p:sp>
        <p:nvSpPr>
          <p:cNvPr id="2" name="Title 1"/>
          <p:cNvSpPr>
            <a:spLocks noGrp="1"/>
          </p:cNvSpPr>
          <p:nvPr>
            <p:ph type="title"/>
          </p:nvPr>
        </p:nvSpPr>
        <p:spPr>
          <a:xfrm>
            <a:off x="688490" y="570156"/>
            <a:ext cx="7756263" cy="803388"/>
          </a:xfrm>
        </p:spPr>
        <p:txBody>
          <a:bodyPr/>
          <a:lstStyle/>
          <a:p>
            <a:r>
              <a:rPr lang="tr-TR" noProof="0" dirty="0" smtClean="0"/>
              <a:t>Dergide Yayımlanan Yazılar</a:t>
            </a:r>
            <a:endParaRPr lang="tr-TR" noProof="0" dirty="0"/>
          </a:p>
        </p:txBody>
      </p:sp>
    </p:spTree>
    <p:extLst>
      <p:ext uri="{BB962C8B-B14F-4D97-AF65-F5344CB8AC3E}">
        <p14:creationId xmlns:p14="http://schemas.microsoft.com/office/powerpoint/2010/main" val="2281715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dirty="0" smtClean="0"/>
              <a:t/>
            </a:r>
            <a:br>
              <a:rPr lang="tr-TR" noProof="0" dirty="0" smtClean="0"/>
            </a:br>
            <a:r>
              <a:rPr lang="tr-TR" noProof="0" dirty="0" err="1" smtClean="0"/>
              <a:t>Çentikoğlu</a:t>
            </a:r>
            <a:r>
              <a:rPr lang="tr-TR" noProof="0" dirty="0" smtClean="0"/>
              <a:t>, F. (</a:t>
            </a:r>
            <a:r>
              <a:rPr lang="tr-TR" noProof="0" dirty="0" smtClean="0"/>
              <a:t>2013</a:t>
            </a:r>
            <a:r>
              <a:rPr lang="tr-TR" noProof="0" dirty="0" smtClean="0"/>
              <a:t>). </a:t>
            </a:r>
            <a:r>
              <a:rPr lang="tr-TR" i="1" noProof="0" dirty="0" smtClean="0"/>
              <a:t>Yeni Teknolojiler ve Medya</a:t>
            </a:r>
            <a:r>
              <a:rPr lang="tr-TR" noProof="0" dirty="0" smtClean="0"/>
              <a:t> 	(basılmamış doktora tezi). Marmara Üniversitesi, 	İstanbul.</a:t>
            </a:r>
          </a:p>
        </p:txBody>
      </p:sp>
      <p:sp>
        <p:nvSpPr>
          <p:cNvPr id="2" name="Title 1"/>
          <p:cNvSpPr>
            <a:spLocks noGrp="1"/>
          </p:cNvSpPr>
          <p:nvPr>
            <p:ph type="title"/>
          </p:nvPr>
        </p:nvSpPr>
        <p:spPr/>
        <p:txBody>
          <a:bodyPr/>
          <a:lstStyle/>
          <a:p>
            <a:r>
              <a:rPr lang="tr-TR" noProof="0" dirty="0" smtClean="0"/>
              <a:t>Kitaplaşmamış Tezler</a:t>
            </a:r>
            <a:endParaRPr lang="tr-TR" noProof="0" dirty="0"/>
          </a:p>
        </p:txBody>
      </p:sp>
    </p:spTree>
    <p:extLst>
      <p:ext uri="{BB962C8B-B14F-4D97-AF65-F5344CB8AC3E}">
        <p14:creationId xmlns:p14="http://schemas.microsoft.com/office/powerpoint/2010/main" val="37897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tr-TR" noProof="0" dirty="0" smtClean="0">
                <a:effectLst/>
              </a:rPr>
              <a:t>Kaynakçada yazar, yayın tarihi, kaynağın adı ve derginin ya da yapıtın adı yer alır. Bu bilgilerden sonra elektronik kaynağın tipi (çevrimiçi, CD-ROM), cilt sayısı ve gerekli sayfa ya da varsa paragraf numarası yazılır. Eğer kaynağa internetten ulaşılabiliyorsa, adres ve erişim tarihi belirtilir.</a:t>
            </a:r>
            <a:endParaRPr lang="tr-TR" noProof="0" dirty="0">
              <a:effectLst/>
            </a:endParaRPr>
          </a:p>
        </p:txBody>
      </p:sp>
      <p:sp>
        <p:nvSpPr>
          <p:cNvPr id="2" name="Title 1"/>
          <p:cNvSpPr>
            <a:spLocks noGrp="1"/>
          </p:cNvSpPr>
          <p:nvPr>
            <p:ph type="title"/>
          </p:nvPr>
        </p:nvSpPr>
        <p:spPr/>
        <p:txBody>
          <a:bodyPr/>
          <a:lstStyle/>
          <a:p>
            <a:r>
              <a:rPr lang="tr-TR" noProof="0" dirty="0" smtClean="0"/>
              <a:t>3. Elektronik Kaynaklar</a:t>
            </a:r>
            <a:endParaRPr lang="tr-TR" noProof="0" dirty="0"/>
          </a:p>
        </p:txBody>
      </p:sp>
    </p:spTree>
    <p:extLst>
      <p:ext uri="{BB962C8B-B14F-4D97-AF65-F5344CB8AC3E}">
        <p14:creationId xmlns:p14="http://schemas.microsoft.com/office/powerpoint/2010/main" val="1692195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tr-TR" noProof="0" dirty="0" smtClean="0">
                <a:effectLst/>
              </a:rPr>
              <a:t>Çolak, </a:t>
            </a:r>
            <a:r>
              <a:rPr lang="tr-TR" dirty="0"/>
              <a:t>A</a:t>
            </a:r>
            <a:r>
              <a:rPr lang="tr-TR" noProof="0" dirty="0" smtClean="0">
                <a:effectLst/>
              </a:rPr>
              <a:t>. (2004, 11 Mayıs). “Sait Faik Ölmemiş, 	Çoğalmış...” Erişim tarihi: 21 Temmuz 	2006, </a:t>
            </a:r>
            <a:r>
              <a:rPr lang="tr-TR" u="sng" noProof="0" dirty="0" smtClean="0">
                <a:effectLst/>
              </a:rPr>
              <a:t>http://</a:t>
            </a:r>
            <a:r>
              <a:rPr lang="tr-TR" u="sng" noProof="0" dirty="0" err="1" smtClean="0">
                <a:effectLst/>
              </a:rPr>
              <a:t>www.zaman.com.tr</a:t>
            </a:r>
            <a:r>
              <a:rPr lang="tr-TR" u="sng" noProof="0" dirty="0" smtClean="0">
                <a:effectLst/>
              </a:rPr>
              <a:t>.</a:t>
            </a:r>
            <a:br>
              <a:rPr lang="tr-TR" u="sng" noProof="0" dirty="0" smtClean="0">
                <a:effectLst/>
              </a:rPr>
            </a:br>
            <a:r>
              <a:rPr lang="tr-TR" u="sng" noProof="0" dirty="0" smtClean="0">
                <a:effectLst/>
              </a:rPr>
              <a:t/>
            </a:r>
            <a:br>
              <a:rPr lang="tr-TR" u="sng" noProof="0" dirty="0" smtClean="0">
                <a:effectLst/>
              </a:rPr>
            </a:br>
            <a:r>
              <a:rPr lang="tr-TR" noProof="0" dirty="0" smtClean="0">
                <a:effectLst/>
              </a:rPr>
              <a:t/>
            </a:r>
            <a:br>
              <a:rPr lang="tr-TR" noProof="0" dirty="0" smtClean="0">
                <a:effectLst/>
              </a:rPr>
            </a:br>
            <a:r>
              <a:rPr lang="tr-TR" noProof="0" dirty="0" err="1" smtClean="0">
                <a:effectLst/>
              </a:rPr>
              <a:t>Scribe</a:t>
            </a:r>
            <a:r>
              <a:rPr lang="tr-TR" noProof="0" dirty="0" smtClean="0">
                <a:effectLst/>
              </a:rPr>
              <a:t>, A. (2006, 3 Ekim). </a:t>
            </a:r>
            <a:r>
              <a:rPr lang="tr-TR" i="1" noProof="0" dirty="0" smtClean="0">
                <a:effectLst/>
              </a:rPr>
              <a:t>Dr. </a:t>
            </a:r>
            <a:r>
              <a:rPr lang="tr-TR" i="1" noProof="0" dirty="0" err="1" smtClean="0">
                <a:effectLst/>
              </a:rPr>
              <a:t>Abel</a:t>
            </a:r>
            <a:r>
              <a:rPr lang="tr-TR" i="1" noProof="0" dirty="0" smtClean="0">
                <a:effectLst/>
              </a:rPr>
              <a:t> </a:t>
            </a:r>
            <a:r>
              <a:rPr lang="tr-TR" i="1" noProof="0" dirty="0" err="1" smtClean="0">
                <a:effectLst/>
              </a:rPr>
              <a:t>Scribe’s</a:t>
            </a:r>
            <a:r>
              <a:rPr lang="tr-TR" i="1" noProof="0" dirty="0" smtClean="0">
                <a:effectLst/>
              </a:rPr>
              <a:t> </a:t>
            </a:r>
            <a:r>
              <a:rPr lang="tr-TR" i="1" noProof="0" dirty="0" err="1" smtClean="0">
                <a:effectLst/>
              </a:rPr>
              <a:t>Guides</a:t>
            </a:r>
            <a:r>
              <a:rPr lang="tr-TR" i="1" noProof="0" dirty="0" smtClean="0">
                <a:effectLst/>
              </a:rPr>
              <a:t> </a:t>
            </a:r>
            <a:r>
              <a:rPr lang="tr-TR" i="1" noProof="0" dirty="0" err="1" smtClean="0">
                <a:effectLst/>
              </a:rPr>
              <a:t>to</a:t>
            </a:r>
            <a:r>
              <a:rPr lang="tr-TR" i="1" noProof="0" dirty="0" smtClean="0">
                <a:effectLst/>
              </a:rPr>
              <a:t> 	</a:t>
            </a:r>
            <a:r>
              <a:rPr lang="tr-TR" i="1" noProof="0" dirty="0" err="1" smtClean="0">
                <a:effectLst/>
              </a:rPr>
              <a:t>Research</a:t>
            </a:r>
            <a:r>
              <a:rPr lang="tr-TR" i="1" noProof="0" dirty="0" smtClean="0">
                <a:effectLst/>
              </a:rPr>
              <a:t> </a:t>
            </a:r>
            <a:r>
              <a:rPr lang="tr-TR" i="1" noProof="0" dirty="0" err="1" smtClean="0">
                <a:effectLst/>
              </a:rPr>
              <a:t>Writing</a:t>
            </a:r>
            <a:r>
              <a:rPr lang="tr-TR" i="1" noProof="0" dirty="0" smtClean="0">
                <a:effectLst/>
              </a:rPr>
              <a:t> </a:t>
            </a:r>
            <a:r>
              <a:rPr lang="tr-TR" i="1" noProof="0" dirty="0" err="1" smtClean="0">
                <a:effectLst/>
              </a:rPr>
              <a:t>and</a:t>
            </a:r>
            <a:r>
              <a:rPr lang="tr-TR" i="1" noProof="0" dirty="0" smtClean="0">
                <a:effectLst/>
              </a:rPr>
              <a:t> Style.</a:t>
            </a:r>
            <a:r>
              <a:rPr lang="tr-TR" noProof="0" dirty="0" smtClean="0">
                <a:effectLst/>
              </a:rPr>
              <a:t> Erişim tarihi: 31</a:t>
            </a:r>
            <a:r>
              <a:rPr lang="tr-TR" dirty="0"/>
              <a:t> </a:t>
            </a:r>
            <a:r>
              <a:rPr lang="tr-TR" noProof="0" dirty="0" smtClean="0">
                <a:effectLst/>
              </a:rPr>
              <a:t>Ekim 	2006, </a:t>
            </a:r>
            <a:r>
              <a:rPr lang="tr-TR" u="sng" noProof="0" dirty="0" smtClean="0">
                <a:effectLst/>
                <a:hlinkClick r:id="rId2"/>
              </a:rPr>
              <a:t>http://www.docstyles.com/</a:t>
            </a:r>
            <a:r>
              <a:rPr lang="tr-TR" u="sng" noProof="0" dirty="0" err="1" smtClean="0">
                <a:effectLst/>
              </a:rPr>
              <a:t>index.htm</a:t>
            </a:r>
            <a:r>
              <a:rPr lang="tr-TR" u="sng" noProof="0" dirty="0" smtClean="0">
                <a:effectLst/>
              </a:rPr>
              <a:t>.</a:t>
            </a:r>
            <a:br>
              <a:rPr lang="tr-TR" u="sng" noProof="0" dirty="0" smtClean="0">
                <a:effectLst/>
              </a:rPr>
            </a:br>
            <a:r>
              <a:rPr lang="tr-TR" u="sng" noProof="0" dirty="0" smtClean="0">
                <a:effectLst/>
              </a:rPr>
              <a:t/>
            </a:r>
            <a:br>
              <a:rPr lang="tr-TR" u="sng" noProof="0" dirty="0" smtClean="0">
                <a:effectLst/>
              </a:rPr>
            </a:br>
            <a:r>
              <a:rPr lang="tr-TR" noProof="0" dirty="0" smtClean="0">
                <a:effectLst/>
              </a:rPr>
              <a:t>Uyarı: Hiçbir zaman internet sitelerinin adresleri “kopyala-yapıştır” yöntemiyle verilmez.</a:t>
            </a:r>
          </a:p>
          <a:p>
            <a:pPr marL="0" indent="0">
              <a:buNone/>
            </a:pPr>
            <a:endParaRPr lang="tr-TR" noProof="0" dirty="0"/>
          </a:p>
        </p:txBody>
      </p:sp>
      <p:sp>
        <p:nvSpPr>
          <p:cNvPr id="2" name="Title 1"/>
          <p:cNvSpPr>
            <a:spLocks noGrp="1"/>
          </p:cNvSpPr>
          <p:nvPr>
            <p:ph type="title"/>
          </p:nvPr>
        </p:nvSpPr>
        <p:spPr/>
        <p:txBody>
          <a:bodyPr/>
          <a:lstStyle/>
          <a:p>
            <a:r>
              <a:rPr lang="tr-TR" noProof="0" dirty="0" smtClean="0"/>
              <a:t>Elektronik Kaynaklar</a:t>
            </a:r>
            <a:endParaRPr lang="tr-TR" noProof="0" dirty="0"/>
          </a:p>
        </p:txBody>
      </p:sp>
    </p:spTree>
    <p:extLst>
      <p:ext uri="{BB962C8B-B14F-4D97-AF65-F5344CB8AC3E}">
        <p14:creationId xmlns:p14="http://schemas.microsoft.com/office/powerpoint/2010/main" val="188845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tr-TR" noProof="0" dirty="0" smtClean="0"/>
              <a:t>Elektronik kaynakların çeşitliliği nedeniyle APA yöntemi farklı durumlar için kaynakça bilgilerini tek tek düzenlemiştir. Özellikle yeni kaynak türlerinin ortaya çıkması nedeniyle, karşılaşılan durumla ilgili kaynakçanın nasıl düzenleneceğini öğrenmek için </a:t>
            </a:r>
            <a:r>
              <a:rPr lang="tr-TR" noProof="0" dirty="0" err="1" smtClean="0"/>
              <a:t>APA’in</a:t>
            </a:r>
            <a:r>
              <a:rPr lang="tr-TR" noProof="0" dirty="0" smtClean="0"/>
              <a:t> sitesine bakılması tavsiye edilir.</a:t>
            </a:r>
            <a:br>
              <a:rPr lang="tr-TR" noProof="0" dirty="0" smtClean="0"/>
            </a:br>
            <a:r>
              <a:rPr lang="tr-TR" noProof="0" dirty="0" smtClean="0"/>
              <a:t/>
            </a:r>
            <a:br>
              <a:rPr lang="tr-TR" noProof="0" dirty="0" smtClean="0"/>
            </a:br>
            <a:r>
              <a:rPr lang="tr-TR" noProof="0" dirty="0" smtClean="0"/>
              <a:t>http://</a:t>
            </a:r>
            <a:r>
              <a:rPr lang="tr-TR" noProof="0" dirty="0" err="1" smtClean="0"/>
              <a:t>www.apastyle.org</a:t>
            </a:r>
            <a:r>
              <a:rPr lang="tr-TR" noProof="0" dirty="0" smtClean="0"/>
              <a:t>/</a:t>
            </a:r>
            <a:r>
              <a:rPr lang="tr-TR" noProof="0" dirty="0" err="1" smtClean="0"/>
              <a:t>index.aspx</a:t>
            </a:r>
            <a:r>
              <a:rPr lang="tr-TR" noProof="0" dirty="0" smtClean="0"/>
              <a:t/>
            </a:r>
            <a:br>
              <a:rPr lang="tr-TR" noProof="0" dirty="0" smtClean="0"/>
            </a:br>
            <a:r>
              <a:rPr lang="tr-TR" noProof="0" dirty="0" smtClean="0"/>
              <a:t/>
            </a:r>
            <a:br>
              <a:rPr lang="tr-TR" noProof="0" dirty="0" smtClean="0"/>
            </a:br>
            <a:r>
              <a:rPr lang="tr-TR" noProof="0" dirty="0" err="1" smtClean="0"/>
              <a:t>https</a:t>
            </a:r>
            <a:r>
              <a:rPr lang="tr-TR" noProof="0" dirty="0" smtClean="0"/>
              <a:t>://</a:t>
            </a:r>
            <a:r>
              <a:rPr lang="tr-TR" noProof="0" dirty="0" err="1" smtClean="0"/>
              <a:t>owl.english.purdue.edu</a:t>
            </a:r>
            <a:r>
              <a:rPr lang="tr-TR" noProof="0" dirty="0" smtClean="0"/>
              <a:t>/</a:t>
            </a:r>
            <a:r>
              <a:rPr lang="tr-TR" noProof="0" dirty="0" err="1" smtClean="0"/>
              <a:t>owl</a:t>
            </a:r>
            <a:r>
              <a:rPr lang="tr-TR" noProof="0" dirty="0" smtClean="0"/>
              <a:t>/</a:t>
            </a:r>
            <a:r>
              <a:rPr lang="tr-TR" noProof="0" dirty="0" err="1" smtClean="0"/>
              <a:t>resource</a:t>
            </a:r>
            <a:r>
              <a:rPr lang="tr-TR" noProof="0" dirty="0" smtClean="0"/>
              <a:t>/664/01/</a:t>
            </a:r>
            <a:br>
              <a:rPr lang="tr-TR" noProof="0" dirty="0" smtClean="0"/>
            </a:br>
            <a:r>
              <a:rPr lang="tr-TR" noProof="0" dirty="0" smtClean="0"/>
              <a:t/>
            </a:r>
            <a:br>
              <a:rPr lang="tr-TR" noProof="0" dirty="0" smtClean="0"/>
            </a:br>
            <a:endParaRPr lang="tr-TR" noProof="0" dirty="0"/>
          </a:p>
        </p:txBody>
      </p:sp>
      <p:sp>
        <p:nvSpPr>
          <p:cNvPr id="2" name="Title 1"/>
          <p:cNvSpPr>
            <a:spLocks noGrp="1"/>
          </p:cNvSpPr>
          <p:nvPr>
            <p:ph type="title"/>
          </p:nvPr>
        </p:nvSpPr>
        <p:spPr/>
        <p:txBody>
          <a:bodyPr/>
          <a:lstStyle/>
          <a:p>
            <a:r>
              <a:rPr lang="tr-TR" noProof="0" dirty="0" smtClean="0"/>
              <a:t>Elektronik Kaynaklar</a:t>
            </a:r>
            <a:endParaRPr lang="tr-TR" noProof="0" dirty="0"/>
          </a:p>
        </p:txBody>
      </p:sp>
    </p:spTree>
    <p:extLst>
      <p:ext uri="{BB962C8B-B14F-4D97-AF65-F5344CB8AC3E}">
        <p14:creationId xmlns:p14="http://schemas.microsoft.com/office/powerpoint/2010/main" val="267349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smtClean="0"/>
              <a:t>Kaynakların tam künyesi metnin sonundaki kaynaklar kısmında gösterildiğinden metin içinde ilgili kaynağa sadece kısa göndermeler yapılır. </a:t>
            </a:r>
          </a:p>
          <a:p>
            <a:pPr marL="0" indent="0">
              <a:buNone/>
            </a:pPr>
            <a:endParaRPr lang="tr-TR" noProof="0"/>
          </a:p>
        </p:txBody>
      </p:sp>
      <p:sp>
        <p:nvSpPr>
          <p:cNvPr id="2" name="Title 1"/>
          <p:cNvSpPr>
            <a:spLocks noGrp="1"/>
          </p:cNvSpPr>
          <p:nvPr>
            <p:ph type="title"/>
          </p:nvPr>
        </p:nvSpPr>
        <p:spPr/>
        <p:txBody>
          <a:bodyPr>
            <a:normAutofit fontScale="90000"/>
          </a:bodyPr>
          <a:lstStyle/>
          <a:p>
            <a:r>
              <a:rPr lang="tr-TR" noProof="0" dirty="0" smtClean="0">
                <a:latin typeface="+mn-lt"/>
              </a:rPr>
              <a:t>I. Metin İçinde Kaynak Gösterme</a:t>
            </a:r>
            <a:endParaRPr lang="tr-TR" noProof="0" dirty="0">
              <a:latin typeface="+mn-lt"/>
            </a:endParaRPr>
          </a:p>
        </p:txBody>
      </p:sp>
    </p:spTree>
    <p:extLst>
      <p:ext uri="{BB962C8B-B14F-4D97-AF65-F5344CB8AC3E}">
        <p14:creationId xmlns:p14="http://schemas.microsoft.com/office/powerpoint/2010/main" val="216007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tr-TR" noProof="0" dirty="0" smtClean="0"/>
              <a:t>Uzun yapıt kategorisindeki kitap, dergi, gazete, ansiklopedi, broşür, roman, oyun ve film başlıkları İTALİK harflerle yazılır.</a:t>
            </a:r>
          </a:p>
          <a:p>
            <a:pPr>
              <a:buNone/>
            </a:pPr>
            <a:endParaRPr lang="tr-TR" noProof="0" dirty="0" smtClean="0"/>
          </a:p>
          <a:p>
            <a:pPr marL="0" indent="0">
              <a:buNone/>
            </a:pPr>
            <a:r>
              <a:rPr lang="tr-TR" noProof="0" dirty="0" smtClean="0"/>
              <a:t>Kısa yapıt kategorisindeki tek şiir, öykü, makale, mektup ve konuşma başlıkları çift tırnak içinde verilir. </a:t>
            </a:r>
          </a:p>
          <a:p>
            <a:pPr marL="0" indent="0">
              <a:buNone/>
            </a:pPr>
            <a:endParaRPr lang="tr-TR" noProof="0" dirty="0"/>
          </a:p>
        </p:txBody>
      </p:sp>
      <p:sp>
        <p:nvSpPr>
          <p:cNvPr id="2" name="Title 1"/>
          <p:cNvSpPr>
            <a:spLocks noGrp="1"/>
          </p:cNvSpPr>
          <p:nvPr>
            <p:ph type="title"/>
          </p:nvPr>
        </p:nvSpPr>
        <p:spPr/>
        <p:txBody>
          <a:bodyPr/>
          <a:lstStyle/>
          <a:p>
            <a:r>
              <a:rPr lang="tr-TR" noProof="0" dirty="0" smtClean="0"/>
              <a:t>Temel Özellikler</a:t>
            </a:r>
            <a:endParaRPr lang="tr-TR" noProof="0" dirty="0"/>
          </a:p>
        </p:txBody>
      </p:sp>
    </p:spTree>
    <p:extLst>
      <p:ext uri="{BB962C8B-B14F-4D97-AF65-F5344CB8AC3E}">
        <p14:creationId xmlns:p14="http://schemas.microsoft.com/office/powerpoint/2010/main" val="167978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tr-TR" noProof="0" smtClean="0">
                <a:effectLst/>
              </a:rPr>
              <a:t>APA yönteminde metin içinde kaynak gösterilirken yazarın soyadı (ya da yazarların soyadları), yapıtın yayın tarihi ve alıntı yapılan sayfanın numarası (ya da sayfaların numaraları) belirtilir. </a:t>
            </a:r>
          </a:p>
          <a:p>
            <a:pPr marL="0" indent="0">
              <a:buNone/>
            </a:pPr>
            <a:r>
              <a:rPr lang="tr-TR" noProof="0" smtClean="0">
                <a:effectLst/>
              </a:rPr>
              <a:t/>
            </a:r>
            <a:br>
              <a:rPr lang="tr-TR" noProof="0" smtClean="0">
                <a:effectLst/>
              </a:rPr>
            </a:br>
            <a:endParaRPr lang="tr-TR" noProof="0"/>
          </a:p>
        </p:txBody>
      </p:sp>
      <p:sp>
        <p:nvSpPr>
          <p:cNvPr id="2" name="Title 1"/>
          <p:cNvSpPr>
            <a:spLocks noGrp="1"/>
          </p:cNvSpPr>
          <p:nvPr>
            <p:ph type="title"/>
          </p:nvPr>
        </p:nvSpPr>
        <p:spPr/>
        <p:txBody>
          <a:bodyPr/>
          <a:lstStyle/>
          <a:p>
            <a:r>
              <a:rPr lang="tr-TR" noProof="0" dirty="0" smtClean="0"/>
              <a:t>Temel Özellikler</a:t>
            </a:r>
            <a:endParaRPr lang="tr-TR" noProof="0" dirty="0"/>
          </a:p>
        </p:txBody>
      </p:sp>
    </p:spTree>
    <p:extLst>
      <p:ext uri="{BB962C8B-B14F-4D97-AF65-F5344CB8AC3E}">
        <p14:creationId xmlns:p14="http://schemas.microsoft.com/office/powerpoint/2010/main" val="26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smtClean="0">
                <a:effectLst/>
              </a:rPr>
              <a:t>Metinde alıntı yapıldıktan sonra, parantez içinde yazarın soyadı, yayın tarihi ve sayfa numarası, virgüllerle ayrılarak yazılır. Tek bir sayfaya gönderme yapıldığında “s.”, birden çok sayfaya gönderme yapılıyorsa “ss.” yazılır.</a:t>
            </a:r>
          </a:p>
          <a:p>
            <a:pPr marL="0" indent="0">
              <a:buNone/>
            </a:pPr>
            <a:endParaRPr lang="tr-TR" noProof="0"/>
          </a:p>
        </p:txBody>
      </p:sp>
      <p:sp>
        <p:nvSpPr>
          <p:cNvPr id="2" name="Title 1"/>
          <p:cNvSpPr>
            <a:spLocks noGrp="1"/>
          </p:cNvSpPr>
          <p:nvPr>
            <p:ph type="title"/>
          </p:nvPr>
        </p:nvSpPr>
        <p:spPr/>
        <p:txBody>
          <a:bodyPr>
            <a:normAutofit/>
          </a:bodyPr>
          <a:lstStyle/>
          <a:p>
            <a:r>
              <a:rPr lang="tr-TR" noProof="0" dirty="0" smtClean="0"/>
              <a:t>1. Tek Yazarlı Yapıt</a:t>
            </a:r>
            <a:endParaRPr lang="tr-TR" noProof="0" dirty="0"/>
          </a:p>
        </p:txBody>
      </p:sp>
    </p:spTree>
    <p:extLst>
      <p:ext uri="{BB962C8B-B14F-4D97-AF65-F5344CB8AC3E}">
        <p14:creationId xmlns:p14="http://schemas.microsoft.com/office/powerpoint/2010/main" val="58254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smtClean="0">
                <a:effectLst/>
              </a:rPr>
              <a:t>Örnek:</a:t>
            </a:r>
            <a:br>
              <a:rPr lang="tr-TR" noProof="0" smtClean="0">
                <a:effectLst/>
              </a:rPr>
            </a:br>
            <a:r>
              <a:rPr lang="tr-TR" noProof="0" smtClean="0">
                <a:effectLst/>
              </a:rPr>
              <a:t/>
            </a:r>
            <a:br>
              <a:rPr lang="tr-TR" noProof="0" smtClean="0">
                <a:effectLst/>
              </a:rPr>
            </a:br>
            <a:r>
              <a:rPr lang="tr-TR" noProof="0" smtClean="0">
                <a:effectLst/>
              </a:rPr>
              <a:t>Berna Moran (1994), “gerçekçiliği bazıları daha çok yöntem bakımından benimsemiştir, bazıları ise konu bakımından” (s. 36) diyerek “gerçekçilik” kavramının farklı anlamlarına dikkat çeker.</a:t>
            </a:r>
          </a:p>
          <a:p>
            <a:pPr marL="0" indent="0">
              <a:buNone/>
            </a:pPr>
            <a:endParaRPr lang="tr-TR" noProof="0"/>
          </a:p>
        </p:txBody>
      </p:sp>
      <p:sp>
        <p:nvSpPr>
          <p:cNvPr id="2" name="Title 1"/>
          <p:cNvSpPr>
            <a:spLocks noGrp="1"/>
          </p:cNvSpPr>
          <p:nvPr>
            <p:ph type="title"/>
          </p:nvPr>
        </p:nvSpPr>
        <p:spPr/>
        <p:txBody>
          <a:bodyPr>
            <a:normAutofit fontScale="90000"/>
          </a:bodyPr>
          <a:lstStyle/>
          <a:p>
            <a:r>
              <a:rPr lang="tr-TR" sz="4000" noProof="0" dirty="0" smtClean="0"/>
              <a:t>Yazarın Adı Cümle İçinde Geçiyorsa</a:t>
            </a:r>
            <a:endParaRPr lang="tr-TR" sz="4000" noProof="0" dirty="0"/>
          </a:p>
        </p:txBody>
      </p:sp>
    </p:spTree>
    <p:extLst>
      <p:ext uri="{BB962C8B-B14F-4D97-AF65-F5344CB8AC3E}">
        <p14:creationId xmlns:p14="http://schemas.microsoft.com/office/powerpoint/2010/main" val="281342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noProof="0" smtClean="0">
                <a:effectLst/>
              </a:rPr>
              <a:t>Örnek:</a:t>
            </a:r>
            <a:br>
              <a:rPr lang="tr-TR" noProof="0" smtClean="0">
                <a:effectLst/>
              </a:rPr>
            </a:br>
            <a:r>
              <a:rPr lang="tr-TR" noProof="0" smtClean="0">
                <a:effectLst/>
              </a:rPr>
              <a:t/>
            </a:r>
            <a:br>
              <a:rPr lang="tr-TR" noProof="0" smtClean="0">
                <a:effectLst/>
              </a:rPr>
            </a:br>
            <a:r>
              <a:rPr lang="tr-TR" noProof="0" smtClean="0">
                <a:effectLst/>
              </a:rPr>
              <a:t>Yapıtta “gerçekçiliği bazıları daha çok yöntem bakımından benimsemiştir, bazıları ise konu bakımından” (Moran, 1994, s. 36) denmesine rağmen...</a:t>
            </a:r>
          </a:p>
          <a:p>
            <a:pPr marL="0" indent="0">
              <a:buNone/>
            </a:pPr>
            <a:endParaRPr lang="tr-TR" noProof="0"/>
          </a:p>
        </p:txBody>
      </p:sp>
      <p:sp>
        <p:nvSpPr>
          <p:cNvPr id="2" name="Title 1"/>
          <p:cNvSpPr>
            <a:spLocks noGrp="1"/>
          </p:cNvSpPr>
          <p:nvPr>
            <p:ph type="title"/>
          </p:nvPr>
        </p:nvSpPr>
        <p:spPr/>
        <p:txBody>
          <a:bodyPr>
            <a:normAutofit fontScale="90000"/>
          </a:bodyPr>
          <a:lstStyle/>
          <a:p>
            <a:r>
              <a:rPr lang="tr-TR" sz="4000" noProof="0" dirty="0" smtClean="0"/>
              <a:t>Yazarın Adı Cümle İçinde Geçmiyorsa</a:t>
            </a:r>
            <a:endParaRPr lang="tr-TR" sz="4000" noProof="0" dirty="0"/>
          </a:p>
        </p:txBody>
      </p:sp>
    </p:spTree>
    <p:extLst>
      <p:ext uri="{BB962C8B-B14F-4D97-AF65-F5344CB8AC3E}">
        <p14:creationId xmlns:p14="http://schemas.microsoft.com/office/powerpoint/2010/main" val="3159885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2356</TotalTime>
  <Words>940</Words>
  <Application>Microsoft Macintosh PowerPoint</Application>
  <PresentationFormat>On-screen Show (4:3)</PresentationFormat>
  <Paragraphs>103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Hardcover</vt:lpstr>
      <vt:lpstr>APA</vt:lpstr>
      <vt:lpstr>Farklı Kaynak Gösterme Biçimleri</vt:lpstr>
      <vt:lpstr>İki Temel Mesele</vt:lpstr>
      <vt:lpstr>I. Metin İçinde Kaynak Gösterme</vt:lpstr>
      <vt:lpstr>Temel Özellikler</vt:lpstr>
      <vt:lpstr>Temel Özellikler</vt:lpstr>
      <vt:lpstr>1. Tek Yazarlı Yapıt</vt:lpstr>
      <vt:lpstr>Yazarın Adı Cümle İçinde Geçiyorsa</vt:lpstr>
      <vt:lpstr>Yazarın Adı Cümle İçinde Geçmiyorsa</vt:lpstr>
      <vt:lpstr>Yapıtın Tamamına Atıf</vt:lpstr>
      <vt:lpstr>2. İki Yazarlı Yapıt</vt:lpstr>
      <vt:lpstr>3. Yazarın Aynı Yıl Yayımlanan Yapıtları</vt:lpstr>
      <vt:lpstr>4. Yazarı Bilinmeyen Yapıt </vt:lpstr>
      <vt:lpstr> 5. Yayın Tarihi Belli Olmayan Yapıt </vt:lpstr>
      <vt:lpstr>6. Sayfa Numarası Olmayan Yapıt (Elektronik Kaynaklar) </vt:lpstr>
      <vt:lpstr>7. Aynı Soyadını Taşıyan Yazarlar</vt:lpstr>
      <vt:lpstr>8. İki ya da Daha Fazla Yapıt</vt:lpstr>
      <vt:lpstr>9. Alıntılanan ya da Aktarılan Kaynak </vt:lpstr>
      <vt:lpstr>10. Blok Alıntı</vt:lpstr>
      <vt:lpstr> 11. Kaynakçanın Hazırlanması</vt:lpstr>
      <vt:lpstr>Kaynakçanın Hazırlanması</vt:lpstr>
      <vt:lpstr>1. Kitaplar</vt:lpstr>
      <vt:lpstr>Tek Yazarlı Yapıt</vt:lpstr>
      <vt:lpstr>Birden Fazla Yazarlı Yapıt</vt:lpstr>
      <vt:lpstr>Yazarı Belli Olmayan Yapıtlar</vt:lpstr>
      <vt:lpstr>Çeviri Kitaplar</vt:lpstr>
      <vt:lpstr>Yazıların Derlenmesiyle Oluşturulan Yapıtlar</vt:lpstr>
      <vt:lpstr>Derlemede Yer Alan Bir Yazı ya da Bölüm </vt:lpstr>
      <vt:lpstr>Başvuru Kitaplarındaki Bölüm ya da Yazı </vt:lpstr>
      <vt:lpstr>2. Makaleler</vt:lpstr>
      <vt:lpstr>Dergide Yayımlanan Yazılar</vt:lpstr>
      <vt:lpstr>Kitaplaşmamış Tezler</vt:lpstr>
      <vt:lpstr>3. Elektronik Kaynaklar</vt:lpstr>
      <vt:lpstr>Elektronik Kaynaklar</vt:lpstr>
      <vt:lpstr>Elektronik Kaynaklar</vt:lpstr>
    </vt:vector>
  </TitlesOfParts>
  <Company>ISU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dc:title>
  <dc:creator>Yalçın Armağan</dc:creator>
  <cp:lastModifiedBy>Erkan Irmak</cp:lastModifiedBy>
  <cp:revision>54</cp:revision>
  <dcterms:created xsi:type="dcterms:W3CDTF">2014-11-06T00:24:27Z</dcterms:created>
  <dcterms:modified xsi:type="dcterms:W3CDTF">2018-10-30T07:12:57Z</dcterms:modified>
</cp:coreProperties>
</file>