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95" r:id="rId6"/>
    <p:sldId id="260" r:id="rId7"/>
    <p:sldId id="296" r:id="rId8"/>
    <p:sldId id="297" r:id="rId9"/>
    <p:sldId id="274" r:id="rId10"/>
    <p:sldId id="275"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8" r:id="rId28"/>
    <p:sldId id="293"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06"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8B323-8CE3-47B0-97B5-C95E7B6ABAD3}" type="datetimeFigureOut">
              <a:rPr lang="en-US" smtClean="0"/>
              <a:t>9/18/2025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6CC48-D08F-4F6E-B7A2-9748DFC0272E}" type="slidenum">
              <a:rPr lang="en-US" smtClean="0"/>
              <a:t>‹#›</a:t>
            </a:fld>
            <a:endParaRPr lang="en-US"/>
          </a:p>
        </p:txBody>
      </p:sp>
    </p:spTree>
    <p:extLst>
      <p:ext uri="{BB962C8B-B14F-4D97-AF65-F5344CB8AC3E}">
        <p14:creationId xmlns:p14="http://schemas.microsoft.com/office/powerpoint/2010/main" val="34940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tamaran Thin" panose="020B0604020202020204" charset="0"/>
                <a:cs typeface="Catamaran Thin" panose="020B0604020202020204" charset="0"/>
              </a:rPr>
              <a:t>1. Personal hygiene (cleanliness, showering, etc.)2. Hair care (styling, trimming, etc.)3. Clothing and attire (dressing appropriately)4. Overall physical appearance (nails, makeup, etc.)</a:t>
            </a:r>
          </a:p>
          <a:p>
            <a:endParaRPr lang="en-US" dirty="0"/>
          </a:p>
        </p:txBody>
      </p:sp>
      <p:sp>
        <p:nvSpPr>
          <p:cNvPr id="4" name="Slide Number Placeholder 3"/>
          <p:cNvSpPr>
            <a:spLocks noGrp="1"/>
          </p:cNvSpPr>
          <p:nvPr>
            <p:ph type="sldNum" sz="quarter" idx="5"/>
          </p:nvPr>
        </p:nvSpPr>
        <p:spPr/>
        <p:txBody>
          <a:bodyPr/>
          <a:lstStyle/>
          <a:p>
            <a:fld id="{1AF6CC48-D08F-4F6E-B7A2-9748DFC0272E}" type="slidenum">
              <a:rPr lang="en-US" smtClean="0"/>
              <a:t>14</a:t>
            </a:fld>
            <a:endParaRPr lang="en-US"/>
          </a:p>
        </p:txBody>
      </p:sp>
    </p:spTree>
    <p:extLst>
      <p:ext uri="{BB962C8B-B14F-4D97-AF65-F5344CB8AC3E}">
        <p14:creationId xmlns:p14="http://schemas.microsoft.com/office/powerpoint/2010/main" val="226202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1ACD-02D5-4246-8CA0-1D822AC85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6710BC-2646-4DA1-992F-9B254F712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2BFC0A-4588-4A2A-995C-AEADCB21F1EE}"/>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5" name="Footer Placeholder 4">
            <a:extLst>
              <a:ext uri="{FF2B5EF4-FFF2-40B4-BE49-F238E27FC236}">
                <a16:creationId xmlns:a16="http://schemas.microsoft.com/office/drawing/2014/main" id="{F446A36B-6585-4C1B-8F5B-7DF9BBF5D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E4ACE-2687-4510-957B-EE0BB24C32E8}"/>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230356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D6E3-6E06-49BF-8277-84C963705D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4F701-E788-4096-A8F1-CFAFAA4F54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5E16B-9135-4214-BE2A-63CC2B3DB252}"/>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5" name="Footer Placeholder 4">
            <a:extLst>
              <a:ext uri="{FF2B5EF4-FFF2-40B4-BE49-F238E27FC236}">
                <a16:creationId xmlns:a16="http://schemas.microsoft.com/office/drawing/2014/main" id="{BE84EE3B-148B-4D8A-BEC5-84C6B5646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7300B-1B71-4F14-979D-673F7A050AA7}"/>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198253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A34F6-F939-4DB3-A38D-A03B3F209F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6A0E7-D73E-46EB-9CB6-31389CEA65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66561-3106-41A6-BFDA-46A774DEAB68}"/>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5" name="Footer Placeholder 4">
            <a:extLst>
              <a:ext uri="{FF2B5EF4-FFF2-40B4-BE49-F238E27FC236}">
                <a16:creationId xmlns:a16="http://schemas.microsoft.com/office/drawing/2014/main" id="{222AE90A-F967-4118-ABE2-DA6BB7A31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1B299-BB9F-4461-BF71-23503EAD3263}"/>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21647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DBDA-A73C-4ACE-885B-BD0EF053A0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87468-771B-4E9D-BF9D-20FDB8CDAD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D80C8-865E-435C-8EE5-B07DCC9EB4B6}"/>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5" name="Footer Placeholder 4">
            <a:extLst>
              <a:ext uri="{FF2B5EF4-FFF2-40B4-BE49-F238E27FC236}">
                <a16:creationId xmlns:a16="http://schemas.microsoft.com/office/drawing/2014/main" id="{974DAE93-F422-4045-B710-7B0A7C856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0758F-7F04-4B62-877F-228235C755A0}"/>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58440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E4D8-07F5-45BB-A8F9-0C3726CAA8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B9E1F5-7599-4574-9F93-EC07196CC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13D63B-E211-4803-9525-DDB49539023A}"/>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5" name="Footer Placeholder 4">
            <a:extLst>
              <a:ext uri="{FF2B5EF4-FFF2-40B4-BE49-F238E27FC236}">
                <a16:creationId xmlns:a16="http://schemas.microsoft.com/office/drawing/2014/main" id="{163CF2BE-F0B1-4E9B-A27B-2CC56EC2B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8AA4D-ED7D-441E-A370-EA0E2569B2EA}"/>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56457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2D16-BDDC-4BA0-89F8-C77A64541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7D679B-72FF-4CD2-BD48-A46F3BCFD2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B05521-7C31-4BB1-9748-4B5CB76218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8CFE35-6E7A-4FF6-A8F4-6CA4817C989C}"/>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6" name="Footer Placeholder 5">
            <a:extLst>
              <a:ext uri="{FF2B5EF4-FFF2-40B4-BE49-F238E27FC236}">
                <a16:creationId xmlns:a16="http://schemas.microsoft.com/office/drawing/2014/main" id="{EFEA85FA-C339-4853-9068-34CFF9C8B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96F20-FF79-4162-B6B3-4FABC1D7E0DF}"/>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21510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592B-2528-4AE3-A722-95749E75EF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0BE736-B2FD-4233-9F8A-1C282B870A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6BB4B4-EAF4-4F27-AE3A-5D14493EE3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0CDFC7-EB37-4548-AD34-16A6EB16B9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5E7800-1ADA-497D-8AFF-2A37294362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BC56C6-A869-4417-A1FE-142AF3B9A3BB}"/>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8" name="Footer Placeholder 7">
            <a:extLst>
              <a:ext uri="{FF2B5EF4-FFF2-40B4-BE49-F238E27FC236}">
                <a16:creationId xmlns:a16="http://schemas.microsoft.com/office/drawing/2014/main" id="{7DBE7025-830E-4ECD-9DB4-F879898070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DB1F81-2BAB-424F-A93E-E25B4CC4158B}"/>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386833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63A0-D11B-491B-A5D3-EA5CE83FA7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3BC96-315A-4127-83A5-DE0E92D128EA}"/>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4" name="Footer Placeholder 3">
            <a:extLst>
              <a:ext uri="{FF2B5EF4-FFF2-40B4-BE49-F238E27FC236}">
                <a16:creationId xmlns:a16="http://schemas.microsoft.com/office/drawing/2014/main" id="{8436A509-945E-4681-B390-DFD2ADA071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C5DDC8-79F7-4CBA-B7CF-91CD8B024954}"/>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182860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BE9A7F-346F-4F15-9482-6A5194B0B15B}"/>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3" name="Footer Placeholder 2">
            <a:extLst>
              <a:ext uri="{FF2B5EF4-FFF2-40B4-BE49-F238E27FC236}">
                <a16:creationId xmlns:a16="http://schemas.microsoft.com/office/drawing/2014/main" id="{90B56273-D1F6-4FF2-85AD-B0626186E2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256A0A-9D17-4816-BFBB-F7BE0C5B6E12}"/>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16387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18FC-C40A-4494-9CE5-75EB4F6C7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3A73CC-F296-42B1-9FA9-2E5CE88F2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16691E-0425-404C-BC4B-DC022A252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46C7DB-438B-486F-B02F-88367DC641CF}"/>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6" name="Footer Placeholder 5">
            <a:extLst>
              <a:ext uri="{FF2B5EF4-FFF2-40B4-BE49-F238E27FC236}">
                <a16:creationId xmlns:a16="http://schemas.microsoft.com/office/drawing/2014/main" id="{26CA39B9-C793-49E4-8324-12D723D88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32457-439D-4641-A874-4FFF7873D732}"/>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922344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6346-05DA-42CC-B3ED-0AC09980A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BEF4DC-2BEE-44A8-A262-121C0646D8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D2F756-F48A-4391-91BB-1D56D8700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29ECC6-176B-48F7-9689-A8905E6A2A07}"/>
              </a:ext>
            </a:extLst>
          </p:cNvPr>
          <p:cNvSpPr>
            <a:spLocks noGrp="1"/>
          </p:cNvSpPr>
          <p:nvPr>
            <p:ph type="dt" sz="half" idx="10"/>
          </p:nvPr>
        </p:nvSpPr>
        <p:spPr/>
        <p:txBody>
          <a:bodyPr/>
          <a:lstStyle/>
          <a:p>
            <a:fld id="{0824D9E5-C92D-4FA6-93C5-8FB622743B4C}" type="datetimeFigureOut">
              <a:rPr lang="en-US" smtClean="0"/>
              <a:t>9/18/2025</a:t>
            </a:fld>
            <a:endParaRPr lang="en-US"/>
          </a:p>
        </p:txBody>
      </p:sp>
      <p:sp>
        <p:nvSpPr>
          <p:cNvPr id="6" name="Footer Placeholder 5">
            <a:extLst>
              <a:ext uri="{FF2B5EF4-FFF2-40B4-BE49-F238E27FC236}">
                <a16:creationId xmlns:a16="http://schemas.microsoft.com/office/drawing/2014/main" id="{668B1B08-25DC-457A-9F0A-C450E0D56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BB6EF-1012-4519-8624-AF500DF9B37A}"/>
              </a:ext>
            </a:extLst>
          </p:cNvPr>
          <p:cNvSpPr>
            <a:spLocks noGrp="1"/>
          </p:cNvSpPr>
          <p:nvPr>
            <p:ph type="sldNum" sz="quarter" idx="12"/>
          </p:nvPr>
        </p:nvSpPr>
        <p:spPr/>
        <p:txBody>
          <a:bodyPr/>
          <a:lstStyle/>
          <a:p>
            <a:fld id="{14802EE7-F29F-4528-8DE1-B57A857354DB}" type="slidenum">
              <a:rPr lang="en-US" smtClean="0"/>
              <a:t>‹#›</a:t>
            </a:fld>
            <a:endParaRPr lang="en-US"/>
          </a:p>
        </p:txBody>
      </p:sp>
    </p:spTree>
    <p:extLst>
      <p:ext uri="{BB962C8B-B14F-4D97-AF65-F5344CB8AC3E}">
        <p14:creationId xmlns:p14="http://schemas.microsoft.com/office/powerpoint/2010/main" val="326734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FF0E45-2371-43DE-82EA-0592F8B479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894B8B-AC61-4D4F-B32C-E1850A630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A64AF-5FD3-499D-A612-BA24A67FD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4D9E5-C92D-4FA6-93C5-8FB622743B4C}" type="datetimeFigureOut">
              <a:rPr lang="en-US" smtClean="0"/>
              <a:t>9/18/2025</a:t>
            </a:fld>
            <a:endParaRPr lang="en-US"/>
          </a:p>
        </p:txBody>
      </p:sp>
      <p:sp>
        <p:nvSpPr>
          <p:cNvPr id="5" name="Footer Placeholder 4">
            <a:extLst>
              <a:ext uri="{FF2B5EF4-FFF2-40B4-BE49-F238E27FC236}">
                <a16:creationId xmlns:a16="http://schemas.microsoft.com/office/drawing/2014/main" id="{810F0A05-97EB-4CC9-8F2D-A7B123430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ACEA4-6FB7-43C5-981E-403EDF15F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02EE7-F29F-4528-8DE1-B57A857354DB}" type="slidenum">
              <a:rPr lang="en-US" smtClean="0"/>
              <a:t>‹#›</a:t>
            </a:fld>
            <a:endParaRPr lang="en-US"/>
          </a:p>
        </p:txBody>
      </p:sp>
    </p:spTree>
    <p:extLst>
      <p:ext uri="{BB962C8B-B14F-4D97-AF65-F5344CB8AC3E}">
        <p14:creationId xmlns:p14="http://schemas.microsoft.com/office/powerpoint/2010/main" val="2153400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774D-A716-42BC-8D02-FF891B3C0375}"/>
              </a:ext>
            </a:extLst>
          </p:cNvPr>
          <p:cNvSpPr>
            <a:spLocks noGrp="1"/>
          </p:cNvSpPr>
          <p:nvPr>
            <p:ph type="ctrTitle"/>
          </p:nvPr>
        </p:nvSpPr>
        <p:spPr>
          <a:xfrm>
            <a:off x="5217459" y="1149257"/>
            <a:ext cx="6790766" cy="2387600"/>
          </a:xfrm>
        </p:spPr>
        <p:txBody>
          <a:bodyPr>
            <a:normAutofit fontScale="90000"/>
          </a:bodyPr>
          <a:lstStyle/>
          <a:p>
            <a:r>
              <a:rPr lang="en-US" b="1" dirty="0">
                <a:solidFill>
                  <a:srgbClr val="FF0000"/>
                </a:solidFill>
                <a:latin typeface="Catamaran Thin" panose="020B0604020202020204" charset="0"/>
                <a:cs typeface="Catamaran Thin" panose="020B0604020202020204" charset="0"/>
              </a:rPr>
              <a:t>INTRODUCTION TO COMMUNICATION SKILLS</a:t>
            </a:r>
          </a:p>
        </p:txBody>
      </p:sp>
      <p:sp>
        <p:nvSpPr>
          <p:cNvPr id="3" name="Subtitle 2">
            <a:extLst>
              <a:ext uri="{FF2B5EF4-FFF2-40B4-BE49-F238E27FC236}">
                <a16:creationId xmlns:a16="http://schemas.microsoft.com/office/drawing/2014/main" id="{8FE1B860-3168-4838-9305-F15F0E859FA8}"/>
              </a:ext>
            </a:extLst>
          </p:cNvPr>
          <p:cNvSpPr>
            <a:spLocks noGrp="1"/>
          </p:cNvSpPr>
          <p:nvPr>
            <p:ph type="subTitle" idx="1"/>
          </p:nvPr>
        </p:nvSpPr>
        <p:spPr>
          <a:xfrm>
            <a:off x="7073152" y="4502991"/>
            <a:ext cx="3742765" cy="1655762"/>
          </a:xfrm>
        </p:spPr>
        <p:txBody>
          <a:bodyPr/>
          <a:lstStyle/>
          <a:p>
            <a:r>
              <a:rPr lang="en-US" b="1" dirty="0">
                <a:latin typeface="Catamaran Thin" panose="020B0604020202020204" charset="0"/>
                <a:cs typeface="Catamaran Thin" panose="020B0604020202020204" charset="0"/>
              </a:rPr>
              <a:t>AYEBAZIBWE JENIFER</a:t>
            </a:r>
          </a:p>
        </p:txBody>
      </p:sp>
      <p:pic>
        <p:nvPicPr>
          <p:cNvPr id="4" name="Picture 3">
            <a:extLst>
              <a:ext uri="{FF2B5EF4-FFF2-40B4-BE49-F238E27FC236}">
                <a16:creationId xmlns:a16="http://schemas.microsoft.com/office/drawing/2014/main" id="{8416FE42-4D6C-4A77-9DE2-35F8A61EBF9F}"/>
              </a:ext>
            </a:extLst>
          </p:cNvPr>
          <p:cNvPicPr>
            <a:picLocks noChangeAspect="1"/>
          </p:cNvPicPr>
          <p:nvPr/>
        </p:nvPicPr>
        <p:blipFill>
          <a:blip r:embed="rId2"/>
          <a:stretch>
            <a:fillRect/>
          </a:stretch>
        </p:blipFill>
        <p:spPr>
          <a:xfrm>
            <a:off x="385482" y="1149257"/>
            <a:ext cx="4831977" cy="4894356"/>
          </a:xfrm>
          <a:prstGeom prst="rect">
            <a:avLst/>
          </a:prstGeom>
        </p:spPr>
      </p:pic>
    </p:spTree>
    <p:extLst>
      <p:ext uri="{BB962C8B-B14F-4D97-AF65-F5344CB8AC3E}">
        <p14:creationId xmlns:p14="http://schemas.microsoft.com/office/powerpoint/2010/main" val="261731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DECC-E7DE-4B50-8C85-23B30F32F8E2}"/>
              </a:ext>
            </a:extLst>
          </p:cNvPr>
          <p:cNvSpPr>
            <a:spLocks noGrp="1"/>
          </p:cNvSpPr>
          <p:nvPr>
            <p:ph type="title"/>
          </p:nvPr>
        </p:nvSpPr>
        <p:spPr>
          <a:xfrm>
            <a:off x="363071" y="365126"/>
            <a:ext cx="11322423" cy="710640"/>
          </a:xfrm>
        </p:spPr>
        <p:txBody>
          <a:bodyPr/>
          <a:lstStyle/>
          <a:p>
            <a:r>
              <a:rPr lang="en-US" altLang="en-US" b="1" dirty="0">
                <a:solidFill>
                  <a:schemeClr val="accent1"/>
                </a:solidFill>
                <a:latin typeface="Catamaran" charset="0"/>
                <a:cs typeface="Catamaran" charset="0"/>
                <a:sym typeface="Catamaran" charset="0"/>
              </a:rPr>
              <a:t>COMMUNICATION PROCESSES DES..</a:t>
            </a:r>
            <a:endParaRPr lang="en-US" dirty="0"/>
          </a:p>
        </p:txBody>
      </p:sp>
      <p:sp>
        <p:nvSpPr>
          <p:cNvPr id="3" name="Content Placeholder 2">
            <a:extLst>
              <a:ext uri="{FF2B5EF4-FFF2-40B4-BE49-F238E27FC236}">
                <a16:creationId xmlns:a16="http://schemas.microsoft.com/office/drawing/2014/main" id="{3EC4FDEA-94B7-4638-9290-4DB8C1533DCC}"/>
              </a:ext>
            </a:extLst>
          </p:cNvPr>
          <p:cNvSpPr>
            <a:spLocks noGrp="1"/>
          </p:cNvSpPr>
          <p:nvPr>
            <p:ph idx="1"/>
          </p:nvPr>
        </p:nvSpPr>
        <p:spPr>
          <a:xfrm>
            <a:off x="363071" y="1398494"/>
            <a:ext cx="11524129" cy="5094381"/>
          </a:xfrm>
        </p:spPr>
        <p:txBody>
          <a:bodyPr/>
          <a:lstStyle/>
          <a:p>
            <a:pPr marL="0" indent="0">
              <a:lnSpc>
                <a:spcPct val="115000"/>
              </a:lnSpc>
              <a:spcBef>
                <a:spcPct val="0"/>
              </a:spcBef>
              <a:spcAft>
                <a:spcPct val="0"/>
              </a:spcAft>
              <a:buClr>
                <a:srgbClr val="AED3F2"/>
              </a:buClr>
              <a:buNone/>
            </a:pPr>
            <a:r>
              <a:rPr lang="en-US" altLang="en-US" sz="4000" b="1" dirty="0">
                <a:solidFill>
                  <a:srgbClr val="FF0000"/>
                </a:solidFill>
                <a:latin typeface="Catamaran Thin" charset="0"/>
                <a:cs typeface="Catamaran Thin" charset="0"/>
                <a:sym typeface="Catamaran Thin" charset="0"/>
              </a:rPr>
              <a:t>Response/ feedback stage </a:t>
            </a:r>
            <a:endParaRPr lang="en-GB" altLang="en-US" sz="4000" b="1" dirty="0">
              <a:solidFill>
                <a:srgbClr val="FF0000"/>
              </a:solidFill>
              <a:latin typeface="Catamaran Thin" charset="0"/>
              <a:cs typeface="Catamaran Thin" charset="0"/>
              <a:sym typeface="Catamaran Thin" charset="0"/>
            </a:endParaRPr>
          </a:p>
          <a:p>
            <a:pPr marL="0" indent="0">
              <a:lnSpc>
                <a:spcPct val="115000"/>
              </a:lnSpc>
              <a:spcBef>
                <a:spcPct val="0"/>
              </a:spcBef>
              <a:spcAft>
                <a:spcPts val="800"/>
              </a:spcAft>
              <a:buClr>
                <a:srgbClr val="AED3F2"/>
              </a:buClr>
              <a:buNone/>
            </a:pPr>
            <a:r>
              <a:rPr lang="en-US" altLang="en-US" dirty="0">
                <a:latin typeface="Catamaran Thin" charset="0"/>
                <a:cs typeface="Catamaran Thin" charset="0"/>
                <a:sym typeface="Catamaran Thin" charset="0"/>
              </a:rPr>
              <a:t>This is where receiver responds to the message </a:t>
            </a:r>
          </a:p>
          <a:p>
            <a:pPr marL="0" indent="0">
              <a:lnSpc>
                <a:spcPct val="115000"/>
              </a:lnSpc>
              <a:spcBef>
                <a:spcPct val="0"/>
              </a:spcBef>
              <a:spcAft>
                <a:spcPts val="800"/>
              </a:spcAft>
              <a:buClr>
                <a:srgbClr val="AED3F2"/>
              </a:buClr>
              <a:buNone/>
            </a:pPr>
            <a:r>
              <a:rPr lang="en-US" altLang="en-US" dirty="0">
                <a:latin typeface="Catamaran Thin" charset="0"/>
                <a:cs typeface="Catamaran Thin" charset="0"/>
                <a:sym typeface="Catamaran Thin" charset="0"/>
              </a:rPr>
              <a:t>- Action or </a:t>
            </a:r>
            <a:r>
              <a:rPr lang="en-GB" altLang="en-US" dirty="0">
                <a:latin typeface="Catamaran Thin" charset="0"/>
                <a:cs typeface="Catamaran Thin" charset="0"/>
                <a:sym typeface="Catamaran Thin" charset="0"/>
              </a:rPr>
              <a:t>reaction of the receiver to the message. </a:t>
            </a:r>
          </a:p>
          <a:p>
            <a:pPr marL="0" indent="0">
              <a:lnSpc>
                <a:spcPct val="115000"/>
              </a:lnSpc>
              <a:spcBef>
                <a:spcPct val="0"/>
              </a:spcBef>
              <a:spcAft>
                <a:spcPts val="800"/>
              </a:spcAft>
              <a:buClr>
                <a:srgbClr val="AED3F2"/>
              </a:buClr>
              <a:buNone/>
            </a:pPr>
            <a:r>
              <a:rPr lang="en-GB" altLang="en-US" dirty="0">
                <a:latin typeface="Catamaran Thin" charset="0"/>
                <a:cs typeface="Catamaran Thin" charset="0"/>
                <a:sym typeface="Catamaran Thin" charset="0"/>
              </a:rPr>
              <a:t>- Helps the sender to know that the message was received and understood. </a:t>
            </a:r>
          </a:p>
          <a:p>
            <a:pPr marL="0" indent="0">
              <a:lnSpc>
                <a:spcPct val="115000"/>
              </a:lnSpc>
              <a:spcBef>
                <a:spcPct val="0"/>
              </a:spcBef>
              <a:spcAft>
                <a:spcPts val="800"/>
              </a:spcAft>
              <a:buClr>
                <a:srgbClr val="AED3F2"/>
              </a:buClr>
              <a:buNone/>
            </a:pPr>
            <a:r>
              <a:rPr lang="en-GB" altLang="en-US" dirty="0">
                <a:latin typeface="Catamaran Thin" charset="0"/>
                <a:cs typeface="Catamaran Thin" charset="0"/>
                <a:sym typeface="Catamaran Thin" charset="0"/>
              </a:rPr>
              <a:t>–This is key for effective communication.</a:t>
            </a:r>
          </a:p>
          <a:p>
            <a:pPr marL="0" indent="0">
              <a:lnSpc>
                <a:spcPct val="115000"/>
              </a:lnSpc>
              <a:spcBef>
                <a:spcPct val="0"/>
              </a:spcBef>
              <a:spcAft>
                <a:spcPts val="800"/>
              </a:spcAft>
              <a:buClr>
                <a:srgbClr val="AED3F2"/>
              </a:buClr>
              <a:buNone/>
            </a:pPr>
            <a:r>
              <a:rPr lang="en-GB" altLang="en-US" dirty="0">
                <a:latin typeface="Catamaran Thin" charset="0"/>
                <a:cs typeface="Catamaran Thin" charset="0"/>
                <a:sym typeface="Catamaran Thin" charset="0"/>
              </a:rPr>
              <a:t>It can be verbal(verbal response)</a:t>
            </a:r>
          </a:p>
          <a:p>
            <a:pPr marL="0" indent="0">
              <a:lnSpc>
                <a:spcPct val="115000"/>
              </a:lnSpc>
              <a:spcBef>
                <a:spcPct val="0"/>
              </a:spcBef>
              <a:spcAft>
                <a:spcPts val="800"/>
              </a:spcAft>
              <a:buClr>
                <a:srgbClr val="AED3F2"/>
              </a:buClr>
              <a:buNone/>
            </a:pPr>
            <a:r>
              <a:rPr lang="en-GB" altLang="en-US" dirty="0">
                <a:latin typeface="Catamaran Thin" charset="0"/>
                <a:cs typeface="Catamaran Thin" charset="0"/>
                <a:sym typeface="Catamaran Thin" charset="0"/>
              </a:rPr>
              <a:t>Non verbal(body language, facial expressions)</a:t>
            </a:r>
          </a:p>
          <a:p>
            <a:pPr marL="0" indent="0">
              <a:lnSpc>
                <a:spcPct val="115000"/>
              </a:lnSpc>
              <a:spcBef>
                <a:spcPct val="0"/>
              </a:spcBef>
              <a:spcAft>
                <a:spcPts val="800"/>
              </a:spcAft>
              <a:buClr>
                <a:srgbClr val="AED3F2"/>
              </a:buClr>
              <a:buNone/>
            </a:pPr>
            <a:r>
              <a:rPr lang="en-GB" altLang="en-US" dirty="0">
                <a:latin typeface="Catamaran Thin" charset="0"/>
                <a:cs typeface="Catamaran Thin" charset="0"/>
                <a:sym typeface="Catamaran Thin" charset="0"/>
              </a:rPr>
              <a:t>Written feedback(email, text, message)</a:t>
            </a:r>
          </a:p>
          <a:p>
            <a:endParaRPr lang="en-US" dirty="0"/>
          </a:p>
        </p:txBody>
      </p:sp>
    </p:spTree>
    <p:extLst>
      <p:ext uri="{BB962C8B-B14F-4D97-AF65-F5344CB8AC3E}">
        <p14:creationId xmlns:p14="http://schemas.microsoft.com/office/powerpoint/2010/main" val="344640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3B3F-7437-4376-9870-33732CFC9A82}"/>
              </a:ext>
            </a:extLst>
          </p:cNvPr>
          <p:cNvSpPr>
            <a:spLocks noGrp="1"/>
          </p:cNvSpPr>
          <p:nvPr>
            <p:ph type="title"/>
          </p:nvPr>
        </p:nvSpPr>
        <p:spPr>
          <a:xfrm>
            <a:off x="838200" y="318993"/>
            <a:ext cx="10515600" cy="724087"/>
          </a:xfrm>
        </p:spPr>
        <p:txBody>
          <a:bodyPr/>
          <a:lstStyle/>
          <a:p>
            <a:r>
              <a:rPr lang="en-US" altLang="en-US" b="1" dirty="0">
                <a:solidFill>
                  <a:schemeClr val="accent1"/>
                </a:solidFill>
                <a:latin typeface="Catamaran" charset="0"/>
                <a:cs typeface="Catamaran" charset="0"/>
                <a:sym typeface="Catamaran" charset="0"/>
              </a:rPr>
              <a:t>COMMUNICATION COMPONENTS</a:t>
            </a:r>
            <a:endParaRPr lang="en-US" dirty="0"/>
          </a:p>
        </p:txBody>
      </p:sp>
      <p:sp>
        <p:nvSpPr>
          <p:cNvPr id="3" name="Content Placeholder 2">
            <a:extLst>
              <a:ext uri="{FF2B5EF4-FFF2-40B4-BE49-F238E27FC236}">
                <a16:creationId xmlns:a16="http://schemas.microsoft.com/office/drawing/2014/main" id="{8E2FEABF-4B8E-4068-B66E-56CB25D52E3D}"/>
              </a:ext>
            </a:extLst>
          </p:cNvPr>
          <p:cNvSpPr>
            <a:spLocks noGrp="1"/>
          </p:cNvSpPr>
          <p:nvPr>
            <p:ph idx="1"/>
          </p:nvPr>
        </p:nvSpPr>
        <p:spPr>
          <a:xfrm>
            <a:off x="134471" y="1043080"/>
            <a:ext cx="11712388" cy="5613214"/>
          </a:xfrm>
        </p:spPr>
        <p:txBody>
          <a:bodyPr>
            <a:normAutofit fontScale="92500" lnSpcReduction="10000"/>
          </a:bodyPr>
          <a:lstStyle/>
          <a:p>
            <a:pPr marL="0" indent="0">
              <a:lnSpc>
                <a:spcPct val="115000"/>
              </a:lnSpc>
              <a:spcBef>
                <a:spcPct val="0"/>
              </a:spcBef>
              <a:spcAft>
                <a:spcPct val="0"/>
              </a:spcAft>
              <a:buClr>
                <a:srgbClr val="AED3F2"/>
              </a:buClr>
              <a:buNone/>
            </a:pPr>
            <a:r>
              <a:rPr lang="en-GB" altLang="en-US" sz="3200" b="1" dirty="0">
                <a:solidFill>
                  <a:srgbClr val="FF0000"/>
                </a:solidFill>
                <a:latin typeface="Catamaran Thin" charset="0"/>
                <a:cs typeface="Catamaran Thin" charset="0"/>
                <a:sym typeface="Catamaran Thin" charset="0"/>
              </a:rPr>
              <a:t>Verbal</a:t>
            </a:r>
            <a:r>
              <a:rPr lang="en-US" altLang="en-US" sz="3200" b="1" dirty="0">
                <a:solidFill>
                  <a:srgbClr val="FF0000"/>
                </a:solidFill>
                <a:latin typeface="Catamaran Thin" charset="0"/>
                <a:cs typeface="Catamaran Thin" charset="0"/>
                <a:sym typeface="Catamaran Thin" charset="0"/>
              </a:rPr>
              <a:t> Message</a:t>
            </a:r>
          </a:p>
          <a:p>
            <a:pPr marL="0" indent="0">
              <a:lnSpc>
                <a:spcPct val="115000"/>
              </a:lnSpc>
              <a:spcBef>
                <a:spcPts val="800"/>
              </a:spcBef>
              <a:spcAft>
                <a:spcPts val="1067"/>
              </a:spcAft>
              <a:buClr>
                <a:srgbClr val="AED3F2"/>
              </a:buClr>
              <a:buNone/>
            </a:pPr>
            <a:r>
              <a:rPr lang="en-US" altLang="en-US" dirty="0">
                <a:latin typeface="Catamaran Thin" charset="0"/>
                <a:cs typeface="Catamaran Thin" charset="0"/>
                <a:sym typeface="Catamaran Thin" charset="0"/>
              </a:rPr>
              <a:t>The words chosen for communication.</a:t>
            </a:r>
          </a:p>
          <a:p>
            <a:pPr marL="0" indent="0">
              <a:lnSpc>
                <a:spcPct val="115000"/>
              </a:lnSpc>
              <a:spcBef>
                <a:spcPct val="0"/>
              </a:spcBef>
              <a:spcAft>
                <a:spcPct val="0"/>
              </a:spcAft>
              <a:buClr>
                <a:srgbClr val="AED3F2"/>
              </a:buClr>
              <a:buNone/>
            </a:pPr>
            <a:r>
              <a:rPr lang="en-US" altLang="en-US" sz="3200" b="1" dirty="0">
                <a:solidFill>
                  <a:srgbClr val="FF0000"/>
                </a:solidFill>
                <a:latin typeface="Catamaran Thin" charset="0"/>
                <a:cs typeface="Catamaran Thin" charset="0"/>
                <a:sym typeface="Catamaran Thin" charset="0"/>
              </a:rPr>
              <a:t>Para verbal Message</a:t>
            </a:r>
          </a:p>
          <a:p>
            <a:pPr marL="0" indent="0">
              <a:lnSpc>
                <a:spcPct val="115000"/>
              </a:lnSpc>
              <a:spcBef>
                <a:spcPts val="800"/>
              </a:spcBef>
              <a:spcAft>
                <a:spcPts val="1067"/>
              </a:spcAft>
              <a:buClr>
                <a:srgbClr val="AED3F2"/>
              </a:buClr>
              <a:buNone/>
            </a:pPr>
            <a:r>
              <a:rPr lang="en-US" altLang="en-US" dirty="0">
                <a:latin typeface="Catamaran Thin" charset="0"/>
                <a:cs typeface="Catamaran Thin" charset="0"/>
                <a:sym typeface="Catamaran Thin" charset="0"/>
              </a:rPr>
              <a:t>How the chosen words are said/communicated.</a:t>
            </a:r>
          </a:p>
          <a:p>
            <a:pPr marL="0" indent="0">
              <a:lnSpc>
                <a:spcPct val="115000"/>
              </a:lnSpc>
              <a:spcBef>
                <a:spcPct val="0"/>
              </a:spcBef>
              <a:spcAft>
                <a:spcPct val="0"/>
              </a:spcAft>
              <a:buClr>
                <a:srgbClr val="AED3F2"/>
              </a:buClr>
              <a:buNone/>
            </a:pPr>
            <a:r>
              <a:rPr lang="en-US" altLang="en-US" sz="3200" b="1" dirty="0">
                <a:solidFill>
                  <a:srgbClr val="FF0000"/>
                </a:solidFill>
                <a:latin typeface="Catamaran Thin" charset="0"/>
                <a:cs typeface="Catamaran Thin" charset="0"/>
                <a:sym typeface="Catamaran Thin" charset="0"/>
              </a:rPr>
              <a:t>Nonverbal Message</a:t>
            </a:r>
          </a:p>
          <a:p>
            <a:pPr marL="0" indent="0">
              <a:lnSpc>
                <a:spcPct val="115000"/>
              </a:lnSpc>
              <a:spcBef>
                <a:spcPts val="800"/>
              </a:spcBef>
              <a:spcAft>
                <a:spcPct val="0"/>
              </a:spcAft>
              <a:buClr>
                <a:srgbClr val="AED3F2"/>
              </a:buClr>
              <a:buNone/>
            </a:pPr>
            <a:r>
              <a:rPr lang="en-US" altLang="en-US" dirty="0">
                <a:latin typeface="Catamaran Thin" charset="0"/>
                <a:cs typeface="Catamaran Thin" charset="0"/>
                <a:sym typeface="Catamaran Thin" charset="0"/>
              </a:rPr>
              <a:t>Body language while saying the chosen words for communication. </a:t>
            </a:r>
          </a:p>
          <a:p>
            <a:pPr marL="0" indent="0">
              <a:lnSpc>
                <a:spcPct val="115000"/>
              </a:lnSpc>
              <a:spcBef>
                <a:spcPts val="800"/>
              </a:spcBef>
              <a:spcAft>
                <a:spcPts val="1067"/>
              </a:spcAft>
              <a:buClr>
                <a:srgbClr val="AED3F2"/>
              </a:buClr>
              <a:buNone/>
            </a:pPr>
            <a:endParaRPr lang="en-US" altLang="en-US" dirty="0">
              <a:latin typeface="Catamaran Thin" charset="0"/>
              <a:cs typeface="Catamaran Thin" charset="0"/>
              <a:sym typeface="Catamaran Thin" charset="0"/>
            </a:endParaRPr>
          </a:p>
          <a:p>
            <a:pPr marL="0" indent="0">
              <a:buNone/>
              <a:defRPr/>
            </a:pPr>
            <a:r>
              <a:rPr lang="en-GB" kern="0" dirty="0">
                <a:solidFill>
                  <a:srgbClr val="013D69"/>
                </a:solidFill>
                <a:latin typeface="Catamaran Thin" panose="020B0604020202020204" charset="0"/>
                <a:cs typeface="Catamaran Thin" panose="020B0604020202020204" charset="0"/>
              </a:rPr>
              <a:t>These </a:t>
            </a:r>
            <a:r>
              <a:rPr lang="en-GB" b="1" kern="0" dirty="0">
                <a:solidFill>
                  <a:srgbClr val="013D69"/>
                </a:solidFill>
                <a:latin typeface="Catamaran Thin" panose="020B0604020202020204" charset="0"/>
                <a:cs typeface="Catamaran Thin" panose="020B0604020202020204" charset="0"/>
              </a:rPr>
              <a:t>three components </a:t>
            </a:r>
            <a:r>
              <a:rPr lang="en-GB" kern="0" dirty="0">
                <a:solidFill>
                  <a:srgbClr val="013D69"/>
                </a:solidFill>
                <a:latin typeface="Catamaran Thin" panose="020B0604020202020204" charset="0"/>
                <a:cs typeface="Catamaran Thin" panose="020B0604020202020204" charset="0"/>
              </a:rPr>
              <a:t>are used to;</a:t>
            </a:r>
          </a:p>
          <a:p>
            <a:pPr marL="361942" indent="-287993">
              <a:buClr>
                <a:srgbClr val="FD0000"/>
              </a:buClr>
              <a:buFont typeface="Wingdings" panose="05000000000000000000" pitchFamily="2" charset="2"/>
              <a:buChar char="§"/>
              <a:defRPr/>
            </a:pPr>
            <a:r>
              <a:rPr lang="en-GB" kern="0" dirty="0">
                <a:solidFill>
                  <a:srgbClr val="013D69"/>
                </a:solidFill>
                <a:latin typeface="Catamaran Thin" panose="020B0604020202020204" charset="0"/>
                <a:cs typeface="Catamaran Thin" panose="020B0604020202020204" charset="0"/>
              </a:rPr>
              <a:t>Send clear, concise message</a:t>
            </a:r>
          </a:p>
          <a:p>
            <a:pPr marL="361942" indent="-287993">
              <a:buClr>
                <a:srgbClr val="FD0000"/>
              </a:buClr>
              <a:buFont typeface="Wingdings" panose="05000000000000000000" pitchFamily="2" charset="2"/>
              <a:buChar char="§"/>
              <a:defRPr/>
            </a:pPr>
            <a:r>
              <a:rPr lang="en-GB" kern="0" dirty="0">
                <a:solidFill>
                  <a:srgbClr val="013D69"/>
                </a:solidFill>
                <a:latin typeface="Catamaran Thin" panose="020B0604020202020204" charset="0"/>
                <a:cs typeface="Catamaran Thin" panose="020B0604020202020204" charset="0"/>
              </a:rPr>
              <a:t>Receive and correctly understand messages sent to receiver.</a:t>
            </a:r>
          </a:p>
          <a:p>
            <a:pPr marL="0" indent="0">
              <a:lnSpc>
                <a:spcPct val="115000"/>
              </a:lnSpc>
              <a:spcBef>
                <a:spcPts val="800"/>
              </a:spcBef>
              <a:spcAft>
                <a:spcPts val="1067"/>
              </a:spcAft>
              <a:buClr>
                <a:srgbClr val="AED3F2"/>
              </a:buClr>
              <a:buNone/>
            </a:pPr>
            <a:endParaRPr lang="en-US" altLang="en-US" dirty="0">
              <a:latin typeface="Catamaran Thin" charset="0"/>
              <a:cs typeface="Catamaran Thin" charset="0"/>
              <a:sym typeface="Catamaran Thin" charset="0"/>
            </a:endParaRPr>
          </a:p>
          <a:p>
            <a:endParaRPr lang="en-US" dirty="0"/>
          </a:p>
        </p:txBody>
      </p:sp>
    </p:spTree>
    <p:extLst>
      <p:ext uri="{BB962C8B-B14F-4D97-AF65-F5344CB8AC3E}">
        <p14:creationId xmlns:p14="http://schemas.microsoft.com/office/powerpoint/2010/main" val="378373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215153" y="365126"/>
            <a:ext cx="11752729" cy="737534"/>
          </a:xfrm>
        </p:spPr>
        <p:txBody>
          <a:bodyPr/>
          <a:lstStyle/>
          <a:p>
            <a:r>
              <a:rPr lang="en-US" altLang="en-US" b="1" dirty="0">
                <a:solidFill>
                  <a:schemeClr val="accent1"/>
                </a:solidFill>
                <a:latin typeface="Catamaran" charset="0"/>
                <a:cs typeface="Catamaran" charset="0"/>
                <a:sym typeface="Catamaran" charset="0"/>
              </a:rPr>
              <a:t>COMMUNICATION COMPONENTS</a:t>
            </a:r>
            <a:endParaRPr lang="en-US"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215153" y="1223682"/>
            <a:ext cx="11752729" cy="5513294"/>
          </a:xfrm>
        </p:spPr>
        <p:txBody>
          <a:bodyPr/>
          <a:lstStyle/>
          <a:p>
            <a:pPr marL="0" indent="0">
              <a:lnSpc>
                <a:spcPct val="100000"/>
              </a:lnSpc>
              <a:buNone/>
            </a:pPr>
            <a:r>
              <a:rPr lang="en-GB" altLang="en-US" b="1" dirty="0">
                <a:solidFill>
                  <a:srgbClr val="FF0000"/>
                </a:solidFill>
                <a:latin typeface="Catamaran Thin" panose="020B0604020202020204" charset="0"/>
                <a:cs typeface="Catamaran Thin" charset="0"/>
                <a:sym typeface="Catamaran Thin" charset="0"/>
              </a:rPr>
              <a:t>Verbal</a:t>
            </a:r>
            <a:r>
              <a:rPr lang="en-US" altLang="en-US" b="1" dirty="0">
                <a:solidFill>
                  <a:srgbClr val="FF0000"/>
                </a:solidFill>
                <a:latin typeface="Catamaran Thin" panose="020B0604020202020204" charset="0"/>
                <a:cs typeface="Catamaran Thin" charset="0"/>
                <a:sym typeface="Catamaran Thin" charset="0"/>
              </a:rPr>
              <a:t> Message</a:t>
            </a:r>
          </a:p>
          <a:p>
            <a:pPr marL="0" indent="0">
              <a:lnSpc>
                <a:spcPct val="100000"/>
              </a:lnSpc>
              <a:buNone/>
            </a:pPr>
            <a:r>
              <a:rPr lang="en-US" dirty="0">
                <a:latin typeface="Catamaran Thin" panose="020B0604020202020204" charset="0"/>
                <a:cs typeface="Catamaran Thin" panose="020B0604020202020204" charset="0"/>
              </a:rPr>
              <a:t>Verbal messages refer to the use of words, either spoken or written, to convey meaning and information.</a:t>
            </a:r>
          </a:p>
          <a:p>
            <a:pPr marL="0" indent="0">
              <a:buNone/>
            </a:pPr>
            <a:r>
              <a:rPr lang="en-US" b="1" dirty="0">
                <a:solidFill>
                  <a:srgbClr val="FF0000"/>
                </a:solidFill>
                <a:latin typeface="Catamaran Thin" panose="020B0604020202020204" charset="0"/>
                <a:cs typeface="Catamaran Thin" panose="020B0604020202020204" charset="0"/>
              </a:rPr>
              <a:t>Examples of verbal messages</a:t>
            </a:r>
          </a:p>
          <a:p>
            <a:pPr marL="514350" indent="-514350">
              <a:lnSpc>
                <a:spcPct val="100000"/>
              </a:lnSpc>
              <a:buAutoNum type="arabicPeriod"/>
            </a:pPr>
            <a:r>
              <a:rPr lang="en-US" dirty="0">
                <a:latin typeface="Catamaran Thin" panose="020B0604020202020204" charset="0"/>
                <a:cs typeface="Catamaran Thin" panose="020B0604020202020204" charset="0"/>
              </a:rPr>
              <a:t>Face-to-face conversations</a:t>
            </a:r>
          </a:p>
          <a:p>
            <a:pPr marL="514350" indent="-514350">
              <a:lnSpc>
                <a:spcPct val="100000"/>
              </a:lnSpc>
              <a:buAutoNum type="arabicPeriod"/>
            </a:pPr>
            <a:r>
              <a:rPr lang="en-US" dirty="0">
                <a:latin typeface="Catamaran Thin" panose="020B0604020202020204" charset="0"/>
                <a:cs typeface="Catamaran Thin" panose="020B0604020202020204" charset="0"/>
              </a:rPr>
              <a:t>Phone calls</a:t>
            </a:r>
          </a:p>
          <a:p>
            <a:pPr marL="514350" indent="-514350">
              <a:lnSpc>
                <a:spcPct val="100000"/>
              </a:lnSpc>
              <a:buAutoNum type="arabicPeriod"/>
            </a:pPr>
            <a:r>
              <a:rPr lang="en-US" dirty="0">
                <a:latin typeface="Catamaran Thin" panose="020B0604020202020204" charset="0"/>
                <a:cs typeface="Catamaran Thin" panose="020B0604020202020204" charset="0"/>
              </a:rPr>
              <a:t>Video conferencing</a:t>
            </a:r>
          </a:p>
          <a:p>
            <a:pPr marL="514350" indent="-514350">
              <a:lnSpc>
                <a:spcPct val="100000"/>
              </a:lnSpc>
              <a:buAutoNum type="arabicPeriod"/>
            </a:pPr>
            <a:r>
              <a:rPr lang="en-US" dirty="0">
                <a:latin typeface="Catamaran Thin" panose="020B0604020202020204" charset="0"/>
                <a:cs typeface="Catamaran Thin" panose="020B0604020202020204" charset="0"/>
              </a:rPr>
              <a:t>Written messages (emails, texts, letters)</a:t>
            </a:r>
          </a:p>
          <a:p>
            <a:pPr marL="514350" indent="-514350">
              <a:lnSpc>
                <a:spcPct val="100000"/>
              </a:lnSpc>
              <a:buAutoNum type="arabicPeriod"/>
            </a:pPr>
            <a:r>
              <a:rPr lang="en-US" dirty="0">
                <a:latin typeface="Catamaran Thin" panose="020B0604020202020204" charset="0"/>
                <a:cs typeface="Catamaran Thin" panose="020B0604020202020204" charset="0"/>
              </a:rPr>
              <a:t>Presentations</a:t>
            </a:r>
          </a:p>
          <a:p>
            <a:pPr marL="514350" indent="-514350">
              <a:lnSpc>
                <a:spcPct val="100000"/>
              </a:lnSpc>
              <a:buAutoNum type="arabicPeriod"/>
            </a:pPr>
            <a:r>
              <a:rPr lang="en-US" dirty="0">
                <a:latin typeface="Catamaran Thin" panose="020B0604020202020204" charset="0"/>
                <a:cs typeface="Catamaran Thin" panose="020B0604020202020204" charset="0"/>
              </a:rPr>
              <a:t>Meetings</a:t>
            </a:r>
          </a:p>
        </p:txBody>
      </p:sp>
    </p:spTree>
    <p:extLst>
      <p:ext uri="{BB962C8B-B14F-4D97-AF65-F5344CB8AC3E}">
        <p14:creationId xmlns:p14="http://schemas.microsoft.com/office/powerpoint/2010/main" val="354851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838200" y="161366"/>
            <a:ext cx="10515600" cy="685800"/>
          </a:xfrm>
        </p:spPr>
        <p:txBody>
          <a:bodyPr>
            <a:normAutofit fontScale="90000"/>
          </a:bodyPr>
          <a:lstStyle/>
          <a:p>
            <a:r>
              <a:rPr lang="en-US" altLang="en-US" b="1" dirty="0">
                <a:solidFill>
                  <a:schemeClr val="accent1"/>
                </a:solidFill>
                <a:latin typeface="Catamaran" charset="0"/>
                <a:cs typeface="Catamaran" charset="0"/>
                <a:sym typeface="Catamaran" charset="0"/>
              </a:rPr>
              <a:t>COMMUNICATION COMPONENTS</a:t>
            </a:r>
            <a:endParaRPr lang="en-US"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282388" y="954741"/>
            <a:ext cx="11577918" cy="5634318"/>
          </a:xfrm>
        </p:spPr>
        <p:txBody>
          <a:bodyPr>
            <a:normAutofit/>
          </a:bodyPr>
          <a:lstStyle/>
          <a:p>
            <a:pPr>
              <a:lnSpc>
                <a:spcPct val="110000"/>
              </a:lnSpc>
            </a:pPr>
            <a:r>
              <a:rPr lang="en-US" dirty="0">
                <a:latin typeface="Catamaran Thin" panose="020B0604020202020204" charset="0"/>
                <a:cs typeface="Catamaran Thin" panose="020B0604020202020204" charset="0"/>
              </a:rPr>
              <a:t>Verbal communication can be formal (in form of official reports, speeches) or informal(casual conversations, social media posts)</a:t>
            </a:r>
          </a:p>
          <a:p>
            <a:pPr marL="0" indent="0">
              <a:buNone/>
            </a:pPr>
            <a:r>
              <a:rPr lang="en-US" b="1" dirty="0">
                <a:solidFill>
                  <a:srgbClr val="FF0000"/>
                </a:solidFill>
                <a:latin typeface="Catamaran Thin" panose="020B0604020202020204" charset="0"/>
                <a:cs typeface="Catamaran Thin" panose="020B0604020202020204" charset="0"/>
              </a:rPr>
              <a:t>Effective verbal communication involves:</a:t>
            </a:r>
          </a:p>
          <a:p>
            <a:pPr marL="514350" indent="-514350">
              <a:buAutoNum type="arabicPeriod"/>
            </a:pPr>
            <a:r>
              <a:rPr lang="en-US" dirty="0">
                <a:latin typeface="Catamaran Thin" panose="020B0604020202020204" charset="0"/>
                <a:cs typeface="Catamaran Thin" panose="020B0604020202020204" charset="0"/>
              </a:rPr>
              <a:t>Clear and concise language</a:t>
            </a:r>
          </a:p>
          <a:p>
            <a:pPr marL="514350" indent="-514350">
              <a:buAutoNum type="arabicPeriod"/>
            </a:pPr>
            <a:r>
              <a:rPr lang="en-US" dirty="0">
                <a:latin typeface="Catamaran Thin" panose="020B0604020202020204" charset="0"/>
                <a:cs typeface="Catamaran Thin" panose="020B0604020202020204" charset="0"/>
              </a:rPr>
              <a:t>Active listening</a:t>
            </a:r>
          </a:p>
          <a:p>
            <a:pPr marL="514350" indent="-514350">
              <a:buAutoNum type="arabicPeriod"/>
            </a:pPr>
            <a:r>
              <a:rPr lang="en-US" dirty="0">
                <a:latin typeface="Catamaran Thin" panose="020B0604020202020204" charset="0"/>
                <a:cs typeface="Catamaran Thin" panose="020B0604020202020204" charset="0"/>
              </a:rPr>
              <a:t>Appropriate tone and pitch</a:t>
            </a:r>
          </a:p>
          <a:p>
            <a:pPr marL="514350" indent="-514350">
              <a:buAutoNum type="arabicPeriod"/>
            </a:pPr>
            <a:r>
              <a:rPr lang="en-US" dirty="0">
                <a:latin typeface="Catamaran Thin" panose="020B0604020202020204" charset="0"/>
                <a:cs typeface="Catamaran Thin" panose="020B0604020202020204" charset="0"/>
              </a:rPr>
              <a:t>Awareness of nonverbal cues (body language, facial expressions)</a:t>
            </a:r>
          </a:p>
          <a:p>
            <a:pPr marL="0" indent="0">
              <a:buNone/>
            </a:pPr>
            <a:r>
              <a:rPr lang="en-US" dirty="0">
                <a:latin typeface="Catamaran Thin" panose="020B0604020202020204" charset="0"/>
                <a:cs typeface="Catamaran Thin" panose="020B0604020202020204" charset="0"/>
              </a:rPr>
              <a:t>5.   No jargons (easy to understand)</a:t>
            </a:r>
          </a:p>
          <a:p>
            <a:pPr marL="0" indent="0">
              <a:buNone/>
            </a:pPr>
            <a:endParaRPr lang="en-US" dirty="0">
              <a:latin typeface="Catamaran Thin" panose="020B0604020202020204" charset="0"/>
              <a:cs typeface="Catamaran Thin" panose="020B0604020202020204" charset="0"/>
            </a:endParaRPr>
          </a:p>
          <a:p>
            <a:pPr marL="0" indent="0">
              <a:buNone/>
            </a:pPr>
            <a:r>
              <a:rPr lang="en-US" dirty="0">
                <a:latin typeface="Catamaran Thin" panose="020B0604020202020204" charset="0"/>
                <a:cs typeface="Catamaran Thin" panose="020B0604020202020204" charset="0"/>
              </a:rPr>
              <a:t>It should be respectful and engaging (don't push people away)</a:t>
            </a:r>
          </a:p>
          <a:p>
            <a:pPr marL="0" indent="0">
              <a:buNone/>
            </a:pPr>
            <a:r>
              <a:rPr lang="en-US" dirty="0">
                <a:latin typeface="Catamaran Thin" panose="020B0604020202020204" charset="0"/>
                <a:cs typeface="Catamaran Thin" panose="020B0604020202020204" charset="0"/>
              </a:rPr>
              <a:t>This helps ensure your message is heard and understood.</a:t>
            </a:r>
          </a:p>
          <a:p>
            <a:pPr marL="0" indent="0">
              <a:buNone/>
            </a:pPr>
            <a:endParaRPr lang="en-US" dirty="0">
              <a:latin typeface="Catamaran Thin" panose="020B0604020202020204" charset="0"/>
              <a:cs typeface="Catamaran Thin" panose="020B0604020202020204" charset="0"/>
            </a:endParaRPr>
          </a:p>
        </p:txBody>
      </p:sp>
    </p:spTree>
    <p:extLst>
      <p:ext uri="{BB962C8B-B14F-4D97-AF65-F5344CB8AC3E}">
        <p14:creationId xmlns:p14="http://schemas.microsoft.com/office/powerpoint/2010/main" val="211134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389965" y="190314"/>
            <a:ext cx="11672047" cy="697193"/>
          </a:xfrm>
        </p:spPr>
        <p:txBody>
          <a:bodyPr/>
          <a:lstStyle/>
          <a:p>
            <a:r>
              <a:rPr lang="en-US" altLang="en-US" b="1" dirty="0">
                <a:solidFill>
                  <a:schemeClr val="accent1"/>
                </a:solidFill>
                <a:latin typeface="Catamaran" charset="0"/>
                <a:cs typeface="Catamaran" charset="0"/>
                <a:sym typeface="Catamaran" charset="0"/>
              </a:rPr>
              <a:t>COMMUNICATION COMPONENTS</a:t>
            </a:r>
            <a:endParaRPr lang="en-US"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389965" y="1048870"/>
            <a:ext cx="11537576" cy="5618815"/>
          </a:xfrm>
        </p:spPr>
        <p:txBody>
          <a:bodyPr>
            <a:normAutofit/>
          </a:bodyPr>
          <a:lstStyle/>
          <a:p>
            <a:pPr marL="0" indent="0">
              <a:buNone/>
            </a:pPr>
            <a:r>
              <a:rPr lang="en-US" dirty="0">
                <a:solidFill>
                  <a:srgbClr val="FF0000"/>
                </a:solidFill>
                <a:latin typeface="Catamaran Thin" panose="020B0604020202020204" charset="0"/>
                <a:cs typeface="Catamaran Thin" panose="020B0604020202020204" charset="0"/>
              </a:rPr>
              <a:t>Nonverbal messages</a:t>
            </a:r>
          </a:p>
          <a:p>
            <a:pPr marL="0" indent="0">
              <a:buNone/>
            </a:pPr>
            <a:r>
              <a:rPr lang="en-US" dirty="0">
                <a:latin typeface="Catamaran Thin" panose="020B0604020202020204" charset="0"/>
                <a:cs typeface="Catamaran Thin" panose="020B0604020202020204" charset="0"/>
              </a:rPr>
              <a:t>Nonverbal messages are forms of communication that don't involve words.</a:t>
            </a:r>
          </a:p>
          <a:p>
            <a:pPr marL="0" indent="0">
              <a:buNone/>
            </a:pPr>
            <a:r>
              <a:rPr lang="en-US" dirty="0">
                <a:latin typeface="Catamaran Thin" panose="020B0604020202020204" charset="0"/>
                <a:cs typeface="Catamaran Thin" panose="020B0604020202020204" charset="0"/>
              </a:rPr>
              <a:t>They can convey meaning and emotions through:</a:t>
            </a:r>
          </a:p>
          <a:p>
            <a:pPr marL="514350" indent="-514350">
              <a:buAutoNum type="arabicPeriod"/>
            </a:pPr>
            <a:r>
              <a:rPr lang="en-US" dirty="0">
                <a:latin typeface="Catamaran Thin" panose="020B0604020202020204" charset="0"/>
                <a:cs typeface="Catamaran Thin" panose="020B0604020202020204" charset="0"/>
              </a:rPr>
              <a:t>Body language (posture, gestures, facial expressions)</a:t>
            </a:r>
          </a:p>
          <a:p>
            <a:pPr marL="514350" indent="-514350">
              <a:buAutoNum type="arabicPeriod"/>
            </a:pPr>
            <a:r>
              <a:rPr lang="en-US" dirty="0">
                <a:latin typeface="Catamaran Thin" panose="020B0604020202020204" charset="0"/>
                <a:cs typeface="Catamaran Thin" panose="020B0604020202020204" charset="0"/>
              </a:rPr>
              <a:t>Eye contact</a:t>
            </a:r>
          </a:p>
          <a:p>
            <a:pPr marL="514350" indent="-514350">
              <a:buAutoNum type="arabicPeriod"/>
            </a:pPr>
            <a:r>
              <a:rPr lang="en-US" dirty="0">
                <a:latin typeface="Catamaran Thin" panose="020B0604020202020204" charset="0"/>
                <a:cs typeface="Catamaran Thin" panose="020B0604020202020204" charset="0"/>
              </a:rPr>
              <a:t>Tone of voice (pitch, volume, pace)</a:t>
            </a:r>
          </a:p>
          <a:p>
            <a:pPr marL="514350" indent="-514350">
              <a:buAutoNum type="arabicPeriod"/>
            </a:pPr>
            <a:r>
              <a:rPr lang="en-US" dirty="0">
                <a:latin typeface="Catamaran Thin" panose="020B0604020202020204" charset="0"/>
                <a:cs typeface="Catamaran Thin" panose="020B0604020202020204" charset="0"/>
              </a:rPr>
              <a:t>Proximity (physical distance)</a:t>
            </a:r>
          </a:p>
          <a:p>
            <a:pPr marL="514350" indent="-514350">
              <a:buAutoNum type="arabicPeriod"/>
            </a:pPr>
            <a:r>
              <a:rPr lang="en-US" dirty="0">
                <a:latin typeface="Catamaran Thin" panose="020B0604020202020204" charset="0"/>
                <a:cs typeface="Catamaran Thin" panose="020B0604020202020204" charset="0"/>
              </a:rPr>
              <a:t>Touch (physical contact)</a:t>
            </a:r>
          </a:p>
          <a:p>
            <a:pPr marL="514350" indent="-514350">
              <a:buAutoNum type="arabicPeriod"/>
            </a:pPr>
            <a:r>
              <a:rPr lang="en-US" dirty="0">
                <a:latin typeface="Catamaran Thin" panose="020B0604020202020204" charset="0"/>
                <a:cs typeface="Catamaran Thin" panose="020B0604020202020204" charset="0"/>
              </a:rPr>
              <a:t>Appearance (clothing, grooming “personal hygiene, hair care, clothing and attire, or overall appearance (nails, make up)</a:t>
            </a:r>
          </a:p>
        </p:txBody>
      </p:sp>
    </p:spTree>
    <p:extLst>
      <p:ext uri="{BB962C8B-B14F-4D97-AF65-F5344CB8AC3E}">
        <p14:creationId xmlns:p14="http://schemas.microsoft.com/office/powerpoint/2010/main" val="55887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216693" y="222250"/>
            <a:ext cx="11758613" cy="735013"/>
          </a:xfrm>
        </p:spPr>
        <p:txBody>
          <a:bodyPr/>
          <a:lstStyle/>
          <a:p>
            <a:r>
              <a:rPr lang="en-US" altLang="en-US" b="1" dirty="0">
                <a:solidFill>
                  <a:schemeClr val="accent1"/>
                </a:solidFill>
                <a:latin typeface="Catamaran" charset="0"/>
                <a:cs typeface="Catamaran" charset="0"/>
                <a:sym typeface="Catamaran" charset="0"/>
              </a:rPr>
              <a:t>COMMUNICATION COMPONENTS</a:t>
            </a:r>
            <a:endParaRPr lang="en-US"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357188" y="1071562"/>
            <a:ext cx="11618118" cy="5564187"/>
          </a:xfrm>
        </p:spPr>
        <p:txBody>
          <a:bodyPr>
            <a:normAutofit fontScale="92500" lnSpcReduction="20000"/>
          </a:bodyPr>
          <a:lstStyle/>
          <a:p>
            <a:pPr marL="0" indent="0">
              <a:buNone/>
            </a:pPr>
            <a:r>
              <a:rPr lang="en-US" b="1" dirty="0">
                <a:solidFill>
                  <a:srgbClr val="FF0000"/>
                </a:solidFill>
                <a:latin typeface="Catamaran Thin" panose="020B0604020202020204" charset="0"/>
                <a:cs typeface="Catamaran Thin" panose="020B0604020202020204" charset="0"/>
              </a:rPr>
              <a:t>Non verbal communication can;</a:t>
            </a:r>
          </a:p>
          <a:p>
            <a:pPr marL="514350" indent="-514350">
              <a:buAutoNum type="arabicPeriod"/>
            </a:pPr>
            <a:r>
              <a:rPr lang="en-US" dirty="0">
                <a:latin typeface="Catamaran Thin" panose="020B0604020202020204" charset="0"/>
                <a:cs typeface="Catamaran Thin" panose="020B0604020202020204" charset="0"/>
              </a:rPr>
              <a:t>Support or contradict what you say</a:t>
            </a:r>
          </a:p>
          <a:p>
            <a:pPr marL="514350" indent="-514350">
              <a:buAutoNum type="arabicPeriod"/>
            </a:pPr>
            <a:r>
              <a:rPr lang="en-US" dirty="0">
                <a:latin typeface="Catamaran Thin" panose="020B0604020202020204" charset="0"/>
                <a:cs typeface="Catamaran Thin" panose="020B0604020202020204" charset="0"/>
              </a:rPr>
              <a:t>Show how you feel</a:t>
            </a:r>
          </a:p>
          <a:p>
            <a:pPr marL="514350" indent="-514350">
              <a:buAutoNum type="arabicPeriod"/>
            </a:pPr>
            <a:r>
              <a:rPr lang="en-US" dirty="0">
                <a:latin typeface="Catamaran Thin" panose="020B0604020202020204" charset="0"/>
                <a:cs typeface="Catamaran Thin" panose="020B0604020202020204" charset="0"/>
              </a:rPr>
              <a:t>Impact how others interact with you</a:t>
            </a:r>
          </a:p>
          <a:p>
            <a:pPr marL="0" indent="0">
              <a:buNone/>
            </a:pPr>
            <a:r>
              <a:rPr lang="en-US" b="1" dirty="0">
                <a:solidFill>
                  <a:srgbClr val="FF0000"/>
                </a:solidFill>
                <a:latin typeface="Catamaran Thin" panose="020B0604020202020204" charset="0"/>
                <a:cs typeface="Catamaran Thin" panose="020B0604020202020204" charset="0"/>
              </a:rPr>
              <a:t>Examples of non verbal communication</a:t>
            </a:r>
          </a:p>
          <a:p>
            <a:pPr marL="514350" indent="-514350">
              <a:buAutoNum type="arabicPeriod"/>
            </a:pPr>
            <a:r>
              <a:rPr lang="en-US" dirty="0">
                <a:latin typeface="Catamaran Thin" panose="020B0604020202020204" charset="0"/>
                <a:cs typeface="Catamaran Thin" panose="020B0604020202020204" charset="0"/>
              </a:rPr>
              <a:t>Nodding to show agreement</a:t>
            </a:r>
          </a:p>
          <a:p>
            <a:pPr marL="514350" indent="-514350">
              <a:buAutoNum type="arabicPeriod"/>
            </a:pPr>
            <a:r>
              <a:rPr lang="en-US" dirty="0">
                <a:latin typeface="Catamaran Thin" panose="020B0604020202020204" charset="0"/>
                <a:cs typeface="Catamaran Thin" panose="020B0604020202020204" charset="0"/>
              </a:rPr>
              <a:t>Frowning to show disapproval</a:t>
            </a:r>
          </a:p>
          <a:p>
            <a:pPr marL="514350" indent="-514350">
              <a:buAutoNum type="arabicPeriod"/>
            </a:pPr>
            <a:r>
              <a:rPr lang="en-US" dirty="0">
                <a:latin typeface="Catamaran Thin" panose="020B0604020202020204" charset="0"/>
                <a:cs typeface="Catamaran Thin" panose="020B0604020202020204" charset="0"/>
              </a:rPr>
              <a:t>Leaning forward to show engagement</a:t>
            </a:r>
          </a:p>
          <a:p>
            <a:pPr marL="514350" indent="-514350">
              <a:buAutoNum type="arabicPeriod"/>
            </a:pPr>
            <a:r>
              <a:rPr lang="en-US" dirty="0">
                <a:latin typeface="Catamaran Thin" panose="020B0604020202020204" charset="0"/>
                <a:cs typeface="Catamaran Thin" panose="020B0604020202020204" charset="0"/>
              </a:rPr>
              <a:t>Avoiding eye contact to show nervousness or dishonesty</a:t>
            </a:r>
          </a:p>
          <a:p>
            <a:pPr marL="514350" indent="-514350">
              <a:buAutoNum type="arabicPeriod"/>
            </a:pPr>
            <a:r>
              <a:rPr lang="en-US" dirty="0">
                <a:latin typeface="Catamaran Thin" panose="020B0604020202020204" charset="0"/>
                <a:cs typeface="Catamaran Thin" panose="020B0604020202020204" charset="0"/>
              </a:rPr>
              <a:t>Standing up straight to show confidence</a:t>
            </a:r>
          </a:p>
          <a:p>
            <a:pPr marL="514350" indent="-514350">
              <a:buAutoNum type="arabicPeriod"/>
            </a:pPr>
            <a:r>
              <a:rPr lang="en-US" dirty="0">
                <a:latin typeface="Catamaran Thin" panose="020B0604020202020204" charset="0"/>
                <a:cs typeface="Catamaran Thin" panose="020B0604020202020204" charset="0"/>
              </a:rPr>
              <a:t>Using open and relaxed body language to show approachability</a:t>
            </a:r>
          </a:p>
          <a:p>
            <a:pPr marL="0" indent="0">
              <a:buNone/>
            </a:pPr>
            <a:endParaRPr lang="en-US" b="1" dirty="0">
              <a:latin typeface="Catamaran Thin" panose="020B0604020202020204" charset="0"/>
              <a:cs typeface="Catamaran Thin" panose="020B0604020202020204" charset="0"/>
            </a:endParaRPr>
          </a:p>
          <a:p>
            <a:pPr marL="0" indent="0">
              <a:buNone/>
            </a:pPr>
            <a:r>
              <a:rPr lang="en-US" b="1" dirty="0">
                <a:latin typeface="Catamaran Thin" panose="020B0604020202020204" charset="0"/>
                <a:cs typeface="Catamaran Thin" panose="020B0604020202020204" charset="0"/>
              </a:rPr>
              <a:t>Non verbal communication speaks louder than verbal </a:t>
            </a:r>
          </a:p>
        </p:txBody>
      </p:sp>
      <p:pic>
        <p:nvPicPr>
          <p:cNvPr id="4" name="Picture 3">
            <a:extLst>
              <a:ext uri="{FF2B5EF4-FFF2-40B4-BE49-F238E27FC236}">
                <a16:creationId xmlns:a16="http://schemas.microsoft.com/office/drawing/2014/main" id="{566E2B8A-2967-4934-8F2D-BFC693BCD4E2}"/>
              </a:ext>
            </a:extLst>
          </p:cNvPr>
          <p:cNvPicPr>
            <a:picLocks noChangeAspect="1"/>
          </p:cNvPicPr>
          <p:nvPr/>
        </p:nvPicPr>
        <p:blipFill>
          <a:blip r:embed="rId2"/>
          <a:stretch>
            <a:fillRect/>
          </a:stretch>
        </p:blipFill>
        <p:spPr>
          <a:xfrm>
            <a:off x="8301038" y="1291931"/>
            <a:ext cx="2651858" cy="1379831"/>
          </a:xfrm>
          <a:prstGeom prst="rect">
            <a:avLst/>
          </a:prstGeom>
        </p:spPr>
      </p:pic>
    </p:spTree>
    <p:extLst>
      <p:ext uri="{BB962C8B-B14F-4D97-AF65-F5344CB8AC3E}">
        <p14:creationId xmlns:p14="http://schemas.microsoft.com/office/powerpoint/2010/main" val="81797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932BF3C-8E00-4E7A-A00C-8DD936C1E196}"/>
              </a:ext>
            </a:extLst>
          </p:cNvPr>
          <p:cNvPicPr>
            <a:picLocks noGrp="1" noChangeAspect="1"/>
          </p:cNvPicPr>
          <p:nvPr>
            <p:ph idx="1"/>
          </p:nvPr>
        </p:nvPicPr>
        <p:blipFill rotWithShape="1">
          <a:blip r:embed="rId2"/>
          <a:srcRect b="7353"/>
          <a:stretch/>
        </p:blipFill>
        <p:spPr>
          <a:xfrm>
            <a:off x="800100" y="303117"/>
            <a:ext cx="10744199" cy="5940521"/>
          </a:xfrm>
          <a:prstGeom prst="rect">
            <a:avLst/>
          </a:prstGeom>
        </p:spPr>
      </p:pic>
    </p:spTree>
    <p:extLst>
      <p:ext uri="{BB962C8B-B14F-4D97-AF65-F5344CB8AC3E}">
        <p14:creationId xmlns:p14="http://schemas.microsoft.com/office/powerpoint/2010/main" val="65110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214313" y="185738"/>
            <a:ext cx="11772900" cy="1100138"/>
          </a:xfrm>
        </p:spPr>
        <p:txBody>
          <a:bodyPr/>
          <a:lstStyle/>
          <a:p>
            <a:r>
              <a:rPr lang="en-US" altLang="en-US" b="1" dirty="0">
                <a:solidFill>
                  <a:schemeClr val="accent1"/>
                </a:solidFill>
                <a:latin typeface="Catamaran" charset="0"/>
                <a:cs typeface="Catamaran" charset="0"/>
                <a:sym typeface="Catamaran" charset="0"/>
              </a:rPr>
              <a:t>COMMUNICATION COMPONENTS</a:t>
            </a:r>
            <a:endParaRPr lang="en-US"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214313" y="1528763"/>
            <a:ext cx="11772900" cy="5143500"/>
          </a:xfrm>
        </p:spPr>
        <p:txBody>
          <a:bodyPr/>
          <a:lstStyle/>
          <a:p>
            <a:pPr marL="0" indent="0">
              <a:buNone/>
            </a:pPr>
            <a:r>
              <a:rPr lang="en-US" altLang="en-US" b="1" dirty="0">
                <a:solidFill>
                  <a:schemeClr val="accent1"/>
                </a:solidFill>
                <a:latin typeface="Catamaran Thin" panose="020B0604020202020204"/>
                <a:cs typeface="Catamaran" charset="0"/>
                <a:sym typeface="Catamaran" charset="0"/>
              </a:rPr>
              <a:t>Paraverbal messages</a:t>
            </a:r>
          </a:p>
          <a:p>
            <a:pPr marL="0" indent="0">
              <a:buNone/>
            </a:pPr>
            <a:r>
              <a:rPr lang="en-US" dirty="0">
                <a:latin typeface="Catamaran Thin" panose="020B0604020202020204"/>
              </a:rPr>
              <a:t>This refers to the way you say something, beyond the actual words.</a:t>
            </a:r>
          </a:p>
          <a:p>
            <a:pPr marL="0" indent="0">
              <a:buNone/>
            </a:pPr>
            <a:r>
              <a:rPr lang="en-US" dirty="0">
                <a:latin typeface="Catamaran Thin" panose="020B0604020202020204"/>
              </a:rPr>
              <a:t> It includes:</a:t>
            </a:r>
          </a:p>
          <a:p>
            <a:pPr marL="514350" indent="-514350">
              <a:buFont typeface="+mj-lt"/>
              <a:buAutoNum type="arabicPeriod"/>
            </a:pPr>
            <a:r>
              <a:rPr lang="en-US" dirty="0">
                <a:latin typeface="Catamaran Thin" panose="020B0604020202020204"/>
              </a:rPr>
              <a:t>Tone of voice</a:t>
            </a:r>
          </a:p>
          <a:p>
            <a:pPr marL="514350" indent="-514350">
              <a:buFont typeface="+mj-lt"/>
              <a:buAutoNum type="arabicPeriod"/>
            </a:pPr>
            <a:r>
              <a:rPr lang="en-US" dirty="0">
                <a:latin typeface="Catamaran Thin" panose="020B0604020202020204"/>
              </a:rPr>
              <a:t>Pitch</a:t>
            </a:r>
          </a:p>
          <a:p>
            <a:pPr marL="514350" indent="-514350">
              <a:buFont typeface="+mj-lt"/>
              <a:buAutoNum type="arabicPeriod"/>
            </a:pPr>
            <a:r>
              <a:rPr lang="en-US" dirty="0">
                <a:latin typeface="Catamaran Thin" panose="020B0604020202020204"/>
              </a:rPr>
              <a:t>Volume</a:t>
            </a:r>
          </a:p>
          <a:p>
            <a:pPr marL="514350" indent="-514350">
              <a:buFont typeface="+mj-lt"/>
              <a:buAutoNum type="arabicPeriod"/>
            </a:pPr>
            <a:r>
              <a:rPr lang="en-US" dirty="0">
                <a:latin typeface="Catamaran Thin" panose="020B0604020202020204"/>
              </a:rPr>
              <a:t>Pace</a:t>
            </a:r>
          </a:p>
          <a:p>
            <a:pPr marL="514350" indent="-514350">
              <a:buFont typeface="+mj-lt"/>
              <a:buAutoNum type="arabicPeriod"/>
            </a:pPr>
            <a:r>
              <a:rPr lang="en-US" dirty="0">
                <a:latin typeface="Catamaran Thin" panose="020B0604020202020204"/>
              </a:rPr>
              <a:t>Pauses</a:t>
            </a:r>
          </a:p>
        </p:txBody>
      </p:sp>
    </p:spTree>
    <p:extLst>
      <p:ext uri="{BB962C8B-B14F-4D97-AF65-F5344CB8AC3E}">
        <p14:creationId xmlns:p14="http://schemas.microsoft.com/office/powerpoint/2010/main" val="2432531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171450" y="222250"/>
            <a:ext cx="11787188" cy="620713"/>
          </a:xfrm>
        </p:spPr>
        <p:txBody>
          <a:bodyPr>
            <a:normAutofit fontScale="90000"/>
          </a:bodyPr>
          <a:lstStyle/>
          <a:p>
            <a:pPr algn="ctr"/>
            <a:r>
              <a:rPr lang="en-US" altLang="en-US" b="1" dirty="0">
                <a:solidFill>
                  <a:schemeClr val="accent1"/>
                </a:solidFill>
                <a:latin typeface="Catamaran" charset="0"/>
                <a:cs typeface="Catamaran" charset="0"/>
                <a:sym typeface="Catamaran" charset="0"/>
              </a:rPr>
              <a:t>COMMUNICATION COMPONENTS</a:t>
            </a:r>
            <a:endParaRPr lang="en-US"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371475" y="842962"/>
            <a:ext cx="11458575" cy="5792787"/>
          </a:xfrm>
        </p:spPr>
        <p:txBody>
          <a:bodyPr/>
          <a:lstStyle/>
          <a:p>
            <a:r>
              <a:rPr lang="en-US" dirty="0">
                <a:latin typeface="Catamaran Thin" panose="020B0604020202020204" charset="0"/>
                <a:cs typeface="Catamaran Thin" panose="020B0604020202020204" charset="0"/>
              </a:rPr>
              <a:t>Paraverbal cues can convey emotions, attitudes, and intentions, and can greatly impact how your message is received. </a:t>
            </a:r>
          </a:p>
          <a:p>
            <a:pPr marL="0" indent="0">
              <a:buNone/>
            </a:pPr>
            <a:r>
              <a:rPr lang="en-US" b="1" dirty="0">
                <a:latin typeface="Catamaran Thin" panose="020B0604020202020204" charset="0"/>
                <a:cs typeface="Catamaran Thin" panose="020B0604020202020204" charset="0"/>
              </a:rPr>
              <a:t>For example:</a:t>
            </a:r>
          </a:p>
          <a:p>
            <a:r>
              <a:rPr lang="en-US" dirty="0">
                <a:latin typeface="Catamaran Thin" panose="020B0604020202020204" charset="0"/>
                <a:cs typeface="Catamaran Thin" panose="020B0604020202020204" charset="0"/>
              </a:rPr>
              <a:t>A sarcastic tone can convey opposite meaning(Wowwwww, thanks for coming)</a:t>
            </a:r>
          </a:p>
          <a:p>
            <a:r>
              <a:rPr lang="en-US" dirty="0">
                <a:latin typeface="Catamaran Thin" panose="020B0604020202020204" charset="0"/>
                <a:cs typeface="Catamaran Thin" panose="020B0604020202020204" charset="0"/>
              </a:rPr>
              <a:t>A soft tone can convey empathy</a:t>
            </a:r>
          </a:p>
          <a:p>
            <a:r>
              <a:rPr lang="en-US" dirty="0">
                <a:latin typeface="Catamaran Thin" panose="020B0604020202020204" charset="0"/>
                <a:cs typeface="Catamaran Thin" panose="020B0604020202020204" charset="0"/>
              </a:rPr>
              <a:t>A loud tone can convey urgency or anger </a:t>
            </a:r>
          </a:p>
          <a:p>
            <a:pPr marL="0" indent="0">
              <a:buNone/>
            </a:pPr>
            <a:endParaRPr lang="en-US" dirty="0">
              <a:latin typeface="Catamaran Thin" panose="020B0604020202020204" charset="0"/>
              <a:cs typeface="Catamaran Thin" panose="020B0604020202020204" charset="0"/>
            </a:endParaRPr>
          </a:p>
          <a:p>
            <a:pPr marL="0" indent="0">
              <a:buNone/>
            </a:pPr>
            <a:r>
              <a:rPr lang="en-US" b="1" i="1" dirty="0">
                <a:solidFill>
                  <a:srgbClr val="FF0000"/>
                </a:solidFill>
                <a:latin typeface="Catamaran Thin" panose="020B0604020202020204" charset="0"/>
                <a:cs typeface="Catamaran Thin" panose="020B0604020202020204" charset="0"/>
              </a:rPr>
              <a:t>It's not just what you say, but how you say it!</a:t>
            </a:r>
          </a:p>
        </p:txBody>
      </p:sp>
    </p:spTree>
    <p:extLst>
      <p:ext uri="{BB962C8B-B14F-4D97-AF65-F5344CB8AC3E}">
        <p14:creationId xmlns:p14="http://schemas.microsoft.com/office/powerpoint/2010/main" val="2586337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838200" y="114301"/>
            <a:ext cx="10515600" cy="1325563"/>
          </a:xfrm>
        </p:spPr>
        <p:txBody>
          <a:bodyPr/>
          <a:lstStyle/>
          <a:p>
            <a:pPr algn="ctr"/>
            <a:r>
              <a:rPr lang="en-US" altLang="en-US" b="1" dirty="0">
                <a:solidFill>
                  <a:schemeClr val="accent1"/>
                </a:solidFill>
                <a:latin typeface="Catamaran" charset="0"/>
                <a:cs typeface="Catamaran" charset="0"/>
                <a:sym typeface="Catamaran" charset="0"/>
              </a:rPr>
              <a:t>CLASSIFICATION/LEVELS OF COMMUNICATION</a:t>
            </a:r>
            <a:endParaRPr lang="en-US"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228599" y="1439864"/>
            <a:ext cx="11801475" cy="5303835"/>
          </a:xfrm>
        </p:spPr>
        <p:txBody>
          <a:bodyPr>
            <a:normAutofit/>
          </a:bodyPr>
          <a:lstStyle/>
          <a:p>
            <a:pPr marL="0" indent="0">
              <a:buNone/>
            </a:pPr>
            <a:r>
              <a:rPr lang="en-US" altLang="en-US" b="1" dirty="0">
                <a:solidFill>
                  <a:srgbClr val="FF0000"/>
                </a:solidFill>
                <a:latin typeface="Catamaran Thin" panose="020B0604020202020204"/>
                <a:cs typeface="Catamaran Thin" charset="0"/>
                <a:sym typeface="Catamaran Thin" charset="0"/>
              </a:rPr>
              <a:t>Communication is best classified as; </a:t>
            </a:r>
          </a:p>
          <a:p>
            <a:pPr marL="514350" indent="-514350">
              <a:buFont typeface="+mj-lt"/>
              <a:buAutoNum type="arabicPeriod"/>
            </a:pPr>
            <a:r>
              <a:rPr lang="en-US" dirty="0">
                <a:latin typeface="Catamaran Thin" panose="020B0604020202020204"/>
              </a:rPr>
              <a:t>Intrapersonal Communication</a:t>
            </a:r>
          </a:p>
          <a:p>
            <a:pPr marL="514350" indent="-514350">
              <a:buFont typeface="+mj-lt"/>
              <a:buAutoNum type="arabicPeriod"/>
            </a:pPr>
            <a:r>
              <a:rPr lang="en-US" dirty="0">
                <a:latin typeface="Catamaran Thin" panose="020B0604020202020204"/>
              </a:rPr>
              <a:t>Interpersonal Communication</a:t>
            </a:r>
          </a:p>
          <a:p>
            <a:pPr marL="514350" indent="-514350">
              <a:buFont typeface="+mj-lt"/>
              <a:buAutoNum type="arabicPeriod"/>
            </a:pPr>
            <a:r>
              <a:rPr lang="en-US" dirty="0">
                <a:latin typeface="Catamaran Thin" panose="020B0604020202020204"/>
              </a:rPr>
              <a:t>Personal Communication</a:t>
            </a:r>
          </a:p>
          <a:p>
            <a:pPr marL="514350" indent="-514350">
              <a:buFont typeface="+mj-lt"/>
              <a:buAutoNum type="arabicPeriod"/>
            </a:pPr>
            <a:r>
              <a:rPr lang="en-US" dirty="0">
                <a:latin typeface="Catamaran Thin" panose="020B0604020202020204"/>
              </a:rPr>
              <a:t>Extra-personal Communication</a:t>
            </a:r>
          </a:p>
          <a:p>
            <a:pPr marL="0" indent="0">
              <a:buNone/>
            </a:pPr>
            <a:endParaRPr lang="en-US" dirty="0">
              <a:solidFill>
                <a:srgbClr val="FF0000"/>
              </a:solidFill>
              <a:latin typeface="Catamaran Thin" panose="020B0604020202020204"/>
            </a:endParaRPr>
          </a:p>
          <a:p>
            <a:pPr marL="0" indent="0">
              <a:buNone/>
            </a:pPr>
            <a:r>
              <a:rPr lang="en-US" b="1" dirty="0">
                <a:latin typeface="Catamaran Thin" panose="020B0604020202020204"/>
              </a:rPr>
              <a:t>And in terms of group size</a:t>
            </a:r>
          </a:p>
          <a:p>
            <a:pPr marL="514350" indent="-514350">
              <a:buAutoNum type="arabicPeriod"/>
            </a:pPr>
            <a:r>
              <a:rPr lang="en-US" dirty="0">
                <a:latin typeface="Catamaran Thin" panose="020B0604020202020204"/>
              </a:rPr>
              <a:t>Small Group Communication</a:t>
            </a:r>
          </a:p>
          <a:p>
            <a:pPr marL="514350" indent="-514350">
              <a:buAutoNum type="arabicPeriod"/>
            </a:pPr>
            <a:r>
              <a:rPr lang="en-US" dirty="0">
                <a:latin typeface="Catamaran Thin" panose="020B0604020202020204"/>
              </a:rPr>
              <a:t>Larger Group/External Communication</a:t>
            </a:r>
          </a:p>
          <a:p>
            <a:pPr marL="514350" indent="-514350">
              <a:buAutoNum type="arabicPeriod"/>
            </a:pPr>
            <a:r>
              <a:rPr lang="en-US" dirty="0">
                <a:latin typeface="Catamaran Thin" panose="020B0604020202020204"/>
              </a:rPr>
              <a:t>Mass Communication</a:t>
            </a:r>
          </a:p>
        </p:txBody>
      </p:sp>
    </p:spTree>
    <p:extLst>
      <p:ext uri="{BB962C8B-B14F-4D97-AF65-F5344CB8AC3E}">
        <p14:creationId xmlns:p14="http://schemas.microsoft.com/office/powerpoint/2010/main" val="275263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36DA-1747-443E-AE16-43E9FB23CC9B}"/>
              </a:ext>
            </a:extLst>
          </p:cNvPr>
          <p:cNvSpPr>
            <a:spLocks noGrp="1"/>
          </p:cNvSpPr>
          <p:nvPr>
            <p:ph type="title"/>
          </p:nvPr>
        </p:nvSpPr>
        <p:spPr>
          <a:xfrm>
            <a:off x="2638424" y="536575"/>
            <a:ext cx="5257801" cy="1325563"/>
          </a:xfrm>
        </p:spPr>
        <p:txBody>
          <a:bodyPr/>
          <a:lstStyle/>
          <a:p>
            <a:r>
              <a:rPr lang="en-US" dirty="0">
                <a:latin typeface="Catamaran Thin" panose="020B0604020202020204" charset="0"/>
                <a:cs typeface="Catamaran Thin" panose="020B0604020202020204" charset="0"/>
              </a:rPr>
              <a:t>Content</a:t>
            </a:r>
          </a:p>
        </p:txBody>
      </p:sp>
      <p:sp>
        <p:nvSpPr>
          <p:cNvPr id="3" name="Content Placeholder 2">
            <a:extLst>
              <a:ext uri="{FF2B5EF4-FFF2-40B4-BE49-F238E27FC236}">
                <a16:creationId xmlns:a16="http://schemas.microsoft.com/office/drawing/2014/main" id="{84F98D2C-0705-4F45-8E80-F5B0889B3D5C}"/>
              </a:ext>
            </a:extLst>
          </p:cNvPr>
          <p:cNvSpPr>
            <a:spLocks noGrp="1"/>
          </p:cNvSpPr>
          <p:nvPr>
            <p:ph idx="1"/>
          </p:nvPr>
        </p:nvSpPr>
        <p:spPr>
          <a:xfrm>
            <a:off x="2638425" y="2391568"/>
            <a:ext cx="5257800" cy="2074863"/>
          </a:xfrm>
        </p:spPr>
        <p:txBody>
          <a:bodyPr/>
          <a:lstStyle/>
          <a:p>
            <a:pPr>
              <a:lnSpc>
                <a:spcPct val="150000"/>
              </a:lnSpc>
              <a:spcBef>
                <a:spcPct val="0"/>
              </a:spcBef>
              <a:spcAft>
                <a:spcPct val="0"/>
              </a:spcAft>
              <a:buClr>
                <a:srgbClr val="FF0000"/>
              </a:buClr>
              <a:buFont typeface="Catamaran Thin" charset="0"/>
              <a:buChar char="⬢"/>
            </a:pPr>
            <a:r>
              <a:rPr lang="en-GB" altLang="en-US" dirty="0">
                <a:latin typeface="Catamaran Thin" charset="0"/>
                <a:cs typeface="Catamaran Thin" charset="0"/>
                <a:sym typeface="Catamaran Thin" charset="0"/>
              </a:rPr>
              <a:t>Defining communication</a:t>
            </a:r>
          </a:p>
          <a:p>
            <a:pPr>
              <a:lnSpc>
                <a:spcPct val="150000"/>
              </a:lnSpc>
              <a:spcBef>
                <a:spcPct val="0"/>
              </a:spcBef>
              <a:spcAft>
                <a:spcPct val="0"/>
              </a:spcAft>
              <a:buClr>
                <a:srgbClr val="FF0000"/>
              </a:buClr>
              <a:buFont typeface="Catamaran Thin" charset="0"/>
              <a:buChar char="⬢"/>
            </a:pPr>
            <a:r>
              <a:rPr lang="en-GB" altLang="en-US" dirty="0">
                <a:latin typeface="Catamaran Thin" charset="0"/>
                <a:cs typeface="Catamaran Thin" charset="0"/>
                <a:sym typeface="Catamaran Thin" charset="0"/>
              </a:rPr>
              <a:t>Communication process </a:t>
            </a:r>
          </a:p>
          <a:p>
            <a:pPr>
              <a:lnSpc>
                <a:spcPct val="150000"/>
              </a:lnSpc>
              <a:spcBef>
                <a:spcPct val="0"/>
              </a:spcBef>
              <a:spcAft>
                <a:spcPct val="0"/>
              </a:spcAft>
              <a:buClr>
                <a:srgbClr val="FF0000"/>
              </a:buClr>
              <a:buFont typeface="Catamaran Thin" charset="0"/>
              <a:buChar char="⬢"/>
            </a:pPr>
            <a:r>
              <a:rPr lang="en-GB" altLang="en-US" dirty="0">
                <a:latin typeface="Catamaran Thin" charset="0"/>
                <a:cs typeface="Catamaran Thin" charset="0"/>
                <a:sym typeface="Catamaran Thin" charset="0"/>
              </a:rPr>
              <a:t>Communication components</a:t>
            </a:r>
          </a:p>
          <a:p>
            <a:pPr marL="0" indent="0">
              <a:buNone/>
            </a:pPr>
            <a:endParaRPr lang="en-US" dirty="0"/>
          </a:p>
        </p:txBody>
      </p:sp>
    </p:spTree>
    <p:extLst>
      <p:ext uri="{BB962C8B-B14F-4D97-AF65-F5344CB8AC3E}">
        <p14:creationId xmlns:p14="http://schemas.microsoft.com/office/powerpoint/2010/main" val="2113075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157163" y="365126"/>
            <a:ext cx="11872911" cy="692150"/>
          </a:xfrm>
        </p:spPr>
        <p:txBody>
          <a:bodyPr>
            <a:normAutofit/>
          </a:bodyPr>
          <a:lstStyle/>
          <a:p>
            <a:r>
              <a:rPr lang="en-US" altLang="en-US" sz="3600" b="1" dirty="0">
                <a:solidFill>
                  <a:schemeClr val="accent1"/>
                </a:solidFill>
                <a:latin typeface="Catamaran" charset="0"/>
                <a:cs typeface="Catamaran" charset="0"/>
                <a:sym typeface="Catamaran" charset="0"/>
              </a:rPr>
              <a:t>CLASSIFICATION/LEVELS OF COMMUNICATION</a:t>
            </a:r>
            <a:endParaRPr lang="en-US" sz="3600"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285749" y="1057276"/>
            <a:ext cx="11744325" cy="5435598"/>
          </a:xfrm>
        </p:spPr>
        <p:txBody>
          <a:bodyPr>
            <a:normAutofit lnSpcReduction="10000"/>
          </a:bodyPr>
          <a:lstStyle/>
          <a:p>
            <a:pPr marL="0" indent="0">
              <a:buNone/>
            </a:pPr>
            <a:r>
              <a:rPr lang="en-US" b="1" dirty="0">
                <a:solidFill>
                  <a:srgbClr val="FF0000"/>
                </a:solidFill>
              </a:rPr>
              <a:t>Intrapersonal communication</a:t>
            </a:r>
          </a:p>
          <a:p>
            <a:pPr marL="0" indent="0">
              <a:buNone/>
            </a:pPr>
            <a:r>
              <a:rPr lang="en-US" dirty="0"/>
              <a:t>This is the inner conversation you have with yourself, including thoughts, feelings, and reflections. </a:t>
            </a:r>
          </a:p>
          <a:p>
            <a:r>
              <a:rPr lang="en-US" dirty="0"/>
              <a:t>It's your internal dialogue, self-talk, and introspection that helps you:</a:t>
            </a:r>
          </a:p>
          <a:p>
            <a:pPr marL="0" indent="0">
              <a:buNone/>
            </a:pPr>
            <a:r>
              <a:rPr lang="en-US" dirty="0"/>
              <a:t>1. Understand yourself</a:t>
            </a:r>
          </a:p>
          <a:p>
            <a:pPr marL="0" indent="0">
              <a:buNone/>
            </a:pPr>
            <a:r>
              <a:rPr lang="en-US" dirty="0"/>
              <a:t>2. Make decisions</a:t>
            </a:r>
          </a:p>
          <a:p>
            <a:pPr marL="0" indent="0">
              <a:buNone/>
            </a:pPr>
            <a:r>
              <a:rPr lang="en-US" dirty="0"/>
              <a:t>3. Solve problems</a:t>
            </a:r>
          </a:p>
          <a:p>
            <a:pPr marL="0" indent="0">
              <a:buNone/>
            </a:pPr>
            <a:r>
              <a:rPr lang="en-US" dirty="0"/>
              <a:t>4. Manage emotions</a:t>
            </a:r>
          </a:p>
          <a:p>
            <a:pPr marL="0" indent="0">
              <a:buNone/>
            </a:pPr>
            <a:r>
              <a:rPr lang="en-US" dirty="0"/>
              <a:t>Intrapersonal communication involves only one person, with the sender and receiver being the same</a:t>
            </a:r>
          </a:p>
          <a:p>
            <a:pPr marL="0" indent="0">
              <a:buNone/>
            </a:pPr>
            <a:r>
              <a:rPr lang="en-US" dirty="0"/>
              <a:t>Examples include rehearsing </a:t>
            </a:r>
            <a:r>
              <a:rPr lang="en-US" dirty="0">
                <a:solidFill>
                  <a:srgbClr val="FF0000"/>
                </a:solidFill>
              </a:rPr>
              <a:t>a conversation in your head before a meeting</a:t>
            </a:r>
            <a:r>
              <a:rPr lang="en-US" dirty="0"/>
              <a:t>, analyzing a past mistake, or </a:t>
            </a:r>
            <a:r>
              <a:rPr lang="en-US" dirty="0">
                <a:solidFill>
                  <a:srgbClr val="FF0000"/>
                </a:solidFill>
              </a:rPr>
              <a:t>simply daydreaming.</a:t>
            </a:r>
            <a:r>
              <a:rPr lang="en-US" dirty="0"/>
              <a:t> </a:t>
            </a:r>
          </a:p>
        </p:txBody>
      </p:sp>
    </p:spTree>
    <p:extLst>
      <p:ext uri="{BB962C8B-B14F-4D97-AF65-F5344CB8AC3E}">
        <p14:creationId xmlns:p14="http://schemas.microsoft.com/office/powerpoint/2010/main" val="31351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142875" y="185738"/>
            <a:ext cx="11787188" cy="714376"/>
          </a:xfrm>
        </p:spPr>
        <p:txBody>
          <a:bodyPr>
            <a:normAutofit/>
          </a:bodyPr>
          <a:lstStyle/>
          <a:p>
            <a:r>
              <a:rPr lang="en-US" altLang="en-US" sz="3600" b="1" dirty="0">
                <a:solidFill>
                  <a:schemeClr val="accent1"/>
                </a:solidFill>
                <a:latin typeface="Catamaran" charset="0"/>
                <a:cs typeface="Catamaran" charset="0"/>
                <a:sym typeface="Catamaran" charset="0"/>
              </a:rPr>
              <a:t>CLASSIFICATION/LEVELS OF COMMUNICATION</a:t>
            </a:r>
            <a:endParaRPr lang="en-US" sz="3600"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142875" y="800100"/>
            <a:ext cx="11787188" cy="5872163"/>
          </a:xfrm>
        </p:spPr>
        <p:txBody>
          <a:bodyPr>
            <a:normAutofit fontScale="85000" lnSpcReduction="20000"/>
          </a:bodyPr>
          <a:lstStyle/>
          <a:p>
            <a:pPr marL="0" indent="0">
              <a:lnSpc>
                <a:spcPct val="120000"/>
              </a:lnSpc>
              <a:buNone/>
            </a:pPr>
            <a:r>
              <a:rPr lang="en-US" sz="3300" b="1" dirty="0">
                <a:solidFill>
                  <a:srgbClr val="FF0000"/>
                </a:solidFill>
                <a:latin typeface="Catamaran Thin" panose="020B0604020202020204" charset="0"/>
                <a:cs typeface="Catamaran Thin" panose="020B0604020202020204" charset="0"/>
              </a:rPr>
              <a:t>Interpersonal communication</a:t>
            </a:r>
          </a:p>
          <a:p>
            <a:pPr marL="0" indent="0">
              <a:lnSpc>
                <a:spcPct val="120000"/>
              </a:lnSpc>
              <a:buNone/>
            </a:pPr>
            <a:r>
              <a:rPr lang="en-US" dirty="0">
                <a:latin typeface="Catamaran Thin" panose="020B0604020202020204" charset="0"/>
                <a:cs typeface="Catamaran Thin" panose="020B0604020202020204" charset="0"/>
              </a:rPr>
              <a:t>Interpersonal communication is the exchange of information, ideas, and feelings between two or more people. </a:t>
            </a:r>
          </a:p>
          <a:p>
            <a:pPr marL="0" indent="0">
              <a:lnSpc>
                <a:spcPct val="120000"/>
              </a:lnSpc>
              <a:buNone/>
            </a:pPr>
            <a:r>
              <a:rPr lang="en-US" dirty="0">
                <a:latin typeface="Catamaran Thin" panose="020B0604020202020204" charset="0"/>
                <a:cs typeface="Catamaran Thin" panose="020B0604020202020204" charset="0"/>
              </a:rPr>
              <a:t>It involves:</a:t>
            </a:r>
          </a:p>
          <a:p>
            <a:pPr marL="514350" indent="-514350">
              <a:lnSpc>
                <a:spcPct val="120000"/>
              </a:lnSpc>
              <a:buAutoNum type="arabicPeriod"/>
            </a:pPr>
            <a:r>
              <a:rPr lang="en-US" dirty="0">
                <a:latin typeface="Catamaran Thin" panose="020B0604020202020204" charset="0"/>
                <a:cs typeface="Catamaran Thin" panose="020B0604020202020204" charset="0"/>
              </a:rPr>
              <a:t>Verbal and nonverbal cues</a:t>
            </a:r>
          </a:p>
          <a:p>
            <a:pPr marL="514350" indent="-514350">
              <a:lnSpc>
                <a:spcPct val="120000"/>
              </a:lnSpc>
              <a:buAutoNum type="arabicPeriod"/>
            </a:pPr>
            <a:r>
              <a:rPr lang="en-US" dirty="0">
                <a:latin typeface="Catamaran Thin" panose="020B0604020202020204" charset="0"/>
                <a:cs typeface="Catamaran Thin" panose="020B0604020202020204" charset="0"/>
              </a:rPr>
              <a:t>Active listening</a:t>
            </a:r>
          </a:p>
          <a:p>
            <a:pPr marL="514350" indent="-514350">
              <a:lnSpc>
                <a:spcPct val="120000"/>
              </a:lnSpc>
              <a:buAutoNum type="arabicPeriod"/>
            </a:pPr>
            <a:r>
              <a:rPr lang="en-US" dirty="0">
                <a:latin typeface="Catamaran Thin" panose="020B0604020202020204" charset="0"/>
                <a:cs typeface="Catamaran Thin" panose="020B0604020202020204" charset="0"/>
              </a:rPr>
              <a:t>Feedback and response</a:t>
            </a:r>
          </a:p>
          <a:p>
            <a:pPr marL="514350" indent="-514350">
              <a:lnSpc>
                <a:spcPct val="120000"/>
              </a:lnSpc>
              <a:buAutoNum type="arabicPeriod"/>
            </a:pPr>
            <a:r>
              <a:rPr lang="en-US" dirty="0">
                <a:latin typeface="Catamaran Thin" panose="020B0604020202020204" charset="0"/>
                <a:cs typeface="Catamaran Thin" panose="020B0604020202020204" charset="0"/>
              </a:rPr>
              <a:t>Building relationships and rapport</a:t>
            </a:r>
          </a:p>
          <a:p>
            <a:pPr marL="0" indent="0">
              <a:lnSpc>
                <a:spcPct val="120000"/>
              </a:lnSpc>
              <a:buNone/>
            </a:pPr>
            <a:r>
              <a:rPr lang="en-US" dirty="0">
                <a:latin typeface="Catamaran Thin" panose="020B0604020202020204" charset="0"/>
                <a:cs typeface="Catamaran Thin" panose="020B0604020202020204" charset="0"/>
              </a:rPr>
              <a:t>Interpersonal communication can occur in </a:t>
            </a:r>
            <a:r>
              <a:rPr lang="en-US" dirty="0">
                <a:solidFill>
                  <a:srgbClr val="FF0000"/>
                </a:solidFill>
                <a:latin typeface="Catamaran Thin" panose="020B0604020202020204" charset="0"/>
                <a:cs typeface="Catamaran Thin" panose="020B0604020202020204" charset="0"/>
              </a:rPr>
              <a:t>various settings</a:t>
            </a:r>
            <a:r>
              <a:rPr lang="en-US" dirty="0">
                <a:latin typeface="Catamaran Thin" panose="020B0604020202020204" charset="0"/>
                <a:cs typeface="Catamaran Thin" panose="020B0604020202020204" charset="0"/>
              </a:rPr>
              <a:t>, such as:</a:t>
            </a:r>
          </a:p>
          <a:p>
            <a:pPr marL="0" indent="0">
              <a:lnSpc>
                <a:spcPct val="120000"/>
              </a:lnSpc>
              <a:buNone/>
            </a:pPr>
            <a:r>
              <a:rPr lang="en-US" dirty="0">
                <a:latin typeface="Catamaran Thin" panose="020B0604020202020204" charset="0"/>
                <a:cs typeface="Catamaran Thin" panose="020B0604020202020204" charset="0"/>
              </a:rPr>
              <a:t>1.Personal relationships (friends, family)</a:t>
            </a:r>
          </a:p>
          <a:p>
            <a:pPr marL="0" indent="0">
              <a:lnSpc>
                <a:spcPct val="120000"/>
              </a:lnSpc>
              <a:buNone/>
            </a:pPr>
            <a:r>
              <a:rPr lang="en-US" dirty="0">
                <a:latin typeface="Catamaran Thin" panose="020B0604020202020204" charset="0"/>
                <a:cs typeface="Catamaran Thin" panose="020B0604020202020204" charset="0"/>
              </a:rPr>
              <a:t>2. Professional settings (workplace, meetings)</a:t>
            </a:r>
          </a:p>
          <a:p>
            <a:pPr marL="0" indent="0">
              <a:lnSpc>
                <a:spcPct val="120000"/>
              </a:lnSpc>
              <a:buNone/>
            </a:pPr>
            <a:r>
              <a:rPr lang="en-US" dirty="0">
                <a:latin typeface="Catamaran Thin" panose="020B0604020202020204" charset="0"/>
                <a:cs typeface="Catamaran Thin" panose="020B0604020202020204" charset="0"/>
              </a:rPr>
              <a:t>3. Social interactions</a:t>
            </a:r>
          </a:p>
        </p:txBody>
      </p:sp>
    </p:spTree>
    <p:extLst>
      <p:ext uri="{BB962C8B-B14F-4D97-AF65-F5344CB8AC3E}">
        <p14:creationId xmlns:p14="http://schemas.microsoft.com/office/powerpoint/2010/main" val="395651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200025" y="365125"/>
            <a:ext cx="11772900" cy="735013"/>
          </a:xfrm>
        </p:spPr>
        <p:txBody>
          <a:bodyPr>
            <a:noAutofit/>
          </a:bodyPr>
          <a:lstStyle/>
          <a:p>
            <a:r>
              <a:rPr lang="en-US" altLang="en-US" sz="3600" b="1" dirty="0">
                <a:solidFill>
                  <a:schemeClr val="accent1"/>
                </a:solidFill>
                <a:latin typeface="Catamaran" charset="0"/>
                <a:cs typeface="Catamaran" charset="0"/>
                <a:sym typeface="Catamaran" charset="0"/>
              </a:rPr>
              <a:t>CLASSIFICATION/LEVELS OF COMMUNICATION</a:t>
            </a:r>
            <a:endParaRPr lang="en-US" sz="3600"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200025" y="1000126"/>
            <a:ext cx="11630025" cy="5686424"/>
          </a:xfrm>
        </p:spPr>
        <p:txBody>
          <a:bodyPr>
            <a:normAutofit lnSpcReduction="10000"/>
          </a:bodyPr>
          <a:lstStyle/>
          <a:p>
            <a:pPr marL="0" indent="0">
              <a:buNone/>
            </a:pPr>
            <a:r>
              <a:rPr lang="en-US" b="1" dirty="0">
                <a:solidFill>
                  <a:srgbClr val="FF0000"/>
                </a:solidFill>
                <a:latin typeface="Catamaran Thin" panose="020B0604020202020204" charset="0"/>
                <a:cs typeface="Catamaran Thin" panose="020B0604020202020204" charset="0"/>
              </a:rPr>
              <a:t>Personal communication</a:t>
            </a:r>
          </a:p>
          <a:p>
            <a:pPr marL="0" indent="0">
              <a:buNone/>
            </a:pPr>
            <a:r>
              <a:rPr lang="en-US" dirty="0">
                <a:latin typeface="Catamaran Thin" panose="020B0604020202020204" charset="0"/>
                <a:cs typeface="Catamaran Thin" panose="020B0604020202020204" charset="0"/>
              </a:rPr>
              <a:t>Personal communication typically refers to informal, direct interactions between individuals, often in a personal or social context. </a:t>
            </a:r>
          </a:p>
          <a:p>
            <a:pPr marL="0" indent="0">
              <a:buNone/>
            </a:pPr>
            <a:r>
              <a:rPr lang="en-US" dirty="0">
                <a:latin typeface="Catamaran Thin" panose="020B0604020202020204" charset="0"/>
                <a:cs typeface="Catamaran Thin" panose="020B0604020202020204" charset="0"/>
              </a:rPr>
              <a:t>This can include:</a:t>
            </a:r>
          </a:p>
          <a:p>
            <a:pPr marL="514350" indent="-514350">
              <a:buAutoNum type="arabicPeriod"/>
            </a:pPr>
            <a:r>
              <a:rPr lang="en-US" dirty="0">
                <a:latin typeface="Catamaran Thin" panose="020B0604020202020204" charset="0"/>
                <a:cs typeface="Catamaran Thin" panose="020B0604020202020204" charset="0"/>
              </a:rPr>
              <a:t>Conversations with friends and family</a:t>
            </a:r>
          </a:p>
          <a:p>
            <a:pPr marL="514350" indent="-514350">
              <a:buAutoNum type="arabicPeriod"/>
            </a:pPr>
            <a:r>
              <a:rPr lang="en-US" dirty="0">
                <a:latin typeface="Catamaran Thin" panose="020B0604020202020204" charset="0"/>
                <a:cs typeface="Catamaran Thin" panose="020B0604020202020204" charset="0"/>
              </a:rPr>
              <a:t>Emails or messages to loved ones</a:t>
            </a:r>
          </a:p>
          <a:p>
            <a:pPr marL="514350" indent="-514350">
              <a:buAutoNum type="arabicPeriod"/>
            </a:pPr>
            <a:r>
              <a:rPr lang="en-US" dirty="0">
                <a:latin typeface="Catamaran Thin" panose="020B0604020202020204" charset="0"/>
                <a:cs typeface="Catamaran Thin" panose="020B0604020202020204" charset="0"/>
              </a:rPr>
              <a:t>Phone calls or text messages</a:t>
            </a:r>
          </a:p>
          <a:p>
            <a:pPr marL="514350" indent="-514350">
              <a:buAutoNum type="arabicPeriod"/>
            </a:pPr>
            <a:r>
              <a:rPr lang="en-US" dirty="0">
                <a:latin typeface="Catamaran Thin" panose="020B0604020202020204" charset="0"/>
                <a:cs typeface="Catamaran Thin" panose="020B0604020202020204" charset="0"/>
              </a:rPr>
              <a:t>Social media interactions with friends</a:t>
            </a:r>
          </a:p>
          <a:p>
            <a:pPr marL="0" indent="0">
              <a:buNone/>
            </a:pPr>
            <a:r>
              <a:rPr lang="en-US" dirty="0">
                <a:latin typeface="Catamaran Thin" panose="020B0604020202020204" charset="0"/>
                <a:cs typeface="Catamaran Thin" panose="020B0604020202020204" charset="0"/>
              </a:rPr>
              <a:t>Personal communication is often characterized by:</a:t>
            </a:r>
          </a:p>
          <a:p>
            <a:pPr marL="0" indent="0">
              <a:buNone/>
            </a:pPr>
            <a:r>
              <a:rPr lang="en-US" dirty="0">
                <a:latin typeface="Catamaran Thin" panose="020B0604020202020204" charset="0"/>
                <a:cs typeface="Catamaran Thin" panose="020B0604020202020204" charset="0"/>
              </a:rPr>
              <a:t>1. Informal tone </a:t>
            </a:r>
          </a:p>
          <a:p>
            <a:pPr marL="0" indent="0">
              <a:buNone/>
            </a:pPr>
            <a:r>
              <a:rPr lang="en-US" dirty="0">
                <a:latin typeface="Catamaran Thin" panose="020B0604020202020204" charset="0"/>
                <a:cs typeface="Catamaran Thin" panose="020B0604020202020204" charset="0"/>
              </a:rPr>
              <a:t>2. Personal topics</a:t>
            </a:r>
          </a:p>
          <a:p>
            <a:pPr marL="0" indent="0">
              <a:buNone/>
            </a:pPr>
            <a:r>
              <a:rPr lang="en-US" dirty="0">
                <a:latin typeface="Catamaran Thin" panose="020B0604020202020204" charset="0"/>
                <a:cs typeface="Catamaran Thin" panose="020B0604020202020204" charset="0"/>
              </a:rPr>
              <a:t>3. Emotional connection</a:t>
            </a:r>
          </a:p>
        </p:txBody>
      </p:sp>
    </p:spTree>
    <p:extLst>
      <p:ext uri="{BB962C8B-B14F-4D97-AF65-F5344CB8AC3E}">
        <p14:creationId xmlns:p14="http://schemas.microsoft.com/office/powerpoint/2010/main" val="2348184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266700" y="207963"/>
            <a:ext cx="11749088" cy="663575"/>
          </a:xfrm>
        </p:spPr>
        <p:txBody>
          <a:bodyPr>
            <a:normAutofit/>
          </a:bodyPr>
          <a:lstStyle/>
          <a:p>
            <a:r>
              <a:rPr lang="en-US" altLang="en-US" sz="3600" b="1" dirty="0">
                <a:solidFill>
                  <a:schemeClr val="accent1"/>
                </a:solidFill>
                <a:latin typeface="Catamaran" charset="0"/>
                <a:cs typeface="Catamaran" charset="0"/>
                <a:sym typeface="Catamaran" charset="0"/>
              </a:rPr>
              <a:t>CLASSIFICATION/LEVELS OF COMMUNICATION</a:t>
            </a:r>
            <a:endParaRPr lang="en-US" sz="3600"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266700" y="1114425"/>
            <a:ext cx="11563350" cy="5535612"/>
          </a:xfrm>
        </p:spPr>
        <p:txBody>
          <a:bodyPr>
            <a:normAutofit lnSpcReduction="10000"/>
          </a:bodyPr>
          <a:lstStyle/>
          <a:p>
            <a:pPr marL="0" indent="0">
              <a:buNone/>
            </a:pPr>
            <a:r>
              <a:rPr lang="en-US" b="1" dirty="0">
                <a:solidFill>
                  <a:srgbClr val="FF0000"/>
                </a:solidFill>
                <a:latin typeface="Catamaran Thin" panose="020B0604020202020204" charset="0"/>
                <a:cs typeface="Catamaran Thin" panose="020B0604020202020204" charset="0"/>
              </a:rPr>
              <a:t>Extra personal communication</a:t>
            </a:r>
          </a:p>
          <a:p>
            <a:pPr marL="0" indent="0">
              <a:buNone/>
            </a:pPr>
            <a:r>
              <a:rPr lang="en-US" sz="2400" dirty="0">
                <a:latin typeface="Catamaran Thin" panose="020B0604020202020204" charset="0"/>
                <a:cs typeface="Catamaran Thin" panose="020B0604020202020204" charset="0"/>
              </a:rPr>
              <a:t>This refers to communication that occurs outside of personal relationships or direct human interaction. </a:t>
            </a:r>
          </a:p>
          <a:p>
            <a:pPr marL="0" indent="0">
              <a:buNone/>
            </a:pPr>
            <a:r>
              <a:rPr lang="en-US" sz="2400" dirty="0">
                <a:latin typeface="Catamaran Thin" panose="020B0604020202020204" charset="0"/>
                <a:cs typeface="Catamaran Thin" panose="020B0604020202020204" charset="0"/>
              </a:rPr>
              <a:t>It can also mean  interactions between a human and a non-human entity, such as training a pet, communicating with a robot, or even a plant's response to touch.</a:t>
            </a:r>
          </a:p>
          <a:p>
            <a:pPr marL="0" indent="0">
              <a:buNone/>
            </a:pPr>
            <a:r>
              <a:rPr lang="en-US" sz="2400" b="1" dirty="0">
                <a:latin typeface="Catamaran Thin" panose="020B0604020202020204" charset="0"/>
                <a:cs typeface="Catamaran Thin" panose="020B0604020202020204" charset="0"/>
              </a:rPr>
              <a:t>This can include:</a:t>
            </a:r>
          </a:p>
          <a:p>
            <a:r>
              <a:rPr lang="en-US" sz="2400" dirty="0">
                <a:latin typeface="Catamaran Thin" panose="020B0604020202020204" charset="0"/>
                <a:cs typeface="Catamaran Thin" panose="020B0604020202020204" charset="0"/>
              </a:rPr>
              <a:t>Mass media(TV, radio, news papers)</a:t>
            </a:r>
          </a:p>
          <a:p>
            <a:r>
              <a:rPr lang="en-US" sz="2400" dirty="0">
                <a:latin typeface="Catamaran Thin" panose="020B0604020202020204" charset="0"/>
                <a:cs typeface="Catamaran Thin" panose="020B0604020202020204" charset="0"/>
              </a:rPr>
              <a:t>Public speeches </a:t>
            </a:r>
          </a:p>
          <a:p>
            <a:r>
              <a:rPr lang="en-US" sz="2400" dirty="0">
                <a:latin typeface="Catamaran Thin" panose="020B0604020202020204" charset="0"/>
                <a:cs typeface="Catamaran Thin" panose="020B0604020202020204" charset="0"/>
              </a:rPr>
              <a:t>Advertisements</a:t>
            </a:r>
          </a:p>
          <a:p>
            <a:r>
              <a:rPr lang="en-US" sz="2400" dirty="0">
                <a:latin typeface="Catamaran Thin" panose="020B0604020202020204" charset="0"/>
                <a:cs typeface="Catamaran Thin" panose="020B0604020202020204" charset="0"/>
              </a:rPr>
              <a:t>Social media broadcasts</a:t>
            </a:r>
          </a:p>
          <a:p>
            <a:r>
              <a:rPr lang="en-US" sz="2400" dirty="0">
                <a:latin typeface="Catamaran Thin" panose="020B0604020202020204" charset="0"/>
                <a:cs typeface="Catamaran Thin" panose="020B0604020202020204" charset="0"/>
              </a:rPr>
              <a:t>Public service announcements</a:t>
            </a:r>
          </a:p>
          <a:p>
            <a:r>
              <a:rPr lang="en-US" sz="2400" dirty="0">
                <a:latin typeface="Catamaran Thin" panose="020B0604020202020204" charset="0"/>
                <a:cs typeface="Catamaran Thin" panose="020B0604020202020204" charset="0"/>
              </a:rPr>
              <a:t>Billboards</a:t>
            </a:r>
          </a:p>
          <a:p>
            <a:pPr marL="0" indent="0">
              <a:buNone/>
            </a:pPr>
            <a:r>
              <a:rPr lang="en-US" sz="2400" dirty="0">
                <a:latin typeface="Catamaran Thin" panose="020B0604020202020204" charset="0"/>
                <a:cs typeface="Catamaran Thin" panose="020B0604020202020204" charset="0"/>
              </a:rPr>
              <a:t>Extra personal communication involves a larger audience and lacks the immediacy and interactivity of interpersonal communication.</a:t>
            </a:r>
          </a:p>
        </p:txBody>
      </p:sp>
    </p:spTree>
    <p:extLst>
      <p:ext uri="{BB962C8B-B14F-4D97-AF65-F5344CB8AC3E}">
        <p14:creationId xmlns:p14="http://schemas.microsoft.com/office/powerpoint/2010/main" val="1345728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483394" y="306387"/>
            <a:ext cx="11225212" cy="749300"/>
          </a:xfrm>
        </p:spPr>
        <p:txBody>
          <a:bodyPr>
            <a:normAutofit/>
          </a:bodyPr>
          <a:lstStyle/>
          <a:p>
            <a:r>
              <a:rPr lang="en-US" altLang="en-US" sz="3600" b="1" dirty="0">
                <a:solidFill>
                  <a:schemeClr val="accent1"/>
                </a:solidFill>
                <a:latin typeface="Catamaran" charset="0"/>
                <a:cs typeface="Catamaran" charset="0"/>
                <a:sym typeface="Catamaran" charset="0"/>
              </a:rPr>
              <a:t>CLASSIFICATION/LEVELS OF COMMUNICATION</a:t>
            </a:r>
            <a:endParaRPr lang="en-US" sz="3600"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285751" y="1157288"/>
            <a:ext cx="11422854" cy="5394325"/>
          </a:xfrm>
        </p:spPr>
        <p:txBody>
          <a:bodyPr/>
          <a:lstStyle/>
          <a:p>
            <a:pPr marL="0" indent="0">
              <a:buNone/>
            </a:pPr>
            <a:r>
              <a:rPr lang="en-US" b="1" dirty="0">
                <a:solidFill>
                  <a:srgbClr val="FF0000"/>
                </a:solidFill>
              </a:rPr>
              <a:t>Small group communication</a:t>
            </a:r>
          </a:p>
          <a:p>
            <a:pPr marL="0" indent="0">
              <a:buNone/>
            </a:pPr>
            <a:r>
              <a:rPr lang="en-US" dirty="0"/>
              <a:t>This is the type of communication which involves 3+(usually between 3-15) people working together, sharing a common goal, and influencing each other to achieve it. </a:t>
            </a:r>
          </a:p>
          <a:p>
            <a:pPr marL="0" indent="0">
              <a:buNone/>
            </a:pPr>
            <a:r>
              <a:rPr lang="en-US" dirty="0"/>
              <a:t>Examples: team meetings, study groups, committee discussions, project groups, focus groups.</a:t>
            </a:r>
          </a:p>
          <a:p>
            <a:pPr marL="0" indent="0">
              <a:buNone/>
            </a:pPr>
            <a:r>
              <a:rPr lang="en-US" dirty="0"/>
              <a:t>Key aspects include:</a:t>
            </a:r>
          </a:p>
          <a:p>
            <a:pPr marL="514350" indent="-514350">
              <a:buAutoNum type="arabicPeriod"/>
            </a:pPr>
            <a:r>
              <a:rPr lang="en-US" dirty="0"/>
              <a:t>Collaborative effort</a:t>
            </a:r>
          </a:p>
          <a:p>
            <a:pPr marL="514350" indent="-514350">
              <a:buAutoNum type="arabicPeriod"/>
            </a:pPr>
            <a:r>
              <a:rPr lang="en-US" dirty="0"/>
              <a:t>Shared purpose</a:t>
            </a:r>
          </a:p>
          <a:p>
            <a:pPr marL="514350" indent="-514350">
              <a:buAutoNum type="arabicPeriod"/>
            </a:pPr>
            <a:r>
              <a:rPr lang="en-US" dirty="0"/>
              <a:t>Mutual influence</a:t>
            </a:r>
          </a:p>
          <a:p>
            <a:pPr marL="514350" indent="-514350">
              <a:buAutoNum type="arabicPeriod"/>
            </a:pPr>
            <a:r>
              <a:rPr lang="en-US" dirty="0"/>
              <a:t>Interdependent relationships</a:t>
            </a:r>
          </a:p>
        </p:txBody>
      </p:sp>
    </p:spTree>
    <p:extLst>
      <p:ext uri="{BB962C8B-B14F-4D97-AF65-F5344CB8AC3E}">
        <p14:creationId xmlns:p14="http://schemas.microsoft.com/office/powerpoint/2010/main" val="740115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195262" y="150813"/>
            <a:ext cx="11801475" cy="692150"/>
          </a:xfrm>
        </p:spPr>
        <p:txBody>
          <a:bodyPr>
            <a:normAutofit/>
          </a:bodyPr>
          <a:lstStyle/>
          <a:p>
            <a:r>
              <a:rPr lang="en-US" altLang="en-US" sz="3600" b="1" dirty="0">
                <a:solidFill>
                  <a:schemeClr val="accent1"/>
                </a:solidFill>
                <a:latin typeface="Catamaran" charset="0"/>
                <a:cs typeface="Catamaran" charset="0"/>
                <a:sym typeface="Catamaran" charset="0"/>
              </a:rPr>
              <a:t>CLASSIFICATION/LEVELS OF COMMUNICATION</a:t>
            </a:r>
            <a:endParaRPr lang="en-US" sz="3600"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314325" y="842963"/>
            <a:ext cx="11530013" cy="5757862"/>
          </a:xfrm>
        </p:spPr>
        <p:txBody>
          <a:bodyPr/>
          <a:lstStyle/>
          <a:p>
            <a:r>
              <a:rPr lang="en-US" b="1" dirty="0">
                <a:solidFill>
                  <a:srgbClr val="FF0000"/>
                </a:solidFill>
                <a:latin typeface="Catamaran Thin" panose="020B0604020202020204" charset="0"/>
                <a:cs typeface="Catamaran Thin" panose="020B0604020202020204" charset="0"/>
              </a:rPr>
              <a:t>Large group/ external communication</a:t>
            </a:r>
          </a:p>
          <a:p>
            <a:pPr marL="0" indent="0">
              <a:buNone/>
            </a:pPr>
            <a:r>
              <a:rPr lang="en-US" dirty="0">
                <a:latin typeface="Catamaran Thin" panose="020B0604020202020204" charset="0"/>
                <a:cs typeface="Catamaran Thin" panose="020B0604020202020204" charset="0"/>
              </a:rPr>
              <a:t>In this kind of communication, organizations communicate externally to share information with outsiders, like customers, suppliers, and the public. This helps build relationships, enhance reputation, and drive business growth through channels like ads, social media, and press releases.</a:t>
            </a:r>
          </a:p>
          <a:p>
            <a:pPr marL="0" indent="0">
              <a:buNone/>
            </a:pPr>
            <a:r>
              <a:rPr lang="en-US" dirty="0">
                <a:latin typeface="Catamaran Thin" panose="020B0604020202020204" charset="0"/>
                <a:cs typeface="Catamaran Thin" panose="020B0604020202020204" charset="0"/>
              </a:rPr>
              <a:t>Examples of large group/external communication:</a:t>
            </a:r>
          </a:p>
          <a:p>
            <a:pPr marL="514350" indent="-514350">
              <a:buAutoNum type="arabicPeriod"/>
            </a:pPr>
            <a:r>
              <a:rPr lang="en-US" dirty="0">
                <a:latin typeface="Catamaran Thin" panose="020B0604020202020204" charset="0"/>
                <a:cs typeface="Catamaran Thin" panose="020B0604020202020204" charset="0"/>
              </a:rPr>
              <a:t>Company advertisements on TV or social media</a:t>
            </a:r>
          </a:p>
          <a:p>
            <a:pPr marL="514350" indent="-514350">
              <a:buAutoNum type="arabicPeriod"/>
            </a:pPr>
            <a:r>
              <a:rPr lang="en-US" dirty="0">
                <a:latin typeface="Catamaran Thin" panose="020B0604020202020204" charset="0"/>
                <a:cs typeface="Catamaran Thin" panose="020B0604020202020204" charset="0"/>
              </a:rPr>
              <a:t>Press releases announcing new products or services</a:t>
            </a:r>
          </a:p>
          <a:p>
            <a:pPr marL="514350" indent="-514350">
              <a:buAutoNum type="arabicPeriod"/>
            </a:pPr>
            <a:r>
              <a:rPr lang="en-US" dirty="0">
                <a:latin typeface="Catamaran Thin" panose="020B0604020202020204" charset="0"/>
                <a:cs typeface="Catamaran Thin" panose="020B0604020202020204" charset="0"/>
              </a:rPr>
              <a:t>Social media campaigns targeting customers</a:t>
            </a:r>
          </a:p>
          <a:p>
            <a:pPr marL="514350" indent="-514350">
              <a:buAutoNum type="arabicPeriod"/>
            </a:pPr>
            <a:r>
              <a:rPr lang="en-US" dirty="0">
                <a:latin typeface="Catamaran Thin" panose="020B0604020202020204" charset="0"/>
                <a:cs typeface="Catamaran Thin" panose="020B0604020202020204" charset="0"/>
              </a:rPr>
              <a:t>Annual reports to shareholders</a:t>
            </a:r>
          </a:p>
          <a:p>
            <a:pPr marL="514350" indent="-514350">
              <a:buAutoNum type="arabicPeriod"/>
            </a:pPr>
            <a:r>
              <a:rPr lang="en-US" dirty="0">
                <a:latin typeface="Catamaran Thin" panose="020B0604020202020204" charset="0"/>
                <a:cs typeface="Catamaran Thin" panose="020B0604020202020204" charset="0"/>
              </a:rPr>
              <a:t>Public speeches by CEOs or organizational leaders</a:t>
            </a:r>
          </a:p>
        </p:txBody>
      </p:sp>
    </p:spTree>
    <p:extLst>
      <p:ext uri="{BB962C8B-B14F-4D97-AF65-F5344CB8AC3E}">
        <p14:creationId xmlns:p14="http://schemas.microsoft.com/office/powerpoint/2010/main" val="404315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5DF-22C5-45E0-A219-FE5C2EC7F57E}"/>
              </a:ext>
            </a:extLst>
          </p:cNvPr>
          <p:cNvSpPr>
            <a:spLocks noGrp="1"/>
          </p:cNvSpPr>
          <p:nvPr>
            <p:ph type="title"/>
          </p:nvPr>
        </p:nvSpPr>
        <p:spPr>
          <a:xfrm>
            <a:off x="238125" y="207963"/>
            <a:ext cx="11715750" cy="735013"/>
          </a:xfrm>
        </p:spPr>
        <p:txBody>
          <a:bodyPr>
            <a:normAutofit/>
          </a:bodyPr>
          <a:lstStyle/>
          <a:p>
            <a:r>
              <a:rPr lang="en-US" altLang="en-US" sz="3600" b="1" dirty="0">
                <a:solidFill>
                  <a:schemeClr val="accent1"/>
                </a:solidFill>
                <a:latin typeface="Catamaran" charset="0"/>
                <a:cs typeface="Catamaran" charset="0"/>
                <a:sym typeface="Catamaran" charset="0"/>
              </a:rPr>
              <a:t>CLASSIFICATION/LEVELS OF COMMUNICATION</a:t>
            </a:r>
            <a:endParaRPr lang="en-US" sz="3600" dirty="0"/>
          </a:p>
        </p:txBody>
      </p:sp>
      <p:sp>
        <p:nvSpPr>
          <p:cNvPr id="3" name="Content Placeholder 2">
            <a:extLst>
              <a:ext uri="{FF2B5EF4-FFF2-40B4-BE49-F238E27FC236}">
                <a16:creationId xmlns:a16="http://schemas.microsoft.com/office/drawing/2014/main" id="{0BB01E28-F1D6-4D69-8427-919DEA5686F7}"/>
              </a:ext>
            </a:extLst>
          </p:cNvPr>
          <p:cNvSpPr>
            <a:spLocks noGrp="1"/>
          </p:cNvSpPr>
          <p:nvPr>
            <p:ph idx="1"/>
          </p:nvPr>
        </p:nvSpPr>
        <p:spPr>
          <a:xfrm>
            <a:off x="238125" y="1128713"/>
            <a:ext cx="11715750" cy="5414962"/>
          </a:xfrm>
        </p:spPr>
        <p:txBody>
          <a:bodyPr>
            <a:normAutofit lnSpcReduction="10000"/>
          </a:bodyPr>
          <a:lstStyle/>
          <a:p>
            <a:pPr marL="0" indent="0">
              <a:buNone/>
            </a:pPr>
            <a:r>
              <a:rPr lang="en-US" b="1" dirty="0">
                <a:solidFill>
                  <a:srgbClr val="FF0000"/>
                </a:solidFill>
                <a:latin typeface="Catamaran Thin" panose="020B0604020202020204" charset="0"/>
                <a:cs typeface="Catamaran Thin" panose="020B0604020202020204" charset="0"/>
              </a:rPr>
              <a:t>Mass communication</a:t>
            </a:r>
          </a:p>
          <a:p>
            <a:pPr marL="0" indent="0">
              <a:buNone/>
            </a:pPr>
            <a:r>
              <a:rPr lang="en-US" dirty="0">
                <a:latin typeface="Catamaran Thin" panose="020B0604020202020204" charset="0"/>
                <a:cs typeface="Catamaran Thin" panose="020B0604020202020204" charset="0"/>
              </a:rPr>
              <a:t>This is the process of creating and distributing messages to large, often anonymous, and diverse audiences through mass media channels like television, radio, newspapers, the internet, and social media.</a:t>
            </a:r>
          </a:p>
          <a:p>
            <a:pPr marL="0" indent="0">
              <a:buNone/>
            </a:pPr>
            <a:r>
              <a:rPr lang="en-US" b="1" dirty="0">
                <a:solidFill>
                  <a:srgbClr val="FF0000"/>
                </a:solidFill>
                <a:latin typeface="Catamaran Thin" panose="020B0604020202020204" charset="0"/>
                <a:cs typeface="Catamaran Thin" panose="020B0604020202020204" charset="0"/>
              </a:rPr>
              <a:t>Examples of mass media communication:</a:t>
            </a:r>
          </a:p>
          <a:p>
            <a:pPr marL="514350" indent="-514350">
              <a:buAutoNum type="arabicPeriod"/>
            </a:pPr>
            <a:r>
              <a:rPr lang="en-US" dirty="0">
                <a:latin typeface="Catamaran Thin" panose="020B0604020202020204" charset="0"/>
                <a:cs typeface="Catamaran Thin" panose="020B0604020202020204" charset="0"/>
              </a:rPr>
              <a:t>News broadcasts on TV (e.g., CNN, BBC, NTV Uganda, NBS)</a:t>
            </a:r>
          </a:p>
          <a:p>
            <a:pPr marL="514350" indent="-514350">
              <a:buAutoNum type="arabicPeriod"/>
            </a:pPr>
            <a:r>
              <a:rPr lang="en-US" dirty="0">
                <a:latin typeface="Catamaran Thin" panose="020B0604020202020204" charset="0"/>
                <a:cs typeface="Catamaran Thin" panose="020B0604020202020204" charset="0"/>
              </a:rPr>
              <a:t>Newspaper articles (e.g., The New York Times, New vision, Daily monitor)</a:t>
            </a:r>
          </a:p>
          <a:p>
            <a:pPr marL="514350" indent="-514350">
              <a:buAutoNum type="arabicPeriod"/>
            </a:pPr>
            <a:r>
              <a:rPr lang="en-US" dirty="0">
                <a:latin typeface="Catamaran Thin" panose="020B0604020202020204" charset="0"/>
                <a:cs typeface="Catamaran Thin" panose="020B0604020202020204" charset="0"/>
              </a:rPr>
              <a:t>Radio shows (e.g., podcasts, talk radio)</a:t>
            </a:r>
          </a:p>
          <a:p>
            <a:pPr marL="514350" indent="-514350">
              <a:buAutoNum type="arabicPeriod"/>
            </a:pPr>
            <a:r>
              <a:rPr lang="en-US" dirty="0">
                <a:latin typeface="Catamaran Thin" panose="020B0604020202020204" charset="0"/>
                <a:cs typeface="Catamaran Thin" panose="020B0604020202020204" charset="0"/>
              </a:rPr>
              <a:t>Social media posts (e.g., Twitter, Facebook)</a:t>
            </a:r>
          </a:p>
          <a:p>
            <a:pPr marL="514350" indent="-514350">
              <a:buAutoNum type="arabicPeriod"/>
            </a:pPr>
            <a:r>
              <a:rPr lang="en-US" dirty="0">
                <a:latin typeface="Catamaran Thin" panose="020B0604020202020204" charset="0"/>
                <a:cs typeface="Catamaran Thin" panose="020B0604020202020204" charset="0"/>
              </a:rPr>
              <a:t>Magazines like Bride and groom, African woman</a:t>
            </a:r>
          </a:p>
          <a:p>
            <a:pPr marL="514350" indent="-514350">
              <a:buAutoNum type="arabicPeriod"/>
            </a:pPr>
            <a:r>
              <a:rPr lang="en-US" dirty="0">
                <a:latin typeface="Catamaran Thin" panose="020B0604020202020204" charset="0"/>
                <a:cs typeface="Catamaran Thin" panose="020B0604020202020204" charset="0"/>
              </a:rPr>
              <a:t>Advertisements (e.g., commercials, billboards)</a:t>
            </a:r>
          </a:p>
          <a:p>
            <a:pPr marL="514350" indent="-514350">
              <a:buAutoNum type="arabicPeriod"/>
            </a:pPr>
            <a:r>
              <a:rPr lang="en-US" dirty="0">
                <a:latin typeface="Catamaran Thin" panose="020B0604020202020204" charset="0"/>
                <a:cs typeface="Catamaran Thin" panose="020B0604020202020204" charset="0"/>
              </a:rPr>
              <a:t>Movies and documentaries</a:t>
            </a:r>
          </a:p>
        </p:txBody>
      </p:sp>
    </p:spTree>
    <p:extLst>
      <p:ext uri="{BB962C8B-B14F-4D97-AF65-F5344CB8AC3E}">
        <p14:creationId xmlns:p14="http://schemas.microsoft.com/office/powerpoint/2010/main" val="287572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1251-EC35-47F1-B640-6C5600159721}"/>
              </a:ext>
            </a:extLst>
          </p:cNvPr>
          <p:cNvSpPr>
            <a:spLocks noGrp="1"/>
          </p:cNvSpPr>
          <p:nvPr>
            <p:ph type="title"/>
          </p:nvPr>
        </p:nvSpPr>
        <p:spPr/>
        <p:txBody>
          <a:bodyPr/>
          <a:lstStyle/>
          <a:p>
            <a:r>
              <a:rPr lang="en-US" altLang="en-US" b="1" dirty="0">
                <a:solidFill>
                  <a:schemeClr val="accent1"/>
                </a:solidFill>
                <a:latin typeface="Catamaran" charset="0"/>
                <a:cs typeface="Catamaran" charset="0"/>
                <a:sym typeface="Catamaran" charset="0"/>
              </a:rPr>
              <a:t>CLASSIFICATION/LEVELS OF COMMUNICATION</a:t>
            </a:r>
            <a:endParaRPr lang="en-US" dirty="0"/>
          </a:p>
        </p:txBody>
      </p:sp>
      <p:sp>
        <p:nvSpPr>
          <p:cNvPr id="3" name="Content Placeholder 2">
            <a:extLst>
              <a:ext uri="{FF2B5EF4-FFF2-40B4-BE49-F238E27FC236}">
                <a16:creationId xmlns:a16="http://schemas.microsoft.com/office/drawing/2014/main" id="{E0D38DEE-E9E1-4DD4-937E-88EEC77924EF}"/>
              </a:ext>
            </a:extLst>
          </p:cNvPr>
          <p:cNvSpPr>
            <a:spLocks noGrp="1"/>
          </p:cNvSpPr>
          <p:nvPr>
            <p:ph idx="1"/>
          </p:nvPr>
        </p:nvSpPr>
        <p:spPr>
          <a:xfrm>
            <a:off x="342900" y="1825625"/>
            <a:ext cx="11501438" cy="4789488"/>
          </a:xfrm>
        </p:spPr>
        <p:txBody>
          <a:bodyPr/>
          <a:lstStyle/>
          <a:p>
            <a:pPr marL="0" indent="0">
              <a:buNone/>
            </a:pPr>
            <a:r>
              <a:rPr lang="en-US" b="1" dirty="0">
                <a:solidFill>
                  <a:srgbClr val="FF0000"/>
                </a:solidFill>
                <a:latin typeface="Catamaran Thin"/>
              </a:rPr>
              <a:t>Functions of mass media </a:t>
            </a:r>
          </a:p>
          <a:p>
            <a:r>
              <a:rPr lang="en-US" dirty="0">
                <a:latin typeface="Catamaran Thin"/>
              </a:rPr>
              <a:t>To inform – Informs the public about current events, news, issues</a:t>
            </a:r>
          </a:p>
          <a:p>
            <a:r>
              <a:rPr lang="en-US" dirty="0">
                <a:latin typeface="Catamaran Thin"/>
              </a:rPr>
              <a:t>To educate – on various topics such as health, science and technology</a:t>
            </a:r>
          </a:p>
          <a:p>
            <a:r>
              <a:rPr lang="en-US" dirty="0">
                <a:latin typeface="Catamaran Thin"/>
              </a:rPr>
              <a:t>To entertain – Through movies and other forms of content</a:t>
            </a:r>
          </a:p>
          <a:p>
            <a:r>
              <a:rPr lang="en-US" dirty="0">
                <a:latin typeface="Catamaran Thin"/>
              </a:rPr>
              <a:t>To persuade – influence peoples attitudes and behaviors through advertising</a:t>
            </a:r>
          </a:p>
        </p:txBody>
      </p:sp>
    </p:spTree>
    <p:extLst>
      <p:ext uri="{BB962C8B-B14F-4D97-AF65-F5344CB8AC3E}">
        <p14:creationId xmlns:p14="http://schemas.microsoft.com/office/powerpoint/2010/main" val="697862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A2A6D7-4808-420D-A93A-9AD7186F2E12}"/>
              </a:ext>
            </a:extLst>
          </p:cNvPr>
          <p:cNvPicPr>
            <a:picLocks noChangeAspect="1"/>
          </p:cNvPicPr>
          <p:nvPr/>
        </p:nvPicPr>
        <p:blipFill>
          <a:blip r:embed="rId2"/>
          <a:stretch>
            <a:fillRect/>
          </a:stretch>
        </p:blipFill>
        <p:spPr>
          <a:xfrm>
            <a:off x="700088" y="785814"/>
            <a:ext cx="10244137" cy="4857750"/>
          </a:xfrm>
          <a:prstGeom prst="rect">
            <a:avLst/>
          </a:prstGeom>
        </p:spPr>
      </p:pic>
    </p:spTree>
    <p:extLst>
      <p:ext uri="{BB962C8B-B14F-4D97-AF65-F5344CB8AC3E}">
        <p14:creationId xmlns:p14="http://schemas.microsoft.com/office/powerpoint/2010/main" val="27136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6BCCF1-C940-4DC2-B80D-FF01A8BC1E9B}"/>
              </a:ext>
            </a:extLst>
          </p:cNvPr>
          <p:cNvPicPr>
            <a:picLocks noChangeAspect="1"/>
          </p:cNvPicPr>
          <p:nvPr/>
        </p:nvPicPr>
        <p:blipFill>
          <a:blip r:embed="rId2"/>
          <a:stretch>
            <a:fillRect/>
          </a:stretch>
        </p:blipFill>
        <p:spPr>
          <a:xfrm>
            <a:off x="171450" y="285750"/>
            <a:ext cx="11815763" cy="6272213"/>
          </a:xfrm>
          <a:prstGeom prst="rect">
            <a:avLst/>
          </a:prstGeom>
        </p:spPr>
      </p:pic>
    </p:spTree>
    <p:extLst>
      <p:ext uri="{BB962C8B-B14F-4D97-AF65-F5344CB8AC3E}">
        <p14:creationId xmlns:p14="http://schemas.microsoft.com/office/powerpoint/2010/main" val="52948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F0D7-0222-40C4-A95C-110BA032A1A0}"/>
              </a:ext>
            </a:extLst>
          </p:cNvPr>
          <p:cNvSpPr>
            <a:spLocks noGrp="1"/>
          </p:cNvSpPr>
          <p:nvPr>
            <p:ph type="title"/>
          </p:nvPr>
        </p:nvSpPr>
        <p:spPr>
          <a:xfrm>
            <a:off x="357188" y="365125"/>
            <a:ext cx="10996612" cy="735013"/>
          </a:xfrm>
        </p:spPr>
        <p:txBody>
          <a:bodyPr/>
          <a:lstStyle/>
          <a:p>
            <a:r>
              <a:rPr lang="en-US" dirty="0">
                <a:latin typeface="Catamaran Thin" panose="020B0604020202020204"/>
              </a:rPr>
              <a:t>Definition</a:t>
            </a:r>
          </a:p>
        </p:txBody>
      </p:sp>
      <p:sp>
        <p:nvSpPr>
          <p:cNvPr id="3" name="Content Placeholder 2">
            <a:extLst>
              <a:ext uri="{FF2B5EF4-FFF2-40B4-BE49-F238E27FC236}">
                <a16:creationId xmlns:a16="http://schemas.microsoft.com/office/drawing/2014/main" id="{4E9DB3F7-1E35-4519-A282-3A7BEAFD6A26}"/>
              </a:ext>
            </a:extLst>
          </p:cNvPr>
          <p:cNvSpPr>
            <a:spLocks noGrp="1"/>
          </p:cNvSpPr>
          <p:nvPr>
            <p:ph idx="1"/>
          </p:nvPr>
        </p:nvSpPr>
        <p:spPr>
          <a:xfrm>
            <a:off x="357187" y="1328738"/>
            <a:ext cx="11458575" cy="5164137"/>
          </a:xfrm>
        </p:spPr>
        <p:txBody>
          <a:bodyPr/>
          <a:lstStyle/>
          <a:p>
            <a:pPr marL="0" indent="0">
              <a:lnSpc>
                <a:spcPct val="114000"/>
              </a:lnSpc>
              <a:spcBef>
                <a:spcPct val="0"/>
              </a:spcBef>
              <a:spcAft>
                <a:spcPct val="0"/>
              </a:spcAft>
              <a:buClr>
                <a:srgbClr val="AED3F2"/>
              </a:buClr>
              <a:buNone/>
            </a:pPr>
            <a:r>
              <a:rPr lang="en-US" altLang="en-US" b="1" dirty="0">
                <a:latin typeface="Catamaran Thin" panose="020B0604020202020204"/>
                <a:ea typeface="Catamaran Thin" charset="0"/>
                <a:cs typeface="Catamaran" charset="0"/>
                <a:sym typeface="Catamaran Thin" charset="0"/>
              </a:rPr>
              <a:t>Theodorson &amp; Theodorson (1969) </a:t>
            </a:r>
          </a:p>
          <a:p>
            <a:pPr marL="0" indent="0">
              <a:lnSpc>
                <a:spcPct val="114000"/>
              </a:lnSpc>
              <a:spcBef>
                <a:spcPct val="0"/>
              </a:spcBef>
              <a:spcAft>
                <a:spcPct val="0"/>
              </a:spcAft>
              <a:buClr>
                <a:srgbClr val="AED3F2"/>
              </a:buClr>
              <a:buNone/>
            </a:pPr>
            <a:r>
              <a:rPr lang="en-US" altLang="en-US" dirty="0">
                <a:latin typeface="Catamaran Thin" panose="020B0604020202020204"/>
                <a:ea typeface="Catamaran Thin" charset="0"/>
                <a:cs typeface="Catamaran" charset="0"/>
                <a:sym typeface="Catamaran Thin" charset="0"/>
              </a:rPr>
              <a:t>Communication is defined as the </a:t>
            </a:r>
            <a:r>
              <a:rPr lang="en-US" altLang="en-US" b="1" dirty="0">
                <a:latin typeface="Catamaran Thin" panose="020B0604020202020204"/>
                <a:ea typeface="Catamaran Thin" charset="0"/>
                <a:cs typeface="Catamaran" charset="0"/>
                <a:sym typeface="Catamaran Thin" charset="0"/>
              </a:rPr>
              <a:t>transmission</a:t>
            </a:r>
            <a:r>
              <a:rPr lang="en-US" altLang="en-US" dirty="0">
                <a:latin typeface="Catamaran Thin" panose="020B0604020202020204"/>
                <a:ea typeface="Catamaran Thin" charset="0"/>
                <a:cs typeface="Catamaran" charset="0"/>
                <a:sym typeface="Catamaran Thin" charset="0"/>
              </a:rPr>
              <a:t> of </a:t>
            </a:r>
            <a:r>
              <a:rPr lang="en-US" altLang="en-US" b="1" dirty="0">
                <a:latin typeface="Catamaran Thin" panose="020B0604020202020204"/>
                <a:ea typeface="Catamaran Thin" charset="0"/>
                <a:cs typeface="Catamaran" charset="0"/>
                <a:sym typeface="Catamaran Thin" charset="0"/>
              </a:rPr>
              <a:t>information</a:t>
            </a:r>
            <a:r>
              <a:rPr lang="en-US" altLang="en-US" dirty="0">
                <a:latin typeface="Catamaran Thin" panose="020B0604020202020204"/>
                <a:ea typeface="Catamaran Thin" charset="0"/>
                <a:cs typeface="Catamaran" charset="0"/>
                <a:sym typeface="Catamaran Thin" charset="0"/>
              </a:rPr>
              <a:t>, </a:t>
            </a:r>
            <a:r>
              <a:rPr lang="en-US" altLang="en-US" b="1" dirty="0">
                <a:latin typeface="Catamaran Thin" panose="020B0604020202020204"/>
                <a:ea typeface="Catamaran Thin" charset="0"/>
                <a:cs typeface="Catamaran" charset="0"/>
                <a:sym typeface="Catamaran Thin" charset="0"/>
              </a:rPr>
              <a:t>ideas</a:t>
            </a:r>
            <a:r>
              <a:rPr lang="en-US" altLang="en-US" dirty="0">
                <a:latin typeface="Catamaran Thin" panose="020B0604020202020204"/>
                <a:ea typeface="Catamaran Thin" charset="0"/>
                <a:cs typeface="Catamaran" charset="0"/>
                <a:sym typeface="Catamaran Thin" charset="0"/>
              </a:rPr>
              <a:t>, </a:t>
            </a:r>
            <a:r>
              <a:rPr lang="en-US" altLang="en-US" b="1" dirty="0">
                <a:latin typeface="Catamaran Thin" panose="020B0604020202020204"/>
                <a:ea typeface="Catamaran Thin" charset="0"/>
                <a:cs typeface="Catamaran" charset="0"/>
                <a:sym typeface="Catamaran Thin" charset="0"/>
              </a:rPr>
              <a:t>attitudes,</a:t>
            </a:r>
            <a:r>
              <a:rPr lang="en-US" altLang="en-US" dirty="0">
                <a:latin typeface="Catamaran Thin" panose="020B0604020202020204"/>
                <a:ea typeface="Catamaran Thin" charset="0"/>
                <a:cs typeface="Catamaran" charset="0"/>
                <a:sym typeface="Catamaran Thin" charset="0"/>
              </a:rPr>
              <a:t> and or </a:t>
            </a:r>
            <a:r>
              <a:rPr lang="en-US" altLang="en-US" b="1" dirty="0">
                <a:latin typeface="Catamaran Thin" panose="020B0604020202020204"/>
                <a:ea typeface="Catamaran Thin" charset="0"/>
                <a:cs typeface="Catamaran" charset="0"/>
                <a:sym typeface="Catamaran Thin" charset="0"/>
              </a:rPr>
              <a:t>emotions</a:t>
            </a:r>
            <a:r>
              <a:rPr lang="en-US" altLang="en-US" dirty="0">
                <a:latin typeface="Catamaran Thin" panose="020B0604020202020204"/>
                <a:ea typeface="Catamaran Thin" charset="0"/>
                <a:cs typeface="Catamaran" charset="0"/>
                <a:sym typeface="Catamaran Thin" charset="0"/>
              </a:rPr>
              <a:t> from one person or group</a:t>
            </a:r>
          </a:p>
          <a:p>
            <a:pPr marL="0" indent="0">
              <a:lnSpc>
                <a:spcPct val="114000"/>
              </a:lnSpc>
              <a:spcBef>
                <a:spcPct val="0"/>
              </a:spcBef>
              <a:spcAft>
                <a:spcPct val="0"/>
              </a:spcAft>
              <a:buClr>
                <a:srgbClr val="AED3F2"/>
              </a:buClr>
              <a:buNone/>
            </a:pPr>
            <a:r>
              <a:rPr lang="en-US" altLang="en-US" dirty="0">
                <a:latin typeface="Catamaran Thin" panose="020B0604020202020204"/>
                <a:ea typeface="Catamaran Thin" charset="0"/>
                <a:cs typeface="Catamaran" charset="0"/>
                <a:sym typeface="Catamaran Thin" charset="0"/>
              </a:rPr>
              <a:t> of people to another person or group of people.</a:t>
            </a:r>
          </a:p>
          <a:p>
            <a:pPr marL="0" indent="0">
              <a:lnSpc>
                <a:spcPct val="114000"/>
              </a:lnSpc>
              <a:spcBef>
                <a:spcPct val="0"/>
              </a:spcBef>
              <a:spcAft>
                <a:spcPct val="0"/>
              </a:spcAft>
              <a:buClr>
                <a:srgbClr val="AED3F2"/>
              </a:buClr>
              <a:buNone/>
            </a:pPr>
            <a:endParaRPr lang="en-US" dirty="0">
              <a:latin typeface="Catamaran Thin" panose="020B0604020202020204"/>
              <a:cs typeface="Catamaran" charset="0"/>
              <a:sym typeface="Catamaran Thin" charset="0"/>
            </a:endParaRPr>
          </a:p>
          <a:p>
            <a:pPr marL="0" indent="0">
              <a:lnSpc>
                <a:spcPct val="114000"/>
              </a:lnSpc>
              <a:spcBef>
                <a:spcPct val="0"/>
              </a:spcBef>
              <a:spcAft>
                <a:spcPct val="0"/>
              </a:spcAft>
              <a:buClr>
                <a:srgbClr val="AED3F2"/>
              </a:buClr>
              <a:buNone/>
            </a:pPr>
            <a:r>
              <a:rPr lang="en-US" dirty="0">
                <a:latin typeface="Catamaran Thin" panose="020B0604020202020204"/>
                <a:cs typeface="Catamaran" charset="0"/>
                <a:sym typeface="Catamaran Thin" charset="0"/>
              </a:rPr>
              <a:t>In other words,</a:t>
            </a:r>
          </a:p>
          <a:p>
            <a:pPr marL="0" indent="0">
              <a:lnSpc>
                <a:spcPct val="114000"/>
              </a:lnSpc>
              <a:spcBef>
                <a:spcPct val="0"/>
              </a:spcBef>
              <a:spcAft>
                <a:spcPct val="0"/>
              </a:spcAft>
              <a:buClr>
                <a:srgbClr val="AED3F2"/>
              </a:buClr>
              <a:buNone/>
            </a:pPr>
            <a:r>
              <a:rPr lang="en-GB" altLang="en-US" b="1" dirty="0">
                <a:solidFill>
                  <a:srgbClr val="194E77"/>
                </a:solidFill>
                <a:latin typeface="Catamaran Thin" panose="020B0604020202020204"/>
                <a:cs typeface="Catamaran Thin" charset="0"/>
                <a:sym typeface="Catamaran Thin" charset="0"/>
              </a:rPr>
              <a:t>Communication</a:t>
            </a:r>
            <a:r>
              <a:rPr lang="en-GB" altLang="en-US" dirty="0">
                <a:solidFill>
                  <a:srgbClr val="194E77"/>
                </a:solidFill>
                <a:latin typeface="Catamaran Thin" panose="020B0604020202020204"/>
                <a:cs typeface="Catamaran Thin" charset="0"/>
                <a:sym typeface="Catamaran Thin" charset="0"/>
              </a:rPr>
              <a:t> is the process by which a message or information is exchanged between a sender and a receiver</a:t>
            </a:r>
            <a:r>
              <a:rPr lang="en-US" altLang="en-US" dirty="0">
                <a:latin typeface="Catamaran Thin" panose="020B0604020202020204"/>
                <a:cs typeface="Catamaran Thin" charset="0"/>
                <a:sym typeface="Catamaran Thin" charset="0"/>
              </a:rPr>
              <a:t>.</a:t>
            </a:r>
            <a:endParaRPr lang="en-GB" altLang="en-US" dirty="0">
              <a:latin typeface="Catamaran Thin" panose="020B0604020202020204"/>
              <a:ea typeface="Catamaran Thin" charset="0"/>
              <a:cs typeface="Catamaran" charset="0"/>
              <a:sym typeface="Catamaran Thin" charset="0"/>
            </a:endParaRPr>
          </a:p>
          <a:p>
            <a:pPr marL="0" indent="0">
              <a:lnSpc>
                <a:spcPct val="114000"/>
              </a:lnSpc>
              <a:spcBef>
                <a:spcPct val="0"/>
              </a:spcBef>
              <a:spcAft>
                <a:spcPct val="0"/>
              </a:spcAft>
              <a:buClr>
                <a:srgbClr val="AED3F2"/>
              </a:buClr>
              <a:buNone/>
            </a:pPr>
            <a:endParaRPr lang="en-US" dirty="0">
              <a:latin typeface="Catamaran Thin" panose="020B0604020202020204"/>
            </a:endParaRPr>
          </a:p>
        </p:txBody>
      </p:sp>
    </p:spTree>
    <p:extLst>
      <p:ext uri="{BB962C8B-B14F-4D97-AF65-F5344CB8AC3E}">
        <p14:creationId xmlns:p14="http://schemas.microsoft.com/office/powerpoint/2010/main" val="350913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5311-BE66-4B95-B21E-20A4EDB1B222}"/>
              </a:ext>
            </a:extLst>
          </p:cNvPr>
          <p:cNvSpPr>
            <a:spLocks noGrp="1"/>
          </p:cNvSpPr>
          <p:nvPr>
            <p:ph type="title"/>
          </p:nvPr>
        </p:nvSpPr>
        <p:spPr>
          <a:xfrm>
            <a:off x="838200" y="218015"/>
            <a:ext cx="10515600" cy="891117"/>
          </a:xfrm>
        </p:spPr>
        <p:txBody>
          <a:bodyPr/>
          <a:lstStyle/>
          <a:p>
            <a:r>
              <a:rPr lang="en-US" altLang="en-US" b="1" dirty="0">
                <a:solidFill>
                  <a:schemeClr val="accent1"/>
                </a:solidFill>
                <a:latin typeface="Catamaran" charset="0"/>
                <a:cs typeface="Catamaran" charset="0"/>
                <a:sym typeface="Catamaran" charset="0"/>
              </a:rPr>
              <a:t>PROCESS OF COMMINCATION</a:t>
            </a:r>
            <a:endParaRPr lang="en-US" dirty="0"/>
          </a:p>
        </p:txBody>
      </p:sp>
      <p:sp>
        <p:nvSpPr>
          <p:cNvPr id="3" name="Content Placeholder 2">
            <a:extLst>
              <a:ext uri="{FF2B5EF4-FFF2-40B4-BE49-F238E27FC236}">
                <a16:creationId xmlns:a16="http://schemas.microsoft.com/office/drawing/2014/main" id="{FDF4038F-521C-40D0-BFD0-158D10BB336E}"/>
              </a:ext>
            </a:extLst>
          </p:cNvPr>
          <p:cNvSpPr>
            <a:spLocks noGrp="1"/>
          </p:cNvSpPr>
          <p:nvPr>
            <p:ph idx="1"/>
          </p:nvPr>
        </p:nvSpPr>
        <p:spPr>
          <a:xfrm>
            <a:off x="255493" y="1256242"/>
            <a:ext cx="11725835" cy="5426946"/>
          </a:xfrm>
        </p:spPr>
        <p:txBody>
          <a:bodyPr/>
          <a:lstStyle/>
          <a:p>
            <a:pPr marL="0" indent="0">
              <a:buNone/>
            </a:pPr>
            <a:r>
              <a:rPr lang="en-US" dirty="0"/>
              <a:t>Process</a:t>
            </a:r>
          </a:p>
        </p:txBody>
      </p:sp>
      <p:grpSp>
        <p:nvGrpSpPr>
          <p:cNvPr id="4" name="Group 2">
            <a:extLst>
              <a:ext uri="{FF2B5EF4-FFF2-40B4-BE49-F238E27FC236}">
                <a16:creationId xmlns:a16="http://schemas.microsoft.com/office/drawing/2014/main" id="{80A80BC6-2E72-40E1-B823-755909555618}"/>
              </a:ext>
            </a:extLst>
          </p:cNvPr>
          <p:cNvGrpSpPr>
            <a:grpSpLocks/>
          </p:cNvGrpSpPr>
          <p:nvPr/>
        </p:nvGrpSpPr>
        <p:grpSpPr bwMode="auto">
          <a:xfrm>
            <a:off x="1223433" y="1825625"/>
            <a:ext cx="9762814" cy="3970867"/>
            <a:chOff x="779463" y="1481138"/>
            <a:chExt cx="7159625" cy="3355975"/>
          </a:xfrm>
        </p:grpSpPr>
        <p:sp>
          <p:nvSpPr>
            <p:cNvPr id="5" name="Rectangle: Rounded Corners 4">
              <a:extLst>
                <a:ext uri="{FF2B5EF4-FFF2-40B4-BE49-F238E27FC236}">
                  <a16:creationId xmlns:a16="http://schemas.microsoft.com/office/drawing/2014/main" id="{9B443949-3B23-4523-B61D-AA318EC6F1A3}"/>
                </a:ext>
              </a:extLst>
            </p:cNvPr>
            <p:cNvSpPr/>
            <p:nvPr/>
          </p:nvSpPr>
          <p:spPr>
            <a:xfrm>
              <a:off x="779463" y="2670755"/>
              <a:ext cx="1472725"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1.</a:t>
              </a:r>
            </a:p>
            <a:p>
              <a:pPr algn="ctr" defTabSz="1219170">
                <a:buClr>
                  <a:srgbClr val="000000"/>
                </a:buClr>
                <a:defRPr/>
              </a:pPr>
              <a:r>
                <a:rPr lang="en-GB" sz="1200" kern="0" dirty="0">
                  <a:solidFill>
                    <a:srgbClr val="FFFFFF"/>
                  </a:solidFill>
                  <a:latin typeface="Arial"/>
                  <a:sym typeface="Arial"/>
                </a:rPr>
                <a:t>Sender has </a:t>
              </a:r>
            </a:p>
            <a:p>
              <a:pPr algn="ctr" defTabSz="1219170">
                <a:buClr>
                  <a:srgbClr val="000000"/>
                </a:buClr>
                <a:defRPr/>
              </a:pPr>
              <a:r>
                <a:rPr lang="en-GB" sz="1200" kern="0" dirty="0">
                  <a:solidFill>
                    <a:srgbClr val="FFFFFF"/>
                  </a:solidFill>
                  <a:latin typeface="Arial"/>
                  <a:sym typeface="Arial"/>
                </a:rPr>
                <a:t>idea</a:t>
              </a:r>
              <a:endParaRPr lang="en-UG" sz="1200" kern="0" dirty="0">
                <a:solidFill>
                  <a:srgbClr val="FFFFFF"/>
                </a:solidFill>
                <a:latin typeface="Arial"/>
                <a:sym typeface="Arial"/>
              </a:endParaRPr>
            </a:p>
          </p:txBody>
        </p:sp>
        <p:sp>
          <p:nvSpPr>
            <p:cNvPr id="6" name="Rectangle: Rounded Corners 5">
              <a:extLst>
                <a:ext uri="{FF2B5EF4-FFF2-40B4-BE49-F238E27FC236}">
                  <a16:creationId xmlns:a16="http://schemas.microsoft.com/office/drawing/2014/main" id="{6AC6A13B-26E1-42F0-9458-BA840F227CAC}"/>
                </a:ext>
              </a:extLst>
            </p:cNvPr>
            <p:cNvSpPr/>
            <p:nvPr/>
          </p:nvSpPr>
          <p:spPr>
            <a:xfrm>
              <a:off x="2678079" y="2670755"/>
              <a:ext cx="1472724"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2. </a:t>
              </a:r>
            </a:p>
            <a:p>
              <a:pPr algn="ctr" defTabSz="1219170">
                <a:buClr>
                  <a:srgbClr val="000000"/>
                </a:buClr>
                <a:defRPr/>
              </a:pPr>
              <a:r>
                <a:rPr lang="en-GB" sz="1200" kern="0" dirty="0">
                  <a:solidFill>
                    <a:srgbClr val="FFFFFF"/>
                  </a:solidFill>
                  <a:latin typeface="Arial"/>
                  <a:sym typeface="Arial"/>
                </a:rPr>
                <a:t>Sender encodes</a:t>
              </a:r>
            </a:p>
            <a:p>
              <a:pPr algn="ctr" defTabSz="1219170">
                <a:buClr>
                  <a:srgbClr val="000000"/>
                </a:buClr>
                <a:defRPr/>
              </a:pPr>
              <a:r>
                <a:rPr lang="en-GB" sz="1200" kern="0" dirty="0">
                  <a:solidFill>
                    <a:srgbClr val="FFFFFF"/>
                  </a:solidFill>
                  <a:latin typeface="Arial"/>
                  <a:sym typeface="Arial"/>
                </a:rPr>
                <a:t>Idea into a message</a:t>
              </a:r>
              <a:endParaRPr lang="en-UG" sz="1200" kern="0" dirty="0">
                <a:solidFill>
                  <a:srgbClr val="FFFFFF"/>
                </a:solidFill>
                <a:latin typeface="Arial"/>
                <a:sym typeface="Arial"/>
              </a:endParaRPr>
            </a:p>
          </p:txBody>
        </p:sp>
        <p:sp>
          <p:nvSpPr>
            <p:cNvPr id="7" name="Rectangle: Rounded Corners 6">
              <a:extLst>
                <a:ext uri="{FF2B5EF4-FFF2-40B4-BE49-F238E27FC236}">
                  <a16:creationId xmlns:a16="http://schemas.microsoft.com/office/drawing/2014/main" id="{051B0084-4DAA-40F2-A2A6-59CA79A82BEB}"/>
                </a:ext>
              </a:extLst>
            </p:cNvPr>
            <p:cNvSpPr/>
            <p:nvPr/>
          </p:nvSpPr>
          <p:spPr>
            <a:xfrm>
              <a:off x="4571327" y="2670755"/>
              <a:ext cx="1474514"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3. </a:t>
              </a:r>
            </a:p>
            <a:p>
              <a:pPr algn="ctr" defTabSz="1219170">
                <a:buClr>
                  <a:srgbClr val="000000"/>
                </a:buClr>
                <a:defRPr/>
              </a:pPr>
              <a:r>
                <a:rPr lang="en-GB" sz="1200" kern="0" dirty="0">
                  <a:solidFill>
                    <a:srgbClr val="FFFFFF"/>
                  </a:solidFill>
                  <a:latin typeface="Arial"/>
                  <a:sym typeface="Arial"/>
                </a:rPr>
                <a:t>Message travels</a:t>
              </a:r>
            </a:p>
            <a:p>
              <a:pPr algn="ctr" defTabSz="1219170">
                <a:buClr>
                  <a:srgbClr val="000000"/>
                </a:buClr>
                <a:defRPr/>
              </a:pPr>
              <a:r>
                <a:rPr lang="en-GB" sz="1200" kern="0" dirty="0">
                  <a:solidFill>
                    <a:srgbClr val="FFFFFF"/>
                  </a:solidFill>
                  <a:latin typeface="Arial"/>
                  <a:sym typeface="Arial"/>
                </a:rPr>
                <a:t>Over channel</a:t>
              </a:r>
              <a:endParaRPr lang="en-UG" sz="1200" kern="0" dirty="0">
                <a:solidFill>
                  <a:srgbClr val="FFFFFF"/>
                </a:solidFill>
                <a:latin typeface="Arial"/>
                <a:sym typeface="Arial"/>
              </a:endParaRPr>
            </a:p>
          </p:txBody>
        </p:sp>
        <p:sp>
          <p:nvSpPr>
            <p:cNvPr id="8" name="Rectangle: Rounded Corners 7">
              <a:extLst>
                <a:ext uri="{FF2B5EF4-FFF2-40B4-BE49-F238E27FC236}">
                  <a16:creationId xmlns:a16="http://schemas.microsoft.com/office/drawing/2014/main" id="{632C4F28-7D97-48B8-969B-539CDC1F2DF0}"/>
                </a:ext>
              </a:extLst>
            </p:cNvPr>
            <p:cNvSpPr/>
            <p:nvPr/>
          </p:nvSpPr>
          <p:spPr>
            <a:xfrm>
              <a:off x="6466363" y="2670755"/>
              <a:ext cx="1472725"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4.</a:t>
              </a:r>
            </a:p>
            <a:p>
              <a:pPr algn="ctr" defTabSz="1219170">
                <a:buClr>
                  <a:srgbClr val="000000"/>
                </a:buClr>
                <a:defRPr/>
              </a:pPr>
              <a:r>
                <a:rPr lang="en-GB" sz="1200" kern="0" dirty="0">
                  <a:solidFill>
                    <a:srgbClr val="FFFFFF"/>
                  </a:solidFill>
                  <a:latin typeface="Arial"/>
                  <a:sym typeface="Arial"/>
                </a:rPr>
                <a:t>Receiver decodes</a:t>
              </a:r>
            </a:p>
            <a:p>
              <a:pPr algn="ctr" defTabSz="1219170">
                <a:buClr>
                  <a:srgbClr val="000000"/>
                </a:buClr>
                <a:defRPr/>
              </a:pPr>
              <a:r>
                <a:rPr lang="en-GB" sz="1200" kern="0" dirty="0">
                  <a:solidFill>
                    <a:srgbClr val="FFFFFF"/>
                  </a:solidFill>
                  <a:latin typeface="Arial"/>
                  <a:sym typeface="Arial"/>
                </a:rPr>
                <a:t>message</a:t>
              </a:r>
              <a:endParaRPr lang="en-UG" sz="1200" kern="0" dirty="0">
                <a:solidFill>
                  <a:srgbClr val="FFFFFF"/>
                </a:solidFill>
                <a:latin typeface="Arial"/>
                <a:sym typeface="Arial"/>
              </a:endParaRPr>
            </a:p>
          </p:txBody>
        </p:sp>
        <p:sp>
          <p:nvSpPr>
            <p:cNvPr id="9" name="Rectangle: Rounded Corners 8">
              <a:extLst>
                <a:ext uri="{FF2B5EF4-FFF2-40B4-BE49-F238E27FC236}">
                  <a16:creationId xmlns:a16="http://schemas.microsoft.com/office/drawing/2014/main" id="{91DF0C18-637F-44B5-8519-BA89496EF30E}"/>
                </a:ext>
              </a:extLst>
            </p:cNvPr>
            <p:cNvSpPr/>
            <p:nvPr/>
          </p:nvSpPr>
          <p:spPr>
            <a:xfrm>
              <a:off x="3622914" y="1481138"/>
              <a:ext cx="1472724" cy="957061"/>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5.</a:t>
              </a:r>
            </a:p>
            <a:p>
              <a:pPr algn="ctr" defTabSz="1219170">
                <a:buClr>
                  <a:srgbClr val="000000"/>
                </a:buClr>
                <a:defRPr/>
              </a:pPr>
              <a:r>
                <a:rPr lang="en-GB" sz="1200" kern="0" dirty="0">
                  <a:solidFill>
                    <a:srgbClr val="FFFFFF"/>
                  </a:solidFill>
                  <a:latin typeface="Arial"/>
                  <a:sym typeface="Arial"/>
                </a:rPr>
                <a:t>Feedback</a:t>
              </a:r>
            </a:p>
            <a:p>
              <a:pPr algn="ctr" defTabSz="1219170">
                <a:buClr>
                  <a:srgbClr val="000000"/>
                </a:buClr>
                <a:defRPr/>
              </a:pPr>
              <a:r>
                <a:rPr lang="en-GB" sz="1200" kern="0" dirty="0">
                  <a:solidFill>
                    <a:srgbClr val="FFFFFF"/>
                  </a:solidFill>
                  <a:latin typeface="Arial"/>
                  <a:sym typeface="Arial"/>
                </a:rPr>
                <a:t>Travels to sender</a:t>
              </a:r>
            </a:p>
            <a:p>
              <a:pPr algn="ctr" defTabSz="1219170">
                <a:buClr>
                  <a:srgbClr val="000000"/>
                </a:buClr>
                <a:defRPr/>
              </a:pPr>
              <a:r>
                <a:rPr lang="en-GB" sz="1200" kern="0" dirty="0">
                  <a:solidFill>
                    <a:srgbClr val="FFFFFF"/>
                  </a:solidFill>
                  <a:latin typeface="Arial"/>
                  <a:sym typeface="Arial"/>
                </a:rPr>
                <a:t>(Responding)</a:t>
              </a:r>
              <a:endParaRPr lang="en-UG" sz="1200" kern="0" dirty="0">
                <a:solidFill>
                  <a:srgbClr val="FFFFFF"/>
                </a:solidFill>
                <a:latin typeface="Arial"/>
                <a:sym typeface="Arial"/>
              </a:endParaRPr>
            </a:p>
          </p:txBody>
        </p:sp>
        <p:sp>
          <p:nvSpPr>
            <p:cNvPr id="10" name="Rectangle: Rounded Corners 9">
              <a:extLst>
                <a:ext uri="{FF2B5EF4-FFF2-40B4-BE49-F238E27FC236}">
                  <a16:creationId xmlns:a16="http://schemas.microsoft.com/office/drawing/2014/main" id="{3852FB23-1312-487F-B56A-F92F20EFAFC2}"/>
                </a:ext>
              </a:extLst>
            </p:cNvPr>
            <p:cNvSpPr/>
            <p:nvPr/>
          </p:nvSpPr>
          <p:spPr>
            <a:xfrm>
              <a:off x="3622914" y="3878263"/>
              <a:ext cx="1472724"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5. </a:t>
              </a:r>
            </a:p>
            <a:p>
              <a:pPr algn="ctr" defTabSz="1219170">
                <a:buClr>
                  <a:srgbClr val="000000"/>
                </a:buClr>
                <a:defRPr/>
              </a:pPr>
              <a:r>
                <a:rPr lang="en-GB" sz="1200" kern="0" dirty="0">
                  <a:solidFill>
                    <a:srgbClr val="FFFFFF"/>
                  </a:solidFill>
                  <a:latin typeface="Arial"/>
                  <a:sym typeface="Arial"/>
                </a:rPr>
                <a:t>Possible additional</a:t>
              </a:r>
            </a:p>
            <a:p>
              <a:pPr algn="ctr" defTabSz="1219170">
                <a:buClr>
                  <a:srgbClr val="000000"/>
                </a:buClr>
                <a:defRPr/>
              </a:pPr>
              <a:r>
                <a:rPr lang="en-GB" sz="1200" kern="0" dirty="0">
                  <a:solidFill>
                    <a:srgbClr val="FFFFFF"/>
                  </a:solidFill>
                  <a:latin typeface="Arial"/>
                  <a:sym typeface="Arial"/>
                </a:rPr>
                <a:t>Feedback to receiver</a:t>
              </a:r>
              <a:endParaRPr lang="en-UG" sz="1200" kern="0" dirty="0">
                <a:solidFill>
                  <a:srgbClr val="FFFFFF"/>
                </a:solidFill>
                <a:latin typeface="Arial"/>
                <a:sym typeface="Arial"/>
              </a:endParaRPr>
            </a:p>
          </p:txBody>
        </p:sp>
        <p:cxnSp>
          <p:nvCxnSpPr>
            <p:cNvPr id="11" name="Connector: Elbow 10">
              <a:extLst>
                <a:ext uri="{FF2B5EF4-FFF2-40B4-BE49-F238E27FC236}">
                  <a16:creationId xmlns:a16="http://schemas.microsoft.com/office/drawing/2014/main" id="{64A12F81-1279-4E9D-AD3F-118A4564CC4C}"/>
                </a:ext>
              </a:extLst>
            </p:cNvPr>
            <p:cNvCxnSpPr>
              <a:stCxn id="9" idx="1"/>
              <a:endCxn id="5" idx="0"/>
            </p:cNvCxnSpPr>
            <p:nvPr/>
          </p:nvCxnSpPr>
          <p:spPr>
            <a:xfrm rot="10800000" flipV="1">
              <a:off x="1516720" y="1958774"/>
              <a:ext cx="2106194" cy="711982"/>
            </a:xfrm>
            <a:prstGeom prst="bentConnector2">
              <a:avLst/>
            </a:prstGeom>
            <a:ln w="28575">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D526A71-2216-4D03-B200-0532C15822A8}"/>
                </a:ext>
              </a:extLst>
            </p:cNvPr>
            <p:cNvCxnSpPr>
              <a:stCxn id="8" idx="0"/>
              <a:endCxn id="9" idx="3"/>
            </p:cNvCxnSpPr>
            <p:nvPr/>
          </p:nvCxnSpPr>
          <p:spPr>
            <a:xfrm rot="16200000" flipV="1">
              <a:off x="5792743" y="1261668"/>
              <a:ext cx="711982" cy="2106194"/>
            </a:xfrm>
            <a:prstGeom prst="bentConnector2">
              <a:avLst/>
            </a:prstGeom>
            <a:ln w="28575">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3EC86358-8C85-469D-BE8E-4147940B443A}"/>
                </a:ext>
              </a:extLst>
            </p:cNvPr>
            <p:cNvCxnSpPr>
              <a:stCxn id="5" idx="2"/>
              <a:endCxn id="10" idx="1"/>
            </p:cNvCxnSpPr>
            <p:nvPr/>
          </p:nvCxnSpPr>
          <p:spPr>
            <a:xfrm rot="16200000" flipH="1">
              <a:off x="2205775" y="2940551"/>
              <a:ext cx="728083" cy="2106194"/>
            </a:xfrm>
            <a:prstGeom prst="bentConnector2">
              <a:avLst/>
            </a:prstGeom>
            <a:ln w="28575">
              <a:solidFill>
                <a:srgbClr val="FD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778A6F0-28EE-4783-BE51-10E1E32FB1A5}"/>
                </a:ext>
              </a:extLst>
            </p:cNvPr>
            <p:cNvCxnSpPr>
              <a:stCxn id="10" idx="3"/>
              <a:endCxn id="8" idx="2"/>
            </p:cNvCxnSpPr>
            <p:nvPr/>
          </p:nvCxnSpPr>
          <p:spPr>
            <a:xfrm flipV="1">
              <a:off x="5095637" y="3629605"/>
              <a:ext cx="2106194" cy="728083"/>
            </a:xfrm>
            <a:prstGeom prst="bentConnector2">
              <a:avLst/>
            </a:prstGeom>
            <a:ln w="28575">
              <a:solidFill>
                <a:srgbClr val="FD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A4DCF0-F795-4862-95AD-33F32197E444}"/>
                </a:ext>
              </a:extLst>
            </p:cNvPr>
            <p:cNvCxnSpPr>
              <a:stCxn id="5" idx="3"/>
              <a:endCxn id="6" idx="1"/>
            </p:cNvCxnSpPr>
            <p:nvPr/>
          </p:nvCxnSpPr>
          <p:spPr>
            <a:xfrm flipV="1">
              <a:off x="2252188" y="3150180"/>
              <a:ext cx="4258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FC40A1-2DAD-4B6E-9A42-D03CA2C789EA}"/>
                </a:ext>
              </a:extLst>
            </p:cNvPr>
            <p:cNvCxnSpPr>
              <a:cxnSpLocks/>
              <a:stCxn id="6" idx="3"/>
              <a:endCxn id="7" idx="1"/>
            </p:cNvCxnSpPr>
            <p:nvPr/>
          </p:nvCxnSpPr>
          <p:spPr>
            <a:xfrm>
              <a:off x="4150803" y="3150180"/>
              <a:ext cx="42052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8E992C-96BD-492D-B9E5-903460994882}"/>
                </a:ext>
              </a:extLst>
            </p:cNvPr>
            <p:cNvCxnSpPr>
              <a:cxnSpLocks/>
              <a:stCxn id="7" idx="3"/>
              <a:endCxn id="8" idx="1"/>
            </p:cNvCxnSpPr>
            <p:nvPr/>
          </p:nvCxnSpPr>
          <p:spPr>
            <a:xfrm>
              <a:off x="6045841" y="3150180"/>
              <a:ext cx="42052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310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5311-BE66-4B95-B21E-20A4EDB1B222}"/>
              </a:ext>
            </a:extLst>
          </p:cNvPr>
          <p:cNvSpPr>
            <a:spLocks noGrp="1"/>
          </p:cNvSpPr>
          <p:nvPr>
            <p:ph type="title"/>
          </p:nvPr>
        </p:nvSpPr>
        <p:spPr>
          <a:xfrm>
            <a:off x="838200" y="218015"/>
            <a:ext cx="10515600" cy="891117"/>
          </a:xfrm>
        </p:spPr>
        <p:txBody>
          <a:bodyPr/>
          <a:lstStyle/>
          <a:p>
            <a:r>
              <a:rPr lang="en-US" altLang="en-US" b="1" dirty="0">
                <a:solidFill>
                  <a:schemeClr val="accent1"/>
                </a:solidFill>
                <a:latin typeface="Catamaran" charset="0"/>
                <a:cs typeface="Catamaran" charset="0"/>
                <a:sym typeface="Catamaran" charset="0"/>
              </a:rPr>
              <a:t>PROCESS OF COMMINCATION</a:t>
            </a:r>
            <a:endParaRPr lang="en-US" dirty="0"/>
          </a:p>
        </p:txBody>
      </p:sp>
      <p:sp>
        <p:nvSpPr>
          <p:cNvPr id="3" name="Content Placeholder 2">
            <a:extLst>
              <a:ext uri="{FF2B5EF4-FFF2-40B4-BE49-F238E27FC236}">
                <a16:creationId xmlns:a16="http://schemas.microsoft.com/office/drawing/2014/main" id="{FDF4038F-521C-40D0-BFD0-158D10BB336E}"/>
              </a:ext>
            </a:extLst>
          </p:cNvPr>
          <p:cNvSpPr>
            <a:spLocks noGrp="1"/>
          </p:cNvSpPr>
          <p:nvPr>
            <p:ph idx="1"/>
          </p:nvPr>
        </p:nvSpPr>
        <p:spPr>
          <a:xfrm>
            <a:off x="255493" y="1256242"/>
            <a:ext cx="11725835" cy="5426946"/>
          </a:xfrm>
        </p:spPr>
        <p:txBody>
          <a:bodyPr/>
          <a:lstStyle/>
          <a:p>
            <a:pPr marL="0" indent="0">
              <a:buNone/>
            </a:pPr>
            <a:r>
              <a:rPr lang="en-US" dirty="0"/>
              <a:t>Process</a:t>
            </a:r>
          </a:p>
        </p:txBody>
      </p:sp>
      <p:grpSp>
        <p:nvGrpSpPr>
          <p:cNvPr id="4" name="Group 2">
            <a:extLst>
              <a:ext uri="{FF2B5EF4-FFF2-40B4-BE49-F238E27FC236}">
                <a16:creationId xmlns:a16="http://schemas.microsoft.com/office/drawing/2014/main" id="{80A80BC6-2E72-40E1-B823-755909555618}"/>
              </a:ext>
            </a:extLst>
          </p:cNvPr>
          <p:cNvGrpSpPr>
            <a:grpSpLocks/>
          </p:cNvGrpSpPr>
          <p:nvPr/>
        </p:nvGrpSpPr>
        <p:grpSpPr bwMode="auto">
          <a:xfrm>
            <a:off x="1223433" y="1825625"/>
            <a:ext cx="9762814" cy="3970867"/>
            <a:chOff x="779463" y="1481138"/>
            <a:chExt cx="7159625" cy="3355975"/>
          </a:xfrm>
        </p:grpSpPr>
        <p:sp>
          <p:nvSpPr>
            <p:cNvPr id="5" name="Rectangle: Rounded Corners 4">
              <a:extLst>
                <a:ext uri="{FF2B5EF4-FFF2-40B4-BE49-F238E27FC236}">
                  <a16:creationId xmlns:a16="http://schemas.microsoft.com/office/drawing/2014/main" id="{9B443949-3B23-4523-B61D-AA318EC6F1A3}"/>
                </a:ext>
              </a:extLst>
            </p:cNvPr>
            <p:cNvSpPr/>
            <p:nvPr/>
          </p:nvSpPr>
          <p:spPr>
            <a:xfrm>
              <a:off x="779463" y="2670755"/>
              <a:ext cx="1472725"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You think of inviting your friend to a party(sender has an idea)</a:t>
              </a:r>
            </a:p>
          </p:txBody>
        </p:sp>
        <p:sp>
          <p:nvSpPr>
            <p:cNvPr id="6" name="Rectangle: Rounded Corners 5">
              <a:extLst>
                <a:ext uri="{FF2B5EF4-FFF2-40B4-BE49-F238E27FC236}">
                  <a16:creationId xmlns:a16="http://schemas.microsoft.com/office/drawing/2014/main" id="{6AC6A13B-26E1-42F0-9458-BA840F227CAC}"/>
                </a:ext>
              </a:extLst>
            </p:cNvPr>
            <p:cNvSpPr/>
            <p:nvPr/>
          </p:nvSpPr>
          <p:spPr>
            <a:xfrm>
              <a:off x="2678079" y="2670755"/>
              <a:ext cx="1472724"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You write a text message  saying hey want to come to come to my party on Saturday?(encoding)</a:t>
              </a:r>
            </a:p>
          </p:txBody>
        </p:sp>
        <p:sp>
          <p:nvSpPr>
            <p:cNvPr id="7" name="Rectangle: Rounded Corners 6">
              <a:extLst>
                <a:ext uri="{FF2B5EF4-FFF2-40B4-BE49-F238E27FC236}">
                  <a16:creationId xmlns:a16="http://schemas.microsoft.com/office/drawing/2014/main" id="{051B0084-4DAA-40F2-A2A6-59CA79A82BEB}"/>
                </a:ext>
              </a:extLst>
            </p:cNvPr>
            <p:cNvSpPr/>
            <p:nvPr/>
          </p:nvSpPr>
          <p:spPr>
            <a:xfrm>
              <a:off x="4571327" y="2670755"/>
              <a:ext cx="1474514"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You send the text message through your phone (channel)</a:t>
              </a:r>
              <a:endParaRPr lang="en-UG" sz="1200" kern="0" dirty="0">
                <a:solidFill>
                  <a:srgbClr val="FFFFFF"/>
                </a:solidFill>
                <a:latin typeface="Arial"/>
                <a:sym typeface="Arial"/>
              </a:endParaRPr>
            </a:p>
          </p:txBody>
        </p:sp>
        <p:sp>
          <p:nvSpPr>
            <p:cNvPr id="8" name="Rectangle: Rounded Corners 7">
              <a:extLst>
                <a:ext uri="{FF2B5EF4-FFF2-40B4-BE49-F238E27FC236}">
                  <a16:creationId xmlns:a16="http://schemas.microsoft.com/office/drawing/2014/main" id="{632C4F28-7D97-48B8-969B-539CDC1F2DF0}"/>
                </a:ext>
              </a:extLst>
            </p:cNvPr>
            <p:cNvSpPr/>
            <p:nvPr/>
          </p:nvSpPr>
          <p:spPr>
            <a:xfrm>
              <a:off x="6466363" y="2670755"/>
              <a:ext cx="1472725"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Your friend reads the message and understands the invitation(decodes)</a:t>
              </a:r>
            </a:p>
          </p:txBody>
        </p:sp>
        <p:sp>
          <p:nvSpPr>
            <p:cNvPr id="9" name="Rectangle: Rounded Corners 8">
              <a:extLst>
                <a:ext uri="{FF2B5EF4-FFF2-40B4-BE49-F238E27FC236}">
                  <a16:creationId xmlns:a16="http://schemas.microsoft.com/office/drawing/2014/main" id="{91DF0C18-637F-44B5-8519-BA89496EF30E}"/>
                </a:ext>
              </a:extLst>
            </p:cNvPr>
            <p:cNvSpPr/>
            <p:nvPr/>
          </p:nvSpPr>
          <p:spPr>
            <a:xfrm>
              <a:off x="3622914" y="1481138"/>
              <a:ext cx="1472724" cy="957061"/>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Your friend responds with “ yes, I would love to come!”(Responding)</a:t>
              </a:r>
              <a:endParaRPr lang="en-UG" sz="1200" kern="0" dirty="0">
                <a:solidFill>
                  <a:srgbClr val="FFFFFF"/>
                </a:solidFill>
                <a:latin typeface="Arial"/>
                <a:sym typeface="Arial"/>
              </a:endParaRPr>
            </a:p>
          </p:txBody>
        </p:sp>
        <p:sp>
          <p:nvSpPr>
            <p:cNvPr id="10" name="Rectangle: Rounded Corners 9">
              <a:extLst>
                <a:ext uri="{FF2B5EF4-FFF2-40B4-BE49-F238E27FC236}">
                  <a16:creationId xmlns:a16="http://schemas.microsoft.com/office/drawing/2014/main" id="{3852FB23-1312-487F-B56A-F92F20EFAFC2}"/>
                </a:ext>
              </a:extLst>
            </p:cNvPr>
            <p:cNvSpPr/>
            <p:nvPr/>
          </p:nvSpPr>
          <p:spPr>
            <a:xfrm>
              <a:off x="3622914" y="3878263"/>
              <a:ext cx="1472724" cy="958850"/>
            </a:xfrm>
            <a:prstGeom prst="roundRect">
              <a:avLst>
                <a:gd name="adj" fmla="val 99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buClr>
                  <a:srgbClr val="000000"/>
                </a:buClr>
                <a:defRPr/>
              </a:pPr>
              <a:r>
                <a:rPr lang="en-GB" sz="1200" kern="0" dirty="0">
                  <a:solidFill>
                    <a:srgbClr val="FFFFFF"/>
                  </a:solidFill>
                  <a:latin typeface="Arial"/>
                  <a:sym typeface="Arial"/>
                </a:rPr>
                <a:t>Great, I will send you the details.(possible additional feedback to the receiver</a:t>
              </a:r>
              <a:endParaRPr lang="en-UG" sz="1200" kern="0" dirty="0">
                <a:solidFill>
                  <a:srgbClr val="FFFFFF"/>
                </a:solidFill>
                <a:latin typeface="Arial"/>
                <a:sym typeface="Arial"/>
              </a:endParaRPr>
            </a:p>
          </p:txBody>
        </p:sp>
        <p:cxnSp>
          <p:nvCxnSpPr>
            <p:cNvPr id="11" name="Connector: Elbow 10">
              <a:extLst>
                <a:ext uri="{FF2B5EF4-FFF2-40B4-BE49-F238E27FC236}">
                  <a16:creationId xmlns:a16="http://schemas.microsoft.com/office/drawing/2014/main" id="{64A12F81-1279-4E9D-AD3F-118A4564CC4C}"/>
                </a:ext>
              </a:extLst>
            </p:cNvPr>
            <p:cNvCxnSpPr>
              <a:stCxn id="9" idx="1"/>
              <a:endCxn id="5" idx="0"/>
            </p:cNvCxnSpPr>
            <p:nvPr/>
          </p:nvCxnSpPr>
          <p:spPr>
            <a:xfrm rot="10800000" flipV="1">
              <a:off x="1516720" y="1958774"/>
              <a:ext cx="2106194" cy="711982"/>
            </a:xfrm>
            <a:prstGeom prst="bentConnector2">
              <a:avLst/>
            </a:prstGeom>
            <a:ln w="28575">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D526A71-2216-4D03-B200-0532C15822A8}"/>
                </a:ext>
              </a:extLst>
            </p:cNvPr>
            <p:cNvCxnSpPr>
              <a:stCxn id="8" idx="0"/>
              <a:endCxn id="9" idx="3"/>
            </p:cNvCxnSpPr>
            <p:nvPr/>
          </p:nvCxnSpPr>
          <p:spPr>
            <a:xfrm rot="16200000" flipV="1">
              <a:off x="5792743" y="1261668"/>
              <a:ext cx="711982" cy="2106194"/>
            </a:xfrm>
            <a:prstGeom prst="bentConnector2">
              <a:avLst/>
            </a:prstGeom>
            <a:ln w="28575">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3EC86358-8C85-469D-BE8E-4147940B443A}"/>
                </a:ext>
              </a:extLst>
            </p:cNvPr>
            <p:cNvCxnSpPr>
              <a:stCxn id="5" idx="2"/>
              <a:endCxn id="10" idx="1"/>
            </p:cNvCxnSpPr>
            <p:nvPr/>
          </p:nvCxnSpPr>
          <p:spPr>
            <a:xfrm rot="16200000" flipH="1">
              <a:off x="2205775" y="2940551"/>
              <a:ext cx="728083" cy="2106194"/>
            </a:xfrm>
            <a:prstGeom prst="bentConnector2">
              <a:avLst/>
            </a:prstGeom>
            <a:ln w="28575">
              <a:solidFill>
                <a:srgbClr val="FD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778A6F0-28EE-4783-BE51-10E1E32FB1A5}"/>
                </a:ext>
              </a:extLst>
            </p:cNvPr>
            <p:cNvCxnSpPr>
              <a:stCxn id="10" idx="3"/>
              <a:endCxn id="8" idx="2"/>
            </p:cNvCxnSpPr>
            <p:nvPr/>
          </p:nvCxnSpPr>
          <p:spPr>
            <a:xfrm flipV="1">
              <a:off x="5095637" y="3629605"/>
              <a:ext cx="2106194" cy="728083"/>
            </a:xfrm>
            <a:prstGeom prst="bentConnector2">
              <a:avLst/>
            </a:prstGeom>
            <a:ln w="28575">
              <a:solidFill>
                <a:srgbClr val="FD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A4DCF0-F795-4862-95AD-33F32197E444}"/>
                </a:ext>
              </a:extLst>
            </p:cNvPr>
            <p:cNvCxnSpPr>
              <a:stCxn id="5" idx="3"/>
              <a:endCxn id="6" idx="1"/>
            </p:cNvCxnSpPr>
            <p:nvPr/>
          </p:nvCxnSpPr>
          <p:spPr>
            <a:xfrm flipV="1">
              <a:off x="2252188" y="3150180"/>
              <a:ext cx="42589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FC40A1-2DAD-4B6E-9A42-D03CA2C789EA}"/>
                </a:ext>
              </a:extLst>
            </p:cNvPr>
            <p:cNvCxnSpPr>
              <a:cxnSpLocks/>
              <a:stCxn id="6" idx="3"/>
              <a:endCxn id="7" idx="1"/>
            </p:cNvCxnSpPr>
            <p:nvPr/>
          </p:nvCxnSpPr>
          <p:spPr>
            <a:xfrm>
              <a:off x="4150803" y="3150180"/>
              <a:ext cx="42052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8E992C-96BD-492D-B9E5-903460994882}"/>
                </a:ext>
              </a:extLst>
            </p:cNvPr>
            <p:cNvCxnSpPr>
              <a:cxnSpLocks/>
              <a:stCxn id="7" idx="3"/>
              <a:endCxn id="8" idx="1"/>
            </p:cNvCxnSpPr>
            <p:nvPr/>
          </p:nvCxnSpPr>
          <p:spPr>
            <a:xfrm>
              <a:off x="6045841" y="3150180"/>
              <a:ext cx="42052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829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DECC-E7DE-4B50-8C85-23B30F32F8E2}"/>
              </a:ext>
            </a:extLst>
          </p:cNvPr>
          <p:cNvSpPr>
            <a:spLocks noGrp="1"/>
          </p:cNvSpPr>
          <p:nvPr>
            <p:ph type="title"/>
          </p:nvPr>
        </p:nvSpPr>
        <p:spPr>
          <a:xfrm>
            <a:off x="363071" y="365125"/>
            <a:ext cx="11322423" cy="1325563"/>
          </a:xfrm>
        </p:spPr>
        <p:txBody>
          <a:bodyPr/>
          <a:lstStyle/>
          <a:p>
            <a:r>
              <a:rPr lang="en-US" altLang="en-US" b="1" dirty="0">
                <a:solidFill>
                  <a:schemeClr val="accent1"/>
                </a:solidFill>
                <a:latin typeface="Catamaran" charset="0"/>
                <a:cs typeface="Catamaran" charset="0"/>
                <a:sym typeface="Catamaran" charset="0"/>
              </a:rPr>
              <a:t>COMMUNICATION PROCESSES DES..</a:t>
            </a:r>
            <a:endParaRPr lang="en-US" dirty="0"/>
          </a:p>
        </p:txBody>
      </p:sp>
      <p:sp>
        <p:nvSpPr>
          <p:cNvPr id="3" name="Content Placeholder 2">
            <a:extLst>
              <a:ext uri="{FF2B5EF4-FFF2-40B4-BE49-F238E27FC236}">
                <a16:creationId xmlns:a16="http://schemas.microsoft.com/office/drawing/2014/main" id="{3EC4FDEA-94B7-4638-9290-4DB8C1533DCC}"/>
              </a:ext>
            </a:extLst>
          </p:cNvPr>
          <p:cNvSpPr>
            <a:spLocks noGrp="1"/>
          </p:cNvSpPr>
          <p:nvPr>
            <p:ph idx="1"/>
          </p:nvPr>
        </p:nvSpPr>
        <p:spPr>
          <a:xfrm>
            <a:off x="363071" y="1825625"/>
            <a:ext cx="11524129" cy="4667250"/>
          </a:xfrm>
        </p:spPr>
        <p:txBody>
          <a:bodyPr/>
          <a:lstStyle/>
          <a:p>
            <a:pPr marL="0" indent="0">
              <a:lnSpc>
                <a:spcPct val="115000"/>
              </a:lnSpc>
              <a:spcBef>
                <a:spcPct val="0"/>
              </a:spcBef>
              <a:spcAft>
                <a:spcPct val="0"/>
              </a:spcAft>
              <a:buClr>
                <a:srgbClr val="AED3F2"/>
              </a:buClr>
              <a:buNone/>
            </a:pPr>
            <a:r>
              <a:rPr lang="en-GB" altLang="en-US" sz="4000" b="1" dirty="0">
                <a:solidFill>
                  <a:srgbClr val="FF0000"/>
                </a:solidFill>
                <a:latin typeface="Catamaran Thin" charset="0"/>
                <a:cs typeface="Catamaran Thin" charset="0"/>
                <a:sym typeface="Catamaran Thin" charset="0"/>
              </a:rPr>
              <a:t>Ideation</a:t>
            </a:r>
            <a:endParaRPr lang="en-US" altLang="en-US" sz="4000" b="1" dirty="0">
              <a:solidFill>
                <a:srgbClr val="FF0000"/>
              </a:solidFill>
              <a:latin typeface="Catamaran Thin" charset="0"/>
              <a:cs typeface="Catamaran Thin" charset="0"/>
              <a:sym typeface="Catamaran Thin" charset="0"/>
            </a:endParaRPr>
          </a:p>
          <a:p>
            <a:pPr marL="0" indent="0">
              <a:lnSpc>
                <a:spcPct val="115000"/>
              </a:lnSpc>
              <a:spcBef>
                <a:spcPct val="0"/>
              </a:spcBef>
              <a:spcAft>
                <a:spcPct val="0"/>
              </a:spcAft>
              <a:buClr>
                <a:srgbClr val="AED3F2"/>
              </a:buClr>
              <a:buNone/>
            </a:pPr>
            <a:r>
              <a:rPr lang="en-US" altLang="en-US" dirty="0">
                <a:latin typeface="Catamaran Thin" charset="0"/>
                <a:cs typeface="Catamaran Thin" charset="0"/>
                <a:sym typeface="Catamaran Thin" charset="0"/>
              </a:rPr>
              <a:t>Formation of the idea or selection of message to be communicated.</a:t>
            </a:r>
          </a:p>
          <a:p>
            <a:pPr marL="0" indent="0">
              <a:lnSpc>
                <a:spcPct val="115000"/>
              </a:lnSpc>
              <a:spcBef>
                <a:spcPts val="800"/>
              </a:spcBef>
              <a:spcAft>
                <a:spcPct val="0"/>
              </a:spcAft>
              <a:buClr>
                <a:srgbClr val="AED3F2"/>
              </a:buClr>
              <a:buNone/>
            </a:pPr>
            <a:r>
              <a:rPr lang="en-US" altLang="en-US" dirty="0">
                <a:latin typeface="Catamaran Thin" charset="0"/>
                <a:cs typeface="Catamaran Thin" charset="0"/>
                <a:sym typeface="Catamaran Thin" charset="0"/>
              </a:rPr>
              <a:t>Consists of what is to be communicated (concern and content to be presented).</a:t>
            </a:r>
          </a:p>
          <a:p>
            <a:pPr marL="0" indent="0">
              <a:lnSpc>
                <a:spcPct val="115000"/>
              </a:lnSpc>
              <a:spcBef>
                <a:spcPts val="800"/>
              </a:spcBef>
              <a:spcAft>
                <a:spcPct val="0"/>
              </a:spcAft>
              <a:buClr>
                <a:srgbClr val="AED3F2"/>
              </a:buClr>
              <a:buNone/>
            </a:pPr>
            <a:r>
              <a:rPr lang="en-US" altLang="en-US" dirty="0">
                <a:latin typeface="Catamaran Thin" charset="0"/>
                <a:cs typeface="Catamaran Thin" charset="0"/>
                <a:sym typeface="Catamaran Thin" charset="0"/>
              </a:rPr>
              <a:t>It’s a stage where the sender having an idea they want to convey. This is the starting point of the communication process.</a:t>
            </a:r>
          </a:p>
        </p:txBody>
      </p:sp>
    </p:spTree>
    <p:extLst>
      <p:ext uri="{BB962C8B-B14F-4D97-AF65-F5344CB8AC3E}">
        <p14:creationId xmlns:p14="http://schemas.microsoft.com/office/powerpoint/2010/main" val="236240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1942-C647-43B2-91E9-A6D6C01E88E8}"/>
              </a:ext>
            </a:extLst>
          </p:cNvPr>
          <p:cNvSpPr>
            <a:spLocks noGrp="1"/>
          </p:cNvSpPr>
          <p:nvPr>
            <p:ph type="title"/>
          </p:nvPr>
        </p:nvSpPr>
        <p:spPr>
          <a:xfrm>
            <a:off x="838200" y="365125"/>
            <a:ext cx="10515600" cy="1325563"/>
          </a:xfrm>
        </p:spPr>
        <p:txBody>
          <a:bodyPr/>
          <a:lstStyle/>
          <a:p>
            <a:r>
              <a:rPr lang="en-US" altLang="en-US" b="1" dirty="0">
                <a:solidFill>
                  <a:schemeClr val="accent1"/>
                </a:solidFill>
                <a:latin typeface="Catamaran" charset="0"/>
                <a:cs typeface="Catamaran" charset="0"/>
                <a:sym typeface="Catamaran" charset="0"/>
              </a:rPr>
              <a:t>PROCESS OF COMMINCATION</a:t>
            </a:r>
            <a:endParaRPr lang="en-US" dirty="0"/>
          </a:p>
        </p:txBody>
      </p:sp>
      <p:sp>
        <p:nvSpPr>
          <p:cNvPr id="3" name="Content Placeholder 2">
            <a:extLst>
              <a:ext uri="{FF2B5EF4-FFF2-40B4-BE49-F238E27FC236}">
                <a16:creationId xmlns:a16="http://schemas.microsoft.com/office/drawing/2014/main" id="{4B5FAAF1-CCFF-4077-A8C2-00D80B30B47F}"/>
              </a:ext>
            </a:extLst>
          </p:cNvPr>
          <p:cNvSpPr>
            <a:spLocks noGrp="1"/>
          </p:cNvSpPr>
          <p:nvPr>
            <p:ph idx="1"/>
          </p:nvPr>
        </p:nvSpPr>
        <p:spPr/>
        <p:txBody>
          <a:bodyPr/>
          <a:lstStyle/>
          <a:p>
            <a:pPr marL="0" indent="0">
              <a:buNone/>
            </a:pPr>
            <a:r>
              <a:rPr lang="en-US" b="1" dirty="0">
                <a:solidFill>
                  <a:srgbClr val="FF0000"/>
                </a:solidFill>
                <a:latin typeface="Catamaran Thin"/>
              </a:rPr>
              <a:t>Encoding </a:t>
            </a:r>
          </a:p>
          <a:p>
            <a:pPr marL="0" indent="0">
              <a:buNone/>
            </a:pPr>
            <a:r>
              <a:rPr lang="en-US" dirty="0">
                <a:latin typeface="Catamaran Thin"/>
              </a:rPr>
              <a:t>This refers to the process of converting an idea or thought into a message </a:t>
            </a:r>
          </a:p>
          <a:p>
            <a:pPr marL="0" indent="0">
              <a:buNone/>
            </a:pPr>
            <a:endParaRPr lang="en-US" dirty="0">
              <a:latin typeface="Catamaran Thin"/>
            </a:endParaRPr>
          </a:p>
          <a:p>
            <a:pPr marL="0" indent="0">
              <a:buNone/>
            </a:pPr>
            <a:r>
              <a:rPr lang="en-US" dirty="0">
                <a:latin typeface="Catamaran Thin"/>
              </a:rPr>
              <a:t>The sender translates their thoughts into words, symbols, signals that can be transmitted to the receiver </a:t>
            </a:r>
          </a:p>
          <a:p>
            <a:pPr marL="0" indent="0">
              <a:buNone/>
            </a:pPr>
            <a:endParaRPr lang="en-US" dirty="0">
              <a:latin typeface="Catamaran Thin"/>
            </a:endParaRPr>
          </a:p>
          <a:p>
            <a:pPr marL="0" indent="0">
              <a:buNone/>
            </a:pPr>
            <a:r>
              <a:rPr lang="en-US" dirty="0">
                <a:latin typeface="Catamaran Thin"/>
              </a:rPr>
              <a:t>So when you write a text message or speak, you are encoding your thoughts into words</a:t>
            </a:r>
          </a:p>
        </p:txBody>
      </p:sp>
    </p:spTree>
    <p:extLst>
      <p:ext uri="{BB962C8B-B14F-4D97-AF65-F5344CB8AC3E}">
        <p14:creationId xmlns:p14="http://schemas.microsoft.com/office/powerpoint/2010/main" val="72963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1942-C647-43B2-91E9-A6D6C01E88E8}"/>
              </a:ext>
            </a:extLst>
          </p:cNvPr>
          <p:cNvSpPr>
            <a:spLocks noGrp="1"/>
          </p:cNvSpPr>
          <p:nvPr>
            <p:ph type="title"/>
          </p:nvPr>
        </p:nvSpPr>
        <p:spPr>
          <a:xfrm>
            <a:off x="838200" y="365125"/>
            <a:ext cx="10515600" cy="1325563"/>
          </a:xfrm>
        </p:spPr>
        <p:txBody>
          <a:bodyPr/>
          <a:lstStyle/>
          <a:p>
            <a:r>
              <a:rPr lang="en-US" altLang="en-US" b="1" dirty="0">
                <a:solidFill>
                  <a:schemeClr val="accent1"/>
                </a:solidFill>
                <a:latin typeface="Catamaran" charset="0"/>
                <a:cs typeface="Catamaran" charset="0"/>
                <a:sym typeface="Catamaran" charset="0"/>
              </a:rPr>
              <a:t>PROCESS OF COMMINCATION</a:t>
            </a:r>
            <a:endParaRPr lang="en-US" dirty="0"/>
          </a:p>
        </p:txBody>
      </p:sp>
      <p:sp>
        <p:nvSpPr>
          <p:cNvPr id="3" name="Content Placeholder 2">
            <a:extLst>
              <a:ext uri="{FF2B5EF4-FFF2-40B4-BE49-F238E27FC236}">
                <a16:creationId xmlns:a16="http://schemas.microsoft.com/office/drawing/2014/main" id="{4B5FAAF1-CCFF-4077-A8C2-00D80B30B47F}"/>
              </a:ext>
            </a:extLst>
          </p:cNvPr>
          <p:cNvSpPr>
            <a:spLocks noGrp="1"/>
          </p:cNvSpPr>
          <p:nvPr>
            <p:ph idx="1"/>
          </p:nvPr>
        </p:nvSpPr>
        <p:spPr>
          <a:xfrm>
            <a:off x="838200" y="1485900"/>
            <a:ext cx="10515600" cy="5006975"/>
          </a:xfrm>
        </p:spPr>
        <p:txBody>
          <a:bodyPr/>
          <a:lstStyle/>
          <a:p>
            <a:pPr marL="0" indent="0">
              <a:buNone/>
            </a:pPr>
            <a:r>
              <a:rPr lang="en-US" b="1" dirty="0">
                <a:solidFill>
                  <a:srgbClr val="FF0000"/>
                </a:solidFill>
                <a:latin typeface="Catamaran Thin"/>
              </a:rPr>
              <a:t>Decoding </a:t>
            </a:r>
          </a:p>
          <a:p>
            <a:pPr marL="0" indent="0">
              <a:buNone/>
            </a:pPr>
            <a:r>
              <a:rPr lang="en-US" dirty="0">
                <a:latin typeface="Catamaran Thin"/>
              </a:rPr>
              <a:t>This is the process of interpreting the message by the receiver.</a:t>
            </a:r>
          </a:p>
          <a:p>
            <a:pPr marL="0" indent="0">
              <a:buNone/>
            </a:pPr>
            <a:r>
              <a:rPr lang="en-US" dirty="0">
                <a:latin typeface="Catamaran Thin"/>
              </a:rPr>
              <a:t>This receiver takes the words, symbols, signals and translates them back into meaning.</a:t>
            </a:r>
          </a:p>
          <a:p>
            <a:pPr marL="0" indent="0">
              <a:buNone/>
            </a:pPr>
            <a:r>
              <a:rPr lang="en-US" dirty="0">
                <a:latin typeface="Catamaran Thin"/>
              </a:rPr>
              <a:t>The receiver tried to understand the message based on their knowledge, experiences and context </a:t>
            </a:r>
          </a:p>
          <a:p>
            <a:pPr marL="0" indent="0">
              <a:buNone/>
            </a:pPr>
            <a:r>
              <a:rPr lang="en-US" dirty="0">
                <a:latin typeface="Catamaran Thin"/>
              </a:rPr>
              <a:t>Example</a:t>
            </a:r>
          </a:p>
          <a:p>
            <a:pPr marL="0" indent="0">
              <a:buNone/>
            </a:pPr>
            <a:r>
              <a:rPr lang="en-US" dirty="0">
                <a:latin typeface="Catamaran Thin"/>
              </a:rPr>
              <a:t>When someone reads your message and understands what you are saying then, they are decoding the message</a:t>
            </a:r>
          </a:p>
        </p:txBody>
      </p:sp>
    </p:spTree>
    <p:extLst>
      <p:ext uri="{BB962C8B-B14F-4D97-AF65-F5344CB8AC3E}">
        <p14:creationId xmlns:p14="http://schemas.microsoft.com/office/powerpoint/2010/main" val="190382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DECC-E7DE-4B50-8C85-23B30F32F8E2}"/>
              </a:ext>
            </a:extLst>
          </p:cNvPr>
          <p:cNvSpPr>
            <a:spLocks noGrp="1"/>
          </p:cNvSpPr>
          <p:nvPr>
            <p:ph type="title"/>
          </p:nvPr>
        </p:nvSpPr>
        <p:spPr>
          <a:xfrm>
            <a:off x="363071" y="365125"/>
            <a:ext cx="11322423" cy="1325563"/>
          </a:xfrm>
        </p:spPr>
        <p:txBody>
          <a:bodyPr/>
          <a:lstStyle/>
          <a:p>
            <a:r>
              <a:rPr lang="en-US" altLang="en-US" b="1" dirty="0">
                <a:solidFill>
                  <a:schemeClr val="accent1"/>
                </a:solidFill>
                <a:latin typeface="Catamaran" charset="0"/>
                <a:cs typeface="Catamaran" charset="0"/>
                <a:sym typeface="Catamaran" charset="0"/>
              </a:rPr>
              <a:t>COMMUNICATION PROCESSES DES..</a:t>
            </a:r>
            <a:endParaRPr lang="en-US" dirty="0"/>
          </a:p>
        </p:txBody>
      </p:sp>
      <p:sp>
        <p:nvSpPr>
          <p:cNvPr id="3" name="Content Placeholder 2">
            <a:extLst>
              <a:ext uri="{FF2B5EF4-FFF2-40B4-BE49-F238E27FC236}">
                <a16:creationId xmlns:a16="http://schemas.microsoft.com/office/drawing/2014/main" id="{3EC4FDEA-94B7-4638-9290-4DB8C1533DCC}"/>
              </a:ext>
            </a:extLst>
          </p:cNvPr>
          <p:cNvSpPr>
            <a:spLocks noGrp="1"/>
          </p:cNvSpPr>
          <p:nvPr>
            <p:ph idx="1"/>
          </p:nvPr>
        </p:nvSpPr>
        <p:spPr>
          <a:xfrm>
            <a:off x="363071" y="1414463"/>
            <a:ext cx="11524129" cy="5078412"/>
          </a:xfrm>
        </p:spPr>
        <p:txBody>
          <a:bodyPr>
            <a:normAutofit/>
          </a:bodyPr>
          <a:lstStyle/>
          <a:p>
            <a:pPr marL="0" indent="0">
              <a:lnSpc>
                <a:spcPct val="115000"/>
              </a:lnSpc>
              <a:spcBef>
                <a:spcPct val="0"/>
              </a:spcBef>
              <a:spcAft>
                <a:spcPct val="0"/>
              </a:spcAft>
              <a:buClr>
                <a:srgbClr val="AED3F2"/>
              </a:buClr>
              <a:buNone/>
            </a:pPr>
            <a:r>
              <a:rPr lang="en-US" altLang="en-US" sz="4000" b="1" dirty="0">
                <a:solidFill>
                  <a:srgbClr val="FF0000"/>
                </a:solidFill>
                <a:latin typeface="Catamaran Thin" charset="0"/>
                <a:cs typeface="Catamaran Thin" charset="0"/>
                <a:sym typeface="Catamaran Thin" charset="0"/>
              </a:rPr>
              <a:t>Transmission</a:t>
            </a:r>
          </a:p>
          <a:p>
            <a:pPr marL="0" indent="0">
              <a:lnSpc>
                <a:spcPct val="115000"/>
              </a:lnSpc>
              <a:spcBef>
                <a:spcPct val="0"/>
              </a:spcBef>
              <a:spcAft>
                <a:spcPct val="0"/>
              </a:spcAft>
              <a:buClr>
                <a:srgbClr val="AED3F2"/>
              </a:buClr>
              <a:buNone/>
            </a:pPr>
            <a:r>
              <a:rPr lang="en-US" altLang="en-US" dirty="0">
                <a:latin typeface="Catamaran Thin" charset="0"/>
                <a:cs typeface="Catamaran Thin" charset="0"/>
                <a:sym typeface="Catamaran Thin" charset="0"/>
              </a:rPr>
              <a:t>This refers to the process of sending the message through a channel or medium or channel.</a:t>
            </a:r>
          </a:p>
          <a:p>
            <a:pPr marL="0" indent="0">
              <a:lnSpc>
                <a:spcPct val="115000"/>
              </a:lnSpc>
              <a:spcBef>
                <a:spcPts val="800"/>
              </a:spcBef>
              <a:spcAft>
                <a:spcPct val="0"/>
              </a:spcAft>
              <a:buClr>
                <a:srgbClr val="AED3F2"/>
              </a:buClr>
              <a:buNone/>
            </a:pPr>
            <a:r>
              <a:rPr lang="en-US" altLang="en-US" dirty="0">
                <a:latin typeface="Catamaran Thin" charset="0"/>
                <a:cs typeface="Catamaran Thin" charset="0"/>
                <a:sym typeface="Catamaran Thin" charset="0"/>
              </a:rPr>
              <a:t>Examples </a:t>
            </a:r>
          </a:p>
          <a:p>
            <a:pPr marL="0" indent="0">
              <a:lnSpc>
                <a:spcPct val="115000"/>
              </a:lnSpc>
              <a:spcBef>
                <a:spcPts val="800"/>
              </a:spcBef>
              <a:spcAft>
                <a:spcPct val="0"/>
              </a:spcAft>
              <a:buClr>
                <a:srgbClr val="AED3F2"/>
              </a:buClr>
              <a:buNone/>
            </a:pPr>
            <a:r>
              <a:rPr lang="en-US" altLang="en-US" dirty="0">
                <a:latin typeface="Catamaran Thin" charset="0"/>
                <a:cs typeface="Catamaran Thin" charset="0"/>
                <a:sym typeface="Catamaran Thin" charset="0"/>
              </a:rPr>
              <a:t>Verbal communication(face to face, phone calls, video conferencing)</a:t>
            </a:r>
          </a:p>
          <a:p>
            <a:pPr marL="0" indent="0">
              <a:lnSpc>
                <a:spcPct val="115000"/>
              </a:lnSpc>
              <a:spcBef>
                <a:spcPts val="800"/>
              </a:spcBef>
              <a:spcAft>
                <a:spcPct val="0"/>
              </a:spcAft>
              <a:buClr>
                <a:srgbClr val="AED3F2"/>
              </a:buClr>
              <a:buNone/>
            </a:pPr>
            <a:r>
              <a:rPr lang="en-US" altLang="en-US" dirty="0">
                <a:latin typeface="Catamaran Thin" charset="0"/>
                <a:cs typeface="Catamaran Thin" charset="0"/>
                <a:sym typeface="Catamaran Thin" charset="0"/>
              </a:rPr>
              <a:t>Non verbal communication(body language, facial expressions)</a:t>
            </a:r>
          </a:p>
          <a:p>
            <a:pPr marL="0" indent="0">
              <a:lnSpc>
                <a:spcPct val="115000"/>
              </a:lnSpc>
              <a:spcBef>
                <a:spcPts val="800"/>
              </a:spcBef>
              <a:spcAft>
                <a:spcPct val="0"/>
              </a:spcAft>
              <a:buClr>
                <a:srgbClr val="AED3F2"/>
              </a:buClr>
              <a:buNone/>
            </a:pPr>
            <a:r>
              <a:rPr lang="en-US" altLang="en-US" dirty="0">
                <a:latin typeface="Catamaran Thin" charset="0"/>
                <a:cs typeface="Catamaran Thin" charset="0"/>
                <a:sym typeface="Catamaran Thin" charset="0"/>
              </a:rPr>
              <a:t>Written communication(emails, texts, letters)</a:t>
            </a:r>
          </a:p>
          <a:p>
            <a:pPr marL="0" indent="0">
              <a:lnSpc>
                <a:spcPct val="115000"/>
              </a:lnSpc>
              <a:spcBef>
                <a:spcPts val="800"/>
              </a:spcBef>
              <a:spcAft>
                <a:spcPct val="0"/>
              </a:spcAft>
              <a:buClr>
                <a:srgbClr val="AED3F2"/>
              </a:buClr>
              <a:buNone/>
            </a:pPr>
            <a:r>
              <a:rPr lang="en-US" altLang="en-US" dirty="0">
                <a:latin typeface="Catamaran Thin" charset="0"/>
                <a:cs typeface="Catamaran Thin" charset="0"/>
                <a:sym typeface="Catamaran Thin" charset="0"/>
              </a:rPr>
              <a:t>Visual communication(images, videos, presentations)</a:t>
            </a:r>
          </a:p>
          <a:p>
            <a:endParaRPr lang="en-US" dirty="0"/>
          </a:p>
        </p:txBody>
      </p:sp>
    </p:spTree>
    <p:extLst>
      <p:ext uri="{BB962C8B-B14F-4D97-AF65-F5344CB8AC3E}">
        <p14:creationId xmlns:p14="http://schemas.microsoft.com/office/powerpoint/2010/main" val="1637756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1717</Words>
  <Application>Microsoft Office PowerPoint</Application>
  <PresentationFormat>Widescreen</PresentationFormat>
  <Paragraphs>245</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Catamaran</vt:lpstr>
      <vt:lpstr>Catamaran Thin</vt:lpstr>
      <vt:lpstr>Wingdings</vt:lpstr>
      <vt:lpstr>Office Theme</vt:lpstr>
      <vt:lpstr>INTRODUCTION TO COMMUNICATION SKILLS</vt:lpstr>
      <vt:lpstr>Content</vt:lpstr>
      <vt:lpstr>Definition</vt:lpstr>
      <vt:lpstr>PROCESS OF COMMINCATION</vt:lpstr>
      <vt:lpstr>PROCESS OF COMMINCATION</vt:lpstr>
      <vt:lpstr>COMMUNICATION PROCESSES DES..</vt:lpstr>
      <vt:lpstr>PROCESS OF COMMINCATION</vt:lpstr>
      <vt:lpstr>PROCESS OF COMMINCATION</vt:lpstr>
      <vt:lpstr>COMMUNICATION PROCESSES DES..</vt:lpstr>
      <vt:lpstr>COMMUNICATION PROCESSES DES..</vt:lpstr>
      <vt:lpstr>COMMUNICATION COMPONENTS</vt:lpstr>
      <vt:lpstr>COMMUNICATION COMPONENTS</vt:lpstr>
      <vt:lpstr>COMMUNICATION COMPONENTS</vt:lpstr>
      <vt:lpstr>COMMUNICATION COMPONENTS</vt:lpstr>
      <vt:lpstr>COMMUNICATION COMPONENTS</vt:lpstr>
      <vt:lpstr>PowerPoint Presentation</vt:lpstr>
      <vt:lpstr>COMMUNICATION COMPONENTS</vt:lpstr>
      <vt:lpstr>COMMUNICATION COMPONENTS</vt:lpstr>
      <vt:lpstr>CLASSIFICATION/LEVELS OF COMMUNICATION</vt:lpstr>
      <vt:lpstr>CLASSIFICATION/LEVELS OF COMMUNICATION</vt:lpstr>
      <vt:lpstr>CLASSIFICATION/LEVELS OF COMMUNICATION</vt:lpstr>
      <vt:lpstr>CLASSIFICATION/LEVELS OF COMMUNICATION</vt:lpstr>
      <vt:lpstr>CLASSIFICATION/LEVELS OF COMMUNICATION</vt:lpstr>
      <vt:lpstr>CLASSIFICATION/LEVELS OF COMMUNICATION</vt:lpstr>
      <vt:lpstr>CLASSIFICATION/LEVELS OF COMMUNICATION</vt:lpstr>
      <vt:lpstr>CLASSIFICATION/LEVELS OF COMMUNICATION</vt:lpstr>
      <vt:lpstr>CLASSIFICATION/LEVELS OF COMMUNICATION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COMMNICATION SKILLS</dc:title>
  <dc:creator>OPEN TECH</dc:creator>
  <cp:lastModifiedBy>OPEN TECH</cp:lastModifiedBy>
  <cp:revision>30</cp:revision>
  <dcterms:created xsi:type="dcterms:W3CDTF">2025-09-17T10:30:51Z</dcterms:created>
  <dcterms:modified xsi:type="dcterms:W3CDTF">2025-09-18T05:38:47Z</dcterms:modified>
</cp:coreProperties>
</file>