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9"/>
  </p:notes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84" r:id="rId9"/>
    <p:sldId id="266" r:id="rId10"/>
    <p:sldId id="306" r:id="rId11"/>
    <p:sldId id="273" r:id="rId12"/>
    <p:sldId id="288" r:id="rId13"/>
    <p:sldId id="303" r:id="rId14"/>
    <p:sldId id="289" r:id="rId15"/>
    <p:sldId id="304" r:id="rId16"/>
    <p:sldId id="290" r:id="rId17"/>
    <p:sldId id="305" r:id="rId18"/>
    <p:sldId id="291" r:id="rId19"/>
    <p:sldId id="307" r:id="rId20"/>
    <p:sldId id="299" r:id="rId21"/>
    <p:sldId id="294" r:id="rId22"/>
    <p:sldId id="296" r:id="rId23"/>
    <p:sldId id="309" r:id="rId24"/>
    <p:sldId id="297" r:id="rId25"/>
    <p:sldId id="300" r:id="rId26"/>
    <p:sldId id="301" r:id="rId27"/>
    <p:sldId id="30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8" autoAdjust="0"/>
    <p:restoredTop sz="95842" autoAdjust="0"/>
  </p:normalViewPr>
  <p:slideViewPr>
    <p:cSldViewPr snapToGrid="0">
      <p:cViewPr varScale="1">
        <p:scale>
          <a:sx n="86" d="100"/>
          <a:sy n="86" d="100"/>
        </p:scale>
        <p:origin x="7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5ED51-FD99-4754-B42D-41FC07F77135}" type="doc">
      <dgm:prSet loTypeId="urn:microsoft.com/office/officeart/2008/layout/RadialCluster" loCatId="relationship" qsTypeId="urn:microsoft.com/office/officeart/2005/8/quickstyle/3d5" qsCatId="3D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CCE92DC9-0397-437B-B256-D6063EE78B4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Win Possibility</a:t>
          </a:r>
          <a:endParaRPr lang="en-IN" dirty="0"/>
        </a:p>
      </dgm:t>
    </dgm:pt>
    <dgm:pt modelId="{1BE4C5C0-B078-43FF-92DD-CCCBC94B85DE}" type="parTrans" cxnId="{995B1F3E-2F9C-4F4E-8527-AC325DF609A8}">
      <dgm:prSet/>
      <dgm:spPr/>
      <dgm:t>
        <a:bodyPr/>
        <a:lstStyle/>
        <a:p>
          <a:endParaRPr lang="en-IN"/>
        </a:p>
      </dgm:t>
    </dgm:pt>
    <dgm:pt modelId="{908FAC6C-81F5-491D-889C-927A2875CDAF}" type="sibTrans" cxnId="{995B1F3E-2F9C-4F4E-8527-AC325DF609A8}">
      <dgm:prSet/>
      <dgm:spPr/>
      <dgm:t>
        <a:bodyPr/>
        <a:lstStyle/>
        <a:p>
          <a:endParaRPr lang="en-IN"/>
        </a:p>
      </dgm:t>
    </dgm:pt>
    <dgm:pt modelId="{3AC68C28-2D96-4CBC-B20C-F1FEF64C7F9C}">
      <dgm:prSet phldrT="[Text]" custT="1"/>
      <dgm:spPr/>
      <dgm:t>
        <a:bodyPr/>
        <a:lstStyle/>
        <a:p>
          <a:r>
            <a:rPr lang="en-US" sz="1300" b="1" dirty="0"/>
            <a:t>Client</a:t>
          </a:r>
        </a:p>
        <a:p>
          <a:r>
            <a:rPr lang="en-US" sz="1300" b="1" dirty="0"/>
            <a:t>Category</a:t>
          </a:r>
          <a:endParaRPr lang="en-IN" sz="1300" b="1" dirty="0"/>
        </a:p>
      </dgm:t>
    </dgm:pt>
    <dgm:pt modelId="{63986D52-5E1F-45A7-8952-5DE6D3081C2C}" type="parTrans" cxnId="{4E1D6B58-97A3-46D0-989B-334FF0B468DA}">
      <dgm:prSet/>
      <dgm:spPr/>
      <dgm:t>
        <a:bodyPr/>
        <a:lstStyle/>
        <a:p>
          <a:endParaRPr lang="en-IN"/>
        </a:p>
      </dgm:t>
    </dgm:pt>
    <dgm:pt modelId="{ECA712CA-5AFC-484C-985C-233DE9A4AB78}" type="sibTrans" cxnId="{4E1D6B58-97A3-46D0-989B-334FF0B468DA}">
      <dgm:prSet/>
      <dgm:spPr/>
      <dgm:t>
        <a:bodyPr/>
        <a:lstStyle/>
        <a:p>
          <a:endParaRPr lang="en-IN"/>
        </a:p>
      </dgm:t>
    </dgm:pt>
    <dgm:pt modelId="{9319A5BC-D784-4511-91E4-95AEBF715752}">
      <dgm:prSet phldrT="[Text]" custT="1"/>
      <dgm:spPr/>
      <dgm:t>
        <a:bodyPr/>
        <a:lstStyle/>
        <a:p>
          <a:r>
            <a:rPr lang="en-US" sz="1400" b="1" dirty="0"/>
            <a:t>Location</a:t>
          </a:r>
          <a:endParaRPr lang="en-IN" sz="1400" b="1" dirty="0"/>
        </a:p>
      </dgm:t>
    </dgm:pt>
    <dgm:pt modelId="{E2C7543F-2D86-4687-9FA1-E219A195EFDA}" type="parTrans" cxnId="{5F6AD932-8AAC-4049-A45D-F3A3552F3EEB}">
      <dgm:prSet/>
      <dgm:spPr/>
      <dgm:t>
        <a:bodyPr/>
        <a:lstStyle/>
        <a:p>
          <a:endParaRPr lang="en-IN"/>
        </a:p>
      </dgm:t>
    </dgm:pt>
    <dgm:pt modelId="{EA25A856-2E1E-42BA-8ED1-C91089F5D415}" type="sibTrans" cxnId="{5F6AD932-8AAC-4049-A45D-F3A3552F3EEB}">
      <dgm:prSet/>
      <dgm:spPr/>
      <dgm:t>
        <a:bodyPr/>
        <a:lstStyle/>
        <a:p>
          <a:endParaRPr lang="en-IN"/>
        </a:p>
      </dgm:t>
    </dgm:pt>
    <dgm:pt modelId="{DE3FE814-685F-4986-B60F-E702C8A8B836}">
      <dgm:prSet phldrT="[Text]" custT="1"/>
      <dgm:spPr/>
      <dgm:t>
        <a:bodyPr/>
        <a:lstStyle/>
        <a:p>
          <a:r>
            <a:rPr lang="en-US" sz="1400" b="1" dirty="0"/>
            <a:t>VP</a:t>
          </a:r>
          <a:endParaRPr lang="en-IN" sz="1400" b="1" dirty="0"/>
        </a:p>
      </dgm:t>
    </dgm:pt>
    <dgm:pt modelId="{8B768268-FA5C-475E-A013-C8CB94B9A530}" type="parTrans" cxnId="{7518ECAD-9A90-4656-AEEC-491DD2E105AC}">
      <dgm:prSet/>
      <dgm:spPr/>
      <dgm:t>
        <a:bodyPr/>
        <a:lstStyle/>
        <a:p>
          <a:endParaRPr lang="en-IN"/>
        </a:p>
      </dgm:t>
    </dgm:pt>
    <dgm:pt modelId="{E9069D56-B86C-4793-89CB-66B29889188D}" type="sibTrans" cxnId="{7518ECAD-9A90-4656-AEEC-491DD2E105AC}">
      <dgm:prSet/>
      <dgm:spPr/>
      <dgm:t>
        <a:bodyPr/>
        <a:lstStyle/>
        <a:p>
          <a:endParaRPr lang="en-IN"/>
        </a:p>
      </dgm:t>
    </dgm:pt>
    <dgm:pt modelId="{12591686-6553-4863-B4E2-C63B86EC3FDC}">
      <dgm:prSet phldrT="[Text]" custT="1"/>
      <dgm:spPr/>
      <dgm:t>
        <a:bodyPr/>
        <a:lstStyle/>
        <a:p>
          <a:r>
            <a:rPr lang="en-US" sz="1300" b="1" dirty="0"/>
            <a:t>Manager</a:t>
          </a:r>
          <a:endParaRPr lang="en-IN" sz="1300" b="1" dirty="0"/>
        </a:p>
      </dgm:t>
    </dgm:pt>
    <dgm:pt modelId="{098089F2-D763-41F0-801C-3E562E523795}" type="parTrans" cxnId="{6DC0F658-33E9-4027-A090-ADACA62ECF63}">
      <dgm:prSet/>
      <dgm:spPr/>
      <dgm:t>
        <a:bodyPr/>
        <a:lstStyle/>
        <a:p>
          <a:endParaRPr lang="en-IN"/>
        </a:p>
      </dgm:t>
    </dgm:pt>
    <dgm:pt modelId="{0DE2ED33-6314-41EB-BC27-81A995633595}" type="sibTrans" cxnId="{6DC0F658-33E9-4027-A090-ADACA62ECF63}">
      <dgm:prSet/>
      <dgm:spPr/>
      <dgm:t>
        <a:bodyPr/>
        <a:lstStyle/>
        <a:p>
          <a:endParaRPr lang="en-IN"/>
        </a:p>
      </dgm:t>
    </dgm:pt>
    <dgm:pt modelId="{55E82A41-E30F-4E74-97B8-6FDB7994B04D}">
      <dgm:prSet phldrT="[Text]" custT="1"/>
      <dgm:spPr/>
      <dgm:t>
        <a:bodyPr/>
        <a:lstStyle/>
        <a:p>
          <a:r>
            <a:rPr lang="en-US" sz="1400" b="1" dirty="0"/>
            <a:t>Sector</a:t>
          </a:r>
          <a:endParaRPr lang="en-IN" sz="1400" b="1" dirty="0"/>
        </a:p>
      </dgm:t>
    </dgm:pt>
    <dgm:pt modelId="{1FC19BDE-6E4E-4E83-BC36-BCE99F721A7D}" type="parTrans" cxnId="{12A1AD99-8518-44B6-B1D5-476B82D99FC1}">
      <dgm:prSet/>
      <dgm:spPr/>
      <dgm:t>
        <a:bodyPr/>
        <a:lstStyle/>
        <a:p>
          <a:endParaRPr lang="en-IN"/>
        </a:p>
      </dgm:t>
    </dgm:pt>
    <dgm:pt modelId="{E2E7BA87-E85A-44A7-A2A7-FE7330AA61E6}" type="sibTrans" cxnId="{12A1AD99-8518-44B6-B1D5-476B82D99FC1}">
      <dgm:prSet/>
      <dgm:spPr/>
      <dgm:t>
        <a:bodyPr/>
        <a:lstStyle/>
        <a:p>
          <a:endParaRPr lang="en-IN"/>
        </a:p>
      </dgm:t>
    </dgm:pt>
    <dgm:pt modelId="{18376703-4919-4CAF-B287-CEF1F5EF1690}">
      <dgm:prSet phldrT="[Text]" custT="1"/>
      <dgm:spPr/>
      <dgm:t>
        <a:bodyPr/>
        <a:lstStyle/>
        <a:p>
          <a:r>
            <a:rPr lang="en-US" sz="1400" b="1" dirty="0"/>
            <a:t>Solution</a:t>
          </a:r>
          <a:endParaRPr lang="en-IN" sz="1400" b="1" dirty="0"/>
        </a:p>
      </dgm:t>
    </dgm:pt>
    <dgm:pt modelId="{201537A0-D40B-4605-8EB7-9F8D00F70CCA}" type="parTrans" cxnId="{CD15540D-4C4B-40D2-9D82-0AD142102CCD}">
      <dgm:prSet/>
      <dgm:spPr/>
      <dgm:t>
        <a:bodyPr/>
        <a:lstStyle/>
        <a:p>
          <a:endParaRPr lang="en-IN"/>
        </a:p>
      </dgm:t>
    </dgm:pt>
    <dgm:pt modelId="{9FE60948-A35C-4B47-8623-C6F11FFA8544}" type="sibTrans" cxnId="{CD15540D-4C4B-40D2-9D82-0AD142102CCD}">
      <dgm:prSet/>
      <dgm:spPr/>
      <dgm:t>
        <a:bodyPr/>
        <a:lstStyle/>
        <a:p>
          <a:endParaRPr lang="en-IN"/>
        </a:p>
      </dgm:t>
    </dgm:pt>
    <dgm:pt modelId="{AD966BFE-0E38-4FEF-96AC-4C48B0A18952}">
      <dgm:prSet phldrT="[Text]" custT="1"/>
      <dgm:spPr/>
      <dgm:t>
        <a:bodyPr/>
        <a:lstStyle/>
        <a:p>
          <a:r>
            <a:rPr lang="en-US" sz="1400" b="1" dirty="0"/>
            <a:t>Deal Cost</a:t>
          </a:r>
          <a:endParaRPr lang="en-IN" sz="1400" b="1" dirty="0"/>
        </a:p>
      </dgm:t>
    </dgm:pt>
    <dgm:pt modelId="{E0089B2A-7C3D-4CAF-A0A6-56CBB4BC17FE}" type="parTrans" cxnId="{4CF62626-5ABD-4457-9DDA-32FBEA806CAE}">
      <dgm:prSet/>
      <dgm:spPr/>
      <dgm:t>
        <a:bodyPr/>
        <a:lstStyle/>
        <a:p>
          <a:endParaRPr lang="en-IN"/>
        </a:p>
      </dgm:t>
    </dgm:pt>
    <dgm:pt modelId="{731159B8-A4BC-4220-B3FD-8BAEF020412A}" type="sibTrans" cxnId="{4CF62626-5ABD-4457-9DDA-32FBEA806CAE}">
      <dgm:prSet/>
      <dgm:spPr/>
      <dgm:t>
        <a:bodyPr/>
        <a:lstStyle/>
        <a:p>
          <a:endParaRPr lang="en-IN"/>
        </a:p>
      </dgm:t>
    </dgm:pt>
    <dgm:pt modelId="{18A3F8E2-68C9-4466-9A02-E7CFF17FE730}" type="pres">
      <dgm:prSet presAssocID="{6C95ED51-FD99-4754-B42D-41FC07F771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A84E184-43D6-4A27-8E36-8BCEC69738BE}" type="pres">
      <dgm:prSet presAssocID="{CCE92DC9-0397-437B-B256-D6063EE78B4C}" presName="singleCycle" presStyleCnt="0"/>
      <dgm:spPr/>
    </dgm:pt>
    <dgm:pt modelId="{5993106F-6EA6-49F3-9729-DCDFB8024CD8}" type="pres">
      <dgm:prSet presAssocID="{CCE92DC9-0397-437B-B256-D6063EE78B4C}" presName="singleCenter" presStyleLbl="node1" presStyleIdx="0" presStyleCnt="8">
        <dgm:presLayoutVars>
          <dgm:chMax val="7"/>
          <dgm:chPref val="7"/>
        </dgm:presLayoutVars>
      </dgm:prSet>
      <dgm:spPr/>
    </dgm:pt>
    <dgm:pt modelId="{11B364C7-710F-4177-B51A-C7FFBF32277C}" type="pres">
      <dgm:prSet presAssocID="{63986D52-5E1F-45A7-8952-5DE6D3081C2C}" presName="Name56" presStyleLbl="parChTrans1D2" presStyleIdx="0" presStyleCnt="7"/>
      <dgm:spPr/>
    </dgm:pt>
    <dgm:pt modelId="{C77CEDE3-B63E-4CDF-9A17-E35AA061AFAB}" type="pres">
      <dgm:prSet presAssocID="{3AC68C28-2D96-4CBC-B20C-F1FEF64C7F9C}" presName="text0" presStyleLbl="node1" presStyleIdx="1" presStyleCnt="8">
        <dgm:presLayoutVars>
          <dgm:bulletEnabled val="1"/>
        </dgm:presLayoutVars>
      </dgm:prSet>
      <dgm:spPr/>
    </dgm:pt>
    <dgm:pt modelId="{9CBDF53A-46CD-4081-AF67-CFC1135E93A7}" type="pres">
      <dgm:prSet presAssocID="{E2C7543F-2D86-4687-9FA1-E219A195EFDA}" presName="Name56" presStyleLbl="parChTrans1D2" presStyleIdx="1" presStyleCnt="7"/>
      <dgm:spPr/>
    </dgm:pt>
    <dgm:pt modelId="{DA6352D5-9D94-40D9-A20C-C1DBD9105620}" type="pres">
      <dgm:prSet presAssocID="{9319A5BC-D784-4511-91E4-95AEBF715752}" presName="text0" presStyleLbl="node1" presStyleIdx="2" presStyleCnt="8">
        <dgm:presLayoutVars>
          <dgm:bulletEnabled val="1"/>
        </dgm:presLayoutVars>
      </dgm:prSet>
      <dgm:spPr/>
    </dgm:pt>
    <dgm:pt modelId="{895F9B9D-0113-400D-83EB-B6187F0916F7}" type="pres">
      <dgm:prSet presAssocID="{8B768268-FA5C-475E-A013-C8CB94B9A530}" presName="Name56" presStyleLbl="parChTrans1D2" presStyleIdx="2" presStyleCnt="7"/>
      <dgm:spPr/>
    </dgm:pt>
    <dgm:pt modelId="{2C7E3FEF-FC16-4154-9645-BB6AC450FC1B}" type="pres">
      <dgm:prSet presAssocID="{DE3FE814-685F-4986-B60F-E702C8A8B836}" presName="text0" presStyleLbl="node1" presStyleIdx="3" presStyleCnt="8">
        <dgm:presLayoutVars>
          <dgm:bulletEnabled val="1"/>
        </dgm:presLayoutVars>
      </dgm:prSet>
      <dgm:spPr/>
    </dgm:pt>
    <dgm:pt modelId="{A3B376C9-DE9F-4216-B103-2D61980800CC}" type="pres">
      <dgm:prSet presAssocID="{098089F2-D763-41F0-801C-3E562E523795}" presName="Name56" presStyleLbl="parChTrans1D2" presStyleIdx="3" presStyleCnt="7"/>
      <dgm:spPr/>
    </dgm:pt>
    <dgm:pt modelId="{F3D48F70-7CA0-480A-AF03-6E105E3C8EDC}" type="pres">
      <dgm:prSet presAssocID="{12591686-6553-4863-B4E2-C63B86EC3FDC}" presName="text0" presStyleLbl="node1" presStyleIdx="4" presStyleCnt="8">
        <dgm:presLayoutVars>
          <dgm:bulletEnabled val="1"/>
        </dgm:presLayoutVars>
      </dgm:prSet>
      <dgm:spPr/>
    </dgm:pt>
    <dgm:pt modelId="{4C98A3FA-ACCC-4E3A-BEF3-6E54BDE75CA2}" type="pres">
      <dgm:prSet presAssocID="{1FC19BDE-6E4E-4E83-BC36-BCE99F721A7D}" presName="Name56" presStyleLbl="parChTrans1D2" presStyleIdx="4" presStyleCnt="7"/>
      <dgm:spPr/>
    </dgm:pt>
    <dgm:pt modelId="{A8E92A37-666C-4C25-A783-E4B3D1256014}" type="pres">
      <dgm:prSet presAssocID="{55E82A41-E30F-4E74-97B8-6FDB7994B04D}" presName="text0" presStyleLbl="node1" presStyleIdx="5" presStyleCnt="8">
        <dgm:presLayoutVars>
          <dgm:bulletEnabled val="1"/>
        </dgm:presLayoutVars>
      </dgm:prSet>
      <dgm:spPr/>
    </dgm:pt>
    <dgm:pt modelId="{DA2608FF-40C2-40F3-B7A8-B4E7381C3519}" type="pres">
      <dgm:prSet presAssocID="{201537A0-D40B-4605-8EB7-9F8D00F70CCA}" presName="Name56" presStyleLbl="parChTrans1D2" presStyleIdx="5" presStyleCnt="7"/>
      <dgm:spPr/>
    </dgm:pt>
    <dgm:pt modelId="{489111BE-97C7-4E34-AA16-D9A91C3C0088}" type="pres">
      <dgm:prSet presAssocID="{18376703-4919-4CAF-B287-CEF1F5EF1690}" presName="text0" presStyleLbl="node1" presStyleIdx="6" presStyleCnt="8">
        <dgm:presLayoutVars>
          <dgm:bulletEnabled val="1"/>
        </dgm:presLayoutVars>
      </dgm:prSet>
      <dgm:spPr/>
    </dgm:pt>
    <dgm:pt modelId="{2F25B6F4-99DE-4342-83B1-0EAD818C250F}" type="pres">
      <dgm:prSet presAssocID="{E0089B2A-7C3D-4CAF-A0A6-56CBB4BC17FE}" presName="Name56" presStyleLbl="parChTrans1D2" presStyleIdx="6" presStyleCnt="7"/>
      <dgm:spPr/>
    </dgm:pt>
    <dgm:pt modelId="{CDB39439-53DF-4E2A-B764-E051C835FAC2}" type="pres">
      <dgm:prSet presAssocID="{AD966BFE-0E38-4FEF-96AC-4C48B0A18952}" presName="text0" presStyleLbl="node1" presStyleIdx="7" presStyleCnt="8">
        <dgm:presLayoutVars>
          <dgm:bulletEnabled val="1"/>
        </dgm:presLayoutVars>
      </dgm:prSet>
      <dgm:spPr/>
    </dgm:pt>
  </dgm:ptLst>
  <dgm:cxnLst>
    <dgm:cxn modelId="{CD15540D-4C4B-40D2-9D82-0AD142102CCD}" srcId="{CCE92DC9-0397-437B-B256-D6063EE78B4C}" destId="{18376703-4919-4CAF-B287-CEF1F5EF1690}" srcOrd="5" destOrd="0" parTransId="{201537A0-D40B-4605-8EB7-9F8D00F70CCA}" sibTransId="{9FE60948-A35C-4B47-8623-C6F11FFA8544}"/>
    <dgm:cxn modelId="{2EE22D13-2A22-4EF5-8977-547FA4F6EFA8}" type="presOf" srcId="{DE3FE814-685F-4986-B60F-E702C8A8B836}" destId="{2C7E3FEF-FC16-4154-9645-BB6AC450FC1B}" srcOrd="0" destOrd="0" presId="urn:microsoft.com/office/officeart/2008/layout/RadialCluster"/>
    <dgm:cxn modelId="{B1700524-D96E-41D4-9C69-BF823877A7B0}" type="presOf" srcId="{6C95ED51-FD99-4754-B42D-41FC07F77135}" destId="{18A3F8E2-68C9-4466-9A02-E7CFF17FE730}" srcOrd="0" destOrd="0" presId="urn:microsoft.com/office/officeart/2008/layout/RadialCluster"/>
    <dgm:cxn modelId="{4CF62626-5ABD-4457-9DDA-32FBEA806CAE}" srcId="{CCE92DC9-0397-437B-B256-D6063EE78B4C}" destId="{AD966BFE-0E38-4FEF-96AC-4C48B0A18952}" srcOrd="6" destOrd="0" parTransId="{E0089B2A-7C3D-4CAF-A0A6-56CBB4BC17FE}" sibTransId="{731159B8-A4BC-4220-B3FD-8BAEF020412A}"/>
    <dgm:cxn modelId="{5F6AD932-8AAC-4049-A45D-F3A3552F3EEB}" srcId="{CCE92DC9-0397-437B-B256-D6063EE78B4C}" destId="{9319A5BC-D784-4511-91E4-95AEBF715752}" srcOrd="1" destOrd="0" parTransId="{E2C7543F-2D86-4687-9FA1-E219A195EFDA}" sibTransId="{EA25A856-2E1E-42BA-8ED1-C91089F5D415}"/>
    <dgm:cxn modelId="{7D7A9137-FC8A-4440-9205-8C5E58C327D6}" type="presOf" srcId="{8B768268-FA5C-475E-A013-C8CB94B9A530}" destId="{895F9B9D-0113-400D-83EB-B6187F0916F7}" srcOrd="0" destOrd="0" presId="urn:microsoft.com/office/officeart/2008/layout/RadialCluster"/>
    <dgm:cxn modelId="{995B1F3E-2F9C-4F4E-8527-AC325DF609A8}" srcId="{6C95ED51-FD99-4754-B42D-41FC07F77135}" destId="{CCE92DC9-0397-437B-B256-D6063EE78B4C}" srcOrd="0" destOrd="0" parTransId="{1BE4C5C0-B078-43FF-92DD-CCCBC94B85DE}" sibTransId="{908FAC6C-81F5-491D-889C-927A2875CDAF}"/>
    <dgm:cxn modelId="{71CB3740-8E22-43D9-8C24-0FBCFDE9CBC2}" type="presOf" srcId="{E0089B2A-7C3D-4CAF-A0A6-56CBB4BC17FE}" destId="{2F25B6F4-99DE-4342-83B1-0EAD818C250F}" srcOrd="0" destOrd="0" presId="urn:microsoft.com/office/officeart/2008/layout/RadialCluster"/>
    <dgm:cxn modelId="{3190F847-4268-408A-BAC1-2687FE487A25}" type="presOf" srcId="{CCE92DC9-0397-437B-B256-D6063EE78B4C}" destId="{5993106F-6EA6-49F3-9729-DCDFB8024CD8}" srcOrd="0" destOrd="0" presId="urn:microsoft.com/office/officeart/2008/layout/RadialCluster"/>
    <dgm:cxn modelId="{0AABB14E-14D5-4C15-8188-193DD4B43229}" type="presOf" srcId="{12591686-6553-4863-B4E2-C63B86EC3FDC}" destId="{F3D48F70-7CA0-480A-AF03-6E105E3C8EDC}" srcOrd="0" destOrd="0" presId="urn:microsoft.com/office/officeart/2008/layout/RadialCluster"/>
    <dgm:cxn modelId="{4E1D6B58-97A3-46D0-989B-334FF0B468DA}" srcId="{CCE92DC9-0397-437B-B256-D6063EE78B4C}" destId="{3AC68C28-2D96-4CBC-B20C-F1FEF64C7F9C}" srcOrd="0" destOrd="0" parTransId="{63986D52-5E1F-45A7-8952-5DE6D3081C2C}" sibTransId="{ECA712CA-5AFC-484C-985C-233DE9A4AB78}"/>
    <dgm:cxn modelId="{6DC0F658-33E9-4027-A090-ADACA62ECF63}" srcId="{CCE92DC9-0397-437B-B256-D6063EE78B4C}" destId="{12591686-6553-4863-B4E2-C63B86EC3FDC}" srcOrd="3" destOrd="0" parTransId="{098089F2-D763-41F0-801C-3E562E523795}" sibTransId="{0DE2ED33-6314-41EB-BC27-81A995633595}"/>
    <dgm:cxn modelId="{0521195A-1392-4E4C-A495-6745D67E9DA8}" type="presOf" srcId="{201537A0-D40B-4605-8EB7-9F8D00F70CCA}" destId="{DA2608FF-40C2-40F3-B7A8-B4E7381C3519}" srcOrd="0" destOrd="0" presId="urn:microsoft.com/office/officeart/2008/layout/RadialCluster"/>
    <dgm:cxn modelId="{3A160690-1122-4304-B589-E9B7FB4B0A17}" type="presOf" srcId="{63986D52-5E1F-45A7-8952-5DE6D3081C2C}" destId="{11B364C7-710F-4177-B51A-C7FFBF32277C}" srcOrd="0" destOrd="0" presId="urn:microsoft.com/office/officeart/2008/layout/RadialCluster"/>
    <dgm:cxn modelId="{8AEF0395-9E45-41CD-877E-36B34D6E4729}" type="presOf" srcId="{098089F2-D763-41F0-801C-3E562E523795}" destId="{A3B376C9-DE9F-4216-B103-2D61980800CC}" srcOrd="0" destOrd="0" presId="urn:microsoft.com/office/officeart/2008/layout/RadialCluster"/>
    <dgm:cxn modelId="{12A1AD99-8518-44B6-B1D5-476B82D99FC1}" srcId="{CCE92DC9-0397-437B-B256-D6063EE78B4C}" destId="{55E82A41-E30F-4E74-97B8-6FDB7994B04D}" srcOrd="4" destOrd="0" parTransId="{1FC19BDE-6E4E-4E83-BC36-BCE99F721A7D}" sibTransId="{E2E7BA87-E85A-44A7-A2A7-FE7330AA61E6}"/>
    <dgm:cxn modelId="{7518ECAD-9A90-4656-AEEC-491DD2E105AC}" srcId="{CCE92DC9-0397-437B-B256-D6063EE78B4C}" destId="{DE3FE814-685F-4986-B60F-E702C8A8B836}" srcOrd="2" destOrd="0" parTransId="{8B768268-FA5C-475E-A013-C8CB94B9A530}" sibTransId="{E9069D56-B86C-4793-89CB-66B29889188D}"/>
    <dgm:cxn modelId="{AD90E4B4-BBBB-4814-A8F3-B28F255AE54A}" type="presOf" srcId="{55E82A41-E30F-4E74-97B8-6FDB7994B04D}" destId="{A8E92A37-666C-4C25-A783-E4B3D1256014}" srcOrd="0" destOrd="0" presId="urn:microsoft.com/office/officeart/2008/layout/RadialCluster"/>
    <dgm:cxn modelId="{1F8868C0-6E12-402A-B994-36E7F98E59F3}" type="presOf" srcId="{3AC68C28-2D96-4CBC-B20C-F1FEF64C7F9C}" destId="{C77CEDE3-B63E-4CDF-9A17-E35AA061AFAB}" srcOrd="0" destOrd="0" presId="urn:microsoft.com/office/officeart/2008/layout/RadialCluster"/>
    <dgm:cxn modelId="{C166E7C3-92AF-4043-8D5B-BDDA8AAE78A7}" type="presOf" srcId="{18376703-4919-4CAF-B287-CEF1F5EF1690}" destId="{489111BE-97C7-4E34-AA16-D9A91C3C0088}" srcOrd="0" destOrd="0" presId="urn:microsoft.com/office/officeart/2008/layout/RadialCluster"/>
    <dgm:cxn modelId="{BFF72DDC-9D7B-4F49-8E29-B5FA145C9DFA}" type="presOf" srcId="{9319A5BC-D784-4511-91E4-95AEBF715752}" destId="{DA6352D5-9D94-40D9-A20C-C1DBD9105620}" srcOrd="0" destOrd="0" presId="urn:microsoft.com/office/officeart/2008/layout/RadialCluster"/>
    <dgm:cxn modelId="{32DC9FDF-0FA8-44DD-B38D-43B77DB4F681}" type="presOf" srcId="{AD966BFE-0E38-4FEF-96AC-4C48B0A18952}" destId="{CDB39439-53DF-4E2A-B764-E051C835FAC2}" srcOrd="0" destOrd="0" presId="urn:microsoft.com/office/officeart/2008/layout/RadialCluster"/>
    <dgm:cxn modelId="{B92069E5-5D3F-4A43-97D2-DA504E6104B9}" type="presOf" srcId="{E2C7543F-2D86-4687-9FA1-E219A195EFDA}" destId="{9CBDF53A-46CD-4081-AF67-CFC1135E93A7}" srcOrd="0" destOrd="0" presId="urn:microsoft.com/office/officeart/2008/layout/RadialCluster"/>
    <dgm:cxn modelId="{3C3756F9-13C0-4D40-857C-6D877773479A}" type="presOf" srcId="{1FC19BDE-6E4E-4E83-BC36-BCE99F721A7D}" destId="{4C98A3FA-ACCC-4E3A-BEF3-6E54BDE75CA2}" srcOrd="0" destOrd="0" presId="urn:microsoft.com/office/officeart/2008/layout/RadialCluster"/>
    <dgm:cxn modelId="{B3CBA9E1-8460-4288-9359-823FB98D09FF}" type="presParOf" srcId="{18A3F8E2-68C9-4466-9A02-E7CFF17FE730}" destId="{3A84E184-43D6-4A27-8E36-8BCEC69738BE}" srcOrd="0" destOrd="0" presId="urn:microsoft.com/office/officeart/2008/layout/RadialCluster"/>
    <dgm:cxn modelId="{5E35A8D8-B686-4FFE-80BE-EB68F8289119}" type="presParOf" srcId="{3A84E184-43D6-4A27-8E36-8BCEC69738BE}" destId="{5993106F-6EA6-49F3-9729-DCDFB8024CD8}" srcOrd="0" destOrd="0" presId="urn:microsoft.com/office/officeart/2008/layout/RadialCluster"/>
    <dgm:cxn modelId="{8CF244C5-3F5B-4FEB-BF35-D56D45F09438}" type="presParOf" srcId="{3A84E184-43D6-4A27-8E36-8BCEC69738BE}" destId="{11B364C7-710F-4177-B51A-C7FFBF32277C}" srcOrd="1" destOrd="0" presId="urn:microsoft.com/office/officeart/2008/layout/RadialCluster"/>
    <dgm:cxn modelId="{DC0BBFA5-0900-4978-AB0A-54740E0456E1}" type="presParOf" srcId="{3A84E184-43D6-4A27-8E36-8BCEC69738BE}" destId="{C77CEDE3-B63E-4CDF-9A17-E35AA061AFAB}" srcOrd="2" destOrd="0" presId="urn:microsoft.com/office/officeart/2008/layout/RadialCluster"/>
    <dgm:cxn modelId="{7DE7E64C-9927-406B-8EAA-12E70DE49A1C}" type="presParOf" srcId="{3A84E184-43D6-4A27-8E36-8BCEC69738BE}" destId="{9CBDF53A-46CD-4081-AF67-CFC1135E93A7}" srcOrd="3" destOrd="0" presId="urn:microsoft.com/office/officeart/2008/layout/RadialCluster"/>
    <dgm:cxn modelId="{A2D885C9-FF37-4B72-839D-6CC9E7D2147D}" type="presParOf" srcId="{3A84E184-43D6-4A27-8E36-8BCEC69738BE}" destId="{DA6352D5-9D94-40D9-A20C-C1DBD9105620}" srcOrd="4" destOrd="0" presId="urn:microsoft.com/office/officeart/2008/layout/RadialCluster"/>
    <dgm:cxn modelId="{BC26E418-D291-40FA-9454-9C2E1F0D9B5C}" type="presParOf" srcId="{3A84E184-43D6-4A27-8E36-8BCEC69738BE}" destId="{895F9B9D-0113-400D-83EB-B6187F0916F7}" srcOrd="5" destOrd="0" presId="urn:microsoft.com/office/officeart/2008/layout/RadialCluster"/>
    <dgm:cxn modelId="{DF1E0789-77A3-4DD9-8A43-45FED15C88E8}" type="presParOf" srcId="{3A84E184-43D6-4A27-8E36-8BCEC69738BE}" destId="{2C7E3FEF-FC16-4154-9645-BB6AC450FC1B}" srcOrd="6" destOrd="0" presId="urn:microsoft.com/office/officeart/2008/layout/RadialCluster"/>
    <dgm:cxn modelId="{F8C22182-37F0-4EBA-AC76-BA1733C3A6BF}" type="presParOf" srcId="{3A84E184-43D6-4A27-8E36-8BCEC69738BE}" destId="{A3B376C9-DE9F-4216-B103-2D61980800CC}" srcOrd="7" destOrd="0" presId="urn:microsoft.com/office/officeart/2008/layout/RadialCluster"/>
    <dgm:cxn modelId="{C766FA6F-2CFB-4830-AC38-FD5229B685FF}" type="presParOf" srcId="{3A84E184-43D6-4A27-8E36-8BCEC69738BE}" destId="{F3D48F70-7CA0-480A-AF03-6E105E3C8EDC}" srcOrd="8" destOrd="0" presId="urn:microsoft.com/office/officeart/2008/layout/RadialCluster"/>
    <dgm:cxn modelId="{1EDD415C-48DB-4E77-96FF-3F15B973403D}" type="presParOf" srcId="{3A84E184-43D6-4A27-8E36-8BCEC69738BE}" destId="{4C98A3FA-ACCC-4E3A-BEF3-6E54BDE75CA2}" srcOrd="9" destOrd="0" presId="urn:microsoft.com/office/officeart/2008/layout/RadialCluster"/>
    <dgm:cxn modelId="{70C89836-31C0-4EBB-8DAA-3A089ED83CA8}" type="presParOf" srcId="{3A84E184-43D6-4A27-8E36-8BCEC69738BE}" destId="{A8E92A37-666C-4C25-A783-E4B3D1256014}" srcOrd="10" destOrd="0" presId="urn:microsoft.com/office/officeart/2008/layout/RadialCluster"/>
    <dgm:cxn modelId="{1D98809A-B0C6-4194-80B4-52695EF3980B}" type="presParOf" srcId="{3A84E184-43D6-4A27-8E36-8BCEC69738BE}" destId="{DA2608FF-40C2-40F3-B7A8-B4E7381C3519}" srcOrd="11" destOrd="0" presId="urn:microsoft.com/office/officeart/2008/layout/RadialCluster"/>
    <dgm:cxn modelId="{319FF81A-BF0B-4E86-8A4C-91C639F3E286}" type="presParOf" srcId="{3A84E184-43D6-4A27-8E36-8BCEC69738BE}" destId="{489111BE-97C7-4E34-AA16-D9A91C3C0088}" srcOrd="12" destOrd="0" presId="urn:microsoft.com/office/officeart/2008/layout/RadialCluster"/>
    <dgm:cxn modelId="{0F4662EA-F553-47AE-82B2-DDA278458867}" type="presParOf" srcId="{3A84E184-43D6-4A27-8E36-8BCEC69738BE}" destId="{2F25B6F4-99DE-4342-83B1-0EAD818C250F}" srcOrd="13" destOrd="0" presId="urn:microsoft.com/office/officeart/2008/layout/RadialCluster"/>
    <dgm:cxn modelId="{031DC3A8-BF45-40DE-BB93-947C6CB11E73}" type="presParOf" srcId="{3A84E184-43D6-4A27-8E36-8BCEC69738BE}" destId="{CDB39439-53DF-4E2A-B764-E051C835FAC2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3106F-6EA6-49F3-9729-DCDFB8024CD8}">
      <dsp:nvSpPr>
        <dsp:cNvPr id="0" name=""/>
        <dsp:cNvSpPr/>
      </dsp:nvSpPr>
      <dsp:spPr>
        <a:xfrm>
          <a:off x="2404960" y="1465239"/>
          <a:ext cx="1187118" cy="1187118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4"/>
          </a:solidFill>
          <a:prstDash val="solid"/>
        </a:ln>
        <a:effectLst/>
        <a:sp3d extrusionH="381000"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Win Possibility</a:t>
          </a:r>
          <a:endParaRPr lang="en-IN" sz="1900" kern="1200" dirty="0"/>
        </a:p>
      </dsp:txBody>
      <dsp:txXfrm>
        <a:off x="2462910" y="1523189"/>
        <a:ext cx="1071218" cy="1071218"/>
      </dsp:txXfrm>
    </dsp:sp>
    <dsp:sp modelId="{11B364C7-710F-4177-B51A-C7FFBF32277C}">
      <dsp:nvSpPr>
        <dsp:cNvPr id="0" name=""/>
        <dsp:cNvSpPr/>
      </dsp:nvSpPr>
      <dsp:spPr>
        <a:xfrm rot="16200000">
          <a:off x="2683600" y="1150321"/>
          <a:ext cx="6298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9837" y="0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CEDE3-B63E-4CDF-9A17-E35AA061AFAB}">
      <dsp:nvSpPr>
        <dsp:cNvPr id="0" name=""/>
        <dsp:cNvSpPr/>
      </dsp:nvSpPr>
      <dsp:spPr>
        <a:xfrm>
          <a:off x="2600834" y="40033"/>
          <a:ext cx="795369" cy="7953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Client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Category</a:t>
          </a:r>
          <a:endParaRPr lang="en-IN" sz="1300" b="1" kern="1200" dirty="0"/>
        </a:p>
      </dsp:txBody>
      <dsp:txXfrm>
        <a:off x="2639661" y="78860"/>
        <a:ext cx="717715" cy="717715"/>
      </dsp:txXfrm>
    </dsp:sp>
    <dsp:sp modelId="{9CBDF53A-46CD-4081-AF67-CFC1135E93A7}">
      <dsp:nvSpPr>
        <dsp:cNvPr id="0" name=""/>
        <dsp:cNvSpPr/>
      </dsp:nvSpPr>
      <dsp:spPr>
        <a:xfrm rot="19285714">
          <a:off x="3553546" y="1475332"/>
          <a:ext cx="3532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3232" y="0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352D5-9D94-40D9-A20C-C1DBD9105620}">
      <dsp:nvSpPr>
        <dsp:cNvPr id="0" name=""/>
        <dsp:cNvSpPr/>
      </dsp:nvSpPr>
      <dsp:spPr>
        <a:xfrm>
          <a:off x="3868246" y="650386"/>
          <a:ext cx="795369" cy="7953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Location</a:t>
          </a:r>
          <a:endParaRPr lang="en-IN" sz="1400" b="1" kern="1200" dirty="0"/>
        </a:p>
      </dsp:txBody>
      <dsp:txXfrm>
        <a:off x="3907073" y="689213"/>
        <a:ext cx="717715" cy="717715"/>
      </dsp:txXfrm>
    </dsp:sp>
    <dsp:sp modelId="{895F9B9D-0113-400D-83EB-B6187F0916F7}">
      <dsp:nvSpPr>
        <dsp:cNvPr id="0" name=""/>
        <dsp:cNvSpPr/>
      </dsp:nvSpPr>
      <dsp:spPr>
        <a:xfrm rot="771429">
          <a:off x="3584502" y="2261514"/>
          <a:ext cx="604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4345" y="0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E3FEF-FC16-4154-9645-BB6AC450FC1B}">
      <dsp:nvSpPr>
        <dsp:cNvPr id="0" name=""/>
        <dsp:cNvSpPr/>
      </dsp:nvSpPr>
      <dsp:spPr>
        <a:xfrm>
          <a:off x="4181271" y="2021838"/>
          <a:ext cx="795369" cy="7953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VP</a:t>
          </a:r>
          <a:endParaRPr lang="en-IN" sz="1400" b="1" kern="1200" dirty="0"/>
        </a:p>
      </dsp:txBody>
      <dsp:txXfrm>
        <a:off x="4220098" y="2060665"/>
        <a:ext cx="717715" cy="717715"/>
      </dsp:txXfrm>
    </dsp:sp>
    <dsp:sp modelId="{A3B376C9-DE9F-4216-B103-2D61980800CC}">
      <dsp:nvSpPr>
        <dsp:cNvPr id="0" name=""/>
        <dsp:cNvSpPr/>
      </dsp:nvSpPr>
      <dsp:spPr>
        <a:xfrm rot="3857143">
          <a:off x="3136922" y="2887007"/>
          <a:ext cx="5208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0883" y="0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48F70-7CA0-480A-AF03-6E105E3C8EDC}">
      <dsp:nvSpPr>
        <dsp:cNvPr id="0" name=""/>
        <dsp:cNvSpPr/>
      </dsp:nvSpPr>
      <dsp:spPr>
        <a:xfrm>
          <a:off x="3304195" y="3121657"/>
          <a:ext cx="795369" cy="7953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Manager</a:t>
          </a:r>
          <a:endParaRPr lang="en-IN" sz="1300" b="1" kern="1200" dirty="0"/>
        </a:p>
      </dsp:txBody>
      <dsp:txXfrm>
        <a:off x="3343022" y="3160484"/>
        <a:ext cx="717715" cy="717715"/>
      </dsp:txXfrm>
    </dsp:sp>
    <dsp:sp modelId="{4C98A3FA-ACCC-4E3A-BEF3-6E54BDE75CA2}">
      <dsp:nvSpPr>
        <dsp:cNvPr id="0" name=""/>
        <dsp:cNvSpPr/>
      </dsp:nvSpPr>
      <dsp:spPr>
        <a:xfrm rot="6942857">
          <a:off x="2339233" y="2887007"/>
          <a:ext cx="5208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0883" y="0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92A37-666C-4C25-A783-E4B3D1256014}">
      <dsp:nvSpPr>
        <dsp:cNvPr id="0" name=""/>
        <dsp:cNvSpPr/>
      </dsp:nvSpPr>
      <dsp:spPr>
        <a:xfrm>
          <a:off x="1897474" y="3121657"/>
          <a:ext cx="795369" cy="7953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Sector</a:t>
          </a:r>
          <a:endParaRPr lang="en-IN" sz="1400" b="1" kern="1200" dirty="0"/>
        </a:p>
      </dsp:txBody>
      <dsp:txXfrm>
        <a:off x="1936301" y="3160484"/>
        <a:ext cx="717715" cy="717715"/>
      </dsp:txXfrm>
    </dsp:sp>
    <dsp:sp modelId="{DA2608FF-40C2-40F3-B7A8-B4E7381C3519}">
      <dsp:nvSpPr>
        <dsp:cNvPr id="0" name=""/>
        <dsp:cNvSpPr/>
      </dsp:nvSpPr>
      <dsp:spPr>
        <a:xfrm rot="10028571">
          <a:off x="1808191" y="2261514"/>
          <a:ext cx="604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4345" y="0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111BE-97C7-4E34-AA16-D9A91C3C0088}">
      <dsp:nvSpPr>
        <dsp:cNvPr id="0" name=""/>
        <dsp:cNvSpPr/>
      </dsp:nvSpPr>
      <dsp:spPr>
        <a:xfrm>
          <a:off x="1020398" y="2021838"/>
          <a:ext cx="795369" cy="7953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Solution</a:t>
          </a:r>
          <a:endParaRPr lang="en-IN" sz="1400" b="1" kern="1200" dirty="0"/>
        </a:p>
      </dsp:txBody>
      <dsp:txXfrm>
        <a:off x="1059225" y="2060665"/>
        <a:ext cx="717715" cy="717715"/>
      </dsp:txXfrm>
    </dsp:sp>
    <dsp:sp modelId="{2F25B6F4-99DE-4342-83B1-0EAD818C250F}">
      <dsp:nvSpPr>
        <dsp:cNvPr id="0" name=""/>
        <dsp:cNvSpPr/>
      </dsp:nvSpPr>
      <dsp:spPr>
        <a:xfrm rot="13114286">
          <a:off x="2090259" y="1475332"/>
          <a:ext cx="3532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3232" y="0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39439-53DF-4E2A-B764-E051C835FAC2}">
      <dsp:nvSpPr>
        <dsp:cNvPr id="0" name=""/>
        <dsp:cNvSpPr/>
      </dsp:nvSpPr>
      <dsp:spPr>
        <a:xfrm>
          <a:off x="1333423" y="650386"/>
          <a:ext cx="795369" cy="7953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Deal Cost</a:t>
          </a:r>
          <a:endParaRPr lang="en-IN" sz="1400" b="1" kern="1200" dirty="0"/>
        </a:p>
      </dsp:txBody>
      <dsp:txXfrm>
        <a:off x="1372250" y="689213"/>
        <a:ext cx="717715" cy="717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AC7A7-148A-41DC-B231-72180F4E987E}" type="datetimeFigureOut">
              <a:rPr lang="en-IN" smtClean="0"/>
              <a:pPr/>
              <a:t>16-09-2021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63355-7899-4898-ADFA-79E4DEADF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7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3355-7899-4898-ADFA-79E4DEADF9C7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31E-ED40-45BE-850B-C734A4B9F1E6}" type="datetime1">
              <a:rPr lang="en-IN" smtClean="0"/>
              <a:pPr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9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AB1-B892-4057-B9D6-CD1C051B802C}" type="datetime1">
              <a:rPr lang="en-IN" smtClean="0"/>
              <a:pPr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96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92B7-98C1-4859-B39C-3FCD93712011}" type="datetime1">
              <a:rPr lang="en-IN" smtClean="0"/>
              <a:pPr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8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D5C3-2E43-4B46-8E09-C50114FF8D31}" type="datetime1">
              <a:rPr lang="en-IN" smtClean="0"/>
              <a:pPr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9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FD33-AD50-417F-921B-75390C41B3AE}" type="datetime1">
              <a:rPr lang="en-IN" smtClean="0"/>
              <a:pPr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45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F2FA-D0C9-4CAA-B5C1-D4476AD2168D}" type="datetime1">
              <a:rPr lang="en-IN" smtClean="0"/>
              <a:pPr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8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B494-F355-438D-AABE-2929BF7A0662}" type="datetime1">
              <a:rPr lang="en-IN" smtClean="0"/>
              <a:pPr/>
              <a:t>16-09-2021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5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05B9-86DA-46A7-A8E3-451E03766567}" type="datetime1">
              <a:rPr lang="en-IN" smtClean="0"/>
              <a:pPr/>
              <a:t>16-09-2021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39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26AD-7446-485A-B756-D964FC608032}" type="datetime1">
              <a:rPr lang="en-IN" smtClean="0"/>
              <a:pPr/>
              <a:t>16-09-2021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Group 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FD821D-5C0E-4BD1-AC28-00CF688B6423}" type="datetime1">
              <a:rPr lang="en-IN" smtClean="0"/>
              <a:pPr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Group 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DF8637-875A-4A7F-B572-8B553AA1EE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2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0BB4-3693-46ED-A546-A9C56CDE167F}" type="datetime1">
              <a:rPr lang="en-IN" smtClean="0"/>
              <a:pPr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 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4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FEBFFC-0453-476F-B648-2A74978F4E12}" type="datetime1">
              <a:rPr lang="en-IN" smtClean="0"/>
              <a:pPr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Group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DF8637-875A-4A7F-B572-8B553AA1EEF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02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48790" y="2967335"/>
            <a:ext cx="974964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WIN PREDICTION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99569-5D17-47E8-ABAA-276523C1D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endParaRPr lang="en-IN" dirty="0">
              <a:ln w="1905"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IN" dirty="0">
              <a:ln w="1905"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8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br>
              <a:rPr lang="en-US" sz="88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IN" sz="8800" dirty="0">
              <a:ln w="1905"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1199408" y="4441370"/>
            <a:ext cx="10070274" cy="186417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Kenny 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67229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78AB-5554-4D52-B77A-9BEA32AA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Win Deal Cost Percentage of VP Name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228B78E-AD01-46E9-B1B8-721828DDAF0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422" y="2565779"/>
            <a:ext cx="4336053" cy="363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C8A5DF9-35B5-4460-A43F-7C39FF9C73A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3624023"/>
              </p:ext>
            </p:extLst>
          </p:nvPr>
        </p:nvGraphicFramePr>
        <p:xfrm>
          <a:off x="1648442" y="2766963"/>
          <a:ext cx="4336053" cy="280288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05269">
                  <a:extLst>
                    <a:ext uri="{9D8B030D-6E8A-4147-A177-3AD203B41FA5}">
                      <a16:colId xmlns:a16="http://schemas.microsoft.com/office/drawing/2014/main" val="2122819976"/>
                    </a:ext>
                  </a:extLst>
                </a:gridCol>
                <a:gridCol w="1153851">
                  <a:extLst>
                    <a:ext uri="{9D8B030D-6E8A-4147-A177-3AD203B41FA5}">
                      <a16:colId xmlns:a16="http://schemas.microsoft.com/office/drawing/2014/main" val="3841758916"/>
                    </a:ext>
                  </a:extLst>
                </a:gridCol>
                <a:gridCol w="1149427">
                  <a:extLst>
                    <a:ext uri="{9D8B030D-6E8A-4147-A177-3AD203B41FA5}">
                      <a16:colId xmlns:a16="http://schemas.microsoft.com/office/drawing/2014/main" val="601877285"/>
                    </a:ext>
                  </a:extLst>
                </a:gridCol>
                <a:gridCol w="927506">
                  <a:extLst>
                    <a:ext uri="{9D8B030D-6E8A-4147-A177-3AD203B41FA5}">
                      <a16:colId xmlns:a16="http://schemas.microsoft.com/office/drawing/2014/main" val="2593072881"/>
                    </a:ext>
                  </a:extLst>
                </a:gridCol>
              </a:tblGrid>
              <a:tr h="5538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VP Name</a:t>
                      </a:r>
                      <a:endParaRPr lang="en-IN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Manager Name</a:t>
                      </a:r>
                      <a:endParaRPr lang="en-IN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Win Deal Total Costs 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$ ’ Mn </a:t>
                      </a:r>
                      <a:endParaRPr lang="en-IN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Number of Win Deals</a:t>
                      </a:r>
                      <a:endParaRPr lang="en-IN" sz="12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569135"/>
                  </a:ext>
                </a:extLst>
              </a:tr>
              <a:tr h="395604"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 err="1">
                          <a:effectLst/>
                        </a:rPr>
                        <a:t>Varsha</a:t>
                      </a:r>
                      <a:r>
                        <a:rPr lang="en-IN" sz="1200" dirty="0">
                          <a:effectLst/>
                        </a:rPr>
                        <a:t> </a:t>
                      </a:r>
                      <a:r>
                        <a:rPr lang="en-IN" sz="1200" dirty="0" err="1">
                          <a:effectLst/>
                        </a:rPr>
                        <a:t>Arora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>
                          <a:effectLst/>
                        </a:rPr>
                        <a:t>Rahul Singh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94.70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6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424760"/>
                  </a:ext>
                </a:extLst>
              </a:tr>
              <a:tr h="395604"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 err="1">
                          <a:effectLst/>
                        </a:rPr>
                        <a:t>Mangesh</a:t>
                      </a:r>
                      <a:r>
                        <a:rPr lang="en-IN" sz="1200" dirty="0">
                          <a:effectLst/>
                        </a:rPr>
                        <a:t> K. Singh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>
                          <a:effectLst/>
                        </a:rPr>
                        <a:t>Zulema </a:t>
                      </a:r>
                    </a:p>
                    <a:p>
                      <a:pPr algn="r" fontAlgn="t"/>
                      <a:r>
                        <a:rPr lang="en-IN" sz="1200" dirty="0">
                          <a:effectLst/>
                        </a:rPr>
                        <a:t>Perrine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76.65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9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253818"/>
                  </a:ext>
                </a:extLst>
              </a:tr>
              <a:tr h="395604"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>
                          <a:effectLst/>
                        </a:rPr>
                        <a:t>Ekta Zutshi</a:t>
                      </a:r>
                      <a:endParaRPr lang="en-IN" sz="1200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 err="1">
                          <a:effectLst/>
                        </a:rPr>
                        <a:t>Jitendra</a:t>
                      </a:r>
                      <a:r>
                        <a:rPr lang="en-IN" sz="1200" dirty="0">
                          <a:effectLst/>
                        </a:rPr>
                        <a:t> </a:t>
                      </a:r>
                      <a:r>
                        <a:rPr lang="en-IN" sz="1200" dirty="0" err="1">
                          <a:effectLst/>
                        </a:rPr>
                        <a:t>Choudhary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69.73</a:t>
                      </a:r>
                      <a:endParaRPr lang="en-IN" sz="12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11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939144"/>
                  </a:ext>
                </a:extLst>
              </a:tr>
              <a:tr h="395604"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>
                          <a:effectLst/>
                        </a:rPr>
                        <a:t>Long </a:t>
                      </a:r>
                    </a:p>
                    <a:p>
                      <a:pPr algn="r" fontAlgn="t"/>
                      <a:r>
                        <a:rPr lang="en-IN" sz="1200" dirty="0">
                          <a:effectLst/>
                        </a:rPr>
                        <a:t>Bergstrom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>
                          <a:effectLst/>
                        </a:rPr>
                        <a:t>Russell </a:t>
                      </a:r>
                    </a:p>
                    <a:p>
                      <a:pPr algn="r" fontAlgn="t"/>
                      <a:r>
                        <a:rPr lang="en-IN" sz="1200" dirty="0">
                          <a:effectLst/>
                        </a:rPr>
                        <a:t>Dahlen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63.15</a:t>
                      </a:r>
                      <a:endParaRPr lang="en-IN" sz="12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75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31816"/>
                  </a:ext>
                </a:extLst>
              </a:tr>
              <a:tr h="395604"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 err="1">
                          <a:effectLst/>
                        </a:rPr>
                        <a:t>Ekta</a:t>
                      </a:r>
                      <a:r>
                        <a:rPr lang="en-IN" sz="1200" dirty="0">
                          <a:effectLst/>
                        </a:rPr>
                        <a:t> </a:t>
                      </a:r>
                      <a:r>
                        <a:rPr lang="en-IN" sz="1200" dirty="0" err="1">
                          <a:effectLst/>
                        </a:rPr>
                        <a:t>Zutshi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>
                          <a:effectLst/>
                        </a:rPr>
                        <a:t>Neeraj Kumar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58.52</a:t>
                      </a:r>
                      <a:endParaRPr lang="en-IN" sz="12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40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721525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73707" y="2088107"/>
            <a:ext cx="986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 We have  further singled out the  top  5 VP’s on basis of  highest revenue generation. </a:t>
            </a:r>
          </a:p>
        </p:txBody>
      </p:sp>
    </p:spTree>
    <p:extLst>
      <p:ext uri="{BB962C8B-B14F-4D97-AF65-F5344CB8AC3E}">
        <p14:creationId xmlns:p14="http://schemas.microsoft.com/office/powerpoint/2010/main" val="229477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79AA-313F-4463-A6B6-1655C049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86748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VP Name </a:t>
            </a:r>
            <a:br>
              <a:rPr lang="en-IN" dirty="0"/>
            </a:br>
            <a:r>
              <a:rPr lang="en-IN" dirty="0"/>
              <a:t>and Year</a:t>
            </a:r>
            <a:br>
              <a:rPr lang="en-IN" dirty="0"/>
            </a:br>
            <a:r>
              <a:rPr lang="en-IN" dirty="0"/>
              <a:t>Combinations</a:t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A0EA0E-9ACF-4381-8EAB-64B5851BEE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49" y="103004"/>
            <a:ext cx="8090451" cy="635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A0361-545A-41C6-9147-6F7A07621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593093"/>
            <a:ext cx="3200400" cy="3712111"/>
          </a:xfrm>
        </p:spPr>
        <p:txBody>
          <a:bodyPr/>
          <a:lstStyle/>
          <a:p>
            <a:r>
              <a:rPr lang="en-IN" dirty="0"/>
              <a:t>Some VPs have made no deals in year 2018 and 2019.</a:t>
            </a:r>
          </a:p>
          <a:p>
            <a:r>
              <a:rPr lang="en-IN" dirty="0"/>
              <a:t>Two inferences</a:t>
            </a:r>
          </a:p>
          <a:p>
            <a:pPr marL="285750" indent="-285750">
              <a:buClrTx/>
              <a:buFont typeface="Wingdings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VP has left the company</a:t>
            </a:r>
          </a:p>
          <a:p>
            <a:pPr marL="285750" indent="-285750">
              <a:buClrTx/>
              <a:buFont typeface="Wingdings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VP is on sabbatical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377655-9660-42ED-9D6E-5507DED5D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105"/>
              </p:ext>
            </p:extLst>
          </p:nvPr>
        </p:nvGraphicFramePr>
        <p:xfrm>
          <a:off x="396631" y="4396155"/>
          <a:ext cx="3321537" cy="2194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71237">
                  <a:extLst>
                    <a:ext uri="{9D8B030D-6E8A-4147-A177-3AD203B41FA5}">
                      <a16:colId xmlns:a16="http://schemas.microsoft.com/office/drawing/2014/main" val="2122819976"/>
                    </a:ext>
                  </a:extLst>
                </a:gridCol>
                <a:gridCol w="811837">
                  <a:extLst>
                    <a:ext uri="{9D8B030D-6E8A-4147-A177-3AD203B41FA5}">
                      <a16:colId xmlns:a16="http://schemas.microsoft.com/office/drawing/2014/main" val="3841758916"/>
                    </a:ext>
                  </a:extLst>
                </a:gridCol>
                <a:gridCol w="884121">
                  <a:extLst>
                    <a:ext uri="{9D8B030D-6E8A-4147-A177-3AD203B41FA5}">
                      <a16:colId xmlns:a16="http://schemas.microsoft.com/office/drawing/2014/main" val="601877285"/>
                    </a:ext>
                  </a:extLst>
                </a:gridCol>
                <a:gridCol w="754342">
                  <a:extLst>
                    <a:ext uri="{9D8B030D-6E8A-4147-A177-3AD203B41FA5}">
                      <a16:colId xmlns:a16="http://schemas.microsoft.com/office/drawing/2014/main" val="25930728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VP Name</a:t>
                      </a:r>
                      <a:endParaRPr lang="en-IN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Year</a:t>
                      </a:r>
                      <a:endParaRPr lang="en-IN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Win Deal Total Cost 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$ ’ Mn </a:t>
                      </a:r>
                      <a:endParaRPr lang="en-IN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Number of Win Deals</a:t>
                      </a:r>
                      <a:endParaRPr lang="en-IN" sz="12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5691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 err="1">
                          <a:effectLst/>
                        </a:rPr>
                        <a:t>Varsha</a:t>
                      </a:r>
                      <a:r>
                        <a:rPr lang="en-IN" sz="1200" dirty="0">
                          <a:effectLst/>
                        </a:rPr>
                        <a:t> </a:t>
                      </a:r>
                      <a:r>
                        <a:rPr lang="en-IN" sz="1200" dirty="0" err="1">
                          <a:effectLst/>
                        </a:rPr>
                        <a:t>Arora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>
                          <a:effectLst/>
                        </a:rPr>
                        <a:t>2018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111.72</a:t>
                      </a:r>
                      <a:endParaRPr lang="en-IN" sz="12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24</a:t>
                      </a:r>
                      <a:endParaRPr lang="en-IN" sz="1200" b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4247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 err="1">
                          <a:effectLst/>
                        </a:rPr>
                        <a:t>Ekta</a:t>
                      </a:r>
                      <a:r>
                        <a:rPr lang="en-IN" sz="1200" dirty="0">
                          <a:effectLst/>
                        </a:rPr>
                        <a:t> </a:t>
                      </a:r>
                      <a:r>
                        <a:rPr lang="en-IN" sz="1200" dirty="0" err="1">
                          <a:effectLst/>
                        </a:rPr>
                        <a:t>Zutshi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>
                          <a:effectLst/>
                        </a:rPr>
                        <a:t>2013</a:t>
                      </a:r>
                      <a:endParaRPr lang="en-IN" sz="1200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80.00</a:t>
                      </a:r>
                      <a:endParaRPr lang="en-IN" sz="12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88</a:t>
                      </a:r>
                      <a:endParaRPr lang="en-IN" sz="1200" b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253818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200" dirty="0" err="1">
                          <a:effectLst/>
                        </a:rPr>
                        <a:t>Mangesh</a:t>
                      </a:r>
                      <a:r>
                        <a:rPr lang="en-IN" sz="1200" dirty="0">
                          <a:effectLst/>
                        </a:rPr>
                        <a:t> K. Singh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>
                          <a:effectLst/>
                        </a:rPr>
                        <a:t>2015</a:t>
                      </a:r>
                      <a:endParaRPr lang="en-IN" sz="1200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75.59</a:t>
                      </a:r>
                      <a:endParaRPr lang="en-IN" sz="12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53</a:t>
                      </a:r>
                      <a:endParaRPr lang="en-IN" sz="1200" b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93914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2016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73.96</a:t>
                      </a:r>
                      <a:endParaRPr lang="en-IN" sz="12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34</a:t>
                      </a:r>
                      <a:endParaRPr lang="en-IN" sz="1200" b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318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 err="1">
                          <a:effectLst/>
                        </a:rPr>
                        <a:t>Ekta</a:t>
                      </a:r>
                      <a:r>
                        <a:rPr lang="en-IN" sz="1200" dirty="0">
                          <a:effectLst/>
                        </a:rPr>
                        <a:t> </a:t>
                      </a:r>
                      <a:r>
                        <a:rPr lang="en-IN" sz="1200" dirty="0" err="1">
                          <a:effectLst/>
                        </a:rPr>
                        <a:t>Zutshi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>
                          <a:effectLst/>
                        </a:rPr>
                        <a:t>2014</a:t>
                      </a:r>
                      <a:endParaRPr lang="en-IN" sz="1200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70.04</a:t>
                      </a:r>
                      <a:endParaRPr lang="en-IN" sz="12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73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721525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09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3E68-CE9A-4F52-9BA9-A06DA90A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VP Name </a:t>
            </a:r>
            <a:br>
              <a:rPr lang="en-IN" sz="3200" dirty="0"/>
            </a:br>
            <a:r>
              <a:rPr lang="en-IN" sz="3200" dirty="0"/>
              <a:t> &amp;</a:t>
            </a:r>
            <a:br>
              <a:rPr lang="en-IN" sz="3200" dirty="0"/>
            </a:br>
            <a:r>
              <a:rPr lang="en-IN" sz="3200" dirty="0"/>
              <a:t>Client Category</a:t>
            </a:r>
            <a:br>
              <a:rPr lang="en-IN" sz="3200" dirty="0"/>
            </a:br>
            <a:r>
              <a:rPr lang="en-IN" sz="3200" dirty="0"/>
              <a:t>Combinations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1F8F2-3AE9-4F17-A76D-582A3C03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Our company successfully provides solutions to 42 unique clients.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Client Categories such as  Internal, Others, Tech, Consulting and Service Based have brought in high revenue to our organization.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Mangesh K Singh has brought in most Revenue from Internal category deals which has a deal win ration of 53%.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Further to the analysis, we recommend our top performing VP’s  to be delivered to these client bids to increase the chance of winning.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5941C8-F50B-4237-AE01-42103F2C1B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431" y="0"/>
            <a:ext cx="7807569" cy="686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16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F877AF-F9FA-42ED-8899-A466D1F4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Win Deal Cost Percentage of Top 5 VP in  </a:t>
            </a:r>
            <a:br>
              <a:rPr lang="en-IN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IN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Client Category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BBB30B7-88A1-4DC4-AA9F-675A0CDADE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25" y="2535657"/>
            <a:ext cx="4026790" cy="373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351128" y="1910687"/>
            <a:ext cx="10017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Below mentioned are the clients who have generated high revenue to company along with respective VP’s  and percentage of their deals on basis of total won deals .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graphicFrame>
        <p:nvGraphicFramePr>
          <p:cNvPr id="13" name="Content Placeholder 9">
            <a:extLst>
              <a:ext uri="{FF2B5EF4-FFF2-40B4-BE49-F238E27FC236}">
                <a16:creationId xmlns:a16="http://schemas.microsoft.com/office/drawing/2014/main" id="{48198727-0AAC-4F29-9EFB-9D77CD47E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102430"/>
              </p:ext>
            </p:extLst>
          </p:nvPr>
        </p:nvGraphicFramePr>
        <p:xfrm>
          <a:off x="1648442" y="2766963"/>
          <a:ext cx="4336053" cy="274129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05269">
                  <a:extLst>
                    <a:ext uri="{9D8B030D-6E8A-4147-A177-3AD203B41FA5}">
                      <a16:colId xmlns:a16="http://schemas.microsoft.com/office/drawing/2014/main" val="2122819976"/>
                    </a:ext>
                  </a:extLst>
                </a:gridCol>
                <a:gridCol w="1153851">
                  <a:extLst>
                    <a:ext uri="{9D8B030D-6E8A-4147-A177-3AD203B41FA5}">
                      <a16:colId xmlns:a16="http://schemas.microsoft.com/office/drawing/2014/main" val="3841758916"/>
                    </a:ext>
                  </a:extLst>
                </a:gridCol>
                <a:gridCol w="1149427">
                  <a:extLst>
                    <a:ext uri="{9D8B030D-6E8A-4147-A177-3AD203B41FA5}">
                      <a16:colId xmlns:a16="http://schemas.microsoft.com/office/drawing/2014/main" val="601877285"/>
                    </a:ext>
                  </a:extLst>
                </a:gridCol>
                <a:gridCol w="927506">
                  <a:extLst>
                    <a:ext uri="{9D8B030D-6E8A-4147-A177-3AD203B41FA5}">
                      <a16:colId xmlns:a16="http://schemas.microsoft.com/office/drawing/2014/main" val="2593072881"/>
                    </a:ext>
                  </a:extLst>
                </a:gridCol>
              </a:tblGrid>
              <a:tr h="5538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VP Name</a:t>
                      </a:r>
                      <a:endParaRPr lang="en-IN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Client Category</a:t>
                      </a:r>
                      <a:endParaRPr lang="en-IN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Win Deal Total Costs 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$ ’ Mn </a:t>
                      </a:r>
                      <a:endParaRPr lang="en-IN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Number of Win Deals</a:t>
                      </a:r>
                      <a:endParaRPr lang="en-IN" sz="12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569135"/>
                  </a:ext>
                </a:extLst>
              </a:tr>
              <a:tr h="395604"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>
                          <a:effectLst/>
                        </a:rPr>
                        <a:t>Mangesh K. Singh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>
                          <a:effectLst/>
                        </a:rPr>
                        <a:t>Internal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221.12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107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424760"/>
                  </a:ext>
                </a:extLst>
              </a:tr>
              <a:tr h="395604"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>
                          <a:effectLst/>
                        </a:rPr>
                        <a:t>Varsha Arora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>
                          <a:effectLst/>
                        </a:rPr>
                        <a:t>Internal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138.55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19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253818"/>
                  </a:ext>
                </a:extLst>
              </a:tr>
              <a:tr h="395604"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>
                          <a:effectLst/>
                        </a:rPr>
                        <a:t>Ekta </a:t>
                      </a:r>
                      <a:r>
                        <a:rPr lang="en-IN" sz="1200" dirty="0" err="1">
                          <a:effectLst/>
                        </a:rPr>
                        <a:t>Zutshi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>
                          <a:effectLst/>
                        </a:rPr>
                        <a:t>Consulting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137.87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52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939144"/>
                  </a:ext>
                </a:extLst>
              </a:tr>
              <a:tr h="395604"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>
                          <a:effectLst/>
                        </a:rPr>
                        <a:t>Long </a:t>
                      </a:r>
                    </a:p>
                    <a:p>
                      <a:pPr algn="r" fontAlgn="t"/>
                      <a:r>
                        <a:rPr lang="en-IN" sz="1200" dirty="0">
                          <a:effectLst/>
                        </a:rPr>
                        <a:t>Bergstrom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>
                          <a:effectLst/>
                        </a:rPr>
                        <a:t>International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Bank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88.56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84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31816"/>
                  </a:ext>
                </a:extLst>
              </a:tr>
              <a:tr h="395604"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 err="1">
                          <a:effectLst/>
                        </a:rPr>
                        <a:t>Ekta</a:t>
                      </a:r>
                      <a:r>
                        <a:rPr lang="en-IN" sz="1200" dirty="0">
                          <a:effectLst/>
                        </a:rPr>
                        <a:t> </a:t>
                      </a:r>
                      <a:r>
                        <a:rPr lang="en-IN" sz="1200" dirty="0" err="1">
                          <a:effectLst/>
                        </a:rPr>
                        <a:t>Zutshi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dirty="0">
                          <a:effectLst/>
                        </a:rPr>
                        <a:t>Others</a:t>
                      </a:r>
                      <a:endParaRPr lang="en-IN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83.04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108</a:t>
                      </a:r>
                      <a:endParaRPr lang="en-IN" sz="12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72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68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6CBF-3112-4A4B-80DC-C8E30150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VP Name</a:t>
            </a:r>
            <a:br>
              <a:rPr lang="en-IN" dirty="0"/>
            </a:br>
            <a:r>
              <a:rPr lang="en-IN" dirty="0"/>
              <a:t>and</a:t>
            </a:r>
            <a:br>
              <a:rPr lang="en-IN" dirty="0"/>
            </a:br>
            <a:r>
              <a:rPr lang="en-IN" dirty="0"/>
              <a:t>Location </a:t>
            </a:r>
            <a:br>
              <a:rPr lang="en-IN" dirty="0"/>
            </a:br>
            <a:r>
              <a:rPr lang="en-IN" dirty="0"/>
              <a:t>Combinations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B82EE-F401-45CD-81CC-4903B60B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L1, L10 and L5 seem to be the Win Deal Hot spots.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We have count of 2726 deals won in these sectors out of 3715 total won deals  which contributes to 73% success rate.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 Year 2018 stands out with successful  deal count of  627 from these sectors. 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D1019781-DAB6-40BC-BDEA-79B8B1EBAA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29" y="260776"/>
            <a:ext cx="8064571" cy="63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9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231D5A-59A0-4483-A18B-47B4B7DC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z="4400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Win Deal Cost Percentage of Top 5 VP in Location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1E461C0-28E9-460E-AAC3-D2287FF5302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6911224"/>
              </p:ext>
            </p:extLst>
          </p:nvPr>
        </p:nvGraphicFramePr>
        <p:xfrm>
          <a:off x="1209505" y="2458676"/>
          <a:ext cx="4764258" cy="327979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49663">
                  <a:extLst>
                    <a:ext uri="{9D8B030D-6E8A-4147-A177-3AD203B41FA5}">
                      <a16:colId xmlns:a16="http://schemas.microsoft.com/office/drawing/2014/main" val="2122819976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3841758916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601877285"/>
                    </a:ext>
                  </a:extLst>
                </a:gridCol>
                <a:gridCol w="1081992">
                  <a:extLst>
                    <a:ext uri="{9D8B030D-6E8A-4147-A177-3AD203B41FA5}">
                      <a16:colId xmlns:a16="http://schemas.microsoft.com/office/drawing/2014/main" val="2593072881"/>
                    </a:ext>
                  </a:extLst>
                </a:gridCol>
              </a:tblGrid>
              <a:tr h="717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VP Name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Location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Win Deal Total Cost </a:t>
                      </a:r>
                      <a:br>
                        <a:rPr lang="en-IN" sz="1400" dirty="0">
                          <a:effectLst/>
                        </a:rPr>
                      </a:br>
                      <a:r>
                        <a:rPr lang="en-IN" sz="1400" dirty="0">
                          <a:effectLst/>
                        </a:rPr>
                        <a:t>$ ’ Mn 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Number of Win Deals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569135"/>
                  </a:ext>
                </a:extLst>
              </a:tr>
              <a:tr h="508544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Long </a:t>
                      </a:r>
                    </a:p>
                    <a:p>
                      <a:pPr algn="r" fontAlgn="t"/>
                      <a:r>
                        <a:rPr lang="en-IN" sz="1400" dirty="0">
                          <a:effectLst/>
                        </a:rPr>
                        <a:t>Bergstrom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L10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226.56</a:t>
                      </a:r>
                      <a:endParaRPr lang="en-IN" sz="14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270</a:t>
                      </a:r>
                      <a:endParaRPr lang="en-IN" sz="1400" b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424760"/>
                  </a:ext>
                </a:extLst>
              </a:tr>
              <a:tr h="508544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Mangesh K. Singh</a:t>
                      </a:r>
                      <a:endParaRPr lang="en-IN" sz="1400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Others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22.89</a:t>
                      </a:r>
                      <a:endParaRPr lang="en-IN" sz="14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94</a:t>
                      </a:r>
                      <a:endParaRPr lang="en-IN" sz="1400" b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253818"/>
                  </a:ext>
                </a:extLst>
              </a:tr>
              <a:tr h="508544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Mervin </a:t>
                      </a:r>
                    </a:p>
                    <a:p>
                      <a:pPr algn="r" fontAlgn="t"/>
                      <a:r>
                        <a:rPr lang="en-IN" sz="1400" dirty="0">
                          <a:effectLst/>
                        </a:rPr>
                        <a:t>Harwood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L10</a:t>
                      </a:r>
                      <a:endParaRPr lang="en-IN" sz="1400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209.94</a:t>
                      </a:r>
                      <a:endParaRPr lang="en-IN" sz="14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312</a:t>
                      </a:r>
                      <a:endParaRPr lang="en-IN" sz="14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939144"/>
                  </a:ext>
                </a:extLst>
              </a:tr>
              <a:tr h="475633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Ekta Zutshi</a:t>
                      </a:r>
                      <a:endParaRPr lang="en-IN" sz="1400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L5</a:t>
                      </a:r>
                      <a:endParaRPr lang="en-IN" sz="1400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175.68</a:t>
                      </a:r>
                      <a:endParaRPr lang="en-IN" sz="14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119</a:t>
                      </a:r>
                      <a:endParaRPr lang="en-IN" sz="14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31816"/>
                  </a:ext>
                </a:extLst>
              </a:tr>
              <a:tr h="508544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 err="1">
                          <a:effectLst/>
                        </a:rPr>
                        <a:t>Sargar</a:t>
                      </a:r>
                      <a:r>
                        <a:rPr lang="en-IN" sz="1400" dirty="0">
                          <a:effectLst/>
                        </a:rPr>
                        <a:t> Deep </a:t>
                      </a:r>
                      <a:r>
                        <a:rPr lang="en-IN" sz="1400" dirty="0" err="1">
                          <a:effectLst/>
                        </a:rPr>
                        <a:t>Rao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L5</a:t>
                      </a:r>
                      <a:endParaRPr lang="en-IN" sz="1400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161.06</a:t>
                      </a:r>
                      <a:endParaRPr lang="en-IN" sz="14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249</a:t>
                      </a:r>
                      <a:endParaRPr lang="en-IN" sz="14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721525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22B1D440-EC9A-4F15-B775-84FA9EB938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9" y="2266451"/>
            <a:ext cx="4937125" cy="390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B4F55E-EC9F-4D41-B584-379BEBEBC79D}"/>
              </a:ext>
            </a:extLst>
          </p:cNvPr>
          <p:cNvSpPr/>
          <p:nvPr/>
        </p:nvSpPr>
        <p:spPr>
          <a:xfrm>
            <a:off x="1097279" y="1737360"/>
            <a:ext cx="10058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We have further singled out the top 5 VP’s with respect to Location on basis of  highest revenue generation. </a:t>
            </a:r>
          </a:p>
        </p:txBody>
      </p:sp>
    </p:spTree>
    <p:extLst>
      <p:ext uri="{BB962C8B-B14F-4D97-AF65-F5344CB8AC3E}">
        <p14:creationId xmlns:p14="http://schemas.microsoft.com/office/powerpoint/2010/main" val="214192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64D3-592D-4CD7-9656-CCECA20A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VP Name </a:t>
            </a:r>
            <a:br>
              <a:rPr lang="en-IN" dirty="0"/>
            </a:br>
            <a:r>
              <a:rPr lang="en-IN" dirty="0"/>
              <a:t>and </a:t>
            </a:r>
            <a:br>
              <a:rPr lang="en-IN" dirty="0"/>
            </a:br>
            <a:r>
              <a:rPr lang="en-IN" dirty="0"/>
              <a:t>Solution Type</a:t>
            </a:r>
            <a:br>
              <a:rPr lang="en-IN" dirty="0"/>
            </a:br>
            <a:r>
              <a:rPr lang="en-IN" dirty="0"/>
              <a:t>Combinations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C8241-0041-4B90-BCB6-885FC3AA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57 unique solutions have win deals on a total of 67  solution types.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Solution 32 has brought in the highest Revenue.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It has the highest count of  813 win deals over a period of 8 years.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Solutions from 30 to 32, 39 to 39 and Solution 7 to 9 are better performers than others.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4767A4-21B9-4AD0-9A0E-0FE5D9923C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892" y="73756"/>
            <a:ext cx="8065477" cy="671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29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383AAB-CBE2-4B36-9288-6D4B4A24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z="4400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Win Deal Cost Percentage of Top 5 VP in Solution Type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1EDCAD-CDC9-4265-97EA-5C660AEE501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13" y="2383691"/>
            <a:ext cx="492670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CA901BE9-EBA5-4ED6-8533-8B0F8736C9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61269181"/>
              </p:ext>
            </p:extLst>
          </p:nvPr>
        </p:nvGraphicFramePr>
        <p:xfrm>
          <a:off x="1167302" y="2686158"/>
          <a:ext cx="4577006" cy="288036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00546">
                  <a:extLst>
                    <a:ext uri="{9D8B030D-6E8A-4147-A177-3AD203B41FA5}">
                      <a16:colId xmlns:a16="http://schemas.microsoft.com/office/drawing/2014/main" val="2122819976"/>
                    </a:ext>
                  </a:extLst>
                </a:gridCol>
                <a:gridCol w="1208109">
                  <a:extLst>
                    <a:ext uri="{9D8B030D-6E8A-4147-A177-3AD203B41FA5}">
                      <a16:colId xmlns:a16="http://schemas.microsoft.com/office/drawing/2014/main" val="3841758916"/>
                    </a:ext>
                  </a:extLst>
                </a:gridCol>
                <a:gridCol w="1128884">
                  <a:extLst>
                    <a:ext uri="{9D8B030D-6E8A-4147-A177-3AD203B41FA5}">
                      <a16:colId xmlns:a16="http://schemas.microsoft.com/office/drawing/2014/main" val="601877285"/>
                    </a:ext>
                  </a:extLst>
                </a:gridCol>
                <a:gridCol w="1039467">
                  <a:extLst>
                    <a:ext uri="{9D8B030D-6E8A-4147-A177-3AD203B41FA5}">
                      <a16:colId xmlns:a16="http://schemas.microsoft.com/office/drawing/2014/main" val="2593072881"/>
                    </a:ext>
                  </a:extLst>
                </a:gridCol>
              </a:tblGrid>
              <a:tr h="5539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VP Name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Solution Type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Deal Cost </a:t>
                      </a:r>
                      <a:br>
                        <a:rPr lang="en-IN" sz="1400" dirty="0">
                          <a:effectLst/>
                        </a:rPr>
                      </a:br>
                      <a:r>
                        <a:rPr lang="en-IN" sz="1400" dirty="0">
                          <a:effectLst/>
                        </a:rPr>
                        <a:t>$ ’ Mn 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Number of Deals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569135"/>
                  </a:ext>
                </a:extLst>
              </a:tr>
              <a:tr h="332349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Ekta Zutshi</a:t>
                      </a:r>
                      <a:endParaRPr lang="en-IN" sz="1400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Solution 32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224.17</a:t>
                      </a:r>
                      <a:endParaRPr lang="en-IN" sz="14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197</a:t>
                      </a:r>
                      <a:endParaRPr lang="en-IN" sz="1400" b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424760"/>
                  </a:ext>
                </a:extLst>
              </a:tr>
              <a:tr h="553916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Long </a:t>
                      </a:r>
                    </a:p>
                    <a:p>
                      <a:pPr algn="r" fontAlgn="t"/>
                      <a:r>
                        <a:rPr lang="en-IN" sz="1400" dirty="0">
                          <a:effectLst/>
                        </a:rPr>
                        <a:t>Bergstrom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Solution 32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215.58</a:t>
                      </a:r>
                      <a:endParaRPr lang="en-IN" sz="14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261</a:t>
                      </a:r>
                      <a:endParaRPr lang="en-IN" sz="14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253818"/>
                  </a:ext>
                </a:extLst>
              </a:tr>
              <a:tr h="332349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Varsha Arora</a:t>
                      </a:r>
                      <a:endParaRPr lang="en-IN" sz="1400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Solution 11</a:t>
                      </a:r>
                      <a:endParaRPr lang="en-IN" sz="1400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130.77</a:t>
                      </a:r>
                      <a:endParaRPr lang="en-IN" sz="14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19</a:t>
                      </a:r>
                      <a:endParaRPr lang="en-IN" sz="14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939144"/>
                  </a:ext>
                </a:extLst>
              </a:tr>
              <a:tr h="553916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neeraj kumar</a:t>
                      </a:r>
                      <a:endParaRPr lang="en-IN" sz="1400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Solution 32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116.30</a:t>
                      </a:r>
                      <a:endParaRPr lang="en-IN" sz="14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172</a:t>
                      </a:r>
                      <a:endParaRPr lang="en-IN" sz="14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31816"/>
                  </a:ext>
                </a:extLst>
              </a:tr>
              <a:tr h="553916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 err="1">
                          <a:effectLst/>
                        </a:rPr>
                        <a:t>Mangesh</a:t>
                      </a:r>
                      <a:r>
                        <a:rPr lang="en-IN" sz="1400" dirty="0">
                          <a:effectLst/>
                        </a:rPr>
                        <a:t> K. Singh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Solution 30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91.31</a:t>
                      </a:r>
                      <a:endParaRPr lang="en-IN" sz="14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14</a:t>
                      </a:r>
                      <a:endParaRPr lang="en-IN" sz="14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721525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69437-2643-4E80-97DD-0E1BA583A69F}"/>
              </a:ext>
            </a:extLst>
          </p:cNvPr>
          <p:cNvSpPr/>
          <p:nvPr/>
        </p:nvSpPr>
        <p:spPr>
          <a:xfrm>
            <a:off x="1097279" y="1737360"/>
            <a:ext cx="10058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We have further singled out the top 5 VP’s with respect to Solution on basis of  highest revenue generation. </a:t>
            </a:r>
          </a:p>
        </p:txBody>
      </p:sp>
    </p:spTree>
    <p:extLst>
      <p:ext uri="{BB962C8B-B14F-4D97-AF65-F5344CB8AC3E}">
        <p14:creationId xmlns:p14="http://schemas.microsoft.com/office/powerpoint/2010/main" val="295063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FFF3-78E2-4FAF-89CE-F88A64B6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0251"/>
            <a:ext cx="3657600" cy="1828800"/>
          </a:xfrm>
        </p:spPr>
        <p:txBody>
          <a:bodyPr/>
          <a:lstStyle/>
          <a:p>
            <a:r>
              <a:rPr lang="en-IN" dirty="0"/>
              <a:t>VP Name  &amp; Sector </a:t>
            </a:r>
            <a:br>
              <a:rPr lang="en-IN" dirty="0"/>
            </a:br>
            <a:r>
              <a:rPr lang="en-IN" dirty="0"/>
              <a:t>Combinations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96D02-C7CE-4E04-81BE-9CF841147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320119"/>
            <a:ext cx="3200400" cy="3985085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All the 25 sectors have given successful bids in providing solutions to the clients 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Top 5 sectors and their win deals analysed  from the adjacent heat map are as below:</a:t>
            </a:r>
          </a:p>
          <a:p>
            <a:pPr>
              <a:buClrTx/>
            </a:pP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A0ACBC-73CC-4A96-80D5-9FCA1A7A18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74" y="-1"/>
            <a:ext cx="8070826" cy="661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18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61466"/>
              </p:ext>
            </p:extLst>
          </p:nvPr>
        </p:nvGraphicFramePr>
        <p:xfrm>
          <a:off x="532262" y="3944200"/>
          <a:ext cx="3043450" cy="2084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Sector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Won Deals Count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Sector 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Sector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Sector 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Sector 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Sector 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16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E5F9F3-5108-4079-897A-3CE7A1CB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Win Deal Cost Percentage of Top 5 VP in </a:t>
            </a:r>
            <a:br>
              <a:rPr lang="en-IN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IN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Sector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DF612EC-3B48-416C-882F-0DD050653D0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888295"/>
              </p:ext>
            </p:extLst>
          </p:nvPr>
        </p:nvGraphicFramePr>
        <p:xfrm>
          <a:off x="1097279" y="2666512"/>
          <a:ext cx="4834597" cy="320247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68112">
                  <a:extLst>
                    <a:ext uri="{9D8B030D-6E8A-4147-A177-3AD203B41FA5}">
                      <a16:colId xmlns:a16="http://schemas.microsoft.com/office/drawing/2014/main" val="2122819976"/>
                    </a:ext>
                  </a:extLst>
                </a:gridCol>
                <a:gridCol w="1276101">
                  <a:extLst>
                    <a:ext uri="{9D8B030D-6E8A-4147-A177-3AD203B41FA5}">
                      <a16:colId xmlns:a16="http://schemas.microsoft.com/office/drawing/2014/main" val="3841758916"/>
                    </a:ext>
                  </a:extLst>
                </a:gridCol>
                <a:gridCol w="1192417">
                  <a:extLst>
                    <a:ext uri="{9D8B030D-6E8A-4147-A177-3AD203B41FA5}">
                      <a16:colId xmlns:a16="http://schemas.microsoft.com/office/drawing/2014/main" val="601877285"/>
                    </a:ext>
                  </a:extLst>
                </a:gridCol>
                <a:gridCol w="1097967">
                  <a:extLst>
                    <a:ext uri="{9D8B030D-6E8A-4147-A177-3AD203B41FA5}">
                      <a16:colId xmlns:a16="http://schemas.microsoft.com/office/drawing/2014/main" val="2593072881"/>
                    </a:ext>
                  </a:extLst>
                </a:gridCol>
              </a:tblGrid>
              <a:tr h="5337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VP Name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Sector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Deal Cost </a:t>
                      </a:r>
                      <a:br>
                        <a:rPr lang="en-IN" sz="1400" dirty="0">
                          <a:effectLst/>
                        </a:rPr>
                      </a:br>
                      <a:r>
                        <a:rPr lang="en-IN" sz="1400" dirty="0">
                          <a:effectLst/>
                        </a:rPr>
                        <a:t>$ ’ Mn 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Number of Deals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569135"/>
                  </a:ext>
                </a:extLst>
              </a:tr>
              <a:tr h="533746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Ekta Zutshi</a:t>
                      </a:r>
                      <a:endParaRPr lang="en-IN" sz="1400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Sector 23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215.30</a:t>
                      </a:r>
                      <a:endParaRPr lang="en-IN" sz="14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191</a:t>
                      </a:r>
                      <a:endParaRPr lang="en-IN" sz="1400" b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424760"/>
                  </a:ext>
                </a:extLst>
              </a:tr>
              <a:tr h="533746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Mangesh K. Singh</a:t>
                      </a:r>
                      <a:endParaRPr lang="en-IN" sz="1400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Sector 20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204.69</a:t>
                      </a:r>
                      <a:endParaRPr lang="en-IN" sz="14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80</a:t>
                      </a:r>
                      <a:endParaRPr lang="en-IN" sz="1400" b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253818"/>
                  </a:ext>
                </a:extLst>
              </a:tr>
              <a:tr h="533746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Varsha Arora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Sector 20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134.28</a:t>
                      </a:r>
                      <a:endParaRPr lang="en-IN" sz="14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17</a:t>
                      </a:r>
                      <a:endParaRPr lang="en-IN" sz="1400" b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939144"/>
                  </a:ext>
                </a:extLst>
              </a:tr>
              <a:tr h="533746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Mervin </a:t>
                      </a:r>
                    </a:p>
                    <a:p>
                      <a:pPr algn="r" fontAlgn="t"/>
                      <a:r>
                        <a:rPr lang="en-IN" sz="1400" dirty="0">
                          <a:effectLst/>
                        </a:rPr>
                        <a:t>Harwood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Sector 2</a:t>
                      </a:r>
                      <a:endParaRPr lang="en-IN" sz="1400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115.43</a:t>
                      </a:r>
                      <a:endParaRPr lang="en-IN" sz="14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184</a:t>
                      </a:r>
                      <a:endParaRPr lang="en-IN" sz="14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31816"/>
                  </a:ext>
                </a:extLst>
              </a:tr>
              <a:tr h="533746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Long </a:t>
                      </a:r>
                    </a:p>
                    <a:p>
                      <a:pPr algn="r" fontAlgn="t"/>
                      <a:r>
                        <a:rPr lang="en-IN" sz="1400" dirty="0">
                          <a:effectLst/>
                        </a:rPr>
                        <a:t>Bergstrom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Sector 2</a:t>
                      </a:r>
                      <a:endParaRPr lang="en-IN" sz="1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114.63</a:t>
                      </a:r>
                      <a:endParaRPr lang="en-IN" sz="14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125</a:t>
                      </a:r>
                      <a:endParaRPr lang="en-IN" sz="14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721525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176CB25D-B088-42DA-A96A-F937FEAE91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320" y="2383691"/>
            <a:ext cx="49307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8283D-14A9-489E-A30E-CAEB02FA86A1}"/>
              </a:ext>
            </a:extLst>
          </p:cNvPr>
          <p:cNvSpPr/>
          <p:nvPr/>
        </p:nvSpPr>
        <p:spPr>
          <a:xfrm>
            <a:off x="1097279" y="1737360"/>
            <a:ext cx="10058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We have further singled out the top 5 VP’s with respect to Sector on basis of  highest revenue generation. </a:t>
            </a:r>
          </a:p>
        </p:txBody>
      </p:sp>
    </p:spTree>
    <p:extLst>
      <p:ext uri="{BB962C8B-B14F-4D97-AF65-F5344CB8AC3E}">
        <p14:creationId xmlns:p14="http://schemas.microsoft.com/office/powerpoint/2010/main" val="63529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E566D70-61DA-4530-B426-D8DF0E0B5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72625"/>
              </p:ext>
            </p:extLst>
          </p:nvPr>
        </p:nvGraphicFramePr>
        <p:xfrm>
          <a:off x="1140031" y="1413160"/>
          <a:ext cx="10027206" cy="443908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70531">
                  <a:extLst>
                    <a:ext uri="{9D8B030D-6E8A-4147-A177-3AD203B41FA5}">
                      <a16:colId xmlns:a16="http://schemas.microsoft.com/office/drawing/2014/main" val="2058685090"/>
                    </a:ext>
                  </a:extLst>
                </a:gridCol>
                <a:gridCol w="6117820">
                  <a:extLst>
                    <a:ext uri="{9D8B030D-6E8A-4147-A177-3AD203B41FA5}">
                      <a16:colId xmlns:a16="http://schemas.microsoft.com/office/drawing/2014/main" val="3654725241"/>
                    </a:ext>
                  </a:extLst>
                </a:gridCol>
                <a:gridCol w="3038855">
                  <a:extLst>
                    <a:ext uri="{9D8B030D-6E8A-4147-A177-3AD203B41FA5}">
                      <a16:colId xmlns:a16="http://schemas.microsoft.com/office/drawing/2014/main" val="2297954039"/>
                    </a:ext>
                  </a:extLst>
                </a:gridCol>
              </a:tblGrid>
              <a:tr h="326463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No.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Particular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Slide Number</a:t>
                      </a:r>
                      <a:endParaRPr lang="en-IN" sz="13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742542688"/>
                  </a:ext>
                </a:extLst>
              </a:tr>
              <a:tr h="326463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Problem Statement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3</a:t>
                      </a:r>
                      <a:endParaRPr lang="en-IN" sz="13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248694750"/>
                  </a:ext>
                </a:extLst>
              </a:tr>
              <a:tr h="326463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2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Objective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4</a:t>
                      </a:r>
                      <a:endParaRPr lang="en-IN" sz="13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192464985"/>
                  </a:ext>
                </a:extLst>
              </a:tr>
              <a:tr h="326463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3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Data Description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5 </a:t>
                      </a:r>
                      <a:endParaRPr lang="en-IN" sz="13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167607591"/>
                  </a:ext>
                </a:extLst>
              </a:tr>
              <a:tr h="326463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4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Data Cleaning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6 </a:t>
                      </a:r>
                      <a:endParaRPr lang="en-IN" sz="13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87836820"/>
                  </a:ext>
                </a:extLst>
              </a:tr>
              <a:tr h="326463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5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Exploratory Data Analysis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7 </a:t>
                      </a:r>
                      <a:endParaRPr lang="en-IN" sz="13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800069280"/>
                  </a:ext>
                </a:extLst>
              </a:tr>
              <a:tr h="326463">
                <a:tc>
                  <a:txBody>
                    <a:bodyPr/>
                    <a:lstStyle/>
                    <a:p>
                      <a:pPr algn="r"/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300" dirty="0"/>
                        <a:t>5.1  Top 5 VP-Manager Combination 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300" dirty="0"/>
                        <a:t>20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4103859578"/>
                  </a:ext>
                </a:extLst>
              </a:tr>
              <a:tr h="326463">
                <a:tc>
                  <a:txBody>
                    <a:bodyPr/>
                    <a:lstStyle/>
                    <a:p>
                      <a:pPr algn="r"/>
                      <a:r>
                        <a:rPr lang="en-IN" sz="1300" dirty="0"/>
                        <a:t>6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Models Built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300" dirty="0"/>
                        <a:t>21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16285345"/>
                  </a:ext>
                </a:extLst>
              </a:tr>
              <a:tr h="326463">
                <a:tc>
                  <a:txBody>
                    <a:bodyPr/>
                    <a:lstStyle/>
                    <a:p>
                      <a:pPr algn="r"/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IN" sz="1300" dirty="0"/>
                        <a:t> 6.1 Random</a:t>
                      </a:r>
                      <a:r>
                        <a:rPr lang="en-IN" sz="1300" baseline="0" dirty="0"/>
                        <a:t> Forest Classifier Report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r"/>
                      <a:endParaRPr lang="en-IN" sz="13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63">
                <a:tc>
                  <a:txBody>
                    <a:bodyPr/>
                    <a:lstStyle/>
                    <a:p>
                      <a:pPr algn="r"/>
                      <a:r>
                        <a:rPr lang="en-IN" sz="1300" dirty="0"/>
                        <a:t>7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False Prediction Loss Calculation 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300" dirty="0"/>
                        <a:t>23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098363803"/>
                  </a:ext>
                </a:extLst>
              </a:tr>
              <a:tr h="326463">
                <a:tc>
                  <a:txBody>
                    <a:bodyPr/>
                    <a:lstStyle/>
                    <a:p>
                      <a:pPr algn="r"/>
                      <a:r>
                        <a:rPr lang="en-IN" sz="1300" dirty="0"/>
                        <a:t>8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Training and Cross Validation Summary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300" dirty="0"/>
                        <a:t>24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784190382"/>
                  </a:ext>
                </a:extLst>
              </a:tr>
              <a:tr h="432531">
                <a:tc>
                  <a:txBody>
                    <a:bodyPr/>
                    <a:lstStyle/>
                    <a:p>
                      <a:pPr algn="r"/>
                      <a:r>
                        <a:rPr lang="en-IN" sz="1300" dirty="0"/>
                        <a:t>9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Results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300" dirty="0"/>
                        <a:t>25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267856921"/>
                  </a:ext>
                </a:extLst>
              </a:tr>
              <a:tr h="415464">
                <a:tc>
                  <a:txBody>
                    <a:bodyPr/>
                    <a:lstStyle/>
                    <a:p>
                      <a:pPr algn="r"/>
                      <a:r>
                        <a:rPr lang="en-IN" sz="1300" dirty="0"/>
                        <a:t>10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Recommendations</a:t>
                      </a:r>
                      <a:endParaRPr lang="en-IN" sz="13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300" dirty="0"/>
                        <a:t>26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6460060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D3CF488-BF79-45F8-A13A-33F00D2F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30" y="286603"/>
            <a:ext cx="8858992" cy="1079059"/>
          </a:xfrm>
        </p:spPr>
        <p:txBody>
          <a:bodyPr>
            <a:normAutofit fontScale="90000"/>
          </a:bodyPr>
          <a:lstStyle/>
          <a:p>
            <a:br>
              <a:rPr lang="en-US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br>
              <a:rPr lang="en-US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br>
              <a:rPr lang="en-US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Table of Contents</a:t>
            </a:r>
            <a:endParaRPr lang="en-IN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03634" y="1720840"/>
            <a:ext cx="18473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b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b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b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78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1864-B2D9-4AB9-88D2-AEA2AE6A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Top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 VP- Manager Combinations</a:t>
            </a:r>
            <a:endParaRPr lang="en-IN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D7CB-4FD5-483B-ABBA-D9178E7A0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dirty="0"/>
              <a:t>Combining inferences from the EDA, we analyze major factors contribute to the efficiency of a       VP-Manager Head combinations.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/>
              <a:t>These are the number of deals transacted , Sum of Cost of Deals Won &amp; Time period 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/>
              <a:t>Below table contains those top 5 VP-Managers that balance the criteria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C337FB-FA18-4F93-9D78-8200B2D85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91066"/>
              </p:ext>
            </p:extLst>
          </p:nvPr>
        </p:nvGraphicFramePr>
        <p:xfrm>
          <a:off x="2383692" y="3741615"/>
          <a:ext cx="7135434" cy="23074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5908">
                  <a:extLst>
                    <a:ext uri="{9D8B030D-6E8A-4147-A177-3AD203B41FA5}">
                      <a16:colId xmlns:a16="http://schemas.microsoft.com/office/drawing/2014/main" val="529084357"/>
                    </a:ext>
                  </a:extLst>
                </a:gridCol>
                <a:gridCol w="1977292">
                  <a:extLst>
                    <a:ext uri="{9D8B030D-6E8A-4147-A177-3AD203B41FA5}">
                      <a16:colId xmlns:a16="http://schemas.microsoft.com/office/drawing/2014/main" val="3147371888"/>
                    </a:ext>
                  </a:extLst>
                </a:gridCol>
                <a:gridCol w="1852234">
                  <a:extLst>
                    <a:ext uri="{9D8B030D-6E8A-4147-A177-3AD203B41FA5}">
                      <a16:colId xmlns:a16="http://schemas.microsoft.com/office/drawing/2014/main" val="3412277636"/>
                    </a:ext>
                  </a:extLst>
                </a:gridCol>
              </a:tblGrid>
              <a:tr h="60911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VP - SBU Head Combination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Number of Deals Won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Won Deal Cost ($’ Mn)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5511693"/>
                  </a:ext>
                </a:extLst>
              </a:tr>
              <a:tr h="38434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 Bergstrom       &amp;   Russell Dahlen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5200664"/>
                  </a:ext>
                </a:extLst>
              </a:tr>
              <a:tr h="3098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Neeraj Kumar          &amp;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Molly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Eakes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1613434"/>
                  </a:ext>
                </a:extLst>
              </a:tr>
              <a:tr h="3098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Mangesh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K.Singh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&amp;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Darin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Vath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9233396"/>
                  </a:ext>
                </a:extLst>
              </a:tr>
              <a:tr h="3098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Neeraj Kumar          &amp;    Vinay Kumar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4104804"/>
                  </a:ext>
                </a:extLst>
              </a:tr>
              <a:tr h="38434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Rahul Bajpai            &amp;   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Rudraksh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Sharma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5467677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568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901C1C-6A80-4383-9E19-4C9F7FF5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</a:t>
            </a:r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IN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Building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BDE85-A808-4933-B404-7487AADF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0224"/>
          </a:xfrm>
        </p:spPr>
        <p:txBody>
          <a:bodyPr>
            <a:no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IN" sz="1800" u="sng" dirty="0"/>
              <a:t>Feature Engineering</a:t>
            </a:r>
          </a:p>
          <a:p>
            <a:pPr marL="544068" lvl="1" indent="-342900">
              <a:buClrTx/>
              <a:buFont typeface="Wingdings" pitchFamily="2" charset="2"/>
              <a:buChar char="Ø"/>
            </a:pPr>
            <a:r>
              <a:rPr lang="en-IN" sz="1600" dirty="0"/>
              <a:t>Frequency Encoding - All variables are frequency encoded considering the high number of sub categories within each categorical variable.</a:t>
            </a:r>
          </a:p>
          <a:p>
            <a:pPr marL="544068" lvl="1" indent="-342900">
              <a:buClrTx/>
              <a:buFont typeface="Wingdings" pitchFamily="2" charset="2"/>
              <a:buChar char="Ø"/>
            </a:pPr>
            <a:r>
              <a:rPr lang="en-IN" sz="1600" dirty="0"/>
              <a:t>Standard Scaling - Variables are scaled to similar range to avoid skew.</a:t>
            </a:r>
          </a:p>
          <a:p>
            <a:pPr>
              <a:buClrTx/>
              <a:buFont typeface="Wingdings" pitchFamily="2" charset="2"/>
              <a:buChar char="Ø"/>
            </a:pPr>
            <a:endParaRPr lang="en-IN" sz="1800" dirty="0"/>
          </a:p>
          <a:p>
            <a:pPr>
              <a:buClrTx/>
              <a:buFont typeface="Wingdings" pitchFamily="2" charset="2"/>
              <a:buChar char="Ø"/>
            </a:pPr>
            <a:r>
              <a:rPr lang="en-IN" sz="1800" u="sng" dirty="0"/>
              <a:t>Train Test Split </a:t>
            </a:r>
            <a:r>
              <a:rPr lang="en-IN" sz="1800" dirty="0"/>
              <a:t>- 	Data frame is split into Train and Test in 75% : 25% ratio.</a:t>
            </a:r>
          </a:p>
          <a:p>
            <a:pPr>
              <a:buClrTx/>
              <a:buFont typeface="Wingdings" pitchFamily="2" charset="2"/>
              <a:buChar char="Ø"/>
            </a:pPr>
            <a:endParaRPr lang="en-IN" sz="1800" dirty="0"/>
          </a:p>
          <a:p>
            <a:pPr>
              <a:buClrTx/>
              <a:buFont typeface="Wingdings" pitchFamily="2" charset="2"/>
              <a:buChar char="Ø"/>
            </a:pPr>
            <a:r>
              <a:rPr lang="en-IN" sz="1800" u="sng" dirty="0"/>
              <a:t>Models Built </a:t>
            </a:r>
            <a:r>
              <a:rPr lang="en-IN" sz="1800" dirty="0"/>
              <a:t>- 	Multiple Algorithms are used to check its respective performance.</a:t>
            </a:r>
            <a:br>
              <a:rPr lang="en-IN" sz="1800" dirty="0"/>
            </a:br>
            <a:r>
              <a:rPr lang="en-IN" sz="1800" dirty="0"/>
              <a:t>		Few of these are – Random Forest, Decision Tree , K Nearest Neighbour &amp; SVM</a:t>
            </a:r>
          </a:p>
          <a:p>
            <a:pPr>
              <a:buClrTx/>
              <a:buFont typeface="Wingdings" pitchFamily="2" charset="2"/>
              <a:buChar char="Ø"/>
            </a:pPr>
            <a:endParaRPr lang="en-IN" sz="1800" dirty="0"/>
          </a:p>
          <a:p>
            <a:pPr>
              <a:buClrTx/>
              <a:buFont typeface="Wingdings" pitchFamily="2" charset="2"/>
              <a:buChar char="Ø"/>
            </a:pPr>
            <a:r>
              <a:rPr lang="en-IN" sz="1800" u="sng" dirty="0"/>
              <a:t>Performance Validation </a:t>
            </a:r>
            <a:r>
              <a:rPr lang="en-IN" sz="1800" dirty="0"/>
              <a:t>-    To gauge performance, </a:t>
            </a:r>
            <a:r>
              <a:rPr lang="fr-FR" sz="1800" dirty="0"/>
              <a:t>accuracy score, confusion matrix, and classification 				report were calculated.</a:t>
            </a:r>
            <a:endParaRPr lang="en-IN" sz="1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9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1C88-05F0-4EFB-BFBD-3C68DFC5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Random Forest Classifier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94D77CA-0D9E-49E7-81EC-D6101B67BB4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65" y="2194133"/>
            <a:ext cx="4241270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B467DCE-BEAE-4A97-BB97-BE4D13D00F0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769" y="2828925"/>
            <a:ext cx="4229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610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580A2D-47FE-4107-95A3-F632AEFC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 Cross Validation Summary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25CD301-2B19-4C92-8960-E67532AA5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021"/>
              </p:ext>
            </p:extLst>
          </p:nvPr>
        </p:nvGraphicFramePr>
        <p:xfrm>
          <a:off x="982638" y="1856156"/>
          <a:ext cx="10208525" cy="3484152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370531">
                  <a:extLst>
                    <a:ext uri="{9D8B030D-6E8A-4147-A177-3AD203B41FA5}">
                      <a16:colId xmlns:a16="http://schemas.microsoft.com/office/drawing/2014/main" val="3765273920"/>
                    </a:ext>
                  </a:extLst>
                </a:gridCol>
                <a:gridCol w="1430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2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301">
                  <a:extLst>
                    <a:ext uri="{9D8B030D-6E8A-4147-A177-3AD203B41FA5}">
                      <a16:colId xmlns:a16="http://schemas.microsoft.com/office/drawing/2014/main" val="1791670288"/>
                    </a:ext>
                  </a:extLst>
                </a:gridCol>
              </a:tblGrid>
              <a:tr h="387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Type II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31829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r>
                        <a:rPr lang="en-IN" dirty="0"/>
                        <a:t>Decision Tree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06768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r>
                        <a:rPr lang="en-IN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effectLst/>
                        </a:rPr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0.77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24151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r>
                        <a:rPr lang="en-IN" dirty="0"/>
                        <a:t>K Nearest Neighbour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42465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r>
                        <a:rPr lang="en-IN" dirty="0" err="1"/>
                        <a:t>GaussianNB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698765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21450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r>
                        <a:rPr lang="en-IN" dirty="0" err="1"/>
                        <a:t>SGDClassifier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r>
                        <a:rPr lang="en-IN" dirty="0"/>
                        <a:t>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87104" y="5459105"/>
            <a:ext cx="1039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Summary: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58599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B6DEC0-EAF9-4503-BBBA-8611E182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False Prediction Loss Calculation</a:t>
            </a:r>
            <a:endParaRPr lang="en-IN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8D4486-29AA-4D5D-BB3E-B8E88DC847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dirty="0"/>
              <a:t>If a Deal Status is actually “Won”, but is predicted as “Lost”, then company will lose that potential deal amount.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/>
              <a:t>This is a Type II Error.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/>
              <a:t>In Random Forest Classifier, </a:t>
            </a:r>
            <a:br>
              <a:rPr lang="en-US" dirty="0"/>
            </a:br>
            <a:r>
              <a:rPr lang="en-US" dirty="0"/>
              <a:t>the number of False Negative deals are 294.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Summing the Deal Costs of such deals, we get an opportunity cost loss of $ 222.05 million</a:t>
            </a:r>
          </a:p>
          <a:p>
            <a:pPr>
              <a:buClrTx/>
              <a:buFont typeface="Wingdings" pitchFamily="2" charset="2"/>
              <a:buChar char="Ø"/>
            </a:pPr>
            <a:endParaRPr lang="en-IN" dirty="0"/>
          </a:p>
          <a:p>
            <a:pPr>
              <a:buClrTx/>
              <a:buFont typeface="Wingdings" pitchFamily="2" charset="2"/>
              <a:buChar char="Ø"/>
            </a:pPr>
            <a:r>
              <a:rPr lang="en-IN" u="sng" dirty="0"/>
              <a:t>FALSE PREDICTION LOSS = $ 222.05 million</a:t>
            </a:r>
            <a:endParaRPr lang="en-US" u="sng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94599DB-5DFC-44B2-BE2D-44A451C404F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65" y="2194133"/>
            <a:ext cx="4241270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0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33C51-502A-4D52-8217-EF3C0F73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Results</a:t>
            </a:r>
            <a:endParaRPr lang="en-IN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330DE-AF40-480B-9643-036F449A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641" y="1845734"/>
            <a:ext cx="10196624" cy="4023360"/>
          </a:xfrm>
        </p:spPr>
        <p:txBody>
          <a:bodyPr>
            <a:normAutofit/>
          </a:bodyPr>
          <a:lstStyle/>
          <a:p>
            <a:pPr>
              <a:buClrTx/>
              <a:buSzPct val="50000"/>
              <a:buFont typeface="Wingdings" pitchFamily="2" charset="2"/>
              <a:buChar char="Ø"/>
            </a:pPr>
            <a:r>
              <a:rPr lang="en-US" dirty="0"/>
              <a:t>Our aim is to  build a Machine Learning  model  to predict the win/loss probability for         	 IT  Consulting  Company .</a:t>
            </a:r>
          </a:p>
          <a:p>
            <a:pPr>
              <a:buClrTx/>
              <a:buSzPct val="50000"/>
              <a:buFont typeface="Wingdings" pitchFamily="2" charset="2"/>
              <a:buChar char="Ø"/>
            </a:pPr>
            <a:r>
              <a:rPr lang="en-US" dirty="0"/>
              <a:t>We performed exploratory data analysis to identify factors that correlate with winning probability of deals. </a:t>
            </a:r>
          </a:p>
          <a:p>
            <a:pPr>
              <a:buClrTx/>
              <a:buSzPct val="50000"/>
              <a:buFont typeface="Wingdings" pitchFamily="2" charset="2"/>
              <a:buChar char="Ø"/>
            </a:pPr>
            <a:r>
              <a:rPr lang="en-US" dirty="0"/>
              <a:t>Later, we used these factors to create different models &amp; found </a:t>
            </a:r>
            <a:r>
              <a:rPr lang="en-US" u="sng" dirty="0"/>
              <a:t>Random Forest Classifier  </a:t>
            </a:r>
            <a:r>
              <a:rPr lang="en-US" dirty="0"/>
              <a:t>with highest accuracy of </a:t>
            </a:r>
            <a:r>
              <a:rPr lang="en-US" u="sng" dirty="0"/>
              <a:t>81%</a:t>
            </a:r>
            <a:r>
              <a:rPr lang="en-US" dirty="0"/>
              <a:t> win prediction probability  for the Organization. </a:t>
            </a:r>
            <a:endParaRPr lang="en-IN" dirty="0"/>
          </a:p>
          <a:p>
            <a:pPr>
              <a:buClrTx/>
              <a:buSzPct val="50000"/>
              <a:buFont typeface="Wingdings" pitchFamily="2" charset="2"/>
              <a:buChar char="Ø"/>
            </a:pPr>
            <a:r>
              <a:rPr lang="en-US" dirty="0"/>
              <a:t>Firstly we conclude stating that  quantitative methods should not take precedence over known information or justifiable sentiments about the chances of winning a particular deal.</a:t>
            </a:r>
          </a:p>
          <a:p>
            <a:pPr>
              <a:buClrTx/>
              <a:buSzPct val="50000"/>
              <a:buFont typeface="Wingdings" pitchFamily="2" charset="2"/>
              <a:buChar char="Ø"/>
            </a:pPr>
            <a:r>
              <a:rPr lang="en-US" dirty="0"/>
              <a:t>However there is a place for win prediction modeling  play a competitive edge in securing a deal.</a:t>
            </a:r>
            <a:endParaRPr lang="en-IN" dirty="0"/>
          </a:p>
          <a:p>
            <a:pPr>
              <a:buClrTx/>
              <a:buSzPct val="50000"/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28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72E3-4595-47CA-9DE6-FBB04F86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52" y="286603"/>
            <a:ext cx="10060527" cy="145075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Recommendations</a:t>
            </a:r>
            <a:endParaRPr lang="en-IN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3F79-A9BA-4A3F-BD89-580BCBF53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786" y="1845734"/>
            <a:ext cx="9803219" cy="4023360"/>
          </a:xfrm>
        </p:spPr>
        <p:txBody>
          <a:bodyPr>
            <a:normAutofit/>
          </a:bodyPr>
          <a:lstStyle/>
          <a:p>
            <a:pPr lvl="1">
              <a:buClrTx/>
              <a:buNone/>
            </a:pPr>
            <a:r>
              <a:rPr lang="en-US" sz="2400" b="1" u="sng" dirty="0"/>
              <a:t>To conclude</a:t>
            </a:r>
          </a:p>
          <a:p>
            <a:pPr lvl="1">
              <a:buClrTx/>
              <a:buFont typeface="Wingdings" pitchFamily="2" charset="2"/>
              <a:buChar char="Ø"/>
            </a:pPr>
            <a:endParaRPr lang="en-US" u="sng" dirty="0"/>
          </a:p>
          <a:p>
            <a:pPr lvl="1">
              <a:buClrTx/>
              <a:buSzPct val="50000"/>
              <a:buFont typeface="Wingdings" pitchFamily="2" charset="2"/>
              <a:buChar char="Ø"/>
            </a:pPr>
            <a:r>
              <a:rPr lang="en-US" sz="2000" dirty="0"/>
              <a:t>In the absence of a reliable subjective gauge of a deal’s likelihood of being won, a quantitative model provides an anchor point for determining the viability of a deal within the opportunities pipeline. </a:t>
            </a:r>
          </a:p>
          <a:p>
            <a:pPr lvl="1">
              <a:buClrTx/>
              <a:buSzPct val="50000"/>
              <a:buFont typeface="Wingdings" pitchFamily="2" charset="2"/>
              <a:buChar char="Ø"/>
            </a:pPr>
            <a:endParaRPr lang="en-US" sz="2000" dirty="0"/>
          </a:p>
          <a:p>
            <a:pPr lvl="1">
              <a:buClrTx/>
              <a:buSzPct val="50000"/>
              <a:buFont typeface="Wingdings" pitchFamily="2" charset="2"/>
              <a:buChar char="Ø"/>
            </a:pPr>
            <a:r>
              <a:rPr lang="en-US" sz="2000" dirty="0"/>
              <a:t>In this deal win prediction we further identified  the opportunity deal loss for </a:t>
            </a:r>
            <a:r>
              <a:rPr lang="en-US" sz="2000" b="1" u="sng" dirty="0"/>
              <a:t>294</a:t>
            </a:r>
            <a:r>
              <a:rPr lang="en-US" sz="2000" dirty="0"/>
              <a:t> deals leading to  </a:t>
            </a:r>
            <a:r>
              <a:rPr lang="en-US" sz="2000" b="1" u="sng" dirty="0"/>
              <a:t>$222.05  </a:t>
            </a:r>
            <a:r>
              <a:rPr lang="en-US" sz="2000" dirty="0"/>
              <a:t>million such upcoming deals can be turned into profits with added due diligence.</a:t>
            </a:r>
          </a:p>
          <a:p>
            <a:pPr lvl="1">
              <a:buClrTx/>
              <a:buSzPct val="50000"/>
              <a:buFont typeface="Wingdings" pitchFamily="2" charset="2"/>
              <a:buChar char="Ø"/>
            </a:pPr>
            <a:endParaRPr lang="en-US" sz="2000" dirty="0"/>
          </a:p>
          <a:p>
            <a:pPr lvl="1">
              <a:buClrTx/>
              <a:buSzPct val="50000"/>
              <a:buFont typeface="Wingdings" pitchFamily="2" charset="2"/>
              <a:buChar char="Ø"/>
            </a:pPr>
            <a:r>
              <a:rPr lang="en-US" sz="2000" dirty="0"/>
              <a:t>From analysis, we conclude that Best VP and Manager combinations for any variable is determined by the combination of win ratio and volume of win deals.</a:t>
            </a:r>
          </a:p>
          <a:p>
            <a:pPr lvl="1">
              <a:buClrTx/>
              <a:buSzPct val="50000"/>
              <a:buNone/>
            </a:pPr>
            <a:endParaRPr lang="en-US" sz="2000" dirty="0"/>
          </a:p>
          <a:p>
            <a:pPr>
              <a:buClrTx/>
              <a:buNone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6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EE11D5-71CC-413E-95EF-5651B6DC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20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IN" sz="120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0E7E25-7749-4709-BFB9-B9EC52C00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Kenny D          </a:t>
            </a:r>
            <a:r>
              <a:rPr lang="en-IN" dirty="0"/>
              <a:t>B L DEEPTHI          Aditi GOYAL            Arjun 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62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EEE9-2B39-4199-9BDC-1951DCCA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34" y="286603"/>
            <a:ext cx="9761517" cy="1447194"/>
          </a:xfrm>
        </p:spPr>
        <p:txBody>
          <a:bodyPr/>
          <a:lstStyle/>
          <a:p>
            <a:r>
              <a:rPr lang="en-US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Problem Statement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223158" y="1745673"/>
            <a:ext cx="9951524" cy="430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An IT Consulting company needs analysis and prediction of  win possibility for potential client deals using variable combinations in order to optimally allocate staff and resources, to mount the company’s profitability &amp; meet the growth targets.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Our company earns revenue by providing IT solutions to clients from various sectors through successful deals.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this extremely competitive market, it is vital for company to maximize the successful deals count  by exercising caution and prudence in allocation of resources for bidding proposals.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As a result, our company requires a machine learning (ML) model for making predictive analysis around the defined problems assuring maximum accuracy. </a:t>
            </a:r>
          </a:p>
          <a:p>
            <a:pPr algn="ctr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45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428C-6F5C-4F50-844A-92089435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Objective</a:t>
            </a:r>
            <a:endParaRPr lang="en-US" spc="5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4155-4F7D-4962-9CD9-CDA060799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95" y="1845734"/>
            <a:ext cx="10794670" cy="4023360"/>
          </a:xfrm>
        </p:spPr>
        <p:txBody>
          <a:bodyPr>
            <a:normAutofit/>
          </a:bodyPr>
          <a:lstStyle/>
          <a:p>
            <a:pPr lvl="1">
              <a:buClrTx/>
              <a:buNone/>
            </a:pPr>
            <a:r>
              <a:rPr lang="en-US" b="1" u="sng" dirty="0">
                <a:solidFill>
                  <a:schemeClr val="tx1"/>
                </a:solidFill>
              </a:rPr>
              <a:t>Objective 1: </a:t>
            </a:r>
            <a:r>
              <a:rPr lang="en-US" dirty="0">
                <a:solidFill>
                  <a:schemeClr val="tx1"/>
                </a:solidFill>
              </a:rPr>
              <a:t>Predictive Analytics - Build a ML model  to predict the probability of win/loss for bidding activities for a potential client. </a:t>
            </a:r>
          </a:p>
          <a:p>
            <a:pPr lvl="1">
              <a:buClrTx/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4">
              <a:buClrTx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In this project through  exploratory data analysis &amp;  predictive algorithms, we  will endow  various combinations using the given criteria that enhances the possibility of winning a deal.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 lvl="1">
              <a:buClrTx/>
              <a:buNone/>
            </a:pPr>
            <a:r>
              <a:rPr lang="en-US" b="1" u="sng" dirty="0">
                <a:solidFill>
                  <a:schemeClr val="tx1"/>
                </a:solidFill>
              </a:rPr>
              <a:t>Objective 2</a:t>
            </a:r>
            <a:r>
              <a:rPr lang="en-US" dirty="0">
                <a:solidFill>
                  <a:schemeClr val="tx1"/>
                </a:solidFill>
              </a:rPr>
              <a:t>: Prescriptive Analytics – Identify variable/s that are most likely to help in converting an opportunity into a win.</a:t>
            </a:r>
          </a:p>
          <a:p>
            <a:pPr lvl="1">
              <a:buClrTx/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4">
              <a:buClrTx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The project also aims to predict finest VP &amp; Manager combinations for allocation of deals  in order to improve the success rate in bids .</a:t>
            </a:r>
          </a:p>
          <a:p>
            <a:pPr lvl="4">
              <a:buClrTx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Further we will evaluate the total amount of Deal Cost Lost due to incorrect prediction which can be used as reference for upcoming deals success predictions.</a:t>
            </a:r>
          </a:p>
          <a:p>
            <a:pPr lvl="5">
              <a:buClrTx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2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C9D8-B468-49F9-81C1-C810C195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Description</a:t>
            </a:r>
            <a:endParaRPr lang="en-IN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20D5-A732-4C9C-BFB6-02AB2EE06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4770"/>
            <a:ext cx="10469286" cy="758272"/>
          </a:xfrm>
        </p:spPr>
        <p:txBody>
          <a:bodyPr>
            <a:normAutofit fontScale="92500" lnSpcReduction="20000"/>
          </a:bodyPr>
          <a:lstStyle/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Data set contains 1 target variable (Deal status code), 8 Deal criteria  &amp; 10061 closed deals data for period of 8 years. 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>
              <a:buClrTx/>
            </a:pP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188326-C4B4-446B-A868-7DCE1C055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04105"/>
              </p:ext>
            </p:extLst>
          </p:nvPr>
        </p:nvGraphicFramePr>
        <p:xfrm>
          <a:off x="1258784" y="2673041"/>
          <a:ext cx="9953699" cy="3324031"/>
        </p:xfrm>
        <a:graphic>
          <a:graphicData uri="http://schemas.openxmlformats.org/drawingml/2006/table">
            <a:tbl>
              <a:tblPr firstRow="1" lastRow="1" bandRow="1">
                <a:tableStyleId>{46F890A9-2807-4EBB-B81D-B2AA78EC7F39}</a:tableStyleId>
              </a:tblPr>
              <a:tblGrid>
                <a:gridCol w="2375065">
                  <a:extLst>
                    <a:ext uri="{9D8B030D-6E8A-4147-A177-3AD203B41FA5}">
                      <a16:colId xmlns:a16="http://schemas.microsoft.com/office/drawing/2014/main" val="720949102"/>
                    </a:ext>
                  </a:extLst>
                </a:gridCol>
                <a:gridCol w="1947554">
                  <a:extLst>
                    <a:ext uri="{9D8B030D-6E8A-4147-A177-3AD203B41FA5}">
                      <a16:colId xmlns:a16="http://schemas.microsoft.com/office/drawing/2014/main" val="1944892068"/>
                    </a:ext>
                  </a:extLst>
                </a:gridCol>
                <a:gridCol w="5631080">
                  <a:extLst>
                    <a:ext uri="{9D8B030D-6E8A-4147-A177-3AD203B41FA5}">
                      <a16:colId xmlns:a16="http://schemas.microsoft.com/office/drawing/2014/main" val="3167446525"/>
                    </a:ext>
                  </a:extLst>
                </a:gridCol>
              </a:tblGrid>
              <a:tr h="347391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 dirty="0">
                          <a:effectLst/>
                        </a:rPr>
                        <a:t>Column Name</a:t>
                      </a:r>
                      <a:endParaRPr lang="en-IN" sz="1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Data Type</a:t>
                      </a:r>
                      <a:endParaRPr lang="en-IN" sz="1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 dirty="0">
                          <a:effectLst/>
                        </a:rPr>
                        <a:t>Description</a:t>
                      </a:r>
                      <a:endParaRPr lang="en-IN" sz="1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7207648"/>
                  </a:ext>
                </a:extLst>
              </a:tr>
              <a:tr h="32066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Client Category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Categorical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Industry in which the client works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9698163"/>
                  </a:ext>
                </a:extLst>
              </a:tr>
              <a:tr h="32066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Solution Type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Categorical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solution group the client requires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2282595"/>
                  </a:ext>
                </a:extLst>
              </a:tr>
              <a:tr h="32066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Deal Date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date the opportunity was created (Pitch date)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9642774"/>
                  </a:ext>
                </a:extLst>
              </a:tr>
              <a:tr h="32066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Sector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Categorical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sector for which the solution is to be provided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8772269"/>
                  </a:ext>
                </a:extLst>
              </a:tr>
              <a:tr h="32066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Location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Categorical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Client location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4503780"/>
                  </a:ext>
                </a:extLst>
              </a:tr>
              <a:tr h="32066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VP Name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Categorical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Vice President – main contact dealing with the client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3788382"/>
                  </a:ext>
                </a:extLst>
              </a:tr>
              <a:tr h="32066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Manager Name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Categorical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Manager of the team working on the project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848952"/>
                  </a:ext>
                </a:extLst>
              </a:tr>
              <a:tr h="4113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Deal Cost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Numerical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initial cost of the deal (assuming currency as USD)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1334490"/>
                  </a:ext>
                </a:extLst>
              </a:tr>
              <a:tr h="32066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Deal Status Code (Target)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Categorical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Final status of the deal (Won/Lost)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3651080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99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83C1-E65D-4AB5-AB2D-2EDA67ED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Cleaning</a:t>
            </a:r>
            <a:endParaRPr lang="en-IN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ABFAE3-1577-4873-9130-882D6672F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324513"/>
              </p:ext>
            </p:extLst>
          </p:nvPr>
        </p:nvGraphicFramePr>
        <p:xfrm>
          <a:off x="712519" y="2561970"/>
          <a:ext cx="10818421" cy="3475284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2588821">
                  <a:extLst>
                    <a:ext uri="{9D8B030D-6E8A-4147-A177-3AD203B41FA5}">
                      <a16:colId xmlns:a16="http://schemas.microsoft.com/office/drawing/2014/main" val="2912034696"/>
                    </a:ext>
                  </a:extLst>
                </a:gridCol>
                <a:gridCol w="1603169">
                  <a:extLst>
                    <a:ext uri="{9D8B030D-6E8A-4147-A177-3AD203B41FA5}">
                      <a16:colId xmlns:a16="http://schemas.microsoft.com/office/drawing/2014/main" val="2187739456"/>
                    </a:ext>
                  </a:extLst>
                </a:gridCol>
                <a:gridCol w="2248018">
                  <a:extLst>
                    <a:ext uri="{9D8B030D-6E8A-4147-A177-3AD203B41FA5}">
                      <a16:colId xmlns:a16="http://schemas.microsoft.com/office/drawing/2014/main" val="2273992708"/>
                    </a:ext>
                  </a:extLst>
                </a:gridCol>
                <a:gridCol w="4378413">
                  <a:extLst>
                    <a:ext uri="{9D8B030D-6E8A-4147-A177-3AD203B41FA5}">
                      <a16:colId xmlns:a16="http://schemas.microsoft.com/office/drawing/2014/main" val="1721187724"/>
                    </a:ext>
                  </a:extLst>
                </a:gridCol>
              </a:tblGrid>
              <a:tr h="5805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Number of Rows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Action Taken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38921"/>
                  </a:ext>
                </a:extLst>
              </a:tr>
              <a:tr h="64881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Deal Cost = 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246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Deals removed.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As data is taken from CRM framework, an entry of 0 is not possible. Hence its an error.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21335"/>
                  </a:ext>
                </a:extLst>
              </a:tr>
              <a:tr h="77413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Duplicate deals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Deals removed.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Duplicate deals might be due to a clerical error. Such entries would incorrectly skew the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64345"/>
                  </a:ext>
                </a:extLst>
              </a:tr>
              <a:tr h="77413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Client Category = NA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Replaced with “Unknown”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Imputing category as mode might skew the data towards that category. Hence, better to rename it to avoid loss of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827310"/>
                  </a:ext>
                </a:extLst>
              </a:tr>
              <a:tr h="648814"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Remaining </a:t>
                      </a:r>
                      <a:r>
                        <a:rPr lang="en-IN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Number of Deals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9802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EDA</a:t>
                      </a:r>
                      <a:r>
                        <a:rPr lang="en-IN" sz="1600" b="0" baseline="0" dirty="0">
                          <a:solidFill>
                            <a:schemeClr val="tx1"/>
                          </a:solidFill>
                        </a:rPr>
                        <a:t> &amp; Model Building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Data set with 9802 rows of closed deals was used</a:t>
                      </a:r>
                      <a:r>
                        <a:rPr lang="en-IN" sz="1600" b="0" baseline="0" dirty="0">
                          <a:solidFill>
                            <a:schemeClr val="tx1"/>
                          </a:solidFill>
                        </a:rPr>
                        <a:t> in ML model building.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7729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9B03E7-DC87-4237-B9C1-76BE5909472B}"/>
              </a:ext>
            </a:extLst>
          </p:cNvPr>
          <p:cNvSpPr txBox="1">
            <a:spLocks/>
          </p:cNvSpPr>
          <p:nvPr/>
        </p:nvSpPr>
        <p:spPr>
          <a:xfrm>
            <a:off x="1097280" y="1845735"/>
            <a:ext cx="10058400" cy="56795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Before working on the data, few preliminary checks were done to weed out any data discrepancy.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64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57169-DF66-4CFF-83FE-FAB8AA0E033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6000" spc="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EXPLORATORY DATA ANALYSIS</a:t>
            </a:r>
            <a:endParaRPr lang="en-IN" sz="6000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4ACB6A-F640-41AC-B9C1-422FABECA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345676"/>
              </p:ext>
            </p:extLst>
          </p:nvPr>
        </p:nvGraphicFramePr>
        <p:xfrm>
          <a:off x="5355771" y="1923803"/>
          <a:ext cx="5997039" cy="3957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7</a:t>
            </a:fld>
            <a:endParaRPr lang="en-IN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DA5114F-68F1-4409-842E-66E3335ED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235976"/>
              </p:ext>
            </p:extLst>
          </p:nvPr>
        </p:nvGraphicFramePr>
        <p:xfrm>
          <a:off x="1436907" y="2063800"/>
          <a:ext cx="3918864" cy="3817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9432">
                  <a:extLst>
                    <a:ext uri="{9D8B030D-6E8A-4147-A177-3AD203B41FA5}">
                      <a16:colId xmlns:a16="http://schemas.microsoft.com/office/drawing/2014/main" val="1887504123"/>
                    </a:ext>
                  </a:extLst>
                </a:gridCol>
                <a:gridCol w="1959432">
                  <a:extLst>
                    <a:ext uri="{9D8B030D-6E8A-4147-A177-3AD203B41FA5}">
                      <a16:colId xmlns:a16="http://schemas.microsoft.com/office/drawing/2014/main" val="2960125507"/>
                    </a:ext>
                  </a:extLst>
                </a:gridCol>
              </a:tblGrid>
              <a:tr h="374381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Column Name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Unique Values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8579"/>
                  </a:ext>
                </a:extLst>
              </a:tr>
              <a:tr h="3743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</a:rPr>
                        <a:t>Client Category</a:t>
                      </a:r>
                      <a:endParaRPr lang="en-IN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04514"/>
                  </a:ext>
                </a:extLst>
              </a:tr>
              <a:tr h="3743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</a:rPr>
                        <a:t>Solution Type</a:t>
                      </a:r>
                      <a:endParaRPr lang="en-IN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838373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</a:rPr>
                        <a:t>Deal Date </a:t>
                      </a:r>
                      <a:endParaRPr lang="en-IN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2530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706183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</a:rPr>
                        <a:t>Sector</a:t>
                      </a:r>
                      <a:endParaRPr lang="en-IN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394525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</a:rPr>
                        <a:t>Location</a:t>
                      </a:r>
                      <a:endParaRPr lang="en-IN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168035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VP Name</a:t>
                      </a:r>
                      <a:endParaRPr lang="en-IN" sz="18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657968"/>
                  </a:ext>
                </a:extLst>
              </a:tr>
              <a:tr h="37438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Manager Name</a:t>
                      </a:r>
                      <a:endParaRPr lang="en-IN" sz="18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21579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Deal Cost</a:t>
                      </a:r>
                      <a:endParaRPr lang="en-IN" sz="18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1468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96660"/>
                  </a:ext>
                </a:extLst>
              </a:tr>
              <a:tr h="45821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</a:rPr>
                        <a:t>Deal Status Code</a:t>
                      </a:r>
                      <a:endParaRPr lang="en-IN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92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76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67C9-7B31-4CBE-B977-866C2F40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35" y="522653"/>
            <a:ext cx="3705101" cy="891478"/>
          </a:xfrm>
        </p:spPr>
        <p:txBody>
          <a:bodyPr/>
          <a:lstStyle/>
          <a:p>
            <a:r>
              <a:rPr lang="en-IN" sz="3200" dirty="0"/>
              <a:t>Won Deals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E74C-E9D3-4E2C-8F54-3706A761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881" y="1552353"/>
            <a:ext cx="3764477" cy="4752851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Adjacent Heatmap derives there are numerous combinations who have positively converted more than 50% of their deals.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Total number of deals won are  3751 &amp; Sum of Won deals cost is $ </a:t>
            </a:r>
            <a:r>
              <a:rPr lang="en-US" dirty="0"/>
              <a:t>2,947,958,825</a:t>
            </a:r>
            <a:r>
              <a:rPr lang="en-IN" dirty="0"/>
              <a:t> which is 38.25 % of total deals 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Total Sum of deals won is further bifurcated in to 4 ranges  for detail analysis.</a:t>
            </a:r>
          </a:p>
          <a:p>
            <a:pPr>
              <a:buClrTx/>
              <a:buFont typeface="Wingdings" pitchFamily="2" charset="2"/>
              <a:buChar char="Ø"/>
            </a:pPr>
            <a:endParaRPr lang="en-IN" dirty="0"/>
          </a:p>
          <a:p>
            <a:pPr>
              <a:buClrTx/>
            </a:pPr>
            <a:endParaRPr lang="en-IN" dirty="0"/>
          </a:p>
          <a:p>
            <a:pPr>
              <a:buClrTx/>
              <a:buFont typeface="Wingdings" pitchFamily="2" charset="2"/>
              <a:buChar char="Ø"/>
            </a:pPr>
            <a:endParaRPr lang="en-IN" dirty="0"/>
          </a:p>
          <a:p>
            <a:pPr>
              <a:buClrTx/>
              <a:buFont typeface="Wingdings" pitchFamily="2" charset="2"/>
              <a:buChar char="Ø"/>
            </a:pPr>
            <a:endParaRPr lang="en-IN" dirty="0"/>
          </a:p>
          <a:p>
            <a:pPr>
              <a:buClrTx/>
              <a:buFont typeface="Wingdings" pitchFamily="2" charset="2"/>
              <a:buChar char="Ø"/>
            </a:pPr>
            <a:r>
              <a:rPr lang="en-IN" dirty="0"/>
              <a:t>The combinations with ratio above 0.5 can be given more deals as they have potential.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FAC1C1D-F974-4313-A9AD-355F8DD577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92" y="88105"/>
            <a:ext cx="7635833" cy="663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24000"/>
              </p:ext>
            </p:extLst>
          </p:nvPr>
        </p:nvGraphicFramePr>
        <p:xfrm>
          <a:off x="275618" y="3759784"/>
          <a:ext cx="3515097" cy="131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2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Sum of won deals  cost range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VP &amp; Manager Combination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 Deals Won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0-25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836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26-50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51-75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76-100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307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966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3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EAFA-38AA-49F7-BAD4-4F4BFCD9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178131"/>
            <a:ext cx="3716976" cy="166254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VP &amp; Manager Combinations</a:t>
            </a:r>
            <a:br>
              <a:rPr lang="en-US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539969-44BD-43C1-AC69-49C2450930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7032" y="0"/>
            <a:ext cx="7744968" cy="68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8E12-0164-4518-A038-1B755959D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0005" y="1828800"/>
            <a:ext cx="3467595" cy="4476404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Data Contains a total of 960 unique combinations of VP &amp; Managers.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Our Company hired 43 VP’s  &amp; 276 Managers for contribution of company revenue.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Data reveals very few VP and Manager combinations are highly successful.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The Dark red bars are VP Manager combinations who have brought high Deal Revenue to the company.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Top  5 combination of VP &amp; Managers contribute to 3.15% of won deals.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/>
              <a:t>From the horizontal bars, we see that VP have more weight over Winning a deal than does Manager.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637-875A-4A7F-B572-8B553AA1EEF2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1607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5598</TotalTime>
  <Words>1848</Words>
  <Application>Microsoft Office PowerPoint</Application>
  <PresentationFormat>Widescreen</PresentationFormat>
  <Paragraphs>514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Wingdings</vt:lpstr>
      <vt:lpstr>Retrospect</vt:lpstr>
      <vt:lpstr>PowerPoint Presentation</vt:lpstr>
      <vt:lpstr>    Table of Contents</vt:lpstr>
      <vt:lpstr>Problem Statement</vt:lpstr>
      <vt:lpstr>Objective</vt:lpstr>
      <vt:lpstr>Data Description</vt:lpstr>
      <vt:lpstr>Data Cleaning</vt:lpstr>
      <vt:lpstr>EXPLORATORY DATA ANALYSIS</vt:lpstr>
      <vt:lpstr>Won Deals Analysis</vt:lpstr>
      <vt:lpstr> VP &amp; Manager Combinations </vt:lpstr>
      <vt:lpstr>Win Deal Cost Percentage of VP Name</vt:lpstr>
      <vt:lpstr> VP Name  and Year Combinations </vt:lpstr>
      <vt:lpstr>VP Name   &amp; Client Category Combinations</vt:lpstr>
      <vt:lpstr>Win Deal Cost Percentage of Top 5 VP in   Client Category</vt:lpstr>
      <vt:lpstr>VP Name and Location  Combinations</vt:lpstr>
      <vt:lpstr>Win Deal Cost Percentage of Top 5 VP in Location</vt:lpstr>
      <vt:lpstr>VP Name  and  Solution Type Combinations</vt:lpstr>
      <vt:lpstr>Win Deal Cost Percentage of Top 5 VP in Solution Type</vt:lpstr>
      <vt:lpstr>VP Name  &amp; Sector  Combinations</vt:lpstr>
      <vt:lpstr>Win Deal Cost Percentage of Top 5 VP in  Sector</vt:lpstr>
      <vt:lpstr>Top 5 VP- Manager Combinations</vt:lpstr>
      <vt:lpstr>Model Building</vt:lpstr>
      <vt:lpstr>Random Forest Classifier</vt:lpstr>
      <vt:lpstr>Model Cross Validation Summary</vt:lpstr>
      <vt:lpstr>False Prediction Loss Calculation</vt:lpstr>
      <vt:lpstr>Results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 Prediction Analysis</dc:title>
  <dc:creator>Kenny Devarapalli</dc:creator>
  <cp:lastModifiedBy>Kenny Devarapalli</cp:lastModifiedBy>
  <cp:revision>283</cp:revision>
  <dcterms:created xsi:type="dcterms:W3CDTF">2021-04-25T07:08:19Z</dcterms:created>
  <dcterms:modified xsi:type="dcterms:W3CDTF">2021-09-16T08:03:50Z</dcterms:modified>
</cp:coreProperties>
</file>