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Questrial"/>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Questrial-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32df204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2df204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32df204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32df204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32df204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32df204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bfb50d4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bfb50d4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2df2040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2df2040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1600"/>
              </a:spcBef>
              <a:spcAft>
                <a:spcPts val="1600"/>
              </a:spcAft>
              <a:buNone/>
            </a:pPr>
            <a:r>
              <a:t/>
            </a:r>
            <a:endParaRPr sz="1800">
              <a:solidFill>
                <a:schemeClr val="dk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32df2040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32df204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6bfb50d4a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6bfb50d4a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6bfb50d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bfb50d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495550"/>
            <a:ext cx="8520600" cy="105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latin typeface="Questrial"/>
                <a:ea typeface="Questrial"/>
                <a:cs typeface="Questrial"/>
                <a:sym typeface="Questrial"/>
              </a:rPr>
              <a:t>Example Class 4 </a:t>
            </a:r>
            <a:endParaRPr>
              <a:latin typeface="Questrial"/>
              <a:ea typeface="Questrial"/>
              <a:cs typeface="Questrial"/>
              <a:sym typeface="Questrial"/>
            </a:endParaRPr>
          </a:p>
        </p:txBody>
      </p:sp>
      <p:sp>
        <p:nvSpPr>
          <p:cNvPr id="68" name="Google Shape;68;p13"/>
          <p:cNvSpPr txBox="1"/>
          <p:nvPr>
            <p:ph idx="1" type="subTitle"/>
          </p:nvPr>
        </p:nvSpPr>
        <p:spPr>
          <a:xfrm>
            <a:off x="686950" y="1611425"/>
            <a:ext cx="8039400" cy="27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Questrial"/>
                <a:ea typeface="Questrial"/>
                <a:cs typeface="Questrial"/>
                <a:sym typeface="Questrial"/>
              </a:rPr>
              <a:t>Group 2: </a:t>
            </a:r>
            <a:endParaRPr>
              <a:latin typeface="Questrial"/>
              <a:ea typeface="Questrial"/>
              <a:cs typeface="Questrial"/>
              <a:sym typeface="Questrial"/>
            </a:endParaRPr>
          </a:p>
          <a:p>
            <a:pPr indent="0" lvl="0" marL="0" rtl="0" algn="l">
              <a:spcBef>
                <a:spcPts val="0"/>
              </a:spcBef>
              <a:spcAft>
                <a:spcPts val="0"/>
              </a:spcAft>
              <a:buNone/>
            </a:pPr>
            <a:r>
              <a:rPr lang="en-GB" sz="2400">
                <a:latin typeface="Questrial"/>
                <a:ea typeface="Questrial"/>
                <a:cs typeface="Questrial"/>
                <a:sym typeface="Questrial"/>
              </a:rPr>
              <a:t>Annie (Speaker 1)</a:t>
            </a:r>
            <a:endParaRPr sz="2400">
              <a:latin typeface="Questrial"/>
              <a:ea typeface="Questrial"/>
              <a:cs typeface="Questrial"/>
              <a:sym typeface="Questrial"/>
            </a:endParaRPr>
          </a:p>
          <a:p>
            <a:pPr indent="0" lvl="0" marL="0" rtl="0" algn="l">
              <a:spcBef>
                <a:spcPts val="0"/>
              </a:spcBef>
              <a:spcAft>
                <a:spcPts val="0"/>
              </a:spcAft>
              <a:buNone/>
            </a:pPr>
            <a:r>
              <a:rPr lang="en-GB" sz="2400">
                <a:latin typeface="Questrial"/>
                <a:ea typeface="Questrial"/>
                <a:cs typeface="Questrial"/>
                <a:sym typeface="Questrial"/>
              </a:rPr>
              <a:t>Jason </a:t>
            </a:r>
            <a:endParaRPr sz="2400">
              <a:latin typeface="Questrial"/>
              <a:ea typeface="Questrial"/>
              <a:cs typeface="Questrial"/>
              <a:sym typeface="Questrial"/>
            </a:endParaRPr>
          </a:p>
          <a:p>
            <a:pPr indent="0" lvl="0" marL="0" rtl="0" algn="l">
              <a:spcBef>
                <a:spcPts val="0"/>
              </a:spcBef>
              <a:spcAft>
                <a:spcPts val="0"/>
              </a:spcAft>
              <a:buNone/>
            </a:pPr>
            <a:r>
              <a:rPr lang="en-GB" sz="2400">
                <a:latin typeface="Questrial"/>
                <a:ea typeface="Questrial"/>
                <a:cs typeface="Questrial"/>
                <a:sym typeface="Questrial"/>
              </a:rPr>
              <a:t>Kenrick (Speaker 2)</a:t>
            </a:r>
            <a:endParaRPr sz="2400">
              <a:latin typeface="Questrial"/>
              <a:ea typeface="Questrial"/>
              <a:cs typeface="Questrial"/>
              <a:sym typeface="Questrial"/>
            </a:endParaRPr>
          </a:p>
          <a:p>
            <a:pPr indent="0" lvl="0" marL="0" rtl="0" algn="l">
              <a:spcBef>
                <a:spcPts val="0"/>
              </a:spcBef>
              <a:spcAft>
                <a:spcPts val="0"/>
              </a:spcAft>
              <a:buNone/>
            </a:pPr>
            <a:r>
              <a:rPr lang="en-GB" sz="2400">
                <a:latin typeface="Questrial"/>
                <a:ea typeface="Questrial"/>
                <a:cs typeface="Questrial"/>
                <a:sym typeface="Questrial"/>
              </a:rPr>
              <a:t>Lewis </a:t>
            </a:r>
            <a:endParaRPr sz="2400">
              <a:latin typeface="Questrial"/>
              <a:ea typeface="Questrial"/>
              <a:cs typeface="Questrial"/>
              <a:sym typeface="Questrial"/>
            </a:endParaRPr>
          </a:p>
          <a:p>
            <a:pPr indent="0" lvl="0" marL="0" rtl="0" algn="l">
              <a:spcBef>
                <a:spcPts val="0"/>
              </a:spcBef>
              <a:spcAft>
                <a:spcPts val="0"/>
              </a:spcAft>
              <a:buNone/>
            </a:pPr>
            <a:r>
              <a:rPr lang="en-GB" sz="2400">
                <a:latin typeface="Questrial"/>
                <a:ea typeface="Questrial"/>
                <a:cs typeface="Questrial"/>
                <a:sym typeface="Questrial"/>
              </a:rPr>
              <a:t>Stephen  (Speaker 3)</a:t>
            </a:r>
            <a:endParaRPr sz="24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500"/>
                                        <p:tgtEl>
                                          <p:spTgt spid="6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500"/>
                                        <p:tgtEl>
                                          <p:spTgt spid="6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500"/>
                                        <p:tgtEl>
                                          <p:spTgt spid="6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500"/>
                                        <p:tgtEl>
                                          <p:spTgt spid="68">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500"/>
                                        <p:tgtEl>
                                          <p:spTgt spid="68">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500"/>
                                        <p:tgtEl>
                                          <p:spTgt spid="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Project 4B</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Step 1 - City and Graph structure implementation</a:t>
            </a:r>
            <a:endParaRPr/>
          </a:p>
          <a:p>
            <a:pPr indent="0" lvl="0" marL="0" rtl="0" algn="l">
              <a:lnSpc>
                <a:spcPct val="150000"/>
              </a:lnSpc>
              <a:spcBef>
                <a:spcPts val="1600"/>
              </a:spcBef>
              <a:spcAft>
                <a:spcPts val="0"/>
              </a:spcAft>
              <a:buNone/>
            </a:pPr>
            <a:r>
              <a:rPr lang="en-GB"/>
              <a:t>Step 2 - </a:t>
            </a:r>
            <a:r>
              <a:rPr lang="en-GB"/>
              <a:t>Generating Graphs with different size and density </a:t>
            </a:r>
            <a:endParaRPr/>
          </a:p>
          <a:p>
            <a:pPr indent="0" lvl="0" marL="0" rtl="0" algn="l">
              <a:lnSpc>
                <a:spcPct val="150000"/>
              </a:lnSpc>
              <a:spcBef>
                <a:spcPts val="1600"/>
              </a:spcBef>
              <a:spcAft>
                <a:spcPts val="0"/>
              </a:spcAft>
              <a:buNone/>
            </a:pPr>
            <a:r>
              <a:rPr lang="en-GB"/>
              <a:t>Step 3 - Implement BFS and DFS algorithm</a:t>
            </a:r>
            <a:endParaRPr/>
          </a:p>
          <a:p>
            <a:pPr indent="0" lvl="0" marL="0" rtl="0" algn="l">
              <a:lnSpc>
                <a:spcPct val="150000"/>
              </a:lnSpc>
              <a:spcBef>
                <a:spcPts val="1600"/>
              </a:spcBef>
              <a:spcAft>
                <a:spcPts val="1600"/>
              </a:spcAft>
              <a:buNone/>
            </a:pPr>
            <a:r>
              <a:rPr lang="en-GB"/>
              <a:t>Step 4 - Analysis of BFS and DFS results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300"/>
                                        <p:tgtEl>
                                          <p:spTgt spid="74">
                                            <p:txEl>
                                              <p:pRg end="0" st="0"/>
                                            </p:txEl>
                                          </p:spTgt>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300"/>
                                        <p:tgtEl>
                                          <p:spTgt spid="74">
                                            <p:txEl>
                                              <p:pRg end="1" st="1"/>
                                            </p:txEl>
                                          </p:spTgt>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300"/>
                                        <p:tgtEl>
                                          <p:spTgt spid="74">
                                            <p:txEl>
                                              <p:pRg end="2" st="2"/>
                                            </p:txEl>
                                          </p:spTgt>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300"/>
                                        <p:tgtEl>
                                          <p:spTgt spid="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Step 1 -  City and Graph structure implementation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separate classes: City and Graph</a:t>
            </a:r>
            <a:endParaRPr/>
          </a:p>
          <a:p>
            <a:pPr indent="0" lvl="0" marL="0" rtl="0" algn="l">
              <a:spcBef>
                <a:spcPts val="1600"/>
              </a:spcBef>
              <a:spcAft>
                <a:spcPts val="0"/>
              </a:spcAft>
              <a:buNone/>
            </a:pPr>
            <a:r>
              <a:rPr lang="en-GB"/>
              <a:t>Each city has a name, a cityID, a boolean value to marked as visited/unvisited, and a linked list of neighbor cities</a:t>
            </a:r>
            <a:endParaRPr/>
          </a:p>
          <a:p>
            <a:pPr indent="0" lvl="0" marL="0" rtl="0" algn="l">
              <a:spcBef>
                <a:spcPts val="1600"/>
              </a:spcBef>
              <a:spcAft>
                <a:spcPts val="0"/>
              </a:spcAft>
              <a:buNone/>
            </a:pPr>
            <a:r>
              <a:rPr lang="en-GB"/>
              <a:t>Graph consists of a linked list of Cities, and have methods to connect 2 cities within graph</a:t>
            </a:r>
            <a:endParaRPr/>
          </a:p>
          <a:p>
            <a:pPr indent="-342900" lvl="0" marL="457200" rtl="0" algn="l">
              <a:spcBef>
                <a:spcPts val="1600"/>
              </a:spcBef>
              <a:spcAft>
                <a:spcPts val="0"/>
              </a:spcAft>
              <a:buSzPts val="1800"/>
              <a:buChar char="●"/>
            </a:pPr>
            <a:r>
              <a:rPr lang="en-GB"/>
              <a:t>adjacency list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Step 2 - </a:t>
            </a:r>
            <a:r>
              <a:rPr lang="en-GB"/>
              <a:t>Generating Graphs with different size and density</a:t>
            </a:r>
            <a:endParaRPr/>
          </a:p>
        </p:txBody>
      </p:sp>
      <p:sp>
        <p:nvSpPr>
          <p:cNvPr id="86" name="Google Shape;86;p16"/>
          <p:cNvSpPr txBox="1"/>
          <p:nvPr>
            <p:ph idx="1" type="body"/>
          </p:nvPr>
        </p:nvSpPr>
        <p:spPr>
          <a:xfrm>
            <a:off x="471900" y="1919075"/>
            <a:ext cx="8222100" cy="2710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a:t>A class GraphGenerator is used to generate a Graph of a specified size and density by getting Cities from an existing file and connecting them randomly until the density required is reached</a:t>
            </a:r>
            <a:endParaRPr/>
          </a:p>
          <a:p>
            <a:pPr indent="0" lvl="0" marL="0" rtl="0" algn="l">
              <a:spcBef>
                <a:spcPts val="1600"/>
              </a:spcBef>
              <a:spcAft>
                <a:spcPts val="0"/>
              </a:spcAft>
              <a:buNone/>
            </a:pPr>
            <a:r>
              <a:rPr lang="en-GB"/>
              <a:t>Range of Graph size: from 100 to 1000</a:t>
            </a:r>
            <a:endParaRPr/>
          </a:p>
          <a:p>
            <a:pPr indent="0" lvl="0" marL="0" rtl="0" algn="l">
              <a:spcBef>
                <a:spcPts val="1600"/>
              </a:spcBef>
              <a:spcAft>
                <a:spcPts val="1600"/>
              </a:spcAft>
              <a:buNone/>
            </a:pPr>
            <a:r>
              <a:rPr lang="en-GB"/>
              <a:t>In order to generate graphs of same size but different densities, we construct a graph of the lowest density first, then add more edges until </a:t>
            </a:r>
            <a:r>
              <a:rPr lang="en-GB"/>
              <a:t>the density required is reached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Step 2.1 - </a:t>
            </a:r>
            <a:r>
              <a:rPr lang="en-GB"/>
              <a:t>buildNonStopFlights()</a:t>
            </a:r>
            <a:endParaRPr/>
          </a:p>
        </p:txBody>
      </p:sp>
      <p:sp>
        <p:nvSpPr>
          <p:cNvPr id="92" name="Google Shape;92;p17"/>
          <p:cNvSpPr txBox="1"/>
          <p:nvPr>
            <p:ph idx="1" type="body"/>
          </p:nvPr>
        </p:nvSpPr>
        <p:spPr>
          <a:xfrm>
            <a:off x="471900" y="1919075"/>
            <a:ext cx="3999900" cy="27102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latin typeface="Arial"/>
              <a:ea typeface="Arial"/>
              <a:cs typeface="Arial"/>
              <a:sym typeface="Arial"/>
            </a:endParaRPr>
          </a:p>
          <a:p>
            <a:pPr indent="0" lvl="0" marL="0" rtl="0" algn="ctr">
              <a:spcBef>
                <a:spcPts val="0"/>
              </a:spcBef>
              <a:spcAft>
                <a:spcPts val="0"/>
              </a:spcAft>
              <a:buNone/>
            </a:pPr>
            <a:r>
              <a:rPr b="1" lang="en-GB" sz="2000">
                <a:solidFill>
                  <a:srgbClr val="000000"/>
                </a:solidFill>
                <a:latin typeface="Arial"/>
                <a:ea typeface="Arial"/>
                <a:cs typeface="Arial"/>
                <a:sym typeface="Arial"/>
              </a:rPr>
              <a:t>Adjacency Matrix</a:t>
            </a:r>
            <a:endParaRPr b="1" sz="2000">
              <a:solidFill>
                <a:srgbClr val="000000"/>
              </a:solidFill>
              <a:latin typeface="Arial"/>
              <a:ea typeface="Arial"/>
              <a:cs typeface="Arial"/>
              <a:sym typeface="Arial"/>
            </a:endParaRPr>
          </a:p>
          <a:p>
            <a:pPr indent="0" lvl="0" marL="0" rtl="0" algn="ctr">
              <a:spcBef>
                <a:spcPts val="0"/>
              </a:spcBef>
              <a:spcAft>
                <a:spcPts val="0"/>
              </a:spcAft>
              <a:buNone/>
            </a:pPr>
            <a:r>
              <a:t/>
            </a:r>
            <a:endParaRPr b="1" sz="2000">
              <a:solidFill>
                <a:srgbClr val="000000"/>
              </a:solidFill>
              <a:latin typeface="Arial"/>
              <a:ea typeface="Arial"/>
              <a:cs typeface="Arial"/>
              <a:sym typeface="Arial"/>
            </a:endParaRPr>
          </a:p>
          <a:p>
            <a:pPr indent="0" lvl="0" marL="0" rtl="0" algn="ctr">
              <a:spcBef>
                <a:spcPts val="0"/>
              </a:spcBef>
              <a:spcAft>
                <a:spcPts val="0"/>
              </a:spcAft>
              <a:buNone/>
            </a:pPr>
            <a:r>
              <a:rPr b="1" lang="en-GB" sz="2000">
                <a:solidFill>
                  <a:srgbClr val="000000"/>
                </a:solidFill>
                <a:latin typeface="Arial"/>
                <a:ea typeface="Arial"/>
                <a:cs typeface="Arial"/>
                <a:sym typeface="Arial"/>
              </a:rPr>
              <a:t>O(1)</a:t>
            </a:r>
            <a:endParaRPr b="1" sz="20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93" name="Google Shape;93;p17"/>
          <p:cNvSpPr txBox="1"/>
          <p:nvPr>
            <p:ph idx="2" type="body"/>
          </p:nvPr>
        </p:nvSpPr>
        <p:spPr>
          <a:xfrm>
            <a:off x="4694250" y="1919075"/>
            <a:ext cx="3999900" cy="27102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000">
              <a:solidFill>
                <a:srgbClr val="000000"/>
              </a:solidFill>
              <a:latin typeface="Arial"/>
              <a:ea typeface="Arial"/>
              <a:cs typeface="Arial"/>
              <a:sym typeface="Arial"/>
            </a:endParaRPr>
          </a:p>
          <a:p>
            <a:pPr indent="457200" lvl="0" marL="0" rtl="0" algn="l">
              <a:spcBef>
                <a:spcPts val="0"/>
              </a:spcBef>
              <a:spcAft>
                <a:spcPts val="0"/>
              </a:spcAft>
              <a:buNone/>
            </a:pPr>
            <a:r>
              <a:rPr b="1" lang="en-GB" sz="2000">
                <a:solidFill>
                  <a:srgbClr val="000000"/>
                </a:solidFill>
                <a:latin typeface="Arial"/>
                <a:ea typeface="Arial"/>
                <a:cs typeface="Arial"/>
                <a:sym typeface="Arial"/>
              </a:rPr>
              <a:t>Array of Adjacency Lists</a:t>
            </a:r>
            <a:endParaRPr b="1" sz="2000">
              <a:solidFill>
                <a:srgbClr val="000000"/>
              </a:solidFill>
              <a:latin typeface="Arial"/>
              <a:ea typeface="Arial"/>
              <a:cs typeface="Arial"/>
              <a:sym typeface="Arial"/>
            </a:endParaRPr>
          </a:p>
          <a:p>
            <a:pPr indent="0" lvl="0" marL="0" rtl="0" algn="ctr">
              <a:spcBef>
                <a:spcPts val="0"/>
              </a:spcBef>
              <a:spcAft>
                <a:spcPts val="0"/>
              </a:spcAft>
              <a:buNone/>
            </a:pPr>
            <a:r>
              <a:t/>
            </a:r>
            <a:endParaRPr b="1" sz="2000">
              <a:solidFill>
                <a:srgbClr val="000000"/>
              </a:solidFill>
              <a:latin typeface="Arial"/>
              <a:ea typeface="Arial"/>
              <a:cs typeface="Arial"/>
              <a:sym typeface="Arial"/>
            </a:endParaRPr>
          </a:p>
          <a:p>
            <a:pPr indent="0" lvl="0" marL="0" rtl="0" algn="ctr">
              <a:spcBef>
                <a:spcPts val="0"/>
              </a:spcBef>
              <a:spcAft>
                <a:spcPts val="0"/>
              </a:spcAft>
              <a:buNone/>
            </a:pPr>
            <a:r>
              <a:rPr b="1" lang="en-GB" sz="2000">
                <a:solidFill>
                  <a:srgbClr val="000000"/>
                </a:solidFill>
                <a:latin typeface="Arial"/>
                <a:ea typeface="Arial"/>
                <a:cs typeface="Arial"/>
                <a:sym typeface="Arial"/>
              </a:rPr>
              <a:t>O(|V|)</a:t>
            </a:r>
            <a:endParaRPr b="1" sz="2000">
              <a:solidFill>
                <a:srgbClr val="000000"/>
              </a:solidFill>
              <a:latin typeface="Arial"/>
              <a:ea typeface="Arial"/>
              <a:cs typeface="Arial"/>
              <a:sym typeface="Arial"/>
            </a:endParaRPr>
          </a:p>
          <a:p>
            <a:pPr indent="0" lvl="0" marL="0" rtl="0" algn="ctr">
              <a:spcBef>
                <a:spcPts val="0"/>
              </a:spcBef>
              <a:spcAft>
                <a:spcPts val="0"/>
              </a:spcAft>
              <a:buNone/>
            </a:pPr>
            <a:r>
              <a:rPr i="1" lang="en-GB">
                <a:solidFill>
                  <a:srgbClr val="000000"/>
                </a:solidFill>
                <a:latin typeface="Arial"/>
                <a:ea typeface="Arial"/>
                <a:cs typeface="Arial"/>
                <a:sym typeface="Arial"/>
              </a:rPr>
              <a:t>Where:</a:t>
            </a:r>
            <a:endParaRPr i="1">
              <a:solidFill>
                <a:srgbClr val="000000"/>
              </a:solidFill>
              <a:latin typeface="Arial"/>
              <a:ea typeface="Arial"/>
              <a:cs typeface="Arial"/>
              <a:sym typeface="Arial"/>
            </a:endParaRPr>
          </a:p>
          <a:p>
            <a:pPr indent="0" lvl="0" marL="0" rtl="0" algn="ctr">
              <a:spcBef>
                <a:spcPts val="0"/>
              </a:spcBef>
              <a:spcAft>
                <a:spcPts val="0"/>
              </a:spcAft>
              <a:buNone/>
            </a:pPr>
            <a:r>
              <a:rPr i="1" lang="en-GB">
                <a:solidFill>
                  <a:srgbClr val="000000"/>
                </a:solidFill>
                <a:latin typeface="Arial"/>
                <a:ea typeface="Arial"/>
                <a:cs typeface="Arial"/>
                <a:sym typeface="Arial"/>
              </a:rPr>
              <a:t>V (vertices) = Cities</a:t>
            </a:r>
            <a:endParaRPr i="1">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Step 3 - Implementation of BFS and DFS</a:t>
            </a:r>
            <a:endParaRPr/>
          </a:p>
        </p:txBody>
      </p:sp>
      <p:sp>
        <p:nvSpPr>
          <p:cNvPr id="99" name="Google Shape;99;p18"/>
          <p:cNvSpPr txBox="1"/>
          <p:nvPr>
            <p:ph idx="1" type="body"/>
          </p:nvPr>
        </p:nvSpPr>
        <p:spPr>
          <a:xfrm>
            <a:off x="471900" y="1919075"/>
            <a:ext cx="8222100" cy="2710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a:t>Both are implemented in the Searcher class, </a:t>
            </a:r>
            <a:endParaRPr/>
          </a:p>
          <a:p>
            <a:pPr indent="0" lvl="0" marL="0" rtl="0" algn="l">
              <a:spcBef>
                <a:spcPts val="1600"/>
              </a:spcBef>
              <a:spcAft>
                <a:spcPts val="0"/>
              </a:spcAft>
              <a:buNone/>
            </a:pPr>
            <a:r>
              <a:rPr lang="en-GB"/>
              <a:t>BFS uses a </a:t>
            </a:r>
            <a:r>
              <a:rPr lang="en-GB" u="sng"/>
              <a:t>queue</a:t>
            </a:r>
            <a:r>
              <a:rPr lang="en-GB"/>
              <a:t> to store Cities to be visited, while </a:t>
            </a:r>
            <a:endParaRPr/>
          </a:p>
          <a:p>
            <a:pPr indent="0" lvl="0" marL="0" rtl="0" algn="l">
              <a:spcBef>
                <a:spcPts val="1600"/>
              </a:spcBef>
              <a:spcAft>
                <a:spcPts val="0"/>
              </a:spcAft>
              <a:buNone/>
            </a:pPr>
            <a:r>
              <a:rPr lang="en-GB"/>
              <a:t>DFS uses a </a:t>
            </a:r>
            <a:r>
              <a:rPr lang="en-GB" u="sng"/>
              <a:t>stack</a:t>
            </a:r>
            <a:r>
              <a:rPr lang="en-GB"/>
              <a:t> to do so.</a:t>
            </a:r>
            <a:endParaRPr/>
          </a:p>
          <a:p>
            <a:pPr indent="0" lvl="0" marL="0" rtl="0" algn="l">
              <a:spcBef>
                <a:spcPts val="1600"/>
              </a:spcBef>
              <a:spcAft>
                <a:spcPts val="0"/>
              </a:spcAft>
              <a:buNone/>
            </a:pPr>
            <a:r>
              <a:rPr lang="en-GB"/>
              <a:t>When BFS finds the destination, it returns the shortest path immediately.</a:t>
            </a:r>
            <a:endParaRPr/>
          </a:p>
          <a:p>
            <a:pPr indent="0" lvl="0" marL="0" rtl="0" algn="l">
              <a:spcBef>
                <a:spcPts val="1600"/>
              </a:spcBef>
              <a:spcAft>
                <a:spcPts val="1600"/>
              </a:spcAft>
              <a:buNone/>
            </a:pPr>
            <a:r>
              <a:rPr lang="en-GB"/>
              <a:t>When DFS finds destination, it compares with other paths found until searching through entire graph.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Step 4 - Analysis of BFS and DFS results</a:t>
            </a:r>
            <a:endParaRPr/>
          </a:p>
        </p:txBody>
      </p:sp>
      <p:sp>
        <p:nvSpPr>
          <p:cNvPr id="105" name="Google Shape;105;p19"/>
          <p:cNvSpPr txBox="1"/>
          <p:nvPr>
            <p:ph idx="1" type="body"/>
          </p:nvPr>
        </p:nvSpPr>
        <p:spPr>
          <a:xfrm>
            <a:off x="471900" y="1919075"/>
            <a:ext cx="8222100" cy="271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a:solidFill>
                  <a:srgbClr val="FF0000"/>
                </a:solidFill>
                <a:latin typeface="Arial"/>
                <a:ea typeface="Arial"/>
                <a:cs typeface="Arial"/>
                <a:sym typeface="Arial"/>
              </a:rPr>
              <a:t>How search time relates to number of cities and non-stop flights?</a:t>
            </a:r>
            <a:endParaRPr>
              <a:solidFill>
                <a:srgbClr val="FF0000"/>
              </a:solidFill>
              <a:latin typeface="Arial"/>
              <a:ea typeface="Arial"/>
              <a:cs typeface="Arial"/>
              <a:sym typeface="Arial"/>
            </a:endParaRPr>
          </a:p>
          <a:p>
            <a:pPr indent="0" lvl="0" marL="457200" rtl="0" algn="just">
              <a:spcBef>
                <a:spcPts val="0"/>
              </a:spcBef>
              <a:spcAft>
                <a:spcPts val="0"/>
              </a:spcAft>
              <a:buNone/>
            </a:pPr>
            <a:r>
              <a:t/>
            </a:r>
            <a:endParaRPr>
              <a:solidFill>
                <a:srgbClr val="FF0000"/>
              </a:solidFill>
              <a:latin typeface="Arial"/>
              <a:ea typeface="Arial"/>
              <a:cs typeface="Arial"/>
              <a:sym typeface="Arial"/>
            </a:endParaRPr>
          </a:p>
          <a:p>
            <a:pPr indent="0" lvl="0" marL="457200" rtl="0" algn="just">
              <a:spcBef>
                <a:spcPts val="0"/>
              </a:spcBef>
              <a:spcAft>
                <a:spcPts val="0"/>
              </a:spcAft>
              <a:buNone/>
            </a:pPr>
            <a:r>
              <a:rPr lang="en-GB">
                <a:solidFill>
                  <a:srgbClr val="000000"/>
                </a:solidFill>
                <a:latin typeface="Arial"/>
                <a:ea typeface="Arial"/>
                <a:cs typeface="Arial"/>
                <a:sym typeface="Arial"/>
              </a:rPr>
              <a:t>In general, the time complexity of BFS is O(|V+E|)</a:t>
            </a:r>
            <a:r>
              <a:rPr i="1" lang="en-GB" sz="2000">
                <a:solidFill>
                  <a:srgbClr val="808080"/>
                </a:solidFill>
                <a:latin typeface="Arial"/>
                <a:ea typeface="Arial"/>
                <a:cs typeface="Arial"/>
                <a:sym typeface="Arial"/>
              </a:rPr>
              <a:t> </a:t>
            </a:r>
            <a:r>
              <a:rPr lang="en-GB">
                <a:solidFill>
                  <a:srgbClr val="000000"/>
                </a:solidFill>
                <a:latin typeface="Arial"/>
                <a:ea typeface="Arial"/>
                <a:cs typeface="Arial"/>
                <a:sym typeface="Arial"/>
              </a:rPr>
              <a:t>as we use adjacency lists, where |V| is the number of cities (vertices) and |E| is the number of non-stop flights (edges).</a:t>
            </a:r>
            <a:endParaRPr>
              <a:solidFill>
                <a:srgbClr val="000000"/>
              </a:solidFill>
              <a:latin typeface="Arial"/>
              <a:ea typeface="Arial"/>
              <a:cs typeface="Arial"/>
              <a:sym typeface="Arial"/>
            </a:endParaRPr>
          </a:p>
          <a:p>
            <a:pPr indent="0" lvl="0" marL="457200" rtl="0" algn="just">
              <a:spcBef>
                <a:spcPts val="0"/>
              </a:spcBef>
              <a:spcAft>
                <a:spcPts val="0"/>
              </a:spcAft>
              <a:buNone/>
            </a:pPr>
            <a:r>
              <a:rPr i="1" lang="en-GB">
                <a:solidFill>
                  <a:srgbClr val="000000"/>
                </a:solidFill>
                <a:latin typeface="Arial"/>
                <a:ea typeface="Arial"/>
                <a:cs typeface="Arial"/>
                <a:sym typeface="Arial"/>
              </a:rPr>
              <a:t>But, in some cases when there’s a non-stop flight, the search time could be far less than expected.</a:t>
            </a:r>
            <a:endParaRPr i="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title="Chart"/>
          <p:cNvPicPr preferRelativeResize="0"/>
          <p:nvPr/>
        </p:nvPicPr>
        <p:blipFill>
          <a:blip r:embed="rId3">
            <a:alphaModFix/>
          </a:blip>
          <a:stretch>
            <a:fillRect/>
          </a:stretch>
        </p:blipFill>
        <p:spPr>
          <a:xfrm>
            <a:off x="4868725" y="1826838"/>
            <a:ext cx="3943124" cy="2342724"/>
          </a:xfrm>
          <a:prstGeom prst="rect">
            <a:avLst/>
          </a:prstGeom>
          <a:noFill/>
          <a:ln>
            <a:noFill/>
          </a:ln>
        </p:spPr>
      </p:pic>
      <p:pic>
        <p:nvPicPr>
          <p:cNvPr id="111" name="Google Shape;111;p20" title="Chart"/>
          <p:cNvPicPr preferRelativeResize="0"/>
          <p:nvPr/>
        </p:nvPicPr>
        <p:blipFill>
          <a:blip r:embed="rId4">
            <a:alphaModFix/>
          </a:blip>
          <a:stretch>
            <a:fillRect/>
          </a:stretch>
        </p:blipFill>
        <p:spPr>
          <a:xfrm>
            <a:off x="460950" y="1826825"/>
            <a:ext cx="3901149" cy="2342725"/>
          </a:xfrm>
          <a:prstGeom prst="rect">
            <a:avLst/>
          </a:prstGeom>
          <a:noFill/>
          <a:ln>
            <a:noFill/>
          </a:ln>
        </p:spPr>
      </p:pic>
      <p:sp>
        <p:nvSpPr>
          <p:cNvPr id="112" name="Google Shape;112;p20"/>
          <p:cNvSpPr txBox="1"/>
          <p:nvPr>
            <p:ph type="title"/>
          </p:nvPr>
        </p:nvSpPr>
        <p:spPr>
          <a:xfrm>
            <a:off x="289200" y="5884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u="sng">
                <a:solidFill>
                  <a:srgbClr val="000000"/>
                </a:solidFill>
              </a:rPr>
              <a:t>Breadth First Search</a:t>
            </a:r>
            <a:r>
              <a:rPr b="1" lang="en-GB" sz="2400">
                <a:solidFill>
                  <a:srgbClr val="000000"/>
                </a:solidFill>
              </a:rPr>
              <a:t> vs </a:t>
            </a:r>
            <a:r>
              <a:rPr b="1" lang="en-GB" sz="2400" u="sng">
                <a:solidFill>
                  <a:srgbClr val="000000"/>
                </a:solidFill>
              </a:rPr>
              <a:t>Depth First Search</a:t>
            </a:r>
            <a:endParaRPr b="1" sz="2400">
              <a:solidFill>
                <a:srgbClr val="000000"/>
              </a:solidFill>
            </a:endParaRPr>
          </a:p>
        </p:txBody>
      </p:sp>
      <p:sp>
        <p:nvSpPr>
          <p:cNvPr id="113" name="Google Shape;113;p20"/>
          <p:cNvSpPr txBox="1"/>
          <p:nvPr/>
        </p:nvSpPr>
        <p:spPr>
          <a:xfrm>
            <a:off x="1587725" y="4215175"/>
            <a:ext cx="1647600" cy="386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highlight>
                  <a:schemeClr val="dk1"/>
                </a:highlight>
              </a:rPr>
              <a:t>|V+E|</a:t>
            </a:r>
            <a:endParaRPr>
              <a:highlight>
                <a:schemeClr val="dk1"/>
              </a:highlight>
            </a:endParaRPr>
          </a:p>
        </p:txBody>
      </p:sp>
      <p:sp>
        <p:nvSpPr>
          <p:cNvPr id="114" name="Google Shape;114;p20"/>
          <p:cNvSpPr txBox="1"/>
          <p:nvPr/>
        </p:nvSpPr>
        <p:spPr>
          <a:xfrm rot="-5400000">
            <a:off x="-739900" y="2751488"/>
            <a:ext cx="1928700" cy="35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highlight>
                  <a:schemeClr val="dk1"/>
                </a:highlight>
              </a:rPr>
              <a:t>Search Time (ns)</a:t>
            </a:r>
            <a:endParaRPr>
              <a:highlight>
                <a:schemeClr val="dk1"/>
              </a:highlight>
            </a:endParaRPr>
          </a:p>
        </p:txBody>
      </p:sp>
      <p:sp>
        <p:nvSpPr>
          <p:cNvPr id="115" name="Google Shape;115;p20"/>
          <p:cNvSpPr txBox="1"/>
          <p:nvPr/>
        </p:nvSpPr>
        <p:spPr>
          <a:xfrm rot="-5400000">
            <a:off x="3651050" y="2751488"/>
            <a:ext cx="1928700" cy="352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highlight>
                  <a:schemeClr val="dk1"/>
                </a:highlight>
              </a:rPr>
              <a:t>Search Time (ns)</a:t>
            </a:r>
            <a:endParaRPr>
              <a:highlight>
                <a:schemeClr val="dk1"/>
              </a:highlight>
            </a:endParaRPr>
          </a:p>
        </p:txBody>
      </p:sp>
      <p:sp>
        <p:nvSpPr>
          <p:cNvPr id="116" name="Google Shape;116;p20"/>
          <p:cNvSpPr txBox="1"/>
          <p:nvPr/>
        </p:nvSpPr>
        <p:spPr>
          <a:xfrm>
            <a:off x="6016488" y="4232575"/>
            <a:ext cx="1647600" cy="351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highlight>
                  <a:schemeClr val="dk1"/>
                </a:highlight>
              </a:rPr>
              <a:t>|V+E|</a:t>
            </a:r>
            <a:endParaRPr>
              <a:highlight>
                <a:schemeClr val="dk1"/>
              </a:highlight>
            </a:endParaRPr>
          </a:p>
        </p:txBody>
      </p:sp>
      <p:sp>
        <p:nvSpPr>
          <p:cNvPr id="117" name="Google Shape;117;p20"/>
          <p:cNvSpPr txBox="1"/>
          <p:nvPr/>
        </p:nvSpPr>
        <p:spPr>
          <a:xfrm>
            <a:off x="2924100" y="4647200"/>
            <a:ext cx="3606600" cy="27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highlight>
                  <a:schemeClr val="dk1"/>
                </a:highlight>
              </a:rPr>
              <a:t>|</a:t>
            </a:r>
            <a:r>
              <a:rPr lang="en-GB">
                <a:highlight>
                  <a:schemeClr val="dk1"/>
                </a:highlight>
              </a:rPr>
              <a:t>V|: # of cities |E|: # of non-stop flights</a:t>
            </a:r>
            <a:endParaRPr>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Step 5 - Conclusion</a:t>
            </a:r>
            <a:endParaRPr/>
          </a:p>
        </p:txBody>
      </p:sp>
      <p:sp>
        <p:nvSpPr>
          <p:cNvPr id="123" name="Google Shape;123;p21"/>
          <p:cNvSpPr txBox="1"/>
          <p:nvPr>
            <p:ph idx="1" type="body"/>
          </p:nvPr>
        </p:nvSpPr>
        <p:spPr>
          <a:xfrm>
            <a:off x="471900" y="1919075"/>
            <a:ext cx="8222100" cy="3009300"/>
          </a:xfrm>
          <a:prstGeom prst="rect">
            <a:avLst/>
          </a:prstGeom>
          <a:noFill/>
        </p:spPr>
        <p:txBody>
          <a:bodyPr anchorCtr="0" anchor="t" bIns="91425" lIns="91425" spcFirstLastPara="1" rIns="91425" wrap="square" tIns="91425">
            <a:noAutofit/>
          </a:bodyPr>
          <a:lstStyle/>
          <a:p>
            <a:pPr indent="0" lvl="0" marL="457200" rtl="0" algn="just">
              <a:spcBef>
                <a:spcPts val="0"/>
              </a:spcBef>
              <a:spcAft>
                <a:spcPts val="0"/>
              </a:spcAft>
              <a:buNone/>
            </a:pPr>
            <a:r>
              <a:rPr lang="en-GB">
                <a:solidFill>
                  <a:srgbClr val="FF0000"/>
                </a:solidFill>
                <a:latin typeface="Arial"/>
                <a:ea typeface="Arial"/>
                <a:cs typeface="Arial"/>
                <a:sym typeface="Arial"/>
              </a:rPr>
              <a:t>Whether Depth-first search (DFS) algorithm can be used in place of BFS, why or why not.</a:t>
            </a:r>
            <a:endParaRPr>
              <a:solidFill>
                <a:srgbClr val="FF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highlight>
                <a:srgbClr val="FFFF00"/>
              </a:highlight>
              <a:latin typeface="Arial"/>
              <a:ea typeface="Arial"/>
              <a:cs typeface="Arial"/>
              <a:sym typeface="Arial"/>
            </a:endParaRPr>
          </a:p>
          <a:p>
            <a:pPr indent="0" lvl="0" marL="457200" rtl="0" algn="just">
              <a:spcBef>
                <a:spcPts val="0"/>
              </a:spcBef>
              <a:spcAft>
                <a:spcPts val="0"/>
              </a:spcAft>
              <a:buNone/>
            </a:pPr>
            <a:r>
              <a:rPr lang="en-GB">
                <a:solidFill>
                  <a:srgbClr val="000000"/>
                </a:solidFill>
                <a:latin typeface="Arial"/>
                <a:ea typeface="Arial"/>
                <a:cs typeface="Arial"/>
                <a:sym typeface="Arial"/>
              </a:rPr>
              <a:t>Ans: DFS algorithm cannot be used in place of BFS in this case (where the shortest route has to be found), because DFS always </a:t>
            </a:r>
            <a:r>
              <a:rPr lang="en-GB" u="sng">
                <a:solidFill>
                  <a:srgbClr val="000000"/>
                </a:solidFill>
                <a:latin typeface="Arial"/>
                <a:ea typeface="Arial"/>
                <a:cs typeface="Arial"/>
                <a:sym typeface="Arial"/>
              </a:rPr>
              <a:t>search through the entire graph</a:t>
            </a:r>
            <a:r>
              <a:rPr lang="en-GB">
                <a:solidFill>
                  <a:srgbClr val="000000"/>
                </a:solidFill>
                <a:latin typeface="Arial"/>
                <a:ea typeface="Arial"/>
                <a:cs typeface="Arial"/>
                <a:sym typeface="Arial"/>
              </a:rPr>
              <a:t> in order to compare all paths possible.</a:t>
            </a:r>
            <a:endParaRPr>
              <a:solidFill>
                <a:srgbClr val="000000"/>
              </a:solidFill>
              <a:latin typeface="Arial"/>
              <a:ea typeface="Arial"/>
              <a:cs typeface="Arial"/>
              <a:sym typeface="Arial"/>
            </a:endParaRPr>
          </a:p>
          <a:p>
            <a:pPr indent="0" lvl="0" marL="457200" rtl="0" algn="just">
              <a:spcBef>
                <a:spcPts val="0"/>
              </a:spcBef>
              <a:spcAft>
                <a:spcPts val="0"/>
              </a:spcAft>
              <a:buNone/>
            </a:pPr>
            <a:r>
              <a:rPr lang="en-GB">
                <a:solidFill>
                  <a:srgbClr val="000000"/>
                </a:solidFill>
                <a:latin typeface="Arial"/>
                <a:ea typeface="Arial"/>
                <a:cs typeface="Arial"/>
                <a:sym typeface="Arial"/>
              </a:rPr>
              <a:t>Once BFS finds the first path available, it is the shortest path (or one of the shortest). Worst case of BFS is no path, and it searches through the entire graph.</a:t>
            </a:r>
            <a:endParaRPr>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