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620"/>
    <a:srgbClr val="00FF00"/>
    <a:srgbClr val="AAB20A"/>
    <a:srgbClr val="8E04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71" autoAdjust="0"/>
    <p:restoredTop sz="94660"/>
  </p:normalViewPr>
  <p:slideViewPr>
    <p:cSldViewPr snapToGrid="0">
      <p:cViewPr varScale="1">
        <p:scale>
          <a:sx n="88" d="100"/>
          <a:sy n="88" d="100"/>
        </p:scale>
        <p:origin x="160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163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パノラマ写真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05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76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5718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695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275143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つの画像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63952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614726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722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45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674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7020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929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2880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146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725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1992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52BD0EE-427E-4185-BFCC-C108616D70F6}" type="datetimeFigureOut">
              <a:rPr kumimoji="1" lang="ja-JP" altLang="en-US" smtClean="0"/>
              <a:t>2025/1/14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51494EE-E299-4F94-AD7A-D11DBF8BD07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3431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kumimoji="1"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jpe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紙が破れたようなイラスト | 無料イラスト素材｜素材ラボ">
            <a:extLst>
              <a:ext uri="{FF2B5EF4-FFF2-40B4-BE49-F238E27FC236}">
                <a16:creationId xmlns:a16="http://schemas.microsoft.com/office/drawing/2014/main" id="{E97136C9-F107-7DF7-B5E9-9214DFF8887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4961F501-9C6E-5D00-2789-8B000C002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869172" cy="1023418"/>
          </a:xfrm>
        </p:spPr>
        <p:txBody>
          <a:bodyPr>
            <a:noAutofit/>
          </a:bodyPr>
          <a:lstStyle/>
          <a:p>
            <a:r>
              <a:rPr kumimoji="1" lang="en-US" altLang="ja-JP" sz="4400" b="1" dirty="0">
                <a:ln w="25400">
                  <a:solidFill>
                    <a:srgbClr val="FFFF00">
                      <a:alpha val="80000"/>
                    </a:srgbClr>
                  </a:solidFill>
                </a:ln>
                <a:solidFill>
                  <a:schemeClr val="accent2">
                    <a:lumMod val="50000"/>
                    <a:alpha val="69000"/>
                  </a:schemeClr>
                </a:solidFill>
                <a:effectLst>
                  <a:glow rad="571500">
                    <a:schemeClr val="accent6">
                      <a:lumMod val="75000"/>
                      <a:alpha val="70000"/>
                    </a:schemeClr>
                  </a:glow>
                  <a:reflection blurRad="76200" stA="44000" endPos="65000" dist="63500" dir="5400000" sy="-100000" algn="bl" rotWithShape="0"/>
                </a:effectLst>
                <a:latin typeface="Viner Hand ITC" panose="03070502030502020203" pitchFamily="66" charset="0"/>
                <a:ea typeface="BIZ UDPゴシック" panose="020B0400000000000000" pitchFamily="50" charset="-128"/>
              </a:rPr>
              <a:t>DEVASTATED CITY</a:t>
            </a:r>
            <a:endParaRPr kumimoji="1" lang="ja-JP" altLang="en-US" sz="4400" dirty="0">
              <a:ln w="25400">
                <a:solidFill>
                  <a:srgbClr val="FFFF00">
                    <a:alpha val="80000"/>
                  </a:srgbClr>
                </a:solidFill>
              </a:ln>
              <a:solidFill>
                <a:schemeClr val="accent2">
                  <a:lumMod val="50000"/>
                  <a:alpha val="69000"/>
                </a:schemeClr>
              </a:solidFill>
              <a:effectLst>
                <a:glow rad="571500">
                  <a:schemeClr val="accent6">
                    <a:lumMod val="75000"/>
                    <a:alpha val="70000"/>
                  </a:schemeClr>
                </a:glow>
                <a:reflection blurRad="76200" stA="44000" endPos="65000" dist="63500" dir="5400000" sy="-100000" algn="bl" rotWithShape="0"/>
              </a:effectLst>
              <a:latin typeface="Viner Hand ITC" panose="03070502030502020203" pitchFamily="66" charset="0"/>
              <a:ea typeface="BIZ UDPゴシック" panose="020B04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2A66079-B84A-61EC-1B65-0E168A701B14}"/>
              </a:ext>
            </a:extLst>
          </p:cNvPr>
          <p:cNvSpPr txBox="1"/>
          <p:nvPr/>
        </p:nvSpPr>
        <p:spPr>
          <a:xfrm>
            <a:off x="275148" y="875610"/>
            <a:ext cx="4514566" cy="584775"/>
          </a:xfrm>
          <a:prstGeom prst="rect">
            <a:avLst/>
          </a:prstGeom>
          <a:noFill/>
          <a:effectLst>
            <a:glow rad="127000">
              <a:schemeClr val="tx2">
                <a:lumMod val="25000"/>
              </a:schemeClr>
            </a:glo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チーム</a:t>
            </a:r>
            <a:r>
              <a:rPr kumimoji="1" lang="en-US" altLang="ja-JP" sz="1600" dirty="0">
                <a:solidFill>
                  <a:srgbClr val="FF0000"/>
                </a:solidFill>
              </a:rPr>
              <a:t>B</a:t>
            </a:r>
          </a:p>
          <a:p>
            <a:r>
              <a:rPr kumimoji="1" lang="ja-JP" altLang="en-US" sz="1600" b="1" dirty="0">
                <a:solidFill>
                  <a:srgbClr val="FF0000"/>
                </a:solidFill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羽鳥健作</a:t>
            </a:r>
            <a:r>
              <a:rPr kumimoji="1" lang="ja-JP" altLang="en-US" sz="1600" b="1" dirty="0"/>
              <a:t>・</a:t>
            </a:r>
            <a:r>
              <a:rPr kumimoji="1" lang="ja-JP" altLang="en-US" sz="1600" dirty="0">
                <a:solidFill>
                  <a:srgbClr val="FF0000"/>
                </a:solidFill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片桐翔</a:t>
            </a:r>
            <a:r>
              <a:rPr kumimoji="1" lang="ja-JP" altLang="en-US" sz="1600" dirty="0"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・</a:t>
            </a:r>
            <a:r>
              <a:rPr kumimoji="1" lang="ja-JP" altLang="en-US" sz="1600" dirty="0">
                <a:solidFill>
                  <a:srgbClr val="FF0000"/>
                </a:solidFill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鈴木琉也</a:t>
            </a:r>
            <a:r>
              <a:rPr kumimoji="1" lang="ja-JP" altLang="en-US" sz="1600" dirty="0"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・</a:t>
            </a:r>
            <a:r>
              <a:rPr kumimoji="1" lang="ja-JP" altLang="en-US" sz="1600" dirty="0">
                <a:solidFill>
                  <a:srgbClr val="FF0000"/>
                </a:solidFill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大野莉緒</a:t>
            </a:r>
            <a:r>
              <a:rPr kumimoji="1" lang="ja-JP" altLang="en-US" sz="1600" dirty="0"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・</a:t>
            </a:r>
            <a:r>
              <a:rPr kumimoji="1" lang="ja-JP" altLang="en-US" sz="1600" dirty="0">
                <a:solidFill>
                  <a:srgbClr val="FF0000"/>
                </a:solidFill>
                <a:effectLst>
                  <a:glow rad="127000">
                    <a:schemeClr val="tx2">
                      <a:lumMod val="25000"/>
                    </a:schemeClr>
                  </a:glow>
                </a:effectLst>
              </a:rPr>
              <a:t>開地碧音</a:t>
            </a:r>
            <a:endParaRPr kumimoji="1" lang="en-US" altLang="ja-JP" sz="16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A82F167B-6924-C4DE-63FF-4F7E9194B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65009">
            <a:off x="9057313" y="335760"/>
            <a:ext cx="2903737" cy="1633352"/>
          </a:xfrm>
          <a:prstGeom prst="rect">
            <a:avLst/>
          </a:prstGeom>
          <a:noFill/>
          <a:effectLst>
            <a:glow rad="127000">
              <a:srgbClr val="AAB20A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舞台は廃墟化したロンドン…！オープンワールドサバイバルホラー『Beyond  Hanwell』プレイレポ―早期アクセスながら圧倒的なクオリティで、極上のホラー作品に仕上がっている | Game*Spark -  国内・海外ゲーム情報サイト">
            <a:extLst>
              <a:ext uri="{FF2B5EF4-FFF2-40B4-BE49-F238E27FC236}">
                <a16:creationId xmlns:a16="http://schemas.microsoft.com/office/drawing/2014/main" id="{DF5F6EF6-3CB1-459D-C8D2-59CC615D3C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09398">
            <a:off x="8562242" y="4408531"/>
            <a:ext cx="3093979" cy="1736322"/>
          </a:xfrm>
          <a:prstGeom prst="rect">
            <a:avLst/>
          </a:prstGeom>
          <a:noFill/>
          <a:effectLst>
            <a:glow rad="127000">
              <a:srgbClr val="AAB20A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B85C99A-A8FB-3F26-5E5F-DEB7B7835EB0}"/>
              </a:ext>
            </a:extLst>
          </p:cNvPr>
          <p:cNvSpPr txBox="1"/>
          <p:nvPr/>
        </p:nvSpPr>
        <p:spPr>
          <a:xfrm rot="21055200">
            <a:off x="3901702" y="4432384"/>
            <a:ext cx="50872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ln w="12700">
                  <a:solidFill>
                    <a:srgbClr val="00FF00"/>
                  </a:solidFill>
                </a:ln>
                <a:solidFill>
                  <a:schemeClr val="bg1"/>
                </a:solidFill>
                <a:effectLst>
                  <a:glow rad="139700">
                    <a:srgbClr val="FFFF00"/>
                  </a:glow>
                </a:effectLst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一日が終わるまでに必要な物を全て集めよう！！</a:t>
            </a:r>
          </a:p>
        </p:txBody>
      </p:sp>
      <p:pic>
        <p:nvPicPr>
          <p:cNvPr id="1026" name="Picture 2" descr="マッチ | 無料イラスト＆かわいいフリー素材集 ねこ画伯コハクちゃん">
            <a:extLst>
              <a:ext uri="{FF2B5EF4-FFF2-40B4-BE49-F238E27FC236}">
                <a16:creationId xmlns:a16="http://schemas.microsoft.com/office/drawing/2014/main" id="{E3A05B40-B2DF-6EA8-A916-88CCD8568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431" y="5475876"/>
            <a:ext cx="1005899" cy="1005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食料品 - イラスト無料フリー素材サイトのイラストレイン">
            <a:extLst>
              <a:ext uri="{FF2B5EF4-FFF2-40B4-BE49-F238E27FC236}">
                <a16:creationId xmlns:a16="http://schemas.microsoft.com/office/drawing/2014/main" id="{9BBE6680-3B1E-9194-E1C9-7626DFFC0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5063" y="5270491"/>
            <a:ext cx="1197547" cy="1197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救急箱・薬箱のイラスト">
            <a:extLst>
              <a:ext uri="{FF2B5EF4-FFF2-40B4-BE49-F238E27FC236}">
                <a16:creationId xmlns:a16="http://schemas.microsoft.com/office/drawing/2014/main" id="{90DDFB5E-B5C8-49C6-D5CA-571E29692B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2151" y="5135691"/>
            <a:ext cx="1256545" cy="120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71129A0-8DC7-749E-1F08-1A5C48B7F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8084"/>
          <a:stretch/>
        </p:blipFill>
        <p:spPr bwMode="auto">
          <a:xfrm rot="1816116">
            <a:off x="2686952" y="3216719"/>
            <a:ext cx="787745" cy="1047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F014442-E3AB-D6F3-6BE5-8A4DF4138706}"/>
              </a:ext>
            </a:extLst>
          </p:cNvPr>
          <p:cNvSpPr txBox="1"/>
          <p:nvPr/>
        </p:nvSpPr>
        <p:spPr>
          <a:xfrm rot="404675">
            <a:off x="153433" y="2750551"/>
            <a:ext cx="4903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ln w="12700">
                  <a:solidFill>
                    <a:srgbClr val="FF0000"/>
                  </a:solidFill>
                </a:ln>
                <a:solidFill>
                  <a:srgbClr val="FFFF00"/>
                </a:solidFill>
                <a:effectLst>
                  <a:glow rad="190500">
                    <a:srgbClr val="FF0000"/>
                  </a:glow>
                </a:effectLst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迫りくる敵を魔法で倒す！！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F2D423BD-D7F8-2BA4-FDC5-FAD094AFB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64075">
            <a:off x="2456007" y="4031419"/>
            <a:ext cx="1028700" cy="981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図 12" descr="屋外, 建物, 家, ストリート が含まれている画像&#10;&#10;自動的に生成された説明">
            <a:extLst>
              <a:ext uri="{FF2B5EF4-FFF2-40B4-BE49-F238E27FC236}">
                <a16:creationId xmlns:a16="http://schemas.microsoft.com/office/drawing/2014/main" id="{5AB311F5-1311-E87F-54BD-7D3C75D383B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15169">
            <a:off x="6275873" y="229085"/>
            <a:ext cx="2568414" cy="1445201"/>
          </a:xfrm>
          <a:prstGeom prst="rect">
            <a:avLst/>
          </a:prstGeom>
          <a:effectLst>
            <a:glow rad="127000">
              <a:srgbClr val="AAB20A"/>
            </a:glow>
          </a:effec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F0CD1CA-1D83-339B-9C06-3892AD2A2F84}"/>
              </a:ext>
            </a:extLst>
          </p:cNvPr>
          <p:cNvSpPr txBox="1"/>
          <p:nvPr/>
        </p:nvSpPr>
        <p:spPr>
          <a:xfrm>
            <a:off x="3464584" y="1810537"/>
            <a:ext cx="53188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b="1" dirty="0">
                <a:ln w="15875">
                  <a:solidFill>
                    <a:srgbClr val="FFFF00"/>
                  </a:solidFill>
                </a:ln>
                <a:solidFill>
                  <a:srgbClr val="C00000"/>
                </a:solidFill>
                <a:effectLst>
                  <a:glow rad="190500">
                    <a:schemeClr val="bg1">
                      <a:lumMod val="50000"/>
                      <a:lumOff val="50000"/>
                    </a:schemeClr>
                  </a:glow>
                </a:effectLst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荒廃した街を一人で探索</a:t>
            </a:r>
            <a:endParaRPr kumimoji="1" lang="en-US" altLang="ja-JP" sz="3600" b="1" dirty="0">
              <a:ln w="15875">
                <a:solidFill>
                  <a:srgbClr val="FFFF00"/>
                </a:solidFill>
              </a:ln>
              <a:solidFill>
                <a:srgbClr val="C00000"/>
              </a:solidFill>
              <a:effectLst>
                <a:glow rad="190500">
                  <a:schemeClr val="bg1">
                    <a:lumMod val="50000"/>
                    <a:lumOff val="50000"/>
                  </a:schemeClr>
                </a:glow>
              </a:effectLst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pic>
        <p:nvPicPr>
          <p:cNvPr id="12" name="Picture 8" descr="基本プレイ無料の魔法バトロワRPG『Spellbreak』配信開始―期間限定のプレゼントも！ | Game*Spark - 国内・海外ゲーム情報サイト">
            <a:extLst>
              <a:ext uri="{FF2B5EF4-FFF2-40B4-BE49-F238E27FC236}">
                <a16:creationId xmlns:a16="http://schemas.microsoft.com/office/drawing/2014/main" id="{F2136B05-66A0-959A-6F3E-C08EF9D540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6351">
            <a:off x="380731" y="3306751"/>
            <a:ext cx="2259322" cy="1267918"/>
          </a:xfrm>
          <a:prstGeom prst="rect">
            <a:avLst/>
          </a:prstGeom>
          <a:noFill/>
          <a:effectLst>
            <a:glow rad="127000">
              <a:srgbClr val="AAB20A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068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紙が破れたようなイラスト | 無料イラスト素材｜素材ラボ">
            <a:extLst>
              <a:ext uri="{FF2B5EF4-FFF2-40B4-BE49-F238E27FC236}">
                <a16:creationId xmlns:a16="http://schemas.microsoft.com/office/drawing/2014/main" id="{0E5AFFE5-7FC0-3498-49E7-D336C403771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24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E88FD11-66BB-FC09-014B-B0A54E324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6600" b="1" dirty="0">
                <a:ln w="28575">
                  <a:solidFill>
                    <a:srgbClr val="AAB20A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荒廃した街</a:t>
            </a:r>
            <a:endParaRPr kumimoji="1" lang="ja-JP" altLang="en-US" sz="6600" dirty="0">
              <a:ln w="28575">
                <a:solidFill>
                  <a:srgbClr val="AAB20A"/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E3BE209-C2C1-6003-981E-AA956CB070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851111"/>
            <a:ext cx="10353762" cy="457201"/>
          </a:xfrm>
        </p:spPr>
        <p:txBody>
          <a:bodyPr>
            <a:noAutofit/>
          </a:bodyPr>
          <a:lstStyle/>
          <a:p>
            <a:pPr marL="36900" indent="0" algn="ctr">
              <a:buNone/>
            </a:pPr>
            <a:r>
              <a:rPr kumimoji="1" lang="ja-JP" altLang="en-US" sz="32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ステージの概要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A895EC9-F51B-8CAC-C70F-B0104CE2A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72151">
            <a:off x="-205189" y="330879"/>
            <a:ext cx="3933969" cy="2212857"/>
          </a:xfrm>
          <a:prstGeom prst="rect">
            <a:avLst/>
          </a:prstGeom>
          <a:noFill/>
          <a:effectLst>
            <a:glow rad="127000">
              <a:srgbClr val="AAB20A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0336AFC-1879-70E9-910E-9A1ABC4F07AC}"/>
              </a:ext>
            </a:extLst>
          </p:cNvPr>
          <p:cNvSpPr txBox="1"/>
          <p:nvPr/>
        </p:nvSpPr>
        <p:spPr>
          <a:xfrm>
            <a:off x="1536372" y="2937802"/>
            <a:ext cx="910860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sz="3200" dirty="0">
                <a:ln w="15875"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アンデッドに支配された街を取り返す</a:t>
            </a:r>
            <a:endParaRPr kumimoji="1" lang="en-US" altLang="ja-JP" sz="3200" dirty="0">
              <a:ln w="15875">
                <a:solidFill>
                  <a:schemeClr val="bg1">
                    <a:lumMod val="75000"/>
                    <a:lumOff val="25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endParaRPr kumimoji="1" lang="en-US" altLang="ja-JP" sz="3200" dirty="0">
              <a:ln w="15875">
                <a:solidFill>
                  <a:schemeClr val="bg1">
                    <a:lumMod val="75000"/>
                    <a:lumOff val="25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sz="3200" dirty="0">
                <a:ln w="15875"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現代の街並みが荒廃</a:t>
            </a:r>
            <a:endParaRPr kumimoji="1" lang="en-US" altLang="ja-JP" sz="3200" dirty="0">
              <a:ln w="15875">
                <a:solidFill>
                  <a:schemeClr val="bg1">
                    <a:lumMod val="75000"/>
                    <a:lumOff val="25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kumimoji="1" lang="en-US" altLang="ja-JP" sz="3200" dirty="0">
              <a:ln w="15875">
                <a:solidFill>
                  <a:schemeClr val="bg1">
                    <a:lumMod val="75000"/>
                    <a:lumOff val="25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r>
              <a:rPr kumimoji="1" lang="ja-JP" altLang="en-US" sz="3200" dirty="0">
                <a:ln w="15875"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魔法が使えるキャラクター</a:t>
            </a:r>
            <a:endParaRPr kumimoji="1" lang="en-US" altLang="ja-JP" sz="3200" dirty="0">
              <a:ln w="15875">
                <a:solidFill>
                  <a:schemeClr val="bg1">
                    <a:lumMod val="75000"/>
                    <a:lumOff val="25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 marL="285750" indent="-285750">
              <a:buFont typeface="Wingdings" panose="05000000000000000000" pitchFamily="2" charset="2"/>
              <a:buChar char="u"/>
            </a:pPr>
            <a:endParaRPr kumimoji="1" lang="en-US" altLang="ja-JP" sz="32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pic>
        <p:nvPicPr>
          <p:cNvPr id="2056" name="Picture 8" descr="基本プレイ無料の魔法バトロワRPG『Spellbreak』配信開始―期間限定のプレゼントも！ | Game*Spark - 国内・海外ゲーム情報サイト">
            <a:extLst>
              <a:ext uri="{FF2B5EF4-FFF2-40B4-BE49-F238E27FC236}">
                <a16:creationId xmlns:a16="http://schemas.microsoft.com/office/drawing/2014/main" id="{7F8C6C0E-DC12-F4FD-F37C-803B5F000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06351">
            <a:off x="6817106" y="4252155"/>
            <a:ext cx="3748151" cy="2103440"/>
          </a:xfrm>
          <a:prstGeom prst="rect">
            <a:avLst/>
          </a:prstGeom>
          <a:noFill/>
          <a:effectLst>
            <a:glow rad="127000">
              <a:srgbClr val="AAB20A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554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紙が破れたようなイラスト | 無料イラスト素材｜素材ラボ">
            <a:extLst>
              <a:ext uri="{FF2B5EF4-FFF2-40B4-BE49-F238E27FC236}">
                <a16:creationId xmlns:a16="http://schemas.microsoft.com/office/drawing/2014/main" id="{5E378548-0094-75F5-9DD4-A7230D51826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図 7" descr="屋外, 建物, 家, ストリート が含まれている画像&#10;&#10;自動的に生成された説明">
            <a:extLst>
              <a:ext uri="{FF2B5EF4-FFF2-40B4-BE49-F238E27FC236}">
                <a16:creationId xmlns:a16="http://schemas.microsoft.com/office/drawing/2014/main" id="{7F446840-93A4-7E68-5473-C2CF60A80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422303">
            <a:off x="-476858" y="215205"/>
            <a:ext cx="4107956" cy="2311474"/>
          </a:xfrm>
          <a:prstGeom prst="rect">
            <a:avLst/>
          </a:prstGeom>
          <a:effectLst>
            <a:glow rad="127000">
              <a:srgbClr val="AAB20A"/>
            </a:glow>
          </a:effec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56090FC-9D27-E315-D744-2D709EEF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00493"/>
            <a:ext cx="10353762" cy="970450"/>
          </a:xfrm>
        </p:spPr>
        <p:txBody>
          <a:bodyPr>
            <a:normAutofit/>
          </a:bodyPr>
          <a:lstStyle/>
          <a:p>
            <a:r>
              <a:rPr lang="ja-JP" altLang="en-US" sz="4800" b="1" dirty="0">
                <a:ln w="28575">
                  <a:solidFill>
                    <a:srgbClr val="AAB20A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ステージ、キャラの特徴</a:t>
            </a:r>
            <a:endParaRPr kumimoji="1" lang="ja-JP" altLang="en-US" sz="4800" dirty="0">
              <a:ln w="63500">
                <a:solidFill>
                  <a:srgbClr val="AAB20A">
                    <a:alpha val="0"/>
                  </a:srgbClr>
                </a:solidFill>
              </a:ln>
              <a:solidFill>
                <a:schemeClr val="accent2">
                  <a:lumMod val="50000"/>
                </a:schemeClr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pic>
        <p:nvPicPr>
          <p:cNvPr id="5126" name="Picture 6" descr="SF史に残る（べき）ゲーム】第2回：「NieR:Automata」――人工知能の実存主義">
            <a:extLst>
              <a:ext uri="{FF2B5EF4-FFF2-40B4-BE49-F238E27FC236}">
                <a16:creationId xmlns:a16="http://schemas.microsoft.com/office/drawing/2014/main" id="{DC4A4496-E536-AEBD-46F8-262F18929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760470">
            <a:off x="7581232" y="4386329"/>
            <a:ext cx="4132791" cy="2324695"/>
          </a:xfrm>
          <a:prstGeom prst="rect">
            <a:avLst/>
          </a:prstGeom>
          <a:noFill/>
          <a:effectLst>
            <a:glow rad="127000">
              <a:srgbClr val="AAB20A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E867A-C0BE-9BDE-B195-8CF085DD6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36861"/>
            <a:ext cx="10353762" cy="3427885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sz="3600" dirty="0">
                <a:ln w="15875"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荒廃している雰囲気を出す</a:t>
            </a:r>
            <a:endParaRPr kumimoji="1" lang="en-US" altLang="ja-JP" sz="3600" dirty="0">
              <a:ln w="15875">
                <a:solidFill>
                  <a:schemeClr val="bg1">
                    <a:lumMod val="75000"/>
                    <a:lumOff val="25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buFont typeface="Wingdings" panose="05000000000000000000" pitchFamily="2" charset="2"/>
              <a:buChar char="u"/>
            </a:pPr>
            <a:endParaRPr kumimoji="1" lang="en-US" altLang="ja-JP" sz="3600" dirty="0">
              <a:ln w="15875">
                <a:solidFill>
                  <a:schemeClr val="bg1">
                    <a:lumMod val="75000"/>
                    <a:lumOff val="25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sz="3600" dirty="0">
                <a:ln w="15875"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キャラクターそれぞれのモーションにこだわる</a:t>
            </a:r>
            <a:endParaRPr lang="en-US" altLang="ja-JP" sz="3600" dirty="0">
              <a:ln w="15875">
                <a:solidFill>
                  <a:schemeClr val="bg1">
                    <a:lumMod val="75000"/>
                    <a:lumOff val="25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ja-JP" sz="3600" dirty="0">
              <a:ln w="15875">
                <a:solidFill>
                  <a:schemeClr val="bg1">
                    <a:lumMod val="75000"/>
                    <a:lumOff val="25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kumimoji="1" lang="ja-JP" altLang="en-US" sz="3600" dirty="0">
                <a:ln w="15875"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魔法によるエフェクトを頑張る</a:t>
            </a:r>
          </a:p>
        </p:txBody>
      </p:sp>
    </p:spTree>
    <p:extLst>
      <p:ext uri="{BB962C8B-B14F-4D97-AF65-F5344CB8AC3E}">
        <p14:creationId xmlns:p14="http://schemas.microsoft.com/office/powerpoint/2010/main" val="3925889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E040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紙が破れたようなイラスト | 無料イラスト素材｜素材ラボ">
            <a:extLst>
              <a:ext uri="{FF2B5EF4-FFF2-40B4-BE49-F238E27FC236}">
                <a16:creationId xmlns:a16="http://schemas.microsoft.com/office/drawing/2014/main" id="{B8E57E83-65AB-C7FB-A9B4-E94D18A01E8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83B475F7-1211-652E-C7AE-26A55C2F7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sz="5400" b="1" dirty="0">
                <a:ln w="28575">
                  <a:solidFill>
                    <a:srgbClr val="AAB20A"/>
                  </a:solidFill>
                </a:ln>
                <a:solidFill>
                  <a:schemeClr val="accent2">
                    <a:lumMod val="50000"/>
                  </a:schemeClr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アピールポイント</a:t>
            </a:r>
          </a:p>
        </p:txBody>
      </p:sp>
      <p:pic>
        <p:nvPicPr>
          <p:cNvPr id="6152" name="Picture 8" descr="舞台は廃墟化したロンドン…！オープンワールドサバイバルホラー『Beyond  Hanwell』プレイレポ―早期アクセスながら圧倒的なクオリティで、極上のホラー作品に仕上がっている | Game*Spark -  国内・海外ゲーム情報サイト">
            <a:extLst>
              <a:ext uri="{FF2B5EF4-FFF2-40B4-BE49-F238E27FC236}">
                <a16:creationId xmlns:a16="http://schemas.microsoft.com/office/drawing/2014/main" id="{483BC64E-18B0-A02B-215B-1D9F024BF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82495">
            <a:off x="7571017" y="1931235"/>
            <a:ext cx="4467582" cy="2507180"/>
          </a:xfrm>
          <a:prstGeom prst="rect">
            <a:avLst/>
          </a:prstGeom>
          <a:noFill/>
          <a:effectLst>
            <a:glow rad="127000">
              <a:srgbClr val="AAB20A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SF史に残る（べき）ゲーム】第2回：「NieR:Automata」――人工知能の実存主義">
            <a:extLst>
              <a:ext uri="{FF2B5EF4-FFF2-40B4-BE49-F238E27FC236}">
                <a16:creationId xmlns:a16="http://schemas.microsoft.com/office/drawing/2014/main" id="{56C97784-C216-7B2E-1DF9-17718F2DC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61228">
            <a:off x="989479" y="4294180"/>
            <a:ext cx="4132791" cy="2324695"/>
          </a:xfrm>
          <a:prstGeom prst="rect">
            <a:avLst/>
          </a:prstGeom>
          <a:noFill/>
          <a:effectLst>
            <a:glow rad="127000">
              <a:srgbClr val="AAB20A"/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C09F4B0-300E-7CD2-4E88-8EF82BF75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89650"/>
            <a:ext cx="10353762" cy="339634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ja-JP" altLang="en-US" sz="3600" dirty="0">
                <a:ln w="15875"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不気味さ、怖さ</a:t>
            </a:r>
            <a:endParaRPr lang="en-US" altLang="ja-JP" sz="3600" dirty="0">
              <a:ln w="15875">
                <a:solidFill>
                  <a:schemeClr val="bg1">
                    <a:lumMod val="75000"/>
                    <a:lumOff val="25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ja-JP" sz="3600" dirty="0">
              <a:ln w="15875"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buFont typeface="Wingdings" panose="05000000000000000000" pitchFamily="2" charset="2"/>
              <a:buChar char="u"/>
            </a:pPr>
            <a:r>
              <a:rPr lang="ja-JP" altLang="en-US" sz="3600" dirty="0">
                <a:ln w="15875">
                  <a:solidFill>
                    <a:schemeClr val="bg1">
                      <a:lumMod val="75000"/>
                      <a:lumOff val="25000"/>
                    </a:schemeClr>
                  </a:solidFill>
                </a:ln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モーションやエフェクトのカッコよさ</a:t>
            </a:r>
            <a:endParaRPr lang="en-US" altLang="ja-JP" sz="3600" dirty="0">
              <a:ln w="15875">
                <a:solidFill>
                  <a:schemeClr val="bg1">
                    <a:lumMod val="75000"/>
                    <a:lumOff val="25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ja-JP" sz="3600" dirty="0">
              <a:ln w="15875"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  <a:p>
            <a:pPr>
              <a:buFont typeface="Wingdings" panose="05000000000000000000" pitchFamily="2" charset="2"/>
              <a:buChar char="u"/>
            </a:pPr>
            <a:endParaRPr lang="en-US" altLang="ja-JP" sz="36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86636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版">
  <a:themeElements>
    <a:clrScheme name="石版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版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版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TM04033929[[fn=石版]]</Template>
  <TotalTime>213</TotalTime>
  <Words>102</Words>
  <Application>Microsoft Office PowerPoint</Application>
  <PresentationFormat>ワイド画面</PresentationFormat>
  <Paragraphs>23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11" baseType="lpstr">
      <vt:lpstr>HGP創英ﾌﾟﾚｾﾞﾝｽEB</vt:lpstr>
      <vt:lpstr>Arial</vt:lpstr>
      <vt:lpstr>Calisto MT</vt:lpstr>
      <vt:lpstr>Viner Hand ITC</vt:lpstr>
      <vt:lpstr>Wingdings</vt:lpstr>
      <vt:lpstr>Wingdings 2</vt:lpstr>
      <vt:lpstr>石版</vt:lpstr>
      <vt:lpstr>DEVASTATED CITY</vt:lpstr>
      <vt:lpstr>荒廃した街</vt:lpstr>
      <vt:lpstr>ステージ、キャラの特徴</vt:lpstr>
      <vt:lpstr>アピールポイント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開地　碧音</dc:creator>
  <cp:lastModifiedBy>開地　碧音</cp:lastModifiedBy>
  <cp:revision>2</cp:revision>
  <dcterms:created xsi:type="dcterms:W3CDTF">2024-11-27T05:17:56Z</dcterms:created>
  <dcterms:modified xsi:type="dcterms:W3CDTF">2025-01-14T05:23:22Z</dcterms:modified>
</cp:coreProperties>
</file>