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3" r:id="rId4"/>
    <p:sldId id="259" r:id="rId5"/>
    <p:sldId id="269" r:id="rId6"/>
    <p:sldId id="270" r:id="rId7"/>
    <p:sldId id="25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879D2-B420-4C52-AA52-CAD37B0205AE}">
          <p14:sldIdLst>
            <p14:sldId id="265"/>
            <p14:sldId id="268"/>
            <p14:sldId id="263"/>
            <p14:sldId id="259"/>
            <p14:sldId id="269"/>
            <p14:sldId id="270"/>
            <p14:sldId id="256"/>
            <p14:sldId id="262"/>
            <p14:sldId id="267"/>
          </p14:sldIdLst>
        </p14:section>
        <p14:section name="Untitled Section" id="{E5C99795-E1CD-4ABA-A3B2-3BB8738FD51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>
        <p:scale>
          <a:sx n="93" d="100"/>
          <a:sy n="93" d="100"/>
        </p:scale>
        <p:origin x="91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F18D-0F7C-44C2-8A05-B1E94569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B3E0-08BC-4845-B9D1-81626AAE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E02F-E259-4141-8A74-82CCA2F7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AC3-C693-43AD-B524-FC4162FE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79CE-697E-42AA-AAB7-9BF1F17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5396-BEA3-4534-8B55-953FD31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DABC-92C5-47F5-B0F6-062DD92D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B55D-E8EA-4AB0-87C0-151D62DC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D12-0057-4B27-AE90-FB58A19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C0F0-9202-43B7-8CD3-EEB3657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73D9A-E3C4-4ABE-835A-81D9204C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925A-2064-404E-A97B-22982768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FA4B-18F9-42C7-9397-5F58CEB0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3B0A-BEBC-4C59-8BB0-5DB5930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0E20-A0AC-4150-82F3-AD9C6B8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EE6D-457F-40FB-AD65-8E78353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4DCA-4CA6-4925-A18B-44124CB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26DF-AE81-4606-8B3B-07CCF72A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5971-7937-4D94-8631-CF3E63A3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C331-0019-44D7-B37A-5A5E767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CC8-740F-43DE-B2AA-78AD13A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B381-268C-47DC-8804-591B179C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70BA-EC46-42F1-AC59-DBFEF92D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D49-3D39-42D1-9949-CAB5D400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FCFF-84A2-4774-9D1D-5113579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25D-7A8B-427F-B385-2964A77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52B7-3083-4E05-949C-E521E56E3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690E1-1ED8-4F9D-8BFC-EE4466D5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14DA-8BA0-4CC1-93CB-37F6258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CCDD-5F92-4C15-8EE3-9DC4885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4024-7C2D-4771-933E-2252D8E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F426-E9E0-4E1D-8536-8453EA97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E0A9-C086-47E7-AB3C-3DC5DF9C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A387C-95A2-4CC5-B5D9-45E29738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A3343-557A-4754-8AF9-0B97DCF3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5E519-5E3A-4CAD-8DF5-A21AB601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F8279-7DAF-4F14-84E4-5097F101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5761F-C6BB-4644-B16D-20B536C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D840-409C-49DE-B629-50EB4A8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9FAA-00BE-4B93-9AA8-7C31AF83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C2060-70D0-4F0D-8DE1-3D82A85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CAE4-CE87-4EAF-8DBE-0FC9D5B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C8CE-4BA2-4C58-A172-18BE1EE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D70C-FAD2-4A75-BE76-BC78A13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BC7D-D564-451A-871C-CDE8F27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B87F-0368-4AFC-957D-7FB8F9B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3EA-C380-42EA-AE52-898A3229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C7A3-3BBC-4B21-8ED7-DF52B2C2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324D-9684-4EB5-9DDC-9A2B609E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7E6A-939D-4279-B930-EEADE677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8930-7C27-4C6F-8480-B5D7EC8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3A23-DD00-425E-A6FE-E55DA7F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ADD-C1A0-4017-9FC9-32631313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3C359-92CB-453E-8762-08CA2E46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B134-BD52-4D2F-9BB5-18237EE7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9A1C-E776-4149-8794-36D4A3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9FBE-6064-43D3-B51A-9BF9095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0EAC-7546-4891-9608-44FCA2B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3E21C-FDC5-4ED1-B6E8-B0D34B4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5C46-3FA8-4343-B774-64C33CB0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C5D8-851F-4581-A1D9-FBE0B3B5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CF60-CED7-407D-80DB-A98F2723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9706-5313-43D3-90EB-A6D997F5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eyTGWtaW2qA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U.S. BEER TREND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735C7B-8760-4221-AF0E-5615ACE1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608516"/>
            <a:ext cx="5930900" cy="91111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 LIENG &amp; RICHARDSON DATA ANALYTICS GROUP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2"/>
              </a:rPr>
              <a:t>https://youtu.be/eyTGWtaW2qA</a:t>
            </a:r>
            <a:endParaRPr lang="en-US" dirty="0"/>
          </a:p>
          <a:p>
            <a:endParaRPr lang="en-US" sz="2000" dirty="0"/>
          </a:p>
        </p:txBody>
      </p:sp>
      <p:sp>
        <p:nvSpPr>
          <p:cNvPr id="10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A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3" descr="Bottle">
            <a:extLst>
              <a:ext uri="{FF2B5EF4-FFF2-40B4-BE49-F238E27FC236}">
                <a16:creationId xmlns:a16="http://schemas.microsoft.com/office/drawing/2014/main" id="{E7F93E8A-65A1-4FB0-9D0A-38DB2964C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sp>
        <p:nvSpPr>
          <p:cNvPr id="10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4998C-63EF-4460-BFAA-09844062BA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549" y="3681786"/>
            <a:ext cx="4040717" cy="24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PURPOSE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34092"/>
            <a:ext cx="11940465" cy="4872576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/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Founders Brewery 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Fastest growing craft brand in the U.S.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New markets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Lieng</a:t>
            </a:r>
            <a:r>
              <a:rPr lang="en-US" sz="2000" dirty="0">
                <a:solidFill>
                  <a:schemeClr val="tx2"/>
                </a:solidFill>
              </a:rPr>
              <a:t> and Richardson Data Analytics Group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Research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Opportunities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Analysis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number breweries within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Determine the median ABV and IBU from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states with the highest ABV and IBU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Relationship association</a:t>
            </a:r>
          </a:p>
          <a:p>
            <a:pPr marL="914400" lvl="2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BREWERS ASSOCIATION FOR SMALL AND 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INDEPENDENT CRAFT BEERS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Overall U.S. beer volume sales were down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1% in 2017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beer sales continued to grow at a rate of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5% by volume.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retail sales increased 8%, up to $26.0 Billion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accounts for more than 23% of the $114 billion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U.S. beer market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900" b="1" dirty="0">
                <a:solidFill>
                  <a:schemeClr val="tx2"/>
                </a:solidFill>
              </a:rPr>
              <a:t>https://www.brewersassociation.org/statistics/national-beer-sales-production-data/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2CE4A4-69BF-4323-B276-7DF40EA9D4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0267" y="1825625"/>
            <a:ext cx="5148307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Detected missing values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1005 out of 2410 (41.7%) didn’t have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have an IBU value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 62 out of 2410 (2.57%) did not have a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 a ABV value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Occurrences of missing values eliminated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67FAB-3F78-4C6A-BB8B-09D6B1010A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1267" y="1913467"/>
            <a:ext cx="6148689" cy="151553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92382"/>
              </p:ext>
            </p:extLst>
          </p:nvPr>
        </p:nvGraphicFramePr>
        <p:xfrm>
          <a:off x="1900668" y="4785960"/>
          <a:ext cx="7873061" cy="1606600"/>
        </p:xfrm>
        <a:graphic>
          <a:graphicData uri="http://schemas.openxmlformats.org/drawingml/2006/table">
            <a:tbl>
              <a:tblPr/>
              <a:tblGrid>
                <a:gridCol w="90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7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16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Brewery_id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Beer_ID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ABV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IBU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Style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Ounces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Brewery_Name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City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State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N/A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of N/A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2.57%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41.70%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7" y="159798"/>
            <a:ext cx="11940465" cy="131340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MEDIAN IBU FOR U.S. HIGHEST AND LOWEST STATES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76399"/>
            <a:ext cx="11940465" cy="50218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IBU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10 to 82 -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7 to 110 -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Greater variation in the median IBU for bottom 5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76" y="3371336"/>
            <a:ext cx="7208108" cy="32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65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3033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MEDIAN ABV FOR U.S. HIGHEST AND LOWEST STATES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42533"/>
            <a:ext cx="11940465" cy="50556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ABV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0.038 to 0.125 -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0.039 to .099 -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Roughly same variation in the median ABV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99" y="3428999"/>
            <a:ext cx="7540885" cy="32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16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BREWERIES PRESENCE IN EACH STATE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Highest States Presence - Colorado with 47 and California 39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Top 5 states accounts for 31% of all U.S. Breweries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Lowest States Presence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08099-93E0-4E2B-BCF2-65A5C532A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5963" y="3063904"/>
            <a:ext cx="5608700" cy="3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85200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BETWEEN IBU AND ABV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7526B-2B32-43E8-903F-CFAAE46F2A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78" y="1739840"/>
            <a:ext cx="5568047" cy="4471179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941C1DF-9F4C-4B61-B0BE-B2DF6FF9EC4D}"/>
              </a:ext>
            </a:extLst>
          </p:cNvPr>
          <p:cNvSpPr txBox="1">
            <a:spLocks/>
          </p:cNvSpPr>
          <p:nvPr/>
        </p:nvSpPr>
        <p:spPr>
          <a:xfrm>
            <a:off x="8583282" y="4218317"/>
            <a:ext cx="3096883" cy="19495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Null</a:t>
            </a:r>
            <a:r>
              <a:rPr lang="en-US" sz="1200" b="1" dirty="0"/>
              <a:t>:</a:t>
            </a:r>
            <a:r>
              <a:rPr lang="en-US" sz="1200" dirty="0"/>
              <a:t> Slope is equal to zero. </a:t>
            </a:r>
            <a:br>
              <a:rPr lang="en-US" sz="1200" dirty="0"/>
            </a:br>
            <a:r>
              <a:rPr lang="en-US" sz="1200" dirty="0"/>
              <a:t>Alternative</a:t>
            </a:r>
            <a:r>
              <a:rPr lang="en-US" sz="1200" b="1" dirty="0"/>
              <a:t>:</a:t>
            </a:r>
            <a:r>
              <a:rPr lang="en-US" sz="1200" dirty="0"/>
              <a:t> Slope is not equal to zero.</a:t>
            </a:r>
          </a:p>
          <a:p>
            <a:r>
              <a:rPr lang="en-US" sz="1200" dirty="0"/>
              <a:t>Reject Null</a:t>
            </a:r>
          </a:p>
          <a:p>
            <a:r>
              <a:rPr lang="en-US" sz="1200" dirty="0"/>
              <a:t>p-value: &lt; 2.2e-16 (α=0.05) </a:t>
            </a:r>
            <a:br>
              <a:rPr lang="en-US" sz="1200" dirty="0"/>
            </a:br>
            <a:r>
              <a:rPr lang="en-US" sz="1200" dirty="0"/>
              <a:t>Adjusted R-squared 0.4493 (~45% of the variance of ABV can be explained by IBU)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238" y="4180547"/>
            <a:ext cx="2208361" cy="206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130" y="1802234"/>
            <a:ext cx="5026794" cy="22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2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SUMMARY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Congrats on success 48</a:t>
            </a:r>
            <a:r>
              <a:rPr lang="en-US" sz="2000" baseline="30000" dirty="0">
                <a:solidFill>
                  <a:schemeClr val="tx2"/>
                </a:solidFill>
              </a:rPr>
              <a:t>th</a:t>
            </a:r>
            <a:r>
              <a:rPr lang="en-US" sz="2000" dirty="0">
                <a:solidFill>
                  <a:schemeClr val="tx2"/>
                </a:solidFill>
              </a:rPr>
              <a:t> state distribution to Wyoming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Further research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Utah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Hawaii </a:t>
            </a:r>
            <a:endParaRPr lang="en-US" sz="1600" dirty="0">
              <a:solidFill>
                <a:schemeClr val="tx2"/>
              </a:solidFill>
            </a:endParaRPr>
          </a:p>
          <a:p>
            <a:pPr marL="914400" lvl="2" indent="0">
              <a:buClr>
                <a:srgbClr val="C00000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7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377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U.S. BEER TREND</vt:lpstr>
      <vt:lpstr>PURPOSE </vt:lpstr>
      <vt:lpstr>BREWERS ASSOCIATION FOR SMALL AND  INDEPENDENT CRAFT BEERS</vt:lpstr>
      <vt:lpstr>Data Review</vt:lpstr>
      <vt:lpstr>MEDIAN IBU FOR U.S. HIGHEST AND LOWEST STATES </vt:lpstr>
      <vt:lpstr>MEDIAN ABV FOR U.S. HIGHEST AND LOWEST STATES</vt:lpstr>
      <vt:lpstr>BREWERIES PRESENCE IN EACH STATE</vt:lpstr>
      <vt:lpstr>RELATIONSHIP BETWEEN IBU AND ABV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BEER TREND</dc:title>
  <dc:creator>Richardson, Kenneth</dc:creator>
  <cp:lastModifiedBy>Richardson, Kenneth</cp:lastModifiedBy>
  <cp:revision>33</cp:revision>
  <dcterms:created xsi:type="dcterms:W3CDTF">2019-03-01T03:35:06Z</dcterms:created>
  <dcterms:modified xsi:type="dcterms:W3CDTF">2019-03-03T04:42:14Z</dcterms:modified>
</cp:coreProperties>
</file>