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6" r:id="rId1"/>
  </p:sldMasterIdLst>
  <p:notesMasterIdLst>
    <p:notesMasterId r:id="rId70"/>
  </p:notesMasterIdLst>
  <p:sldIdLst>
    <p:sldId id="257" r:id="rId2"/>
    <p:sldId id="259" r:id="rId3"/>
    <p:sldId id="459" r:id="rId4"/>
    <p:sldId id="311" r:id="rId5"/>
    <p:sldId id="353" r:id="rId6"/>
    <p:sldId id="354" r:id="rId7"/>
    <p:sldId id="272" r:id="rId8"/>
    <p:sldId id="414" r:id="rId9"/>
    <p:sldId id="271" r:id="rId10"/>
    <p:sldId id="416" r:id="rId11"/>
    <p:sldId id="417" r:id="rId12"/>
    <p:sldId id="418" r:id="rId13"/>
    <p:sldId id="274" r:id="rId14"/>
    <p:sldId id="419" r:id="rId15"/>
    <p:sldId id="276" r:id="rId16"/>
    <p:sldId id="277" r:id="rId17"/>
    <p:sldId id="278" r:id="rId18"/>
    <p:sldId id="260" r:id="rId19"/>
    <p:sldId id="279" r:id="rId20"/>
    <p:sldId id="420" r:id="rId21"/>
    <p:sldId id="281" r:id="rId22"/>
    <p:sldId id="421" r:id="rId23"/>
    <p:sldId id="282" r:id="rId24"/>
    <p:sldId id="283" r:id="rId25"/>
    <p:sldId id="422" r:id="rId26"/>
    <p:sldId id="319" r:id="rId27"/>
    <p:sldId id="320" r:id="rId28"/>
    <p:sldId id="425" r:id="rId29"/>
    <p:sldId id="426" r:id="rId30"/>
    <p:sldId id="321" r:id="rId31"/>
    <p:sldId id="322" r:id="rId32"/>
    <p:sldId id="428" r:id="rId33"/>
    <p:sldId id="424" r:id="rId34"/>
    <p:sldId id="324" r:id="rId35"/>
    <p:sldId id="429" r:id="rId36"/>
    <p:sldId id="427" r:id="rId37"/>
    <p:sldId id="460" r:id="rId38"/>
    <p:sldId id="467" r:id="rId39"/>
    <p:sldId id="461" r:id="rId40"/>
    <p:sldId id="462" r:id="rId41"/>
    <p:sldId id="463" r:id="rId42"/>
    <p:sldId id="466" r:id="rId43"/>
    <p:sldId id="464" r:id="rId44"/>
    <p:sldId id="465" r:id="rId45"/>
    <p:sldId id="262" r:id="rId46"/>
    <p:sldId id="325" r:id="rId47"/>
    <p:sldId id="450" r:id="rId48"/>
    <p:sldId id="327" r:id="rId49"/>
    <p:sldId id="326" r:id="rId50"/>
    <p:sldId id="358" r:id="rId51"/>
    <p:sldId id="439" r:id="rId52"/>
    <p:sldId id="329" r:id="rId53"/>
    <p:sldId id="448" r:id="rId54"/>
    <p:sldId id="330" r:id="rId55"/>
    <p:sldId id="441" r:id="rId56"/>
    <p:sldId id="331" r:id="rId57"/>
    <p:sldId id="442" r:id="rId58"/>
    <p:sldId id="335" r:id="rId59"/>
    <p:sldId id="338" r:id="rId60"/>
    <p:sldId id="468" r:id="rId61"/>
    <p:sldId id="340" r:id="rId62"/>
    <p:sldId id="469" r:id="rId63"/>
    <p:sldId id="341" r:id="rId64"/>
    <p:sldId id="443" r:id="rId65"/>
    <p:sldId id="343" r:id="rId66"/>
    <p:sldId id="444" r:id="rId67"/>
    <p:sldId id="445" r:id="rId68"/>
    <p:sldId id="446" r:id="rId6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09">
          <p15:clr>
            <a:srgbClr val="A4A3A4"/>
          </p15:clr>
        </p15:guide>
        <p15:guide id="2" pos="91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CC"/>
    <a:srgbClr val="00CC66"/>
    <a:srgbClr val="99FF33"/>
    <a:srgbClr val="669594"/>
    <a:srgbClr val="FF3300"/>
    <a:srgbClr val="FF33CC"/>
    <a:srgbClr val="00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3870" autoAdjust="0"/>
  </p:normalViewPr>
  <p:slideViewPr>
    <p:cSldViewPr snapToGrid="0">
      <p:cViewPr varScale="1">
        <p:scale>
          <a:sx n="117" d="100"/>
          <a:sy n="117" d="100"/>
        </p:scale>
        <p:origin x="1382" y="82"/>
      </p:cViewPr>
      <p:guideLst>
        <p:guide orient="horz" pos="1909"/>
        <p:guide pos="91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image" Target="../media/image1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21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21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321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21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6FFDB463-C0DE-4D39-A842-14422E8CC4D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D07556F-F375-468B-A90D-CBEE36EF0608}" type="slidenum">
              <a:rPr lang="en-US" altLang="en-US" smtClean="0"/>
              <a:pPr/>
              <a:t>5</a:t>
            </a:fld>
            <a:endParaRPr lang="en-US" altLang="en-US" smtClean="0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691C1F5-96BF-4237-8CAA-7075CC21783C}" type="slidenum">
              <a:rPr lang="en-US" altLang="en-US" smtClean="0"/>
              <a:pPr/>
              <a:t>6</a:t>
            </a:fld>
            <a:endParaRPr lang="en-US" altLang="en-US" smtClean="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008C018-0EBD-4D92-B417-B4749590E83E}" type="slidenum">
              <a:rPr lang="en-US" altLang="en-US" smtClean="0"/>
              <a:pPr/>
              <a:t>28</a:t>
            </a:fld>
            <a:endParaRPr lang="en-US" altLang="en-US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92731CE-5924-45AE-962A-27B20388B9F5}" type="slidenum">
              <a:rPr lang="en-US" altLang="en-US" smtClean="0"/>
              <a:pPr/>
              <a:t>29</a:t>
            </a:fld>
            <a:endParaRPr lang="en-US" altLang="en-US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FABC94F-B605-4F2C-8835-849391063DC3}" type="slidenum">
              <a:rPr lang="en-US" altLang="en-US" smtClean="0"/>
              <a:pPr/>
              <a:t>33</a:t>
            </a:fld>
            <a:endParaRPr lang="en-US" altLang="en-US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140C023-FD6C-4C6A-B22F-1450D2966254}" type="slidenum">
              <a:rPr lang="en-US" altLang="en-US" smtClean="0"/>
              <a:pPr/>
              <a:t>50</a:t>
            </a:fld>
            <a:endParaRPr lang="en-US" alt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49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31949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32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0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6FACC0-59DA-4DCB-BEF3-9ADB7315FFB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6210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22A49F-DAB4-47B6-8516-6982F2A6F5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0353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0A476B-E882-4F86-BBE6-1BC7E40700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76362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47800"/>
            <a:ext cx="8229600" cy="2265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865563"/>
            <a:ext cx="8229600" cy="22653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9EE8DE-3B61-42D4-8277-1A8BE7FA362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80157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122238"/>
            <a:ext cx="7543800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4038600" cy="2265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47800"/>
            <a:ext cx="4038600" cy="2265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865563"/>
            <a:ext cx="4038600" cy="22653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865563"/>
            <a:ext cx="4038600" cy="22653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D0CBE6-2CF7-44A9-8ADA-DDA7054B1F6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1732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47800"/>
            <a:ext cx="4038600" cy="4683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47800"/>
            <a:ext cx="4038600" cy="2265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65563"/>
            <a:ext cx="4038600" cy="22653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41084F-64AF-4A0F-B531-D25B0B94612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17509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47800"/>
            <a:ext cx="4038600" cy="4683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683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26021A-93EF-493A-A7A8-C4F05EDB280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44761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447800"/>
            <a:ext cx="8229600" cy="4683125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78B7A9-D442-401A-875A-43B8DD1F0A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5535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58F6A8-A96C-4EE2-8DB2-0EAE0BCF47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97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FE1800-B00E-432A-AF72-EE8888E8515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233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4683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683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CFBB99-3FD7-4109-986D-D60C8AABA12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7024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8769F0-558D-435B-91D0-B82564ECBC1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8198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4B1BBE-2751-4B0F-B2C0-FA92EE395A4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6250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0BE200-6829-4323-9A0C-79F75F70547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8828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40FD32-6B88-4ED0-9A9B-7A71BF0A39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9773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3CC8A7-15D1-4427-BBF8-7B54A1F38B6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2586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7962900" y="152400"/>
            <a:ext cx="1588" cy="1255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020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Layered Architectures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68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1846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0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1847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1847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fld id="{D8691AB5-9954-4DF6-BA39-7A9DC937A6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grpSp>
        <p:nvGrpSpPr>
          <p:cNvPr id="1032" name="Group 8"/>
          <p:cNvGrpSpPr>
            <a:grpSpLocks/>
          </p:cNvGrpSpPr>
          <p:nvPr/>
        </p:nvGrpSpPr>
        <p:grpSpPr bwMode="auto">
          <a:xfrm>
            <a:off x="8153400" y="152400"/>
            <a:ext cx="792163" cy="1066800"/>
            <a:chOff x="5136" y="960"/>
            <a:chExt cx="528" cy="864"/>
          </a:xfrm>
        </p:grpSpPr>
        <p:sp>
          <p:nvSpPr>
            <p:cNvPr id="1033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34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35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76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36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37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79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38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76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39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73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40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41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79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42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76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43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73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44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45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46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79" cy="8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47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76" cy="8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48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73" cy="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49" name="Oval 25"/>
            <p:cNvSpPr>
              <a:spLocks noChangeArrowheads="1"/>
            </p:cNvSpPr>
            <p:nvPr/>
          </p:nvSpPr>
          <p:spPr bwMode="auto">
            <a:xfrm>
              <a:off x="5136" y="1407"/>
              <a:ext cx="80" cy="8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50" name="Oval 26"/>
            <p:cNvSpPr>
              <a:spLocks noChangeArrowheads="1"/>
            </p:cNvSpPr>
            <p:nvPr/>
          </p:nvSpPr>
          <p:spPr bwMode="auto">
            <a:xfrm>
              <a:off x="5248" y="1407"/>
              <a:ext cx="79" cy="8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51" name="Oval 27"/>
            <p:cNvSpPr>
              <a:spLocks noChangeArrowheads="1"/>
            </p:cNvSpPr>
            <p:nvPr/>
          </p:nvSpPr>
          <p:spPr bwMode="auto">
            <a:xfrm>
              <a:off x="5360" y="1407"/>
              <a:ext cx="76" cy="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52" name="Oval 28"/>
            <p:cNvSpPr>
              <a:spLocks noChangeArrowheads="1"/>
            </p:cNvSpPr>
            <p:nvPr/>
          </p:nvSpPr>
          <p:spPr bwMode="auto">
            <a:xfrm>
              <a:off x="5472" y="1407"/>
              <a:ext cx="73" cy="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53" name="Oval 29"/>
            <p:cNvSpPr>
              <a:spLocks noChangeArrowheads="1"/>
            </p:cNvSpPr>
            <p:nvPr/>
          </p:nvSpPr>
          <p:spPr bwMode="auto">
            <a:xfrm>
              <a:off x="5584" y="1407"/>
              <a:ext cx="80" cy="81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54" name="Oval 30"/>
            <p:cNvSpPr>
              <a:spLocks noChangeArrowheads="1"/>
            </p:cNvSpPr>
            <p:nvPr/>
          </p:nvSpPr>
          <p:spPr bwMode="auto">
            <a:xfrm>
              <a:off x="5136" y="1521"/>
              <a:ext cx="80" cy="8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55" name="Oval 31"/>
            <p:cNvSpPr>
              <a:spLocks noChangeArrowheads="1"/>
            </p:cNvSpPr>
            <p:nvPr/>
          </p:nvSpPr>
          <p:spPr bwMode="auto">
            <a:xfrm>
              <a:off x="5248" y="1521"/>
              <a:ext cx="79" cy="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56" name="Oval 32"/>
            <p:cNvSpPr>
              <a:spLocks noChangeArrowheads="1"/>
            </p:cNvSpPr>
            <p:nvPr/>
          </p:nvSpPr>
          <p:spPr bwMode="auto">
            <a:xfrm>
              <a:off x="5360" y="1521"/>
              <a:ext cx="76" cy="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57" name="Oval 33"/>
            <p:cNvSpPr>
              <a:spLocks noChangeArrowheads="1"/>
            </p:cNvSpPr>
            <p:nvPr/>
          </p:nvSpPr>
          <p:spPr bwMode="auto">
            <a:xfrm>
              <a:off x="5472" y="1521"/>
              <a:ext cx="73" cy="81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58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59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79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60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76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61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73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62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63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73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0" r:id="rId1"/>
    <p:sldLayoutId id="2147484125" r:id="rId2"/>
    <p:sldLayoutId id="2147484126" r:id="rId3"/>
    <p:sldLayoutId id="2147484127" r:id="rId4"/>
    <p:sldLayoutId id="2147484128" r:id="rId5"/>
    <p:sldLayoutId id="2147484129" r:id="rId6"/>
    <p:sldLayoutId id="2147484130" r:id="rId7"/>
    <p:sldLayoutId id="2147484131" r:id="rId8"/>
    <p:sldLayoutId id="2147484132" r:id="rId9"/>
    <p:sldLayoutId id="2147484133" r:id="rId10"/>
    <p:sldLayoutId id="2147484134" r:id="rId11"/>
    <p:sldLayoutId id="2147484135" r:id="rId12"/>
    <p:sldLayoutId id="2147484136" r:id="rId13"/>
    <p:sldLayoutId id="2147484137" r:id="rId14"/>
    <p:sldLayoutId id="2147484138" r:id="rId15"/>
    <p:sldLayoutId id="2147484139" r:id="rId16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7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0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3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4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6.e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5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8.e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17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9.emf"/><Relationship Id="rId4" Type="http://schemas.openxmlformats.org/officeDocument/2006/relationships/oleObject" Target="../embeddings/oleObject21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0.emf"/><Relationship Id="rId4" Type="http://schemas.openxmlformats.org/officeDocument/2006/relationships/oleObject" Target="../embeddings/oleObject22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22.wmf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4.bin"/><Relationship Id="rId5" Type="http://schemas.openxmlformats.org/officeDocument/2006/relationships/image" Target="../media/image21.wmf"/><Relationship Id="rId4" Type="http://schemas.openxmlformats.org/officeDocument/2006/relationships/oleObject" Target="../embeddings/oleObject23.bin"/><Relationship Id="rId9" Type="http://schemas.openxmlformats.org/officeDocument/2006/relationships/image" Target="../media/image23.w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5.e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7" Type="http://schemas.openxmlformats.org/officeDocument/2006/relationships/image" Target="../media/image2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29.bin"/><Relationship Id="rId5" Type="http://schemas.openxmlformats.org/officeDocument/2006/relationships/oleObject" Target="../embeddings/oleObject28.bin"/><Relationship Id="rId4" Type="http://schemas.openxmlformats.org/officeDocument/2006/relationships/image" Target="../media/image27.wmf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32.bin"/><Relationship Id="rId5" Type="http://schemas.openxmlformats.org/officeDocument/2006/relationships/oleObject" Target="../embeddings/oleObject31.bin"/><Relationship Id="rId4" Type="http://schemas.openxmlformats.org/officeDocument/2006/relationships/image" Target="../media/image2.wm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30.wmf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.bin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39.bin"/><Relationship Id="rId5" Type="http://schemas.openxmlformats.org/officeDocument/2006/relationships/oleObject" Target="../embeddings/oleObject38.bin"/><Relationship Id="rId4" Type="http://schemas.openxmlformats.org/officeDocument/2006/relationships/image" Target="../media/image2.wmf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image" Target="../media/image32.png"/><Relationship Id="rId7" Type="http://schemas.openxmlformats.org/officeDocument/2006/relationships/oleObject" Target="../embeddings/oleObject42.bin"/><Relationship Id="rId12" Type="http://schemas.openxmlformats.org/officeDocument/2006/relationships/image" Target="../media/image3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35.png"/><Relationship Id="rId11" Type="http://schemas.openxmlformats.org/officeDocument/2006/relationships/oleObject" Target="../embeddings/oleObject44.bin"/><Relationship Id="rId5" Type="http://schemas.openxmlformats.org/officeDocument/2006/relationships/image" Target="../media/image34.png"/><Relationship Id="rId10" Type="http://schemas.openxmlformats.org/officeDocument/2006/relationships/image" Target="../media/image37.wmf"/><Relationship Id="rId4" Type="http://schemas.openxmlformats.org/officeDocument/2006/relationships/image" Target="../media/image33.png"/><Relationship Id="rId9" Type="http://schemas.openxmlformats.org/officeDocument/2006/relationships/oleObject" Target="../embeddings/oleObject43.bin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46.bin"/><Relationship Id="rId4" Type="http://schemas.openxmlformats.org/officeDocument/2006/relationships/image" Target="../media/image39.wmf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oleObject" Target="../embeddings/oleObject47.bin"/><Relationship Id="rId7" Type="http://schemas.openxmlformats.org/officeDocument/2006/relationships/image" Target="../media/image4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48.bin"/><Relationship Id="rId4" Type="http://schemas.openxmlformats.org/officeDocument/2006/relationships/image" Target="../media/image42.wmf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45.emf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8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4.bin"/><Relationship Id="rId12" Type="http://schemas.openxmlformats.org/officeDocument/2006/relationships/oleObject" Target="../embeddings/oleObject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10" Type="http://schemas.openxmlformats.org/officeDocument/2006/relationships/oleObject" Target="../embeddings/oleObject6.bin"/><Relationship Id="rId4" Type="http://schemas.openxmlformats.org/officeDocument/2006/relationships/image" Target="../media/image2.wmf"/><Relationship Id="rId9" Type="http://schemas.openxmlformats.org/officeDocument/2006/relationships/oleObject" Target="../embeddings/oleObject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 </a:t>
            </a:r>
            <a:br>
              <a:rPr lang="en-US" altLang="en-US" sz="4000" smtClean="0"/>
            </a:br>
            <a:r>
              <a:rPr lang="en-US" altLang="en-US" sz="4000" smtClean="0"/>
              <a:t>Medium Access Control Protocols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smtClean="0"/>
              <a:t>Multiple Access Communications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smtClean="0"/>
              <a:t>Random Access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smtClean="0"/>
              <a:t>Scheduling</a:t>
            </a:r>
          </a:p>
          <a:p>
            <a:pPr eaLnBrk="1" hangingPunct="1">
              <a:lnSpc>
                <a:spcPct val="80000"/>
              </a:lnSpc>
            </a:pPr>
            <a:endParaRPr lang="en-US" altLang="en-US" sz="2400" smtClean="0"/>
          </a:p>
        </p:txBody>
      </p:sp>
      <p:pic>
        <p:nvPicPr>
          <p:cNvPr id="4100" name="Picture 4" descr="Garcia_Widjaja2e04dh_adv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875" y="714375"/>
            <a:ext cx="1614488" cy="204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Delay-Bandwidth Product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5237163"/>
          </a:xfrm>
        </p:spPr>
        <p:txBody>
          <a:bodyPr/>
          <a:lstStyle/>
          <a:p>
            <a:pPr eaLnBrk="1" hangingPunct="1"/>
            <a:r>
              <a:rPr lang="en-US" altLang="en-US" i="1" smtClean="0"/>
              <a:t>Delay-bandwidth</a:t>
            </a:r>
            <a:r>
              <a:rPr lang="en-US" altLang="en-US" smtClean="0"/>
              <a:t> product key parameter</a:t>
            </a:r>
          </a:p>
          <a:p>
            <a:pPr lvl="1" eaLnBrk="1" hangingPunct="1"/>
            <a:r>
              <a:rPr lang="en-US" altLang="en-US" smtClean="0"/>
              <a:t>Coordination in sharing medium involves using bandwidth (explicitly or implicitly)</a:t>
            </a:r>
          </a:p>
          <a:p>
            <a:pPr lvl="1" eaLnBrk="1" hangingPunct="1"/>
            <a:r>
              <a:rPr lang="en-US" altLang="en-US" smtClean="0"/>
              <a:t>Difficulty of coordination commensurate with delay-bandwidth product</a:t>
            </a:r>
          </a:p>
          <a:p>
            <a:pPr eaLnBrk="1" hangingPunct="1"/>
            <a:r>
              <a:rPr lang="en-US" altLang="en-US" smtClean="0"/>
              <a:t>Simple two-station example</a:t>
            </a:r>
          </a:p>
          <a:p>
            <a:pPr lvl="1" eaLnBrk="1" hangingPunct="1"/>
            <a:r>
              <a:rPr lang="en-US" altLang="en-US" smtClean="0"/>
              <a:t>Station with frame to send listens to medium and transmits if medium found idle</a:t>
            </a:r>
          </a:p>
          <a:p>
            <a:pPr lvl="1" eaLnBrk="1" hangingPunct="1"/>
            <a:r>
              <a:rPr lang="en-US" altLang="en-US" smtClean="0"/>
              <a:t>Station monitors medium to detect collision</a:t>
            </a:r>
          </a:p>
          <a:p>
            <a:pPr lvl="1" eaLnBrk="1" hangingPunct="1"/>
            <a:r>
              <a:rPr lang="en-US" altLang="en-US" smtClean="0"/>
              <a:t>If collision occurs,  station that begin transmitting earlier retransmits (propagation time is known)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365125" y="1335088"/>
            <a:ext cx="7115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/>
              <a:t>Two stations are trying to share a common medium</a:t>
            </a:r>
          </a:p>
        </p:txBody>
      </p:sp>
      <p:sp>
        <p:nvSpPr>
          <p:cNvPr id="1843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Two-Station MAC Example</a:t>
            </a:r>
          </a:p>
        </p:txBody>
      </p:sp>
      <p:sp>
        <p:nvSpPr>
          <p:cNvPr id="18436" name="Rectangle 7"/>
          <p:cNvSpPr>
            <a:spLocks noChangeArrowheads="1"/>
          </p:cNvSpPr>
          <p:nvPr/>
        </p:nvSpPr>
        <p:spPr bwMode="auto">
          <a:xfrm>
            <a:off x="1354138" y="2563813"/>
            <a:ext cx="342900" cy="381000"/>
          </a:xfrm>
          <a:prstGeom prst="rect">
            <a:avLst/>
          </a:prstGeom>
          <a:solidFill>
            <a:srgbClr val="B1CCCB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8437" name="Rectangle 8"/>
          <p:cNvSpPr>
            <a:spLocks noChangeArrowheads="1"/>
          </p:cNvSpPr>
          <p:nvPr/>
        </p:nvSpPr>
        <p:spPr bwMode="auto">
          <a:xfrm>
            <a:off x="6856413" y="2528888"/>
            <a:ext cx="342900" cy="4191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8438" name="Rectangle 9"/>
          <p:cNvSpPr>
            <a:spLocks noChangeArrowheads="1"/>
          </p:cNvSpPr>
          <p:nvPr/>
        </p:nvSpPr>
        <p:spPr bwMode="auto">
          <a:xfrm>
            <a:off x="0" y="2171700"/>
            <a:ext cx="1279525" cy="912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A transmits at </a:t>
            </a:r>
            <a:r>
              <a:rPr lang="en-US" altLang="en-US" i="1"/>
              <a:t>t </a:t>
            </a:r>
            <a:r>
              <a:rPr lang="en-US" altLang="en-US"/>
              <a:t>= 0</a:t>
            </a:r>
          </a:p>
        </p:txBody>
      </p:sp>
      <p:sp>
        <p:nvSpPr>
          <p:cNvPr id="18439" name="Rectangle 10"/>
          <p:cNvSpPr>
            <a:spLocks noChangeArrowheads="1"/>
          </p:cNvSpPr>
          <p:nvPr/>
        </p:nvSpPr>
        <p:spPr bwMode="auto">
          <a:xfrm>
            <a:off x="3046413" y="1816100"/>
            <a:ext cx="3016250" cy="69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/>
              <a:t>Distance </a:t>
            </a:r>
            <a:r>
              <a:rPr lang="en-US" altLang="en-US" sz="2000" i="1"/>
              <a:t>d</a:t>
            </a:r>
            <a:r>
              <a:rPr lang="en-US" altLang="en-US" sz="2000"/>
              <a:t> meters</a:t>
            </a:r>
          </a:p>
          <a:p>
            <a:pPr algn="ctr"/>
            <a:r>
              <a:rPr lang="en-US" altLang="en-US" sz="2000" i="1"/>
              <a:t>t</a:t>
            </a:r>
            <a:r>
              <a:rPr lang="en-US" altLang="en-US" sz="2000" i="1" baseline="-25000"/>
              <a:t>prop</a:t>
            </a:r>
            <a:r>
              <a:rPr lang="en-US" altLang="en-US" sz="2000" i="1"/>
              <a:t> = d / </a:t>
            </a:r>
            <a:r>
              <a:rPr lang="en-US" altLang="en-US" sz="2000" i="1">
                <a:sym typeface="Symbol" panose="05050102010706020507" pitchFamily="18" charset="2"/>
              </a:rPr>
              <a:t> </a:t>
            </a:r>
            <a:r>
              <a:rPr lang="en-US" altLang="en-US" sz="2000"/>
              <a:t> seconds</a:t>
            </a:r>
          </a:p>
        </p:txBody>
      </p:sp>
      <p:sp>
        <p:nvSpPr>
          <p:cNvPr id="18440" name="Line 11"/>
          <p:cNvSpPr>
            <a:spLocks noChangeShapeType="1"/>
          </p:cNvSpPr>
          <p:nvPr/>
        </p:nvSpPr>
        <p:spPr bwMode="auto">
          <a:xfrm>
            <a:off x="1492250" y="2355850"/>
            <a:ext cx="149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1" name="Line 12"/>
          <p:cNvSpPr>
            <a:spLocks noChangeShapeType="1"/>
          </p:cNvSpPr>
          <p:nvPr/>
        </p:nvSpPr>
        <p:spPr bwMode="auto">
          <a:xfrm>
            <a:off x="6076950" y="2317750"/>
            <a:ext cx="901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2" name="Rectangle 13" descr="Light vertical"/>
          <p:cNvSpPr>
            <a:spLocks noChangeArrowheads="1"/>
          </p:cNvSpPr>
          <p:nvPr/>
        </p:nvSpPr>
        <p:spPr bwMode="auto">
          <a:xfrm>
            <a:off x="1739900" y="2687638"/>
            <a:ext cx="177800" cy="762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8443" name="Rectangle 14"/>
          <p:cNvSpPr>
            <a:spLocks noChangeArrowheads="1"/>
          </p:cNvSpPr>
          <p:nvPr/>
        </p:nvSpPr>
        <p:spPr bwMode="auto">
          <a:xfrm>
            <a:off x="1341438" y="255111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A</a:t>
            </a:r>
          </a:p>
        </p:txBody>
      </p:sp>
      <p:sp>
        <p:nvSpPr>
          <p:cNvPr id="18444" name="Rectangle 15"/>
          <p:cNvSpPr>
            <a:spLocks noChangeArrowheads="1"/>
          </p:cNvSpPr>
          <p:nvPr/>
        </p:nvSpPr>
        <p:spPr bwMode="auto">
          <a:xfrm>
            <a:off x="6870700" y="2551113"/>
            <a:ext cx="350838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B</a:t>
            </a:r>
          </a:p>
        </p:txBody>
      </p:sp>
      <p:sp>
        <p:nvSpPr>
          <p:cNvPr id="18445" name="Line 16"/>
          <p:cNvSpPr>
            <a:spLocks noChangeShapeType="1"/>
          </p:cNvSpPr>
          <p:nvPr/>
        </p:nvSpPr>
        <p:spPr bwMode="auto">
          <a:xfrm>
            <a:off x="1916113" y="2720975"/>
            <a:ext cx="241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28476" name="Group 60"/>
          <p:cNvGrpSpPr>
            <a:grpSpLocks/>
          </p:cNvGrpSpPr>
          <p:nvPr/>
        </p:nvGrpSpPr>
        <p:grpSpPr bwMode="auto">
          <a:xfrm>
            <a:off x="0" y="3305175"/>
            <a:ext cx="9144000" cy="1570038"/>
            <a:chOff x="0" y="2004"/>
            <a:chExt cx="5760" cy="989"/>
          </a:xfrm>
        </p:grpSpPr>
        <p:sp>
          <p:nvSpPr>
            <p:cNvPr id="18469" name="Rectangle 57"/>
            <p:cNvSpPr>
              <a:spLocks noChangeArrowheads="1"/>
            </p:cNvSpPr>
            <p:nvPr/>
          </p:nvSpPr>
          <p:spPr bwMode="auto">
            <a:xfrm>
              <a:off x="0" y="2004"/>
              <a:ext cx="5760" cy="9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57150" algn="ctr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18470" name="Rectangle 47"/>
            <p:cNvSpPr>
              <a:spLocks noChangeArrowheads="1"/>
            </p:cNvSpPr>
            <p:nvPr/>
          </p:nvSpPr>
          <p:spPr bwMode="auto">
            <a:xfrm>
              <a:off x="852" y="2371"/>
              <a:ext cx="216" cy="240"/>
            </a:xfrm>
            <a:prstGeom prst="rect">
              <a:avLst/>
            </a:prstGeom>
            <a:solidFill>
              <a:srgbClr val="B1CCCB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18471" name="Rectangle 48"/>
            <p:cNvSpPr>
              <a:spLocks noChangeArrowheads="1"/>
            </p:cNvSpPr>
            <p:nvPr/>
          </p:nvSpPr>
          <p:spPr bwMode="auto">
            <a:xfrm>
              <a:off x="851" y="2363"/>
              <a:ext cx="221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/>
                <a:t>A</a:t>
              </a:r>
            </a:p>
          </p:txBody>
        </p:sp>
        <p:sp>
          <p:nvSpPr>
            <p:cNvPr id="18472" name="Rectangle 52"/>
            <p:cNvSpPr>
              <a:spLocks noChangeArrowheads="1"/>
            </p:cNvSpPr>
            <p:nvPr/>
          </p:nvSpPr>
          <p:spPr bwMode="auto">
            <a:xfrm>
              <a:off x="4325" y="2363"/>
              <a:ext cx="216" cy="264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18473" name="Rectangle 53"/>
            <p:cNvSpPr>
              <a:spLocks noChangeArrowheads="1"/>
            </p:cNvSpPr>
            <p:nvPr/>
          </p:nvSpPr>
          <p:spPr bwMode="auto">
            <a:xfrm>
              <a:off x="4320" y="2363"/>
              <a:ext cx="221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/>
                <a:t>B</a:t>
              </a:r>
            </a:p>
          </p:txBody>
        </p:sp>
        <p:sp>
          <p:nvSpPr>
            <p:cNvPr id="18474" name="Rectangle 55" descr="Light vertical"/>
            <p:cNvSpPr>
              <a:spLocks noChangeArrowheads="1"/>
            </p:cNvSpPr>
            <p:nvPr/>
          </p:nvSpPr>
          <p:spPr bwMode="auto">
            <a:xfrm>
              <a:off x="1076" y="2445"/>
              <a:ext cx="3233" cy="74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18475" name="Rectangle 56"/>
            <p:cNvSpPr>
              <a:spLocks noChangeArrowheads="1"/>
            </p:cNvSpPr>
            <p:nvPr/>
          </p:nvSpPr>
          <p:spPr bwMode="auto">
            <a:xfrm>
              <a:off x="4627" y="2024"/>
              <a:ext cx="1133" cy="9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B does not transmit before  </a:t>
              </a:r>
              <a:r>
                <a:rPr lang="en-US" altLang="en-US" i="1"/>
                <a:t>t</a:t>
              </a:r>
              <a:r>
                <a:rPr lang="en-US" altLang="en-US"/>
                <a:t> = </a:t>
              </a:r>
              <a:r>
                <a:rPr lang="en-US" altLang="en-US" i="1"/>
                <a:t>t</a:t>
              </a:r>
              <a:r>
                <a:rPr lang="en-US" altLang="en-US" i="1" baseline="-25000"/>
                <a:t>prop </a:t>
              </a:r>
              <a:r>
                <a:rPr lang="en-US" altLang="en-US"/>
                <a:t>&amp;  A captures channel</a:t>
              </a:r>
              <a:endParaRPr lang="en-US" altLang="en-US" i="1"/>
            </a:p>
          </p:txBody>
        </p:sp>
        <p:sp>
          <p:nvSpPr>
            <p:cNvPr id="18476" name="Text Box 59"/>
            <p:cNvSpPr txBox="1">
              <a:spLocks noChangeArrowheads="1"/>
            </p:cNvSpPr>
            <p:nvPr/>
          </p:nvSpPr>
          <p:spPr bwMode="auto">
            <a:xfrm>
              <a:off x="153" y="2104"/>
              <a:ext cx="5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 algn="ctr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Case 1</a:t>
              </a:r>
            </a:p>
          </p:txBody>
        </p:sp>
      </p:grpSp>
      <p:grpSp>
        <p:nvGrpSpPr>
          <p:cNvPr id="828481" name="Group 65"/>
          <p:cNvGrpSpPr>
            <a:grpSpLocks/>
          </p:cNvGrpSpPr>
          <p:nvPr/>
        </p:nvGrpSpPr>
        <p:grpSpPr bwMode="auto">
          <a:xfrm>
            <a:off x="0" y="4864100"/>
            <a:ext cx="9144000" cy="1997075"/>
            <a:chOff x="0" y="3064"/>
            <a:chExt cx="5760" cy="1258"/>
          </a:xfrm>
        </p:grpSpPr>
        <p:sp>
          <p:nvSpPr>
            <p:cNvPr id="18448" name="Rectangle 61"/>
            <p:cNvSpPr>
              <a:spLocks noChangeArrowheads="1"/>
            </p:cNvSpPr>
            <p:nvPr/>
          </p:nvSpPr>
          <p:spPr bwMode="auto">
            <a:xfrm>
              <a:off x="0" y="3064"/>
              <a:ext cx="5760" cy="125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57150" algn="ctr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18449" name="Rectangle 17"/>
            <p:cNvSpPr>
              <a:spLocks noChangeArrowheads="1"/>
            </p:cNvSpPr>
            <p:nvPr/>
          </p:nvSpPr>
          <p:spPr bwMode="auto">
            <a:xfrm>
              <a:off x="4713" y="3070"/>
              <a:ext cx="1047" cy="9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B transmits before  </a:t>
              </a:r>
              <a:r>
                <a:rPr lang="en-US" altLang="en-US" i="1"/>
                <a:t>t</a:t>
              </a:r>
              <a:r>
                <a:rPr lang="en-US" altLang="en-US"/>
                <a:t> = </a:t>
              </a:r>
              <a:r>
                <a:rPr lang="en-US" altLang="en-US" i="1"/>
                <a:t>t</a:t>
              </a:r>
              <a:r>
                <a:rPr lang="en-US" altLang="en-US" i="1" baseline="-25000"/>
                <a:t>prop </a:t>
              </a:r>
              <a:r>
                <a:rPr lang="en-US" altLang="en-US"/>
                <a:t>and detects</a:t>
              </a:r>
              <a:br>
                <a:rPr lang="en-US" altLang="en-US"/>
              </a:br>
              <a:r>
                <a:rPr lang="en-US" altLang="en-US"/>
                <a:t>collision soon</a:t>
              </a:r>
            </a:p>
            <a:p>
              <a:r>
                <a:rPr lang="en-US" altLang="en-US"/>
                <a:t>thereafter</a:t>
              </a:r>
              <a:endParaRPr lang="en-US" altLang="en-US" i="1"/>
            </a:p>
          </p:txBody>
        </p:sp>
        <p:sp>
          <p:nvSpPr>
            <p:cNvPr id="18450" name="Rectangle 18"/>
            <p:cNvSpPr>
              <a:spLocks noChangeArrowheads="1"/>
            </p:cNvSpPr>
            <p:nvPr/>
          </p:nvSpPr>
          <p:spPr bwMode="auto">
            <a:xfrm>
              <a:off x="864" y="3343"/>
              <a:ext cx="216" cy="240"/>
            </a:xfrm>
            <a:prstGeom prst="rect">
              <a:avLst/>
            </a:prstGeom>
            <a:solidFill>
              <a:srgbClr val="B1CCCB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18451" name="Rectangle 19"/>
            <p:cNvSpPr>
              <a:spLocks noChangeArrowheads="1"/>
            </p:cNvSpPr>
            <p:nvPr/>
          </p:nvSpPr>
          <p:spPr bwMode="auto">
            <a:xfrm>
              <a:off x="863" y="3335"/>
              <a:ext cx="221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/>
                <a:t>A</a:t>
              </a:r>
            </a:p>
          </p:txBody>
        </p:sp>
        <p:grpSp>
          <p:nvGrpSpPr>
            <p:cNvPr id="18452" name="Group 20"/>
            <p:cNvGrpSpPr>
              <a:grpSpLocks/>
            </p:cNvGrpSpPr>
            <p:nvPr/>
          </p:nvGrpSpPr>
          <p:grpSpPr bwMode="auto">
            <a:xfrm>
              <a:off x="3924" y="3539"/>
              <a:ext cx="408" cy="56"/>
              <a:chOff x="4663" y="223"/>
              <a:chExt cx="408" cy="56"/>
            </a:xfrm>
          </p:grpSpPr>
          <p:sp>
            <p:nvSpPr>
              <p:cNvPr id="18467" name="Rectangle 21" descr="Light horizontal"/>
              <p:cNvSpPr>
                <a:spLocks noChangeArrowheads="1"/>
              </p:cNvSpPr>
              <p:nvPr/>
            </p:nvSpPr>
            <p:spPr bwMode="auto">
              <a:xfrm>
                <a:off x="4871" y="223"/>
                <a:ext cx="200" cy="56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18468" name="Line 22"/>
              <p:cNvSpPr>
                <a:spLocks noChangeShapeType="1"/>
              </p:cNvSpPr>
              <p:nvPr/>
            </p:nvSpPr>
            <p:spPr bwMode="auto">
              <a:xfrm>
                <a:off x="4663" y="251"/>
                <a:ext cx="15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453" name="Rectangle 23"/>
            <p:cNvSpPr>
              <a:spLocks noChangeArrowheads="1"/>
            </p:cNvSpPr>
            <p:nvPr/>
          </p:nvSpPr>
          <p:spPr bwMode="auto">
            <a:xfrm>
              <a:off x="4337" y="3335"/>
              <a:ext cx="216" cy="264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18454" name="Rectangle 24"/>
            <p:cNvSpPr>
              <a:spLocks noChangeArrowheads="1"/>
            </p:cNvSpPr>
            <p:nvPr/>
          </p:nvSpPr>
          <p:spPr bwMode="auto">
            <a:xfrm>
              <a:off x="4332" y="3335"/>
              <a:ext cx="221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/>
                <a:t>B</a:t>
              </a:r>
            </a:p>
          </p:txBody>
        </p:sp>
        <p:sp>
          <p:nvSpPr>
            <p:cNvPr id="18455" name="Line 25"/>
            <p:cNvSpPr>
              <a:spLocks noChangeShapeType="1"/>
            </p:cNvSpPr>
            <p:nvPr/>
          </p:nvSpPr>
          <p:spPr bwMode="auto">
            <a:xfrm>
              <a:off x="4122" y="3443"/>
              <a:ext cx="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6" name="Rectangle 26" descr="Light horizontal"/>
            <p:cNvSpPr>
              <a:spLocks noChangeArrowheads="1"/>
            </p:cNvSpPr>
            <p:nvPr/>
          </p:nvSpPr>
          <p:spPr bwMode="auto">
            <a:xfrm flipV="1">
              <a:off x="1312" y="4051"/>
              <a:ext cx="1189" cy="62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18457" name="Rectangle 27"/>
            <p:cNvSpPr>
              <a:spLocks noChangeArrowheads="1"/>
            </p:cNvSpPr>
            <p:nvPr/>
          </p:nvSpPr>
          <p:spPr bwMode="auto">
            <a:xfrm>
              <a:off x="862" y="3872"/>
              <a:ext cx="216" cy="240"/>
            </a:xfrm>
            <a:prstGeom prst="rect">
              <a:avLst/>
            </a:prstGeom>
            <a:solidFill>
              <a:srgbClr val="B1CCCB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18458" name="Rectangle 28" descr="Light vertical"/>
            <p:cNvSpPr>
              <a:spLocks noChangeArrowheads="1"/>
            </p:cNvSpPr>
            <p:nvPr/>
          </p:nvSpPr>
          <p:spPr bwMode="auto">
            <a:xfrm>
              <a:off x="1076" y="3944"/>
              <a:ext cx="3016" cy="68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18459" name="Rectangle 29"/>
            <p:cNvSpPr>
              <a:spLocks noChangeArrowheads="1"/>
            </p:cNvSpPr>
            <p:nvPr/>
          </p:nvSpPr>
          <p:spPr bwMode="auto">
            <a:xfrm>
              <a:off x="861" y="3864"/>
              <a:ext cx="221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/>
                <a:t>A</a:t>
              </a:r>
            </a:p>
          </p:txBody>
        </p:sp>
        <p:sp>
          <p:nvSpPr>
            <p:cNvPr id="18460" name="Line 30"/>
            <p:cNvSpPr>
              <a:spLocks noChangeShapeType="1"/>
            </p:cNvSpPr>
            <p:nvPr/>
          </p:nvSpPr>
          <p:spPr bwMode="auto">
            <a:xfrm>
              <a:off x="1144" y="4080"/>
              <a:ext cx="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1" name="Rectangle 31"/>
            <p:cNvSpPr>
              <a:spLocks noChangeArrowheads="1"/>
            </p:cNvSpPr>
            <p:nvPr/>
          </p:nvSpPr>
          <p:spPr bwMode="auto">
            <a:xfrm>
              <a:off x="4329" y="3873"/>
              <a:ext cx="216" cy="264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18462" name="Rectangle 32"/>
            <p:cNvSpPr>
              <a:spLocks noChangeArrowheads="1"/>
            </p:cNvSpPr>
            <p:nvPr/>
          </p:nvSpPr>
          <p:spPr bwMode="auto">
            <a:xfrm>
              <a:off x="4324" y="3873"/>
              <a:ext cx="221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/>
                <a:t>B</a:t>
              </a:r>
            </a:p>
          </p:txBody>
        </p:sp>
        <p:sp>
          <p:nvSpPr>
            <p:cNvPr id="18463" name="Line 33"/>
            <p:cNvSpPr>
              <a:spLocks noChangeShapeType="1"/>
            </p:cNvSpPr>
            <p:nvPr/>
          </p:nvSpPr>
          <p:spPr bwMode="auto">
            <a:xfrm>
              <a:off x="4113" y="3980"/>
              <a:ext cx="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4" name="Rectangle 34"/>
            <p:cNvSpPr>
              <a:spLocks noChangeArrowheads="1"/>
            </p:cNvSpPr>
            <p:nvPr/>
          </p:nvSpPr>
          <p:spPr bwMode="auto">
            <a:xfrm>
              <a:off x="0" y="3562"/>
              <a:ext cx="837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A detects</a:t>
              </a:r>
            </a:p>
            <a:p>
              <a:r>
                <a:rPr lang="en-US" altLang="en-US"/>
                <a:t>collision at </a:t>
              </a:r>
            </a:p>
            <a:p>
              <a:r>
                <a:rPr lang="en-US" altLang="en-US" i="1"/>
                <a:t>t </a:t>
              </a:r>
              <a:r>
                <a:rPr lang="en-US" altLang="en-US"/>
                <a:t>= 2 </a:t>
              </a:r>
              <a:r>
                <a:rPr lang="en-US" altLang="en-US" i="1"/>
                <a:t>t</a:t>
              </a:r>
              <a:r>
                <a:rPr lang="en-US" altLang="en-US" i="1" baseline="-25000"/>
                <a:t>prop</a:t>
              </a:r>
            </a:p>
            <a:p>
              <a:endParaRPr lang="en-US" altLang="en-US" i="1"/>
            </a:p>
          </p:txBody>
        </p:sp>
        <p:sp>
          <p:nvSpPr>
            <p:cNvPr id="18465" name="Rectangle 35" descr="Light vertical"/>
            <p:cNvSpPr>
              <a:spLocks noChangeArrowheads="1"/>
            </p:cNvSpPr>
            <p:nvPr/>
          </p:nvSpPr>
          <p:spPr bwMode="auto">
            <a:xfrm>
              <a:off x="1088" y="3417"/>
              <a:ext cx="3051" cy="68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18466" name="Text Box 63"/>
            <p:cNvSpPr txBox="1">
              <a:spLocks noChangeArrowheads="1"/>
            </p:cNvSpPr>
            <p:nvPr/>
          </p:nvSpPr>
          <p:spPr bwMode="auto">
            <a:xfrm>
              <a:off x="115" y="3132"/>
              <a:ext cx="5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 algn="ctr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Case 2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28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" dur="500"/>
                                        <p:tgtEl>
                                          <p:spTgt spid="8284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8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828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Efficiency of Two-Station Example</a:t>
            </a:r>
          </a:p>
        </p:txBody>
      </p:sp>
      <p:sp>
        <p:nvSpPr>
          <p:cNvPr id="19459" name="Rectangle 5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308100"/>
            <a:ext cx="8686800" cy="2089150"/>
          </a:xfrm>
        </p:spPr>
        <p:txBody>
          <a:bodyPr/>
          <a:lstStyle/>
          <a:p>
            <a:pPr eaLnBrk="1" hangingPunct="1"/>
            <a:r>
              <a:rPr lang="en-US" altLang="en-US" sz="2600" smtClean="0"/>
              <a:t>Each frame transmission requires 2</a:t>
            </a:r>
            <a:r>
              <a:rPr lang="en-US" altLang="en-US" sz="2600" i="1" smtClean="0"/>
              <a:t>t</a:t>
            </a:r>
            <a:r>
              <a:rPr lang="en-US" altLang="en-US" sz="2600" i="1" baseline="-25000" smtClean="0"/>
              <a:t>prop</a:t>
            </a:r>
            <a:r>
              <a:rPr lang="en-US" altLang="en-US" sz="2600" smtClean="0"/>
              <a:t> of quiet time</a:t>
            </a:r>
          </a:p>
          <a:p>
            <a:pPr lvl="1" eaLnBrk="1" hangingPunct="1"/>
            <a:r>
              <a:rPr lang="en-US" altLang="en-US" sz="2200" smtClean="0"/>
              <a:t>Station B needs to be quiet t</a:t>
            </a:r>
            <a:r>
              <a:rPr lang="en-US" altLang="en-US" sz="2200" baseline="-25000" smtClean="0"/>
              <a:t>prop</a:t>
            </a:r>
            <a:r>
              <a:rPr lang="en-US" altLang="en-US" sz="2200" smtClean="0"/>
              <a:t> before </a:t>
            </a:r>
            <a:r>
              <a:rPr lang="en-US" altLang="en-US" sz="2200" i="1" smtClean="0"/>
              <a:t>and</a:t>
            </a:r>
            <a:r>
              <a:rPr lang="en-US" altLang="en-US" sz="2200" smtClean="0"/>
              <a:t> after time when Station A transmits</a:t>
            </a:r>
          </a:p>
          <a:p>
            <a:pPr lvl="1" eaLnBrk="1" hangingPunct="1"/>
            <a:r>
              <a:rPr lang="en-US" altLang="en-US" sz="2200" i="1" smtClean="0"/>
              <a:t>R</a:t>
            </a:r>
            <a:r>
              <a:rPr lang="en-US" altLang="en-US" sz="2200" smtClean="0"/>
              <a:t> transmission bit rate</a:t>
            </a:r>
          </a:p>
          <a:p>
            <a:pPr lvl="1" eaLnBrk="1" hangingPunct="1"/>
            <a:r>
              <a:rPr lang="en-US" altLang="en-US" sz="2200" i="1" smtClean="0"/>
              <a:t>L</a:t>
            </a:r>
            <a:r>
              <a:rPr lang="en-US" altLang="en-US" sz="2200" smtClean="0"/>
              <a:t> bits/frame</a:t>
            </a:r>
            <a:endParaRPr lang="en-US" altLang="en-US" sz="2200" i="1" smtClean="0"/>
          </a:p>
          <a:p>
            <a:pPr eaLnBrk="1" hangingPunct="1"/>
            <a:endParaRPr lang="en-US" altLang="en-US" sz="2600" smtClean="0"/>
          </a:p>
        </p:txBody>
      </p:sp>
      <p:graphicFrame>
        <p:nvGraphicFramePr>
          <p:cNvPr id="19460" name="Object 55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606425" y="3316288"/>
          <a:ext cx="7270750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46" name="Equation" r:id="rId3" imgW="3429000" imgH="444500" progId="Equation.3">
                  <p:embed/>
                </p:oleObj>
              </mc:Choice>
              <mc:Fallback>
                <p:oleObj name="Equation" r:id="rId3" imgW="3429000" imgH="444500" progId="Equation.3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425" y="3316288"/>
                        <a:ext cx="7270750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490" name="Object 50"/>
          <p:cNvGraphicFramePr>
            <a:graphicFrameLocks noGrp="1" noChangeAspect="1"/>
          </p:cNvGraphicFramePr>
          <p:nvPr>
            <p:ph idx="4294967295"/>
          </p:nvPr>
        </p:nvGraphicFramePr>
        <p:xfrm>
          <a:off x="3486150" y="5613400"/>
          <a:ext cx="1390650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47" name="Equation" r:id="rId5" imgW="596900" imgH="419100" progId="Equation.3">
                  <p:embed/>
                </p:oleObj>
              </mc:Choice>
              <mc:Fallback>
                <p:oleObj name="Equation" r:id="rId5" imgW="596900" imgH="419100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6150" y="5613400"/>
                        <a:ext cx="1390650" cy="976313"/>
                      </a:xfrm>
                      <a:prstGeom prst="rect">
                        <a:avLst/>
                      </a:prstGeom>
                      <a:noFill/>
                      <a:ln w="38100" cmpd="sng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folHlink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494" name="Text Box 54"/>
          <p:cNvSpPr txBox="1">
            <a:spLocks noChangeArrowheads="1"/>
          </p:cNvSpPr>
          <p:nvPr/>
        </p:nvSpPr>
        <p:spPr bwMode="auto">
          <a:xfrm>
            <a:off x="330200" y="5545138"/>
            <a:ext cx="26797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Normalized Delay-Bandwidth Product</a:t>
            </a:r>
          </a:p>
        </p:txBody>
      </p:sp>
      <p:graphicFrame>
        <p:nvGraphicFramePr>
          <p:cNvPr id="829497" name="Object 57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441325" y="4237038"/>
          <a:ext cx="8137525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48" name="Equation" r:id="rId7" imgW="3898900" imgH="444500" progId="Equation.3">
                  <p:embed/>
                </p:oleObj>
              </mc:Choice>
              <mc:Fallback>
                <p:oleObj name="Equation" r:id="rId7" imgW="3898900" imgH="444500" progId="Equation.3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325" y="4237038"/>
                        <a:ext cx="8137525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499" name="Text Box 59"/>
          <p:cNvSpPr txBox="1">
            <a:spLocks noChangeArrowheads="1"/>
          </p:cNvSpPr>
          <p:nvPr/>
        </p:nvSpPr>
        <p:spPr bwMode="auto">
          <a:xfrm>
            <a:off x="5502275" y="5629275"/>
            <a:ext cx="22320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/>
              <a:t>Propagation delay</a:t>
            </a:r>
          </a:p>
        </p:txBody>
      </p:sp>
      <p:sp>
        <p:nvSpPr>
          <p:cNvPr id="829500" name="Text Box 60"/>
          <p:cNvSpPr txBox="1">
            <a:spLocks noChangeArrowheads="1"/>
          </p:cNvSpPr>
          <p:nvPr/>
        </p:nvSpPr>
        <p:spPr bwMode="auto">
          <a:xfrm>
            <a:off x="5265738" y="6197600"/>
            <a:ext cx="29305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/>
              <a:t>Time to transmit a frame</a:t>
            </a:r>
          </a:p>
        </p:txBody>
      </p:sp>
      <p:sp>
        <p:nvSpPr>
          <p:cNvPr id="829501" name="Line 61"/>
          <p:cNvSpPr>
            <a:spLocks noChangeShapeType="1"/>
          </p:cNvSpPr>
          <p:nvPr/>
        </p:nvSpPr>
        <p:spPr bwMode="auto">
          <a:xfrm flipH="1">
            <a:off x="4821238" y="5803900"/>
            <a:ext cx="565150" cy="20638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502" name="Line 62"/>
          <p:cNvSpPr>
            <a:spLocks noChangeShapeType="1"/>
          </p:cNvSpPr>
          <p:nvPr/>
        </p:nvSpPr>
        <p:spPr bwMode="auto">
          <a:xfrm flipH="1" flipV="1">
            <a:off x="4940300" y="6361113"/>
            <a:ext cx="387350" cy="9525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29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29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829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829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829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829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829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94" grpId="0"/>
      <p:bldP spid="829499" grpId="0"/>
      <p:bldP spid="82950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Typical MAC Efficiencies</a:t>
            </a:r>
          </a:p>
        </p:txBody>
      </p:sp>
      <p:sp>
        <p:nvSpPr>
          <p:cNvPr id="20483" name="Text Box 4"/>
          <p:cNvSpPr txBox="1">
            <a:spLocks noChangeArrowheads="1"/>
          </p:cNvSpPr>
          <p:nvPr/>
        </p:nvSpPr>
        <p:spPr bwMode="auto">
          <a:xfrm>
            <a:off x="360363" y="3001963"/>
            <a:ext cx="4302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/>
              <a:t>CSMA-CD (Ethernet) protocol:</a:t>
            </a:r>
          </a:p>
        </p:txBody>
      </p:sp>
      <p:sp>
        <p:nvSpPr>
          <p:cNvPr id="20484" name="Text Box 5"/>
          <p:cNvSpPr txBox="1">
            <a:spLocks noChangeArrowheads="1"/>
          </p:cNvSpPr>
          <p:nvPr/>
        </p:nvSpPr>
        <p:spPr bwMode="auto">
          <a:xfrm>
            <a:off x="452438" y="4446588"/>
            <a:ext cx="27955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/>
              <a:t>Token-ring network</a:t>
            </a:r>
          </a:p>
        </p:txBody>
      </p:sp>
      <p:sp>
        <p:nvSpPr>
          <p:cNvPr id="20485" name="Text Box 8"/>
          <p:cNvSpPr txBox="1">
            <a:spLocks noChangeArrowheads="1"/>
          </p:cNvSpPr>
          <p:nvPr/>
        </p:nvSpPr>
        <p:spPr bwMode="auto">
          <a:xfrm>
            <a:off x="1011238" y="5954713"/>
            <a:ext cx="6835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i="1">
                <a:latin typeface="Times New Roman" panose="02020603050405020304" pitchFamily="18" charset="0"/>
              </a:rPr>
              <a:t>a</a:t>
            </a:r>
            <a:r>
              <a:rPr lang="el-GR" altLang="en-US" sz="2400">
                <a:cs typeface="Arial" panose="020B0604020202020204" pitchFamily="34" charset="0"/>
              </a:rPr>
              <a:t>΄</a:t>
            </a:r>
            <a:r>
              <a:rPr lang="en-US" altLang="en-US" sz="2400"/>
              <a:t>= latency of the ring (bits)/average frame length</a:t>
            </a:r>
          </a:p>
        </p:txBody>
      </p:sp>
      <p:sp>
        <p:nvSpPr>
          <p:cNvPr id="20486" name="Text Box 23"/>
          <p:cNvSpPr txBox="1">
            <a:spLocks noChangeArrowheads="1"/>
          </p:cNvSpPr>
          <p:nvPr/>
        </p:nvSpPr>
        <p:spPr bwMode="auto">
          <a:xfrm>
            <a:off x="334963" y="1389063"/>
            <a:ext cx="31670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Two-Station Example:</a:t>
            </a:r>
          </a:p>
        </p:txBody>
      </p:sp>
      <p:graphicFrame>
        <p:nvGraphicFramePr>
          <p:cNvPr id="20487" name="Object 37"/>
          <p:cNvGraphicFramePr>
            <a:graphicFrameLocks noChangeAspect="1"/>
          </p:cNvGraphicFramePr>
          <p:nvPr/>
        </p:nvGraphicFramePr>
        <p:xfrm>
          <a:off x="2487613" y="2000250"/>
          <a:ext cx="2503487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9" name="Equation" r:id="rId3" imgW="1231366" imgH="393529" progId="Equation.3">
                  <p:embed/>
                </p:oleObj>
              </mc:Choice>
              <mc:Fallback>
                <p:oleObj name="Equation" r:id="rId3" imgW="1231366" imgH="393529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7613" y="2000250"/>
                        <a:ext cx="2503487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8" name="Object 41"/>
          <p:cNvGraphicFramePr>
            <a:graphicFrameLocks noChangeAspect="1"/>
          </p:cNvGraphicFramePr>
          <p:nvPr/>
        </p:nvGraphicFramePr>
        <p:xfrm>
          <a:off x="2339975" y="3522663"/>
          <a:ext cx="2890838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0" name="Equation" r:id="rId5" imgW="1422400" imgH="393700" progId="Equation.3">
                  <p:embed/>
                </p:oleObj>
              </mc:Choice>
              <mc:Fallback>
                <p:oleObj name="Equation" r:id="rId5" imgW="1422400" imgH="39370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3522663"/>
                        <a:ext cx="2890838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9" name="Object 42"/>
          <p:cNvGraphicFramePr>
            <a:graphicFrameLocks noChangeAspect="1"/>
          </p:cNvGraphicFramePr>
          <p:nvPr/>
        </p:nvGraphicFramePr>
        <p:xfrm>
          <a:off x="2525713" y="4967288"/>
          <a:ext cx="24257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1" name="Equation" r:id="rId7" imgW="1193800" imgH="393700" progId="Equation.3">
                  <p:embed/>
                </p:oleObj>
              </mc:Choice>
              <mc:Fallback>
                <p:oleObj name="Equation" r:id="rId7" imgW="1193800" imgH="393700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5713" y="4967288"/>
                        <a:ext cx="24257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8907" name="Rectangle 43"/>
          <p:cNvSpPr>
            <a:spLocks noChangeArrowheads="1"/>
          </p:cNvSpPr>
          <p:nvPr/>
        </p:nvSpPr>
        <p:spPr bwMode="auto">
          <a:xfrm>
            <a:off x="5969000" y="2408238"/>
            <a:ext cx="3014663" cy="2524125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87425" indent="-293688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81113" indent="-2921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98613" indent="-315913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0558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130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9702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274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/>
              <a:t>If</a:t>
            </a:r>
            <a:r>
              <a:rPr lang="en-US" altLang="en-US" sz="2400" i="1">
                <a:latin typeface="Times New Roman" panose="02020603050405020304" pitchFamily="18" charset="0"/>
              </a:rPr>
              <a:t> a&lt;&lt;1, </a:t>
            </a:r>
            <a:r>
              <a:rPr lang="en-US" altLang="en-US" sz="2400"/>
              <a:t>then efficiency close to 100%</a:t>
            </a:r>
          </a:p>
          <a:p>
            <a:pPr eaLnBrk="1" hangingPunct="1"/>
            <a:r>
              <a:rPr lang="en-US" altLang="en-US" sz="2400"/>
              <a:t>As </a:t>
            </a:r>
            <a:r>
              <a:rPr lang="en-US" altLang="en-US" sz="2400" i="1">
                <a:latin typeface="Times New Roman" panose="02020603050405020304" pitchFamily="18" charset="0"/>
              </a:rPr>
              <a:t>a </a:t>
            </a:r>
            <a:r>
              <a:rPr lang="en-US" altLang="en-US" sz="2400"/>
              <a:t>approaches 1, the efficiency becomes low </a:t>
            </a:r>
            <a:endParaRPr lang="en-US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48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890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500" smtClean="0"/>
              <a:t>Typical Delay-Bandwidth Products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535613"/>
            <a:ext cx="8229600" cy="1243012"/>
          </a:xfrm>
        </p:spPr>
        <p:txBody>
          <a:bodyPr/>
          <a:lstStyle/>
          <a:p>
            <a:pPr eaLnBrk="1" hangingPunct="1"/>
            <a:r>
              <a:rPr lang="en-US" altLang="en-US" sz="2600" smtClean="0"/>
              <a:t>Max size Ethernet frame:  1500 bytes = 12000 bits</a:t>
            </a:r>
          </a:p>
          <a:p>
            <a:pPr eaLnBrk="1" hangingPunct="1"/>
            <a:r>
              <a:rPr lang="en-US" altLang="en-US" sz="2600" smtClean="0"/>
              <a:t>Long and/or fat pipes give large </a:t>
            </a:r>
            <a:r>
              <a:rPr lang="en-US" altLang="en-US" sz="2600" i="1" smtClean="0">
                <a:latin typeface="Times New Roman" panose="02020603050405020304" pitchFamily="18" charset="0"/>
              </a:rPr>
              <a:t>a</a:t>
            </a:r>
          </a:p>
          <a:p>
            <a:pPr eaLnBrk="1" hangingPunct="1"/>
            <a:endParaRPr lang="en-US" altLang="en-US" sz="2600" smtClean="0"/>
          </a:p>
        </p:txBody>
      </p:sp>
      <p:graphicFrame>
        <p:nvGraphicFramePr>
          <p:cNvPr id="837065" name="Group 457"/>
          <p:cNvGraphicFramePr>
            <a:graphicFrameLocks noGrp="1"/>
          </p:cNvGraphicFramePr>
          <p:nvPr/>
        </p:nvGraphicFramePr>
        <p:xfrm>
          <a:off x="396875" y="1773238"/>
          <a:ext cx="8313738" cy="3570285"/>
        </p:xfrm>
        <a:graphic>
          <a:graphicData uri="http://schemas.openxmlformats.org/drawingml/2006/table">
            <a:tbl>
              <a:tblPr/>
              <a:tblGrid>
                <a:gridCol w="1441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0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24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8899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Distance</a:t>
                      </a:r>
                      <a:endParaRPr kumimoji="0" lang="en-US" altLang="en-US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4" marB="45724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10 Mbps</a:t>
                      </a:r>
                      <a:endParaRPr kumimoji="0" lang="en-US" altLang="en-US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4" marB="45724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100 Mbps</a:t>
                      </a:r>
                      <a:endParaRPr kumimoji="0" lang="en-US" altLang="en-US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4" marB="45724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1 Gbps</a:t>
                      </a:r>
                      <a:endParaRPr kumimoji="0" lang="en-US" altLang="en-US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4" marB="45724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Network Type</a:t>
                      </a:r>
                      <a:endParaRPr kumimoji="0" lang="en-US" altLang="en-US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4" marB="45724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10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1 m</a:t>
                      </a:r>
                      <a:endParaRPr kumimoji="0" lang="en-US" altLang="en-US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4" marB="45724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3.33 x 10</a:t>
                      </a:r>
                      <a:r>
                        <a:rPr kumimoji="0" lang="en-US" alt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-02</a:t>
                      </a:r>
                      <a:endParaRPr kumimoji="0" lang="en-US" altLang="en-US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4" marB="4572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3.33 x 10</a:t>
                      </a:r>
                      <a:r>
                        <a:rPr kumimoji="0" lang="en-US" alt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-01</a:t>
                      </a:r>
                      <a:endParaRPr kumimoji="0" lang="en-US" altLang="en-US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4" marB="4572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3.33 x 10</a:t>
                      </a:r>
                      <a:r>
                        <a:rPr kumimoji="0" lang="en-US" alt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en-US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4" marB="4572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Desk area network</a:t>
                      </a:r>
                      <a:endParaRPr kumimoji="0" lang="en-US" altLang="en-US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4" marB="45724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99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100 m</a:t>
                      </a:r>
                      <a:endParaRPr kumimoji="0" lang="en-US" altLang="en-US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4" marB="45724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3.33 x 10</a:t>
                      </a:r>
                      <a:r>
                        <a:rPr kumimoji="0" lang="en-US" alt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01</a:t>
                      </a:r>
                      <a:endParaRPr kumimoji="0" lang="en-US" altLang="en-US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4" marB="4572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3.33 x 10</a:t>
                      </a:r>
                      <a:r>
                        <a:rPr kumimoji="0" lang="en-US" alt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02</a:t>
                      </a:r>
                      <a:endParaRPr kumimoji="0" lang="en-US" altLang="en-US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4" marB="4572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3.33 x 10</a:t>
                      </a:r>
                      <a:r>
                        <a:rPr kumimoji="0" lang="en-US" alt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03</a:t>
                      </a:r>
                      <a:endParaRPr kumimoji="0" lang="en-US" altLang="en-US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4" marB="4572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Local area network</a:t>
                      </a:r>
                      <a:endParaRPr kumimoji="0" lang="en-US" altLang="en-US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4" marB="45724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110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10 km</a:t>
                      </a:r>
                      <a:endParaRPr kumimoji="0" lang="en-US" altLang="en-US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4" marB="45724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3.33 x 10</a:t>
                      </a:r>
                      <a:r>
                        <a:rPr kumimoji="0" lang="en-US" alt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02</a:t>
                      </a:r>
                      <a:endParaRPr kumimoji="0" lang="en-US" altLang="en-US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4" marB="4572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3.33 x 10</a:t>
                      </a:r>
                      <a:r>
                        <a:rPr kumimoji="0" lang="en-US" alt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03</a:t>
                      </a:r>
                      <a:endParaRPr kumimoji="0" lang="en-US" altLang="en-US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4" marB="4572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tabLst>
                          <a:tab pos="339725" algn="ctr"/>
                        </a:tabLst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tabLst>
                          <a:tab pos="339725" algn="ctr"/>
                        </a:tabLst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tabLst>
                          <a:tab pos="339725" algn="ctr"/>
                        </a:tabLst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tabLst>
                          <a:tab pos="339725" algn="ct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tabLst>
                          <a:tab pos="339725" algn="ct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tabLst>
                          <a:tab pos="339725" algn="ct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tabLst>
                          <a:tab pos="339725" algn="ct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tabLst>
                          <a:tab pos="339725" algn="ct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tabLst>
                          <a:tab pos="339725" algn="ct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39725" algn="ctr"/>
                        </a:tabLst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	3.33 x 10</a:t>
                      </a:r>
                      <a:r>
                        <a:rPr kumimoji="0" lang="en-US" alt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04</a:t>
                      </a:r>
                      <a:endParaRPr kumimoji="0" lang="en-US" altLang="en-US" sz="4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4" marB="4572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Metropolitan area network</a:t>
                      </a:r>
                      <a:endParaRPr kumimoji="0" lang="en-US" altLang="en-US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4" marB="45724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899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1000 km</a:t>
                      </a:r>
                      <a:endParaRPr kumimoji="0" lang="en-US" altLang="en-US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4" marB="45724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3.33 x 10</a:t>
                      </a:r>
                      <a:r>
                        <a:rPr kumimoji="0" lang="en-US" alt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04</a:t>
                      </a:r>
                      <a:endParaRPr kumimoji="0" lang="en-US" altLang="en-US" sz="4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4" marB="4572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3.33 x 10</a:t>
                      </a:r>
                      <a:r>
                        <a:rPr kumimoji="0" lang="en-US" alt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05</a:t>
                      </a:r>
                      <a:endParaRPr kumimoji="0" lang="en-US" altLang="en-US" sz="4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4" marB="4572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3.33 x 10</a:t>
                      </a:r>
                      <a:r>
                        <a:rPr kumimoji="0" lang="en-US" alt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06</a:t>
                      </a:r>
                      <a:endParaRPr kumimoji="0" lang="en-US" altLang="en-US" sz="4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4" marB="4572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Wide area network</a:t>
                      </a:r>
                      <a:endParaRPr kumimoji="0" lang="en-US" altLang="en-US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4" marB="45724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110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100000 km</a:t>
                      </a:r>
                      <a:endParaRPr kumimoji="0" lang="en-US" altLang="en-US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4" marB="45724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3.33 x 10</a:t>
                      </a:r>
                      <a:r>
                        <a:rPr kumimoji="0" lang="en-US" alt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06</a:t>
                      </a:r>
                      <a:endParaRPr kumimoji="0" lang="en-US" altLang="en-US" sz="4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4" marB="4572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3.33 x 10</a:t>
                      </a:r>
                      <a:r>
                        <a:rPr kumimoji="0" lang="en-US" alt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07</a:t>
                      </a:r>
                      <a:endParaRPr kumimoji="0" lang="en-US" altLang="en-US" sz="4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4" marB="4572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3.33 x 10</a:t>
                      </a:r>
                      <a:r>
                        <a:rPr kumimoji="0" lang="en-US" alt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08</a:t>
                      </a:r>
                      <a:endParaRPr kumimoji="0" lang="en-US" altLang="en-US" sz="4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4" marB="4572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Global area network</a:t>
                      </a:r>
                      <a:endParaRPr kumimoji="0" lang="en-US" altLang="en-US" sz="4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24" marB="45724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MAC Performance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7513" y="1323975"/>
            <a:ext cx="8547100" cy="3195638"/>
          </a:xfrm>
        </p:spPr>
        <p:txBody>
          <a:bodyPr/>
          <a:lstStyle/>
          <a:p>
            <a:pPr eaLnBrk="1" hangingPunct="1"/>
            <a:r>
              <a:rPr lang="en-US" altLang="en-US" sz="2600" dirty="0" smtClean="0"/>
              <a:t>Frame transfer delay</a:t>
            </a:r>
          </a:p>
          <a:p>
            <a:pPr marL="742950" lvl="1" indent="-285750" eaLnBrk="1" hangingPunct="1"/>
            <a:r>
              <a:rPr lang="en-US" altLang="en-US" sz="2200" dirty="0" smtClean="0"/>
              <a:t>From first bit of frame arrives at source MAC</a:t>
            </a:r>
          </a:p>
          <a:p>
            <a:pPr marL="742950" lvl="1" indent="-285750" eaLnBrk="1" hangingPunct="1"/>
            <a:r>
              <a:rPr lang="en-US" altLang="en-US" sz="2200" dirty="0" smtClean="0"/>
              <a:t>To last bit of frame delivered at destination MAC</a:t>
            </a:r>
          </a:p>
          <a:p>
            <a:pPr eaLnBrk="1" hangingPunct="1"/>
            <a:r>
              <a:rPr lang="en-US" altLang="en-US" sz="2600" dirty="0" smtClean="0"/>
              <a:t>Throughput</a:t>
            </a:r>
          </a:p>
          <a:p>
            <a:pPr marL="742950" lvl="1" indent="-285750" eaLnBrk="1" hangingPunct="1"/>
            <a:r>
              <a:rPr lang="en-US" altLang="en-US" sz="2200" dirty="0" smtClean="0"/>
              <a:t>Actual transfer rate through the shared medium</a:t>
            </a:r>
          </a:p>
          <a:p>
            <a:pPr marL="742950" lvl="1" indent="-285750" eaLnBrk="1" hangingPunct="1"/>
            <a:r>
              <a:rPr lang="en-US" altLang="en-US" sz="2200" dirty="0" smtClean="0"/>
              <a:t>Measured in frames/sec or bits/sec</a:t>
            </a:r>
          </a:p>
          <a:p>
            <a:pPr eaLnBrk="1" hangingPunct="1"/>
            <a:r>
              <a:rPr lang="en-US" altLang="en-US" sz="2600" dirty="0" smtClean="0"/>
              <a:t>Parameters</a:t>
            </a:r>
          </a:p>
          <a:p>
            <a:pPr marL="742950" lvl="1" indent="-285750" eaLnBrk="1" hangingPunct="1">
              <a:buFont typeface="Wingdings" panose="05000000000000000000" pitchFamily="2" charset="2"/>
              <a:buNone/>
            </a:pPr>
            <a:r>
              <a:rPr lang="en-US" altLang="en-US" sz="2200" i="1" dirty="0" smtClean="0"/>
              <a:t>R</a:t>
            </a:r>
            <a:r>
              <a:rPr lang="en-US" altLang="en-US" sz="2200" dirty="0" smtClean="0"/>
              <a:t> bits/sec &amp; </a:t>
            </a:r>
            <a:r>
              <a:rPr lang="en-US" altLang="en-US" sz="2200" i="1" dirty="0" smtClean="0"/>
              <a:t>L</a:t>
            </a:r>
            <a:r>
              <a:rPr lang="en-US" altLang="en-US" sz="2200" dirty="0" smtClean="0"/>
              <a:t> bits/frame</a:t>
            </a:r>
          </a:p>
          <a:p>
            <a:pPr marL="742950" lvl="1" indent="-285750" eaLnBrk="1" hangingPunct="1">
              <a:buFont typeface="Wingdings" panose="05000000000000000000" pitchFamily="2" charset="2"/>
              <a:buNone/>
            </a:pPr>
            <a:r>
              <a:rPr lang="en-US" altLang="en-US" sz="2200" dirty="0" smtClean="0"/>
              <a:t>X=</a:t>
            </a:r>
            <a:r>
              <a:rPr lang="en-US" altLang="en-US" sz="2200" i="1" dirty="0" smtClean="0"/>
              <a:t>L/R</a:t>
            </a:r>
            <a:r>
              <a:rPr lang="en-US" altLang="en-US" sz="2200" dirty="0" smtClean="0"/>
              <a:t> seconds/frame</a:t>
            </a:r>
          </a:p>
          <a:p>
            <a:pPr marL="742950" lvl="1" indent="-285750" eaLnBrk="1" hangingPunct="1">
              <a:buFont typeface="Wingdings" panose="05000000000000000000" pitchFamily="2" charset="2"/>
              <a:buNone/>
            </a:pPr>
            <a:r>
              <a:rPr lang="en-US" altLang="en-US" sz="2200" dirty="0" smtClean="0">
                <a:latin typeface="Symbol" panose="05050102010706020507" pitchFamily="18" charset="2"/>
              </a:rPr>
              <a:t>l</a:t>
            </a:r>
            <a:r>
              <a:rPr lang="en-US" altLang="en-US" sz="2200" dirty="0" smtClean="0"/>
              <a:t> frames/second average arrival rate</a:t>
            </a:r>
          </a:p>
          <a:p>
            <a:pPr marL="742950" lvl="1" indent="-285750" eaLnBrk="1" hangingPunct="1">
              <a:buFont typeface="Wingdings" panose="05000000000000000000" pitchFamily="2" charset="2"/>
              <a:buNone/>
            </a:pPr>
            <a:r>
              <a:rPr lang="en-US" altLang="en-US" sz="2200" dirty="0" smtClean="0"/>
              <a:t>Load </a:t>
            </a:r>
            <a:r>
              <a:rPr lang="en-US" altLang="en-US" sz="2200" dirty="0" smtClean="0">
                <a:latin typeface="Symbol" panose="05050102010706020507" pitchFamily="18" charset="2"/>
              </a:rPr>
              <a:t>r</a:t>
            </a:r>
            <a:r>
              <a:rPr lang="en-US" altLang="en-US" sz="2200" dirty="0" smtClean="0"/>
              <a:t> = </a:t>
            </a:r>
            <a:r>
              <a:rPr lang="en-US" altLang="en-US" sz="2200" dirty="0" smtClean="0">
                <a:latin typeface="Symbol" panose="05050102010706020507" pitchFamily="18" charset="2"/>
              </a:rPr>
              <a:t>l</a:t>
            </a:r>
            <a:r>
              <a:rPr lang="en-US" altLang="en-US" sz="2200" dirty="0" smtClean="0"/>
              <a:t> X, rate at which “work” arrives</a:t>
            </a:r>
          </a:p>
          <a:p>
            <a:pPr marL="742950" lvl="1" indent="-285750" eaLnBrk="1" hangingPunct="1">
              <a:buFont typeface="Wingdings" panose="05000000000000000000" pitchFamily="2" charset="2"/>
              <a:buNone/>
            </a:pPr>
            <a:r>
              <a:rPr lang="en-US" altLang="en-US" sz="2200" dirty="0" smtClean="0"/>
              <a:t>Maximum throughput (@100% efficiency): </a:t>
            </a:r>
            <a:r>
              <a:rPr lang="en-US" altLang="en-US" sz="2200" i="1" dirty="0" smtClean="0"/>
              <a:t>R/L</a:t>
            </a:r>
            <a:r>
              <a:rPr lang="en-US" altLang="en-US" sz="2200" dirty="0" smtClean="0"/>
              <a:t> </a:t>
            </a:r>
            <a:r>
              <a:rPr lang="en-US" altLang="en-US" sz="2200" dirty="0" err="1" smtClean="0"/>
              <a:t>fr</a:t>
            </a:r>
            <a:r>
              <a:rPr lang="en-US" altLang="en-US" sz="2200" dirty="0" smtClean="0"/>
              <a:t>/sec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78" name="Group 37"/>
          <p:cNvGrpSpPr>
            <a:grpSpLocks/>
          </p:cNvGrpSpPr>
          <p:nvPr/>
        </p:nvGrpSpPr>
        <p:grpSpPr bwMode="auto">
          <a:xfrm>
            <a:off x="71438" y="1260475"/>
            <a:ext cx="6962775" cy="5597525"/>
            <a:chOff x="326" y="730"/>
            <a:chExt cx="4795" cy="3526"/>
          </a:xfrm>
        </p:grpSpPr>
        <p:sp>
          <p:nvSpPr>
            <p:cNvPr id="24586" name="Rectangle 19"/>
            <p:cNvSpPr>
              <a:spLocks noChangeArrowheads="1"/>
            </p:cNvSpPr>
            <p:nvPr/>
          </p:nvSpPr>
          <p:spPr bwMode="auto">
            <a:xfrm>
              <a:off x="4052" y="1045"/>
              <a:ext cx="503" cy="2832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24587" name="Rectangle 20"/>
            <p:cNvSpPr>
              <a:spLocks noChangeArrowheads="1"/>
            </p:cNvSpPr>
            <p:nvPr/>
          </p:nvSpPr>
          <p:spPr bwMode="auto">
            <a:xfrm>
              <a:off x="866" y="1045"/>
              <a:ext cx="3186" cy="2832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24588" name="Text Box 21"/>
            <p:cNvSpPr txBox="1">
              <a:spLocks noChangeArrowheads="1"/>
            </p:cNvSpPr>
            <p:nvPr/>
          </p:nvSpPr>
          <p:spPr bwMode="auto">
            <a:xfrm>
              <a:off x="2448" y="4006"/>
              <a:ext cx="5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/>
                <a:t>Load</a:t>
              </a:r>
            </a:p>
          </p:txBody>
        </p:sp>
        <p:sp>
          <p:nvSpPr>
            <p:cNvPr id="24589" name="Line 22"/>
            <p:cNvSpPr>
              <a:spLocks noChangeShapeType="1"/>
            </p:cNvSpPr>
            <p:nvPr/>
          </p:nvSpPr>
          <p:spPr bwMode="auto">
            <a:xfrm>
              <a:off x="850" y="3877"/>
              <a:ext cx="407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0" name="Line 23"/>
            <p:cNvSpPr>
              <a:spLocks noChangeShapeType="1"/>
            </p:cNvSpPr>
            <p:nvPr/>
          </p:nvSpPr>
          <p:spPr bwMode="auto">
            <a:xfrm flipV="1">
              <a:off x="859" y="1035"/>
              <a:ext cx="0" cy="285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1" name="Text Box 24"/>
            <p:cNvSpPr txBox="1">
              <a:spLocks noChangeArrowheads="1"/>
            </p:cNvSpPr>
            <p:nvPr/>
          </p:nvSpPr>
          <p:spPr bwMode="auto">
            <a:xfrm rot="-5400000">
              <a:off x="-106" y="2188"/>
              <a:ext cx="1138" cy="2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/>
                <a:t>Transfer delay</a:t>
              </a:r>
            </a:p>
          </p:txBody>
        </p:sp>
        <p:sp>
          <p:nvSpPr>
            <p:cNvPr id="24592" name="Text Box 25"/>
            <p:cNvSpPr txBox="1">
              <a:spLocks noChangeArrowheads="1"/>
            </p:cNvSpPr>
            <p:nvPr/>
          </p:nvSpPr>
          <p:spPr bwMode="auto">
            <a:xfrm>
              <a:off x="530" y="730"/>
              <a:ext cx="70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 i="1"/>
                <a:t>E[T]/X</a:t>
              </a:r>
              <a:endParaRPr lang="en-US" altLang="en-US" sz="2000"/>
            </a:p>
          </p:txBody>
        </p:sp>
        <p:sp>
          <p:nvSpPr>
            <p:cNvPr id="24593" name="Text Box 26"/>
            <p:cNvSpPr txBox="1">
              <a:spLocks noChangeArrowheads="1"/>
            </p:cNvSpPr>
            <p:nvPr/>
          </p:nvSpPr>
          <p:spPr bwMode="auto">
            <a:xfrm>
              <a:off x="4898" y="3717"/>
              <a:ext cx="22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>
                  <a:latin typeface="Symbol" panose="05050102010706020507" pitchFamily="18" charset="2"/>
                </a:rPr>
                <a:t>r</a:t>
              </a:r>
            </a:p>
          </p:txBody>
        </p:sp>
        <p:sp>
          <p:nvSpPr>
            <p:cNvPr id="24594" name="Text Box 27"/>
            <p:cNvSpPr txBox="1">
              <a:spLocks noChangeArrowheads="1"/>
            </p:cNvSpPr>
            <p:nvPr/>
          </p:nvSpPr>
          <p:spPr bwMode="auto">
            <a:xfrm>
              <a:off x="3850" y="3880"/>
              <a:ext cx="48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>
                  <a:latin typeface="Symbol" panose="05050102010706020507" pitchFamily="18" charset="2"/>
                </a:rPr>
                <a:t>r</a:t>
              </a:r>
              <a:r>
                <a:rPr lang="en-US" altLang="en-US" sz="2000" baseline="-25000"/>
                <a:t>max</a:t>
              </a:r>
              <a:endParaRPr lang="en-US" altLang="en-US" sz="2000">
                <a:latin typeface="Symbol" panose="05050102010706020507" pitchFamily="18" charset="2"/>
              </a:endParaRPr>
            </a:p>
          </p:txBody>
        </p:sp>
        <p:sp>
          <p:nvSpPr>
            <p:cNvPr id="24595" name="Text Box 28"/>
            <p:cNvSpPr txBox="1">
              <a:spLocks noChangeArrowheads="1"/>
            </p:cNvSpPr>
            <p:nvPr/>
          </p:nvSpPr>
          <p:spPr bwMode="auto">
            <a:xfrm>
              <a:off x="4445" y="3885"/>
              <a:ext cx="22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/>
                <a:t>1</a:t>
              </a:r>
            </a:p>
          </p:txBody>
        </p:sp>
        <p:sp>
          <p:nvSpPr>
            <p:cNvPr id="24596" name="Line 29"/>
            <p:cNvSpPr>
              <a:spLocks noChangeShapeType="1"/>
            </p:cNvSpPr>
            <p:nvPr/>
          </p:nvSpPr>
          <p:spPr bwMode="auto">
            <a:xfrm flipV="1">
              <a:off x="4551" y="1045"/>
              <a:ext cx="4" cy="2819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7" name="Line 30"/>
            <p:cNvSpPr>
              <a:spLocks noChangeShapeType="1"/>
            </p:cNvSpPr>
            <p:nvPr/>
          </p:nvSpPr>
          <p:spPr bwMode="auto">
            <a:xfrm flipV="1">
              <a:off x="4052" y="1045"/>
              <a:ext cx="0" cy="2819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8" name="Freeform 31"/>
            <p:cNvSpPr>
              <a:spLocks/>
            </p:cNvSpPr>
            <p:nvPr/>
          </p:nvSpPr>
          <p:spPr bwMode="auto">
            <a:xfrm>
              <a:off x="867" y="1053"/>
              <a:ext cx="3009" cy="2573"/>
            </a:xfrm>
            <a:custGeom>
              <a:avLst/>
              <a:gdLst>
                <a:gd name="T0" fmla="*/ 0 w 2584"/>
                <a:gd name="T1" fmla="*/ 17053 h 2224"/>
                <a:gd name="T2" fmla="*/ 13214 w 2584"/>
                <a:gd name="T3" fmla="*/ 16182 h 2224"/>
                <a:gd name="T4" fmla="*/ 18807 w 2584"/>
                <a:gd name="T5" fmla="*/ 11460 h 2224"/>
                <a:gd name="T6" fmla="*/ 21781 w 2584"/>
                <a:gd name="T7" fmla="*/ 0 h 222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584" h="2224">
                  <a:moveTo>
                    <a:pt x="0" y="2216"/>
                  </a:moveTo>
                  <a:cubicBezTo>
                    <a:pt x="261" y="2197"/>
                    <a:pt x="1195" y="2224"/>
                    <a:pt x="1567" y="2103"/>
                  </a:cubicBezTo>
                  <a:cubicBezTo>
                    <a:pt x="1939" y="1982"/>
                    <a:pt x="2061" y="1839"/>
                    <a:pt x="2231" y="1489"/>
                  </a:cubicBezTo>
                  <a:cubicBezTo>
                    <a:pt x="2401" y="1139"/>
                    <a:pt x="2526" y="249"/>
                    <a:pt x="2584" y="0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9" name="Text Box 32"/>
            <p:cNvSpPr txBox="1">
              <a:spLocks noChangeArrowheads="1"/>
            </p:cNvSpPr>
            <p:nvPr/>
          </p:nvSpPr>
          <p:spPr bwMode="auto">
            <a:xfrm>
              <a:off x="587" y="3512"/>
              <a:ext cx="22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/>
                <a:t>1</a:t>
              </a:r>
            </a:p>
          </p:txBody>
        </p:sp>
      </p:grp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Normalized Delay versus Load</a:t>
            </a:r>
          </a:p>
        </p:txBody>
      </p:sp>
      <p:sp>
        <p:nvSpPr>
          <p:cNvPr id="24580" name="Text Box 16"/>
          <p:cNvSpPr txBox="1">
            <a:spLocks noChangeArrowheads="1"/>
          </p:cNvSpPr>
          <p:nvPr/>
        </p:nvSpPr>
        <p:spPr bwMode="auto">
          <a:xfrm>
            <a:off x="1660525" y="1793875"/>
            <a:ext cx="27273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i="1"/>
              <a:t>E[T] =</a:t>
            </a:r>
            <a:r>
              <a:rPr lang="en-US" altLang="en-US"/>
              <a:t> average frame</a:t>
            </a:r>
          </a:p>
          <a:p>
            <a:r>
              <a:rPr lang="en-US" altLang="en-US"/>
              <a:t>transfer delay</a:t>
            </a:r>
          </a:p>
        </p:txBody>
      </p:sp>
      <p:sp>
        <p:nvSpPr>
          <p:cNvPr id="24581" name="Text Box 17"/>
          <p:cNvSpPr txBox="1">
            <a:spLocks noChangeArrowheads="1"/>
          </p:cNvSpPr>
          <p:nvPr/>
        </p:nvSpPr>
        <p:spPr bwMode="auto">
          <a:xfrm>
            <a:off x="1600200" y="2682875"/>
            <a:ext cx="2971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i="1"/>
              <a:t>X =</a:t>
            </a:r>
            <a:r>
              <a:rPr lang="en-US" altLang="en-US"/>
              <a:t> average frame</a:t>
            </a:r>
          </a:p>
          <a:p>
            <a:r>
              <a:rPr lang="en-US" altLang="en-US"/>
              <a:t>transmission time</a:t>
            </a:r>
          </a:p>
        </p:txBody>
      </p:sp>
      <p:sp>
        <p:nvSpPr>
          <p:cNvPr id="551976" name="Oval 40"/>
          <p:cNvSpPr>
            <a:spLocks noChangeArrowheads="1"/>
          </p:cNvSpPr>
          <p:nvPr/>
        </p:nvSpPr>
        <p:spPr bwMode="auto">
          <a:xfrm>
            <a:off x="238125" y="5465763"/>
            <a:ext cx="795338" cy="874712"/>
          </a:xfrm>
          <a:prstGeom prst="ellipse">
            <a:avLst/>
          </a:prstGeom>
          <a:noFill/>
          <a:ln w="57150" algn="ctr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551977" name="Rectangle 41"/>
          <p:cNvSpPr>
            <a:spLocks noChangeArrowheads="1"/>
          </p:cNvSpPr>
          <p:nvPr/>
        </p:nvSpPr>
        <p:spPr bwMode="auto">
          <a:xfrm>
            <a:off x="6626225" y="1882775"/>
            <a:ext cx="2346325" cy="3963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87425" indent="-293688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81113" indent="-2921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98613" indent="-315913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0558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130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9702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274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/>
              <a:t>At low arrival rate, only frame transmission time</a:t>
            </a:r>
          </a:p>
          <a:p>
            <a:pPr eaLnBrk="1" hangingPunct="1"/>
            <a:r>
              <a:rPr lang="en-US" altLang="en-US" sz="2000"/>
              <a:t>At high arrival rates, increasingly longer waits to access channel</a:t>
            </a:r>
          </a:p>
          <a:p>
            <a:pPr eaLnBrk="1" hangingPunct="1"/>
            <a:r>
              <a:rPr lang="en-US" altLang="en-US" sz="2000"/>
              <a:t>Max efficiency typically less than 100%</a:t>
            </a:r>
            <a:endParaRPr lang="en-US" altLang="en-US" sz="2400"/>
          </a:p>
        </p:txBody>
      </p:sp>
      <p:sp>
        <p:nvSpPr>
          <p:cNvPr id="551978" name="Oval 42"/>
          <p:cNvSpPr>
            <a:spLocks noChangeArrowheads="1"/>
          </p:cNvSpPr>
          <p:nvPr/>
        </p:nvSpPr>
        <p:spPr bwMode="auto">
          <a:xfrm>
            <a:off x="4892675" y="1473200"/>
            <a:ext cx="795338" cy="874713"/>
          </a:xfrm>
          <a:prstGeom prst="ellipse">
            <a:avLst/>
          </a:prstGeom>
          <a:noFill/>
          <a:ln w="57150" algn="ctr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551979" name="Oval 43"/>
          <p:cNvSpPr>
            <a:spLocks noChangeArrowheads="1"/>
          </p:cNvSpPr>
          <p:nvPr/>
        </p:nvSpPr>
        <p:spPr bwMode="auto">
          <a:xfrm>
            <a:off x="5173663" y="5983288"/>
            <a:ext cx="795337" cy="874712"/>
          </a:xfrm>
          <a:prstGeom prst="ellipse">
            <a:avLst/>
          </a:prstGeom>
          <a:noFill/>
          <a:ln w="57150" algn="ctr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519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51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4" dur="500"/>
                                        <p:tgtEl>
                                          <p:spTgt spid="5519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1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5519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551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5" dur="500"/>
                                        <p:tgtEl>
                                          <p:spTgt spid="5519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1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5519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551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1976" grpId="0" animBg="1"/>
      <p:bldP spid="551976" grpId="1" animBg="1"/>
      <p:bldP spid="551978" grpId="0" animBg="1"/>
      <p:bldP spid="551978" grpId="1" animBg="1"/>
      <p:bldP spid="55197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Dependence on </a:t>
            </a:r>
            <a:r>
              <a:rPr lang="en-US" altLang="en-US" i="1" smtClean="0"/>
              <a:t>Rt</a:t>
            </a:r>
            <a:r>
              <a:rPr lang="en-US" altLang="en-US" i="1" baseline="-25000" smtClean="0"/>
              <a:t>prop</a:t>
            </a:r>
            <a:r>
              <a:rPr lang="en-US" altLang="en-US" smtClean="0"/>
              <a:t>/</a:t>
            </a:r>
            <a:r>
              <a:rPr lang="en-US" altLang="en-US" i="1" smtClean="0"/>
              <a:t>L</a:t>
            </a:r>
          </a:p>
        </p:txBody>
      </p:sp>
      <p:grpSp>
        <p:nvGrpSpPr>
          <p:cNvPr id="25603" name="Group 43"/>
          <p:cNvGrpSpPr>
            <a:grpSpLocks/>
          </p:cNvGrpSpPr>
          <p:nvPr/>
        </p:nvGrpSpPr>
        <p:grpSpPr bwMode="auto">
          <a:xfrm>
            <a:off x="525463" y="1085850"/>
            <a:ext cx="8039100" cy="5668963"/>
            <a:chOff x="331" y="580"/>
            <a:chExt cx="5064" cy="3571"/>
          </a:xfrm>
        </p:grpSpPr>
        <p:sp>
          <p:nvSpPr>
            <p:cNvPr id="25604" name="Rectangle 22"/>
            <p:cNvSpPr>
              <a:spLocks noChangeArrowheads="1"/>
            </p:cNvSpPr>
            <p:nvPr/>
          </p:nvSpPr>
          <p:spPr bwMode="auto">
            <a:xfrm>
              <a:off x="4418" y="966"/>
              <a:ext cx="354" cy="2674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25605" name="Rectangle 23"/>
            <p:cNvSpPr>
              <a:spLocks noChangeArrowheads="1"/>
            </p:cNvSpPr>
            <p:nvPr/>
          </p:nvSpPr>
          <p:spPr bwMode="auto">
            <a:xfrm>
              <a:off x="2885" y="966"/>
              <a:ext cx="1533" cy="267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25606" name="Rectangle 24"/>
            <p:cNvSpPr>
              <a:spLocks noChangeArrowheads="1"/>
            </p:cNvSpPr>
            <p:nvPr/>
          </p:nvSpPr>
          <p:spPr bwMode="auto">
            <a:xfrm>
              <a:off x="879" y="966"/>
              <a:ext cx="2006" cy="2674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25607" name="Line 25"/>
            <p:cNvSpPr>
              <a:spLocks noChangeShapeType="1"/>
            </p:cNvSpPr>
            <p:nvPr/>
          </p:nvSpPr>
          <p:spPr bwMode="auto">
            <a:xfrm>
              <a:off x="883" y="3640"/>
              <a:ext cx="430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08" name="Line 26"/>
            <p:cNvSpPr>
              <a:spLocks noChangeShapeType="1"/>
            </p:cNvSpPr>
            <p:nvPr/>
          </p:nvSpPr>
          <p:spPr bwMode="auto">
            <a:xfrm flipH="1" flipV="1">
              <a:off x="872" y="958"/>
              <a:ext cx="7" cy="26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09" name="Text Box 27"/>
            <p:cNvSpPr txBox="1">
              <a:spLocks noChangeArrowheads="1"/>
            </p:cNvSpPr>
            <p:nvPr/>
          </p:nvSpPr>
          <p:spPr bwMode="auto">
            <a:xfrm rot="-5400000">
              <a:off x="-127" y="2050"/>
              <a:ext cx="116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/>
                <a:t>Transfer Delay</a:t>
              </a:r>
            </a:p>
          </p:txBody>
        </p:sp>
        <p:sp>
          <p:nvSpPr>
            <p:cNvPr id="25610" name="Text Box 28"/>
            <p:cNvSpPr txBox="1">
              <a:spLocks noChangeArrowheads="1"/>
            </p:cNvSpPr>
            <p:nvPr/>
          </p:nvSpPr>
          <p:spPr bwMode="auto">
            <a:xfrm>
              <a:off x="2642" y="3901"/>
              <a:ext cx="47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/>
                <a:t>Load</a:t>
              </a:r>
            </a:p>
          </p:txBody>
        </p:sp>
        <p:sp>
          <p:nvSpPr>
            <p:cNvPr id="25611" name="Text Box 29"/>
            <p:cNvSpPr txBox="1">
              <a:spLocks noChangeArrowheads="1"/>
            </p:cNvSpPr>
            <p:nvPr/>
          </p:nvSpPr>
          <p:spPr bwMode="auto">
            <a:xfrm>
              <a:off x="670" y="663"/>
              <a:ext cx="56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 i="1"/>
                <a:t>E[T]/X</a:t>
              </a:r>
            </a:p>
          </p:txBody>
        </p:sp>
        <p:sp>
          <p:nvSpPr>
            <p:cNvPr id="25612" name="Text Box 30"/>
            <p:cNvSpPr txBox="1">
              <a:spLocks noChangeArrowheads="1"/>
            </p:cNvSpPr>
            <p:nvPr/>
          </p:nvSpPr>
          <p:spPr bwMode="auto">
            <a:xfrm>
              <a:off x="5191" y="3535"/>
              <a:ext cx="20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>
                  <a:latin typeface="Symbol" panose="05050102010706020507" pitchFamily="18" charset="2"/>
                </a:rPr>
                <a:t>r</a:t>
              </a:r>
            </a:p>
          </p:txBody>
        </p:sp>
        <p:sp>
          <p:nvSpPr>
            <p:cNvPr id="25613" name="Text Box 31"/>
            <p:cNvSpPr txBox="1">
              <a:spLocks noChangeArrowheads="1"/>
            </p:cNvSpPr>
            <p:nvPr/>
          </p:nvSpPr>
          <p:spPr bwMode="auto">
            <a:xfrm>
              <a:off x="4123" y="3641"/>
              <a:ext cx="5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>
                  <a:latin typeface="Symbol" panose="05050102010706020507" pitchFamily="18" charset="2"/>
                </a:rPr>
                <a:t>r</a:t>
              </a:r>
              <a:r>
                <a:rPr lang="en-US" altLang="en-US" sz="2000" baseline="-25000"/>
                <a:t>max</a:t>
              </a:r>
              <a:endParaRPr lang="en-US" altLang="en-US" sz="2000">
                <a:latin typeface="Symbol" panose="05050102010706020507" pitchFamily="18" charset="2"/>
              </a:endParaRPr>
            </a:p>
          </p:txBody>
        </p:sp>
        <p:sp>
          <p:nvSpPr>
            <p:cNvPr id="25614" name="Text Box 32"/>
            <p:cNvSpPr txBox="1">
              <a:spLocks noChangeArrowheads="1"/>
            </p:cNvSpPr>
            <p:nvPr/>
          </p:nvSpPr>
          <p:spPr bwMode="auto">
            <a:xfrm>
              <a:off x="4672" y="3692"/>
              <a:ext cx="20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/>
                <a:t>1</a:t>
              </a:r>
            </a:p>
          </p:txBody>
        </p:sp>
        <p:sp>
          <p:nvSpPr>
            <p:cNvPr id="25615" name="Line 33"/>
            <p:cNvSpPr>
              <a:spLocks noChangeShapeType="1"/>
            </p:cNvSpPr>
            <p:nvPr/>
          </p:nvSpPr>
          <p:spPr bwMode="auto">
            <a:xfrm flipV="1">
              <a:off x="4767" y="934"/>
              <a:ext cx="0" cy="2713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6" name="Line 34"/>
            <p:cNvSpPr>
              <a:spLocks noChangeShapeType="1"/>
            </p:cNvSpPr>
            <p:nvPr/>
          </p:nvSpPr>
          <p:spPr bwMode="auto">
            <a:xfrm flipV="1">
              <a:off x="4418" y="947"/>
              <a:ext cx="0" cy="2714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7" name="Freeform 35"/>
            <p:cNvSpPr>
              <a:spLocks/>
            </p:cNvSpPr>
            <p:nvPr/>
          </p:nvSpPr>
          <p:spPr bwMode="auto">
            <a:xfrm>
              <a:off x="872" y="974"/>
              <a:ext cx="3416" cy="2428"/>
            </a:xfrm>
            <a:custGeom>
              <a:avLst/>
              <a:gdLst>
                <a:gd name="T0" fmla="*/ 0 w 2780"/>
                <a:gd name="T1" fmla="*/ 7591 h 2223"/>
                <a:gd name="T2" fmla="*/ 31539 w 2780"/>
                <a:gd name="T3" fmla="*/ 7232 h 2223"/>
                <a:gd name="T4" fmla="*/ 43411 w 2780"/>
                <a:gd name="T5" fmla="*/ 5119 h 2223"/>
                <a:gd name="T6" fmla="*/ 49737 w 2780"/>
                <a:gd name="T7" fmla="*/ 0 h 222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780" h="2223">
                  <a:moveTo>
                    <a:pt x="0" y="2208"/>
                  </a:moveTo>
                  <a:cubicBezTo>
                    <a:pt x="294" y="2189"/>
                    <a:pt x="1358" y="2223"/>
                    <a:pt x="1763" y="2103"/>
                  </a:cubicBezTo>
                  <a:cubicBezTo>
                    <a:pt x="2168" y="1983"/>
                    <a:pt x="2257" y="1839"/>
                    <a:pt x="2427" y="1489"/>
                  </a:cubicBezTo>
                  <a:cubicBezTo>
                    <a:pt x="2597" y="1139"/>
                    <a:pt x="2722" y="249"/>
                    <a:pt x="2780" y="0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8" name="Text Box 36"/>
            <p:cNvSpPr txBox="1">
              <a:spLocks noChangeArrowheads="1"/>
            </p:cNvSpPr>
            <p:nvPr/>
          </p:nvSpPr>
          <p:spPr bwMode="auto">
            <a:xfrm>
              <a:off x="601" y="3284"/>
              <a:ext cx="20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/>
                <a:t>1</a:t>
              </a:r>
            </a:p>
          </p:txBody>
        </p:sp>
        <p:sp>
          <p:nvSpPr>
            <p:cNvPr id="25619" name="Freeform 37"/>
            <p:cNvSpPr>
              <a:spLocks/>
            </p:cNvSpPr>
            <p:nvPr/>
          </p:nvSpPr>
          <p:spPr bwMode="auto">
            <a:xfrm>
              <a:off x="869" y="941"/>
              <a:ext cx="1947" cy="2344"/>
            </a:xfrm>
            <a:custGeom>
              <a:avLst/>
              <a:gdLst>
                <a:gd name="T0" fmla="*/ 0 w 1584"/>
                <a:gd name="T1" fmla="*/ 7382 h 2146"/>
                <a:gd name="T2" fmla="*/ 18688 w 1584"/>
                <a:gd name="T3" fmla="*/ 6658 h 2146"/>
                <a:gd name="T4" fmla="*/ 25899 w 1584"/>
                <a:gd name="T5" fmla="*/ 4616 h 2146"/>
                <a:gd name="T6" fmla="*/ 28454 w 1584"/>
                <a:gd name="T7" fmla="*/ 0 h 214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84" h="2146">
                  <a:moveTo>
                    <a:pt x="0" y="2146"/>
                  </a:moveTo>
                  <a:cubicBezTo>
                    <a:pt x="173" y="2111"/>
                    <a:pt x="800" y="2069"/>
                    <a:pt x="1040" y="1935"/>
                  </a:cubicBezTo>
                  <a:cubicBezTo>
                    <a:pt x="1280" y="1801"/>
                    <a:pt x="1351" y="1664"/>
                    <a:pt x="1442" y="1342"/>
                  </a:cubicBezTo>
                  <a:cubicBezTo>
                    <a:pt x="1533" y="1020"/>
                    <a:pt x="1555" y="280"/>
                    <a:pt x="1584" y="0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0" name="Line 38"/>
            <p:cNvSpPr>
              <a:spLocks noChangeShapeType="1"/>
            </p:cNvSpPr>
            <p:nvPr/>
          </p:nvSpPr>
          <p:spPr bwMode="auto">
            <a:xfrm flipV="1">
              <a:off x="2885" y="952"/>
              <a:ext cx="0" cy="2714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1" name="Text Box 39"/>
            <p:cNvSpPr txBox="1">
              <a:spLocks noChangeArrowheads="1"/>
            </p:cNvSpPr>
            <p:nvPr/>
          </p:nvSpPr>
          <p:spPr bwMode="auto">
            <a:xfrm>
              <a:off x="2590" y="3641"/>
              <a:ext cx="60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>
                  <a:latin typeface="Symbol" panose="05050102010706020507" pitchFamily="18" charset="2"/>
                </a:rPr>
                <a:t>r</a:t>
              </a:r>
              <a:r>
                <a:rPr lang="en-US" altLang="en-US" sz="2000">
                  <a:latin typeface="Symbol" panose="05050102010706020507" pitchFamily="18" charset="2"/>
                  <a:sym typeface="Symbol" panose="05050102010706020507" pitchFamily="18" charset="2"/>
                </a:rPr>
                <a:t></a:t>
              </a:r>
              <a:r>
                <a:rPr lang="en-US" altLang="en-US" sz="2000" baseline="-25000"/>
                <a:t>max</a:t>
              </a:r>
              <a:endParaRPr lang="en-US" altLang="en-US" sz="2000">
                <a:latin typeface="Symbol" panose="05050102010706020507" pitchFamily="18" charset="2"/>
              </a:endParaRPr>
            </a:p>
          </p:txBody>
        </p:sp>
        <p:sp>
          <p:nvSpPr>
            <p:cNvPr id="25622" name="Text Box 40"/>
            <p:cNvSpPr txBox="1">
              <a:spLocks noChangeArrowheads="1"/>
            </p:cNvSpPr>
            <p:nvPr/>
          </p:nvSpPr>
          <p:spPr bwMode="auto">
            <a:xfrm>
              <a:off x="3845" y="1233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800" i="1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25623" name="Text Box 41"/>
            <p:cNvSpPr txBox="1">
              <a:spLocks noChangeArrowheads="1"/>
            </p:cNvSpPr>
            <p:nvPr/>
          </p:nvSpPr>
          <p:spPr bwMode="auto">
            <a:xfrm>
              <a:off x="2374" y="1261"/>
              <a:ext cx="28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800" i="1">
                  <a:latin typeface="Times New Roman" panose="02020603050405020304" pitchFamily="18" charset="0"/>
                </a:rPr>
                <a:t>a</a:t>
              </a:r>
              <a:r>
                <a:rPr lang="en-US" altLang="en-US" sz="2800" i="1">
                  <a:latin typeface="Times New Roman" panose="02020603050405020304" pitchFamily="18" charset="0"/>
                  <a:sym typeface="Symbol" panose="05050102010706020507" pitchFamily="18" charset="2"/>
                </a:rPr>
                <a:t></a:t>
              </a:r>
              <a:endParaRPr lang="en-US" altLang="en-US" sz="2800" i="1">
                <a:latin typeface="Times New Roman" panose="02020603050405020304" pitchFamily="18" charset="0"/>
              </a:endParaRPr>
            </a:p>
          </p:txBody>
        </p:sp>
        <p:sp>
          <p:nvSpPr>
            <p:cNvPr id="25624" name="Text Box 42"/>
            <p:cNvSpPr txBox="1">
              <a:spLocks noChangeArrowheads="1"/>
            </p:cNvSpPr>
            <p:nvPr/>
          </p:nvSpPr>
          <p:spPr bwMode="auto">
            <a:xfrm>
              <a:off x="3221" y="580"/>
              <a:ext cx="65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800" i="1">
                  <a:latin typeface="Times New Roman" panose="02020603050405020304" pitchFamily="18" charset="0"/>
                </a:rPr>
                <a:t>a</a:t>
              </a:r>
              <a:r>
                <a:rPr lang="en-US" altLang="en-US" sz="2800" i="1">
                  <a:latin typeface="Times New Roman" panose="02020603050405020304" pitchFamily="18" charset="0"/>
                  <a:sym typeface="Symbol" panose="05050102010706020507" pitchFamily="18" charset="2"/>
                </a:rPr>
                <a:t> &gt; a</a:t>
              </a:r>
              <a:endParaRPr lang="en-US" altLang="en-US" sz="2800" i="1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b="1" i="1" smtClean="0"/>
              <a:t>Random Access</a:t>
            </a:r>
          </a:p>
        </p:txBody>
      </p:sp>
      <p:pic>
        <p:nvPicPr>
          <p:cNvPr id="26627" name="Picture 4" descr="Garcia_Widjaja2e04dh_adv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875" y="714375"/>
            <a:ext cx="1614488" cy="204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ALOHA</a:t>
            </a:r>
          </a:p>
        </p:txBody>
      </p:sp>
      <p:sp>
        <p:nvSpPr>
          <p:cNvPr id="553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7350" y="1306513"/>
            <a:ext cx="8070850" cy="2895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smtClean="0"/>
              <a:t>Wireless link to provide data transfer between main campus &amp; remote campuses of University of Hawaii</a:t>
            </a:r>
            <a:r>
              <a:rPr lang="en-US" altLang="en-US" sz="2100" smtClean="0"/>
              <a:t>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smtClean="0"/>
              <a:t>Simplest solution: just do it</a:t>
            </a:r>
            <a:endParaRPr lang="en-US" altLang="en-US" sz="2600" smtClean="0"/>
          </a:p>
          <a:p>
            <a:pPr marL="742950" lvl="1" indent="-285750" eaLnBrk="1" hangingPunct="1">
              <a:lnSpc>
                <a:spcPct val="80000"/>
              </a:lnSpc>
            </a:pPr>
            <a:r>
              <a:rPr lang="en-US" altLang="en-US" sz="2000" smtClean="0"/>
              <a:t>A station transmits whenever it has data to transmit</a:t>
            </a:r>
          </a:p>
          <a:p>
            <a:pPr marL="742950" lvl="1" indent="-285750" eaLnBrk="1" hangingPunct="1">
              <a:lnSpc>
                <a:spcPct val="80000"/>
              </a:lnSpc>
            </a:pPr>
            <a:r>
              <a:rPr lang="en-US" altLang="en-US" sz="2000" smtClean="0"/>
              <a:t>If more than one frames are transmitted, they interfere with each other (collide) and are lost </a:t>
            </a:r>
          </a:p>
          <a:p>
            <a:pPr marL="742950" lvl="1" indent="-285750" eaLnBrk="1" hangingPunct="1">
              <a:lnSpc>
                <a:spcPct val="80000"/>
              </a:lnSpc>
            </a:pPr>
            <a:r>
              <a:rPr lang="en-US" altLang="en-US" sz="2000" smtClean="0"/>
              <a:t>If ACK not received within timeout, then a station picks random backoff time (to avoid repeated collision)</a:t>
            </a:r>
          </a:p>
          <a:p>
            <a:pPr marL="742950" lvl="1" indent="-285750" eaLnBrk="1" hangingPunct="1">
              <a:lnSpc>
                <a:spcPct val="80000"/>
              </a:lnSpc>
            </a:pPr>
            <a:r>
              <a:rPr lang="en-US" altLang="en-US" sz="2000" smtClean="0"/>
              <a:t>Station retransmits frame after backoff time</a:t>
            </a:r>
          </a:p>
        </p:txBody>
      </p:sp>
      <p:sp>
        <p:nvSpPr>
          <p:cNvPr id="27652" name="Line 31"/>
          <p:cNvSpPr>
            <a:spLocks noChangeShapeType="1"/>
          </p:cNvSpPr>
          <p:nvPr/>
        </p:nvSpPr>
        <p:spPr bwMode="auto">
          <a:xfrm>
            <a:off x="517525" y="5186363"/>
            <a:ext cx="77803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3" name="Rectangle 32"/>
          <p:cNvSpPr>
            <a:spLocks noChangeArrowheads="1"/>
          </p:cNvSpPr>
          <p:nvPr/>
        </p:nvSpPr>
        <p:spPr bwMode="auto">
          <a:xfrm>
            <a:off x="8423275" y="4948238"/>
            <a:ext cx="250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 i="1"/>
              <a:t>t</a:t>
            </a:r>
          </a:p>
        </p:txBody>
      </p:sp>
      <p:sp>
        <p:nvSpPr>
          <p:cNvPr id="554017" name="Line 33"/>
          <p:cNvSpPr>
            <a:spLocks noChangeShapeType="1"/>
          </p:cNvSpPr>
          <p:nvPr/>
        </p:nvSpPr>
        <p:spPr bwMode="auto">
          <a:xfrm>
            <a:off x="766763" y="5102225"/>
            <a:ext cx="0" cy="2301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4018" name="Line 34"/>
          <p:cNvSpPr>
            <a:spLocks noChangeShapeType="1"/>
          </p:cNvSpPr>
          <p:nvPr/>
        </p:nvSpPr>
        <p:spPr bwMode="auto">
          <a:xfrm>
            <a:off x="3375025" y="5087938"/>
            <a:ext cx="0" cy="2301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4019" name="Rectangle 35"/>
          <p:cNvSpPr>
            <a:spLocks noChangeArrowheads="1"/>
          </p:cNvSpPr>
          <p:nvPr/>
        </p:nvSpPr>
        <p:spPr bwMode="auto">
          <a:xfrm>
            <a:off x="1558925" y="5041900"/>
            <a:ext cx="842963" cy="138113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554020" name="Rectangle 36"/>
          <p:cNvSpPr>
            <a:spLocks noChangeArrowheads="1"/>
          </p:cNvSpPr>
          <p:nvPr/>
        </p:nvSpPr>
        <p:spPr bwMode="auto">
          <a:xfrm>
            <a:off x="6551613" y="5041900"/>
            <a:ext cx="842962" cy="138113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554021" name="Rectangle 37"/>
          <p:cNvSpPr>
            <a:spLocks noChangeArrowheads="1"/>
          </p:cNvSpPr>
          <p:nvPr/>
        </p:nvSpPr>
        <p:spPr bwMode="auto">
          <a:xfrm>
            <a:off x="1368425" y="5226050"/>
            <a:ext cx="34290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 i="1"/>
              <a:t>t</a:t>
            </a:r>
            <a:r>
              <a:rPr lang="en-US" altLang="en-US" sz="2000" i="1" baseline="-25000"/>
              <a:t>0</a:t>
            </a:r>
          </a:p>
        </p:txBody>
      </p:sp>
      <p:sp>
        <p:nvSpPr>
          <p:cNvPr id="554022" name="Rectangle 38"/>
          <p:cNvSpPr>
            <a:spLocks noChangeArrowheads="1"/>
          </p:cNvSpPr>
          <p:nvPr/>
        </p:nvSpPr>
        <p:spPr bwMode="auto">
          <a:xfrm>
            <a:off x="463550" y="5256213"/>
            <a:ext cx="59690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 i="1"/>
              <a:t>t</a:t>
            </a:r>
            <a:r>
              <a:rPr lang="en-US" altLang="en-US" sz="2000" i="1" baseline="-25000"/>
              <a:t>0</a:t>
            </a:r>
            <a:r>
              <a:rPr lang="en-US" altLang="en-US" sz="2000" i="1"/>
              <a:t>-X</a:t>
            </a:r>
          </a:p>
        </p:txBody>
      </p:sp>
      <p:sp>
        <p:nvSpPr>
          <p:cNvPr id="554023" name="Rectangle 39"/>
          <p:cNvSpPr>
            <a:spLocks noChangeArrowheads="1"/>
          </p:cNvSpPr>
          <p:nvPr/>
        </p:nvSpPr>
        <p:spPr bwMode="auto">
          <a:xfrm>
            <a:off x="2046288" y="5240338"/>
            <a:ext cx="66040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 i="1"/>
              <a:t>t</a:t>
            </a:r>
            <a:r>
              <a:rPr lang="en-US" altLang="en-US" sz="2000" i="1" baseline="-25000"/>
              <a:t>0</a:t>
            </a:r>
            <a:r>
              <a:rPr lang="en-US" altLang="en-US" sz="2000" i="1"/>
              <a:t>+X</a:t>
            </a:r>
          </a:p>
        </p:txBody>
      </p:sp>
      <p:sp>
        <p:nvSpPr>
          <p:cNvPr id="554024" name="Rectangle 40"/>
          <p:cNvSpPr>
            <a:spLocks noChangeArrowheads="1"/>
          </p:cNvSpPr>
          <p:nvPr/>
        </p:nvSpPr>
        <p:spPr bwMode="auto">
          <a:xfrm>
            <a:off x="3011488" y="5332413"/>
            <a:ext cx="1350962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 i="1"/>
              <a:t>t</a:t>
            </a:r>
            <a:r>
              <a:rPr lang="en-US" altLang="en-US" sz="2000" i="1" baseline="-25000"/>
              <a:t>0</a:t>
            </a:r>
            <a:r>
              <a:rPr lang="en-US" altLang="en-US" sz="2000" i="1"/>
              <a:t>+X+2t</a:t>
            </a:r>
            <a:r>
              <a:rPr lang="en-US" altLang="en-US" sz="2000" i="1" baseline="-25000"/>
              <a:t>prop</a:t>
            </a:r>
            <a:endParaRPr lang="en-US" altLang="en-US" sz="2000" i="1"/>
          </a:p>
        </p:txBody>
      </p:sp>
      <p:sp>
        <p:nvSpPr>
          <p:cNvPr id="554025" name="Rectangle 41"/>
          <p:cNvSpPr>
            <a:spLocks noChangeArrowheads="1"/>
          </p:cNvSpPr>
          <p:nvPr/>
        </p:nvSpPr>
        <p:spPr bwMode="auto">
          <a:xfrm>
            <a:off x="5983288" y="5272088"/>
            <a:ext cx="1808162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 i="1"/>
              <a:t>t</a:t>
            </a:r>
            <a:r>
              <a:rPr lang="en-US" altLang="en-US" sz="2000" i="1" baseline="-25000"/>
              <a:t>0</a:t>
            </a:r>
            <a:r>
              <a:rPr lang="en-US" altLang="en-US" sz="2000" i="1"/>
              <a:t>+X+2t</a:t>
            </a:r>
            <a:r>
              <a:rPr lang="en-US" altLang="en-US" sz="2000" i="1" baseline="-25000"/>
              <a:t>prop</a:t>
            </a:r>
            <a:r>
              <a:rPr lang="en-US" altLang="en-US" sz="2000" i="1"/>
              <a:t> + B</a:t>
            </a:r>
          </a:p>
        </p:txBody>
      </p:sp>
      <p:sp>
        <p:nvSpPr>
          <p:cNvPr id="554027" name="Rectangle 43"/>
          <p:cNvSpPr>
            <a:spLocks noChangeArrowheads="1"/>
          </p:cNvSpPr>
          <p:nvPr/>
        </p:nvSpPr>
        <p:spPr bwMode="auto">
          <a:xfrm>
            <a:off x="973138" y="5768975"/>
            <a:ext cx="1397000" cy="69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>
                <a:solidFill>
                  <a:srgbClr val="FF3300"/>
                </a:solidFill>
              </a:rPr>
              <a:t>Vulnerable</a:t>
            </a:r>
          </a:p>
          <a:p>
            <a:pPr algn="ctr"/>
            <a:r>
              <a:rPr lang="en-US" altLang="en-US" sz="2000">
                <a:solidFill>
                  <a:srgbClr val="FF3300"/>
                </a:solidFill>
              </a:rPr>
              <a:t>period</a:t>
            </a:r>
          </a:p>
        </p:txBody>
      </p:sp>
      <p:sp>
        <p:nvSpPr>
          <p:cNvPr id="554029" name="Rectangle 45"/>
          <p:cNvSpPr>
            <a:spLocks noChangeArrowheads="1"/>
          </p:cNvSpPr>
          <p:nvPr/>
        </p:nvSpPr>
        <p:spPr bwMode="auto">
          <a:xfrm>
            <a:off x="2870200" y="5788025"/>
            <a:ext cx="1182688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Time-out</a:t>
            </a:r>
          </a:p>
        </p:txBody>
      </p:sp>
      <p:sp>
        <p:nvSpPr>
          <p:cNvPr id="554030" name="Line 46"/>
          <p:cNvSpPr>
            <a:spLocks noChangeShapeType="1"/>
          </p:cNvSpPr>
          <p:nvPr/>
        </p:nvSpPr>
        <p:spPr bwMode="auto">
          <a:xfrm>
            <a:off x="3398838" y="5038725"/>
            <a:ext cx="31543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4031" name="Rectangle 47"/>
          <p:cNvSpPr>
            <a:spLocks noChangeArrowheads="1"/>
          </p:cNvSpPr>
          <p:nvPr/>
        </p:nvSpPr>
        <p:spPr bwMode="auto">
          <a:xfrm>
            <a:off x="3667125" y="4630738"/>
            <a:ext cx="263207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Backoff period </a:t>
            </a:r>
            <a:r>
              <a:rPr lang="en-US" altLang="en-US" sz="2000" i="1"/>
              <a:t>B</a:t>
            </a:r>
            <a:endParaRPr lang="en-US" altLang="en-US" sz="2000"/>
          </a:p>
        </p:txBody>
      </p:sp>
      <p:sp>
        <p:nvSpPr>
          <p:cNvPr id="554034" name="Text Box 50"/>
          <p:cNvSpPr txBox="1">
            <a:spLocks noChangeArrowheads="1"/>
          </p:cNvSpPr>
          <p:nvPr/>
        </p:nvSpPr>
        <p:spPr bwMode="auto">
          <a:xfrm>
            <a:off x="768350" y="4346575"/>
            <a:ext cx="2543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/>
              <a:t>First transmission</a:t>
            </a:r>
          </a:p>
        </p:txBody>
      </p:sp>
      <p:sp>
        <p:nvSpPr>
          <p:cNvPr id="554035" name="Text Box 51"/>
          <p:cNvSpPr txBox="1">
            <a:spLocks noChangeArrowheads="1"/>
          </p:cNvSpPr>
          <p:nvPr/>
        </p:nvSpPr>
        <p:spPr bwMode="auto">
          <a:xfrm>
            <a:off x="6532563" y="4386263"/>
            <a:ext cx="1976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/>
              <a:t>Retransmission</a:t>
            </a:r>
          </a:p>
        </p:txBody>
      </p:sp>
      <p:sp>
        <p:nvSpPr>
          <p:cNvPr id="554037" name="AutoShape 53"/>
          <p:cNvSpPr>
            <a:spLocks/>
          </p:cNvSpPr>
          <p:nvPr/>
        </p:nvSpPr>
        <p:spPr bwMode="auto">
          <a:xfrm rot="-5400000">
            <a:off x="1497012" y="4892676"/>
            <a:ext cx="220663" cy="1668462"/>
          </a:xfrm>
          <a:prstGeom prst="leftBrace">
            <a:avLst>
              <a:gd name="adj1" fmla="val 63009"/>
              <a:gd name="adj2" fmla="val 53704"/>
            </a:avLst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53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54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554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554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554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553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554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554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554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554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553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554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554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554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554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554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500"/>
                                        <p:tgtEl>
                                          <p:spTgt spid="554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4" dur="500"/>
                                        <p:tgtEl>
                                          <p:spTgt spid="553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554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0" dur="500"/>
                                        <p:tgtEl>
                                          <p:spTgt spid="554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4019" grpId="0" animBg="1"/>
      <p:bldP spid="554020" grpId="0" animBg="1"/>
      <p:bldP spid="554021" grpId="0"/>
      <p:bldP spid="554022" grpId="0"/>
      <p:bldP spid="554023" grpId="0"/>
      <p:bldP spid="554024" grpId="0"/>
      <p:bldP spid="554025" grpId="0"/>
      <p:bldP spid="554027" grpId="0"/>
      <p:bldP spid="554029" grpId="0"/>
      <p:bldP spid="554031" grpId="0"/>
      <p:bldP spid="554034" grpId="0"/>
      <p:bldP spid="554035" grpId="0"/>
      <p:bldP spid="55403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Medium Access Control Protocols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b="1" i="1" smtClean="0"/>
              <a:t>Multiple Access Communications</a:t>
            </a:r>
          </a:p>
          <a:p>
            <a:pPr eaLnBrk="1" hangingPunct="1"/>
            <a:endParaRPr lang="en-US" altLang="en-US" b="1" i="1" smtClean="0"/>
          </a:p>
          <a:p>
            <a:pPr eaLnBrk="1" hangingPunct="1"/>
            <a:endParaRPr lang="en-US" altLang="en-US" smtClean="0"/>
          </a:p>
        </p:txBody>
      </p:sp>
      <p:pic>
        <p:nvPicPr>
          <p:cNvPr id="5124" name="Picture 4" descr="Garcia_Widjaja2e04dh_adv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875" y="714375"/>
            <a:ext cx="1614488" cy="204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ALOHA Model</a:t>
            </a: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47800"/>
            <a:ext cx="8064500" cy="2416175"/>
          </a:xfrm>
        </p:spPr>
        <p:txBody>
          <a:bodyPr/>
          <a:lstStyle/>
          <a:p>
            <a:pPr eaLnBrk="1" hangingPunct="1"/>
            <a:r>
              <a:rPr lang="en-US" altLang="en-US" sz="2100" smtClean="0"/>
              <a:t>Definitions and assumptions</a:t>
            </a:r>
          </a:p>
          <a:p>
            <a:pPr marL="742950" lvl="1" indent="-285750" eaLnBrk="1" hangingPunct="1"/>
            <a:r>
              <a:rPr lang="en-US" altLang="en-US" sz="2000" i="1" smtClean="0"/>
              <a:t>X</a:t>
            </a:r>
            <a:r>
              <a:rPr lang="en-US" altLang="en-US" sz="2000" smtClean="0"/>
              <a:t> frame transmission time (assume constant)</a:t>
            </a:r>
          </a:p>
          <a:p>
            <a:pPr marL="742950" lvl="1" indent="-285750" eaLnBrk="1" hangingPunct="1"/>
            <a:r>
              <a:rPr lang="en-US" altLang="en-US" sz="2000" i="1" smtClean="0"/>
              <a:t>S</a:t>
            </a:r>
            <a:r>
              <a:rPr lang="en-US" altLang="en-US" sz="2000" smtClean="0"/>
              <a:t>:  throughput (average # successful frame transmissions per </a:t>
            </a:r>
            <a:r>
              <a:rPr lang="en-US" altLang="en-US" sz="2000" i="1" smtClean="0"/>
              <a:t>X </a:t>
            </a:r>
            <a:r>
              <a:rPr lang="en-US" altLang="en-US" sz="2000" smtClean="0"/>
              <a:t>seconds)</a:t>
            </a:r>
          </a:p>
          <a:p>
            <a:pPr marL="742950" lvl="1" indent="-285750" eaLnBrk="1" hangingPunct="1"/>
            <a:r>
              <a:rPr lang="en-US" altLang="en-US" sz="2000" i="1" smtClean="0"/>
              <a:t>G</a:t>
            </a:r>
            <a:r>
              <a:rPr lang="en-US" altLang="en-US" sz="2000" smtClean="0"/>
              <a:t>: load (average # transmission attempts per X sec.) </a:t>
            </a:r>
          </a:p>
          <a:p>
            <a:pPr marL="742950" lvl="1" indent="-285750" eaLnBrk="1" hangingPunct="1"/>
            <a:r>
              <a:rPr lang="en-US" altLang="en-US" sz="2000" i="1" smtClean="0"/>
              <a:t>P</a:t>
            </a:r>
            <a:r>
              <a:rPr lang="en-US" altLang="en-US" sz="2000" i="1" baseline="-25000" smtClean="0"/>
              <a:t>success</a:t>
            </a:r>
            <a:r>
              <a:rPr lang="en-US" altLang="en-US" sz="2000" smtClean="0"/>
              <a:t> : probability a frame transmission is successful</a:t>
            </a:r>
            <a:endParaRPr lang="en-US" altLang="en-US" sz="2000" i="1" baseline="-25000" smtClean="0"/>
          </a:p>
          <a:p>
            <a:pPr marL="742950" lvl="1" indent="-285750" eaLnBrk="1" hangingPunct="1"/>
            <a:endParaRPr lang="en-US" altLang="en-US" sz="2100" smtClean="0">
              <a:sym typeface="Symbol" panose="05050102010706020507" pitchFamily="18" charset="2"/>
            </a:endParaRPr>
          </a:p>
          <a:p>
            <a:pPr marL="1143000" lvl="2" indent="-228600" eaLnBrk="1" hangingPunct="1"/>
            <a:endParaRPr lang="en-US" altLang="en-US" sz="1800" smtClean="0">
              <a:sym typeface="Symbol" panose="05050102010706020507" pitchFamily="18" charset="2"/>
            </a:endParaRPr>
          </a:p>
        </p:txBody>
      </p:sp>
      <p:graphicFrame>
        <p:nvGraphicFramePr>
          <p:cNvPr id="28676" name="Object 5"/>
          <p:cNvGraphicFramePr>
            <a:graphicFrameLocks noGrp="1" noChangeAspect="1"/>
          </p:cNvGraphicFramePr>
          <p:nvPr>
            <p:ph sz="half" idx="2"/>
          </p:nvPr>
        </p:nvGraphicFramePr>
        <p:xfrm>
          <a:off x="3246438" y="3868738"/>
          <a:ext cx="1922462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4" name="Equation" r:id="rId3" imgW="736600" imgH="228600" progId="Equation.3">
                  <p:embed/>
                </p:oleObj>
              </mc:Choice>
              <mc:Fallback>
                <p:oleObj name="Equation" r:id="rId3" imgW="7366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6438" y="3868738"/>
                        <a:ext cx="1922462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38676" name="Group 20"/>
          <p:cNvGrpSpPr>
            <a:grpSpLocks/>
          </p:cNvGrpSpPr>
          <p:nvPr/>
        </p:nvGrpSpPr>
        <p:grpSpPr bwMode="auto">
          <a:xfrm>
            <a:off x="606425" y="4819650"/>
            <a:ext cx="4899025" cy="1809750"/>
            <a:chOff x="382" y="3036"/>
            <a:chExt cx="3086" cy="1140"/>
          </a:xfrm>
        </p:grpSpPr>
        <p:sp>
          <p:nvSpPr>
            <p:cNvPr id="28679" name="Line 7"/>
            <p:cNvSpPr>
              <a:spLocks noChangeShapeType="1"/>
            </p:cNvSpPr>
            <p:nvPr/>
          </p:nvSpPr>
          <p:spPr bwMode="auto">
            <a:xfrm flipV="1">
              <a:off x="382" y="3500"/>
              <a:ext cx="3086" cy="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80" name="Rectangle 9"/>
            <p:cNvSpPr>
              <a:spLocks noChangeArrowheads="1"/>
            </p:cNvSpPr>
            <p:nvPr/>
          </p:nvSpPr>
          <p:spPr bwMode="auto">
            <a:xfrm>
              <a:off x="1753" y="3431"/>
              <a:ext cx="970" cy="75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57150" algn="ctr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28681" name="Rectangle 10"/>
            <p:cNvSpPr>
              <a:spLocks noChangeArrowheads="1"/>
            </p:cNvSpPr>
            <p:nvPr/>
          </p:nvSpPr>
          <p:spPr bwMode="auto">
            <a:xfrm>
              <a:off x="785" y="3433"/>
              <a:ext cx="970" cy="75"/>
            </a:xfrm>
            <a:prstGeom prst="rect">
              <a:avLst/>
            </a:prstGeom>
            <a:noFill/>
            <a:ln w="19050" algn="ctr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28682" name="Text Box 11"/>
            <p:cNvSpPr txBox="1">
              <a:spLocks noChangeArrowheads="1"/>
            </p:cNvSpPr>
            <p:nvPr/>
          </p:nvSpPr>
          <p:spPr bwMode="auto">
            <a:xfrm>
              <a:off x="2173" y="3525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 algn="ctr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X</a:t>
              </a:r>
            </a:p>
          </p:txBody>
        </p:sp>
        <p:sp>
          <p:nvSpPr>
            <p:cNvPr id="28683" name="Text Box 12"/>
            <p:cNvSpPr txBox="1">
              <a:spLocks noChangeArrowheads="1"/>
            </p:cNvSpPr>
            <p:nvPr/>
          </p:nvSpPr>
          <p:spPr bwMode="auto">
            <a:xfrm>
              <a:off x="1236" y="3535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 algn="ctr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X</a:t>
              </a:r>
            </a:p>
          </p:txBody>
        </p:sp>
        <p:sp>
          <p:nvSpPr>
            <p:cNvPr id="28684" name="AutoShape 14"/>
            <p:cNvSpPr>
              <a:spLocks noChangeArrowheads="1"/>
            </p:cNvSpPr>
            <p:nvPr/>
          </p:nvSpPr>
          <p:spPr bwMode="auto">
            <a:xfrm>
              <a:off x="1015" y="3036"/>
              <a:ext cx="163" cy="345"/>
            </a:xfrm>
            <a:prstGeom prst="lightningBolt">
              <a:avLst/>
            </a:prstGeom>
            <a:solidFill>
              <a:srgbClr val="FF3300"/>
            </a:solidFill>
            <a:ln w="57150" algn="ctr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28685" name="Text Box 16"/>
            <p:cNvSpPr txBox="1">
              <a:spLocks noChangeArrowheads="1"/>
            </p:cNvSpPr>
            <p:nvPr/>
          </p:nvSpPr>
          <p:spPr bwMode="auto">
            <a:xfrm>
              <a:off x="1864" y="3772"/>
              <a:ext cx="925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 algn="ctr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frame transmission</a:t>
              </a:r>
            </a:p>
          </p:txBody>
        </p:sp>
        <p:sp>
          <p:nvSpPr>
            <p:cNvPr id="28686" name="Text Box 17"/>
            <p:cNvSpPr txBox="1">
              <a:spLocks noChangeArrowheads="1"/>
            </p:cNvSpPr>
            <p:nvPr/>
          </p:nvSpPr>
          <p:spPr bwMode="auto">
            <a:xfrm>
              <a:off x="852" y="3772"/>
              <a:ext cx="92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 algn="ctr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Prior interval</a:t>
              </a:r>
            </a:p>
          </p:txBody>
        </p:sp>
        <p:sp>
          <p:nvSpPr>
            <p:cNvPr id="28687" name="Rectangle 18"/>
            <p:cNvSpPr>
              <a:spLocks noChangeArrowheads="1"/>
            </p:cNvSpPr>
            <p:nvPr/>
          </p:nvSpPr>
          <p:spPr bwMode="auto">
            <a:xfrm>
              <a:off x="1248" y="3340"/>
              <a:ext cx="970" cy="75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57150" algn="ctr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</p:grpSp>
      <p:sp>
        <p:nvSpPr>
          <p:cNvPr id="838675" name="Rectangle 19"/>
          <p:cNvSpPr>
            <a:spLocks noChangeArrowheads="1"/>
          </p:cNvSpPr>
          <p:nvPr/>
        </p:nvSpPr>
        <p:spPr bwMode="auto">
          <a:xfrm>
            <a:off x="5900738" y="4146550"/>
            <a:ext cx="3014662" cy="252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87425" indent="-293688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81113" indent="-2921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98613" indent="-315913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0558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130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9702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274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/>
              <a:t>Any transmission that begins during vulnerable period leads to collision</a:t>
            </a:r>
          </a:p>
          <a:p>
            <a:pPr eaLnBrk="1" hangingPunct="1"/>
            <a:r>
              <a:rPr lang="en-US" altLang="en-US" sz="2000"/>
              <a:t>Success if no arrivals during 2X seconds</a:t>
            </a:r>
            <a:endParaRPr lang="en-US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3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83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867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Abramson’s Assumption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47800"/>
            <a:ext cx="8243888" cy="2982913"/>
          </a:xfrm>
        </p:spPr>
        <p:txBody>
          <a:bodyPr/>
          <a:lstStyle/>
          <a:p>
            <a:pPr eaLnBrk="1" hangingPunct="1"/>
            <a:r>
              <a:rPr lang="en-US" altLang="en-US" sz="2200" i="1" smtClean="0"/>
              <a:t>What is probability of no arrivals in vulnerable period?</a:t>
            </a:r>
          </a:p>
          <a:p>
            <a:pPr eaLnBrk="1" hangingPunct="1"/>
            <a:r>
              <a:rPr lang="en-US" altLang="en-US" sz="2200" smtClean="0"/>
              <a:t>Abramson assumption:  Effect of backoff algorithm is that frame arrivals are equally likely to occur at any time interval</a:t>
            </a:r>
          </a:p>
          <a:p>
            <a:pPr eaLnBrk="1" hangingPunct="1"/>
            <a:r>
              <a:rPr lang="en-US" altLang="en-US" sz="2200" i="1" smtClean="0"/>
              <a:t>G</a:t>
            </a:r>
            <a:r>
              <a:rPr lang="en-US" altLang="en-US" sz="2200" smtClean="0"/>
              <a:t> is avg. # arrivals per </a:t>
            </a:r>
            <a:r>
              <a:rPr lang="en-US" altLang="en-US" sz="2200" i="1" smtClean="0"/>
              <a:t>X</a:t>
            </a:r>
            <a:r>
              <a:rPr lang="en-US" altLang="en-US" sz="2200" smtClean="0"/>
              <a:t> seconds</a:t>
            </a:r>
          </a:p>
          <a:p>
            <a:pPr eaLnBrk="1" hangingPunct="1"/>
            <a:r>
              <a:rPr lang="en-US" altLang="en-US" sz="2200" smtClean="0"/>
              <a:t>Divide </a:t>
            </a:r>
            <a:r>
              <a:rPr lang="en-US" altLang="en-US" sz="2200" i="1" smtClean="0"/>
              <a:t>X</a:t>
            </a:r>
            <a:r>
              <a:rPr lang="en-US" altLang="en-US" sz="2200" smtClean="0"/>
              <a:t> into </a:t>
            </a:r>
            <a:r>
              <a:rPr lang="en-US" altLang="en-US" sz="2200" i="1" smtClean="0"/>
              <a:t>n</a:t>
            </a:r>
            <a:r>
              <a:rPr lang="en-US" altLang="en-US" sz="2200" smtClean="0"/>
              <a:t> intervals of duration </a:t>
            </a:r>
            <a:r>
              <a:rPr lang="en-US" altLang="en-US" sz="2200" smtClean="0">
                <a:latin typeface="Symbol" panose="05050102010706020507" pitchFamily="18" charset="2"/>
              </a:rPr>
              <a:t>D</a:t>
            </a:r>
            <a:r>
              <a:rPr lang="en-US" altLang="en-US" sz="2200" smtClean="0"/>
              <a:t>=</a:t>
            </a:r>
            <a:r>
              <a:rPr lang="en-US" altLang="en-US" sz="2200" i="1" smtClean="0"/>
              <a:t>X/n</a:t>
            </a:r>
            <a:endParaRPr lang="en-US" altLang="en-US" sz="2200" smtClean="0"/>
          </a:p>
          <a:p>
            <a:pPr eaLnBrk="1" hangingPunct="1"/>
            <a:r>
              <a:rPr lang="en-US" altLang="en-US" sz="2200" i="1" smtClean="0"/>
              <a:t>p = </a:t>
            </a:r>
            <a:r>
              <a:rPr lang="en-US" altLang="en-US" sz="2200" smtClean="0"/>
              <a:t>probability of arrival in </a:t>
            </a:r>
            <a:r>
              <a:rPr lang="en-US" altLang="en-US" sz="2200" smtClean="0">
                <a:latin typeface="Symbol" panose="05050102010706020507" pitchFamily="18" charset="2"/>
              </a:rPr>
              <a:t>D</a:t>
            </a:r>
            <a:r>
              <a:rPr lang="en-US" altLang="en-US" sz="2200" smtClean="0"/>
              <a:t> interval, then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200" smtClean="0"/>
              <a:t>		</a:t>
            </a:r>
            <a:r>
              <a:rPr lang="en-US" altLang="en-US" sz="2200" i="1" smtClean="0"/>
              <a:t>G = n p</a:t>
            </a:r>
            <a:r>
              <a:rPr lang="en-US" altLang="en-US" sz="2200" smtClean="0"/>
              <a:t>    since there are </a:t>
            </a:r>
            <a:r>
              <a:rPr lang="en-US" altLang="en-US" sz="2200" i="1" smtClean="0"/>
              <a:t>n</a:t>
            </a:r>
            <a:r>
              <a:rPr lang="en-US" altLang="en-US" sz="2200" smtClean="0"/>
              <a:t> intervals in </a:t>
            </a:r>
            <a:r>
              <a:rPr lang="en-US" altLang="en-US" sz="2200" i="1" smtClean="0"/>
              <a:t>X</a:t>
            </a:r>
            <a:r>
              <a:rPr lang="en-US" altLang="en-US" sz="2200" smtClean="0"/>
              <a:t> seconds</a:t>
            </a:r>
          </a:p>
          <a:p>
            <a:pPr eaLnBrk="1" hangingPunct="1"/>
            <a:endParaRPr lang="en-US" altLang="en-US" sz="2200" smtClean="0"/>
          </a:p>
        </p:txBody>
      </p:sp>
      <p:graphicFrame>
        <p:nvGraphicFramePr>
          <p:cNvPr id="29700" name="Object 11"/>
          <p:cNvGraphicFramePr>
            <a:graphicFrameLocks noGrp="1" noChangeAspect="1"/>
          </p:cNvGraphicFramePr>
          <p:nvPr>
            <p:ph sz="half" idx="2"/>
          </p:nvPr>
        </p:nvGraphicFramePr>
        <p:xfrm>
          <a:off x="1481138" y="4514850"/>
          <a:ext cx="6435725" cy="198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7" name="Equation" r:id="rId3" imgW="2794000" imgH="863600" progId="Equation.3">
                  <p:embed/>
                </p:oleObj>
              </mc:Choice>
              <mc:Fallback>
                <p:oleObj name="Equation" r:id="rId3" imgW="2794000" imgH="863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1138" y="4514850"/>
                        <a:ext cx="6435725" cy="198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Throughput of ALOHA</a:t>
            </a:r>
          </a:p>
        </p:txBody>
      </p:sp>
      <p:graphicFrame>
        <p:nvGraphicFramePr>
          <p:cNvPr id="30723" name="Object 1033"/>
          <p:cNvGraphicFramePr>
            <a:graphicFrameLocks noGrp="1" noChangeAspect="1"/>
          </p:cNvGraphicFramePr>
          <p:nvPr>
            <p:ph sz="half" idx="1"/>
          </p:nvPr>
        </p:nvGraphicFramePr>
        <p:xfrm>
          <a:off x="2484438" y="1314450"/>
          <a:ext cx="3895725" cy="74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9" name="Equation" r:id="rId3" imgW="1257300" imgH="241300" progId="Equation.3">
                  <p:embed/>
                </p:oleObj>
              </mc:Choice>
              <mc:Fallback>
                <p:oleObj name="Equation" r:id="rId3" imgW="1257300" imgH="241300" progId="Equation.3">
                  <p:embed/>
                  <p:pic>
                    <p:nvPicPr>
                      <p:cNvPr id="0" name="Object 10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1314450"/>
                        <a:ext cx="3895725" cy="747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4" name="Object 1047"/>
          <p:cNvGraphicFramePr>
            <a:graphicFrameLocks noGrp="1" noChangeAspect="1"/>
          </p:cNvGraphicFramePr>
          <p:nvPr>
            <p:ph sz="half" idx="2"/>
          </p:nvPr>
        </p:nvGraphicFramePr>
        <p:xfrm>
          <a:off x="274638" y="2820988"/>
          <a:ext cx="5757862" cy="381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0" name="Chart" r:id="rId5" imgW="4648132" imgH="3076708" progId="Excel.Chart.8">
                  <p:embed/>
                </p:oleObj>
              </mc:Choice>
              <mc:Fallback>
                <p:oleObj name="Chart" r:id="rId5" imgW="4648132" imgH="3076708" progId="Excel.Chart.8">
                  <p:embed/>
                  <p:pic>
                    <p:nvPicPr>
                      <p:cNvPr id="0" name="Object 10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638" y="2820988"/>
                        <a:ext cx="5757862" cy="381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5" name="Rectangle 1048"/>
          <p:cNvSpPr>
            <a:spLocks noChangeArrowheads="1"/>
          </p:cNvSpPr>
          <p:nvPr/>
        </p:nvSpPr>
        <p:spPr bwMode="auto">
          <a:xfrm>
            <a:off x="6188075" y="2397125"/>
            <a:ext cx="2955925" cy="427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87425" indent="-293688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81113" indent="-2921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98613" indent="-315913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0558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130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9702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274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/>
              <a:t>Collisions are means for coordinating access </a:t>
            </a:r>
          </a:p>
          <a:p>
            <a:pPr eaLnBrk="1" hangingPunct="1"/>
            <a:r>
              <a:rPr lang="en-US" altLang="en-US" sz="2000"/>
              <a:t>Max throughput is  </a:t>
            </a:r>
            <a:r>
              <a:rPr lang="en-US" altLang="en-US" sz="2000">
                <a:latin typeface="Symbol" panose="05050102010706020507" pitchFamily="18" charset="2"/>
              </a:rPr>
              <a:t>r</a:t>
            </a:r>
            <a:r>
              <a:rPr lang="en-US" altLang="en-US" sz="2000" baseline="-25000"/>
              <a:t>max</a:t>
            </a:r>
            <a:r>
              <a:rPr lang="en-US" altLang="en-US" sz="2000"/>
              <a:t>=</a:t>
            </a:r>
            <a:r>
              <a:rPr lang="en-US" altLang="en-US" sz="2000">
                <a:latin typeface="Symbol" panose="05050102010706020507" pitchFamily="18" charset="2"/>
              </a:rPr>
              <a:t> </a:t>
            </a:r>
            <a:r>
              <a:rPr lang="en-US" altLang="en-US" sz="2000"/>
              <a:t>1/2</a:t>
            </a:r>
            <a:r>
              <a:rPr lang="en-US" altLang="en-US" sz="2000" i="1"/>
              <a:t>e (18.4%)</a:t>
            </a:r>
          </a:p>
          <a:p>
            <a:pPr eaLnBrk="1" hangingPunct="1"/>
            <a:r>
              <a:rPr lang="en-US" altLang="en-US" sz="2000"/>
              <a:t>Bimodal behavior: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1800"/>
              <a:t>Small G, S</a:t>
            </a:r>
            <a:r>
              <a:rPr lang="en-US" altLang="en-US" sz="1800">
                <a:cs typeface="Arial" panose="020B0604020202020204" pitchFamily="34" charset="0"/>
              </a:rPr>
              <a:t>≈G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1800">
                <a:cs typeface="Arial" panose="020B0604020202020204" pitchFamily="34" charset="0"/>
              </a:rPr>
              <a:t>Large G, S↓0 </a:t>
            </a:r>
          </a:p>
          <a:p>
            <a:pPr eaLnBrk="1" hangingPunct="1"/>
            <a:r>
              <a:rPr lang="en-US" altLang="en-US" sz="2000"/>
              <a:t>Collisions can snowball and drop throughput to zero</a:t>
            </a:r>
            <a:endParaRPr lang="en-US" altLang="en-US" sz="2000">
              <a:cs typeface="Arial" panose="020B0604020202020204" pitchFamily="34" charset="0"/>
            </a:endParaRPr>
          </a:p>
        </p:txBody>
      </p:sp>
      <p:sp>
        <p:nvSpPr>
          <p:cNvPr id="30726" name="Text Box 1049"/>
          <p:cNvSpPr txBox="1">
            <a:spLocks noChangeArrowheads="1"/>
          </p:cNvSpPr>
          <p:nvPr/>
        </p:nvSpPr>
        <p:spPr bwMode="auto">
          <a:xfrm>
            <a:off x="3540125" y="2882900"/>
            <a:ext cx="1570038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i="1"/>
              <a:t>(2e)</a:t>
            </a:r>
            <a:r>
              <a:rPr lang="en-US" altLang="en-US" i="1" baseline="30000"/>
              <a:t>-1</a:t>
            </a:r>
            <a:r>
              <a:rPr lang="en-US" altLang="en-US" i="1"/>
              <a:t> = 0.184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Slotted ALOHA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20701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600" smtClean="0"/>
              <a:t>Time is slotted in X seconds slots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600" smtClean="0"/>
              <a:t>Stations synchronized to frame times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600" smtClean="0"/>
              <a:t>Stations transmit frames in first slot after frame arrival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600" smtClean="0"/>
              <a:t>Backoff intervals in multiples of slots</a:t>
            </a:r>
          </a:p>
          <a:p>
            <a:pPr eaLnBrk="1" hangingPunct="1">
              <a:lnSpc>
                <a:spcPct val="80000"/>
              </a:lnSpc>
            </a:pPr>
            <a:endParaRPr lang="en-US" altLang="en-US" sz="2600" smtClean="0"/>
          </a:p>
          <a:p>
            <a:pPr eaLnBrk="1" hangingPunct="1">
              <a:lnSpc>
                <a:spcPct val="80000"/>
              </a:lnSpc>
            </a:pPr>
            <a:endParaRPr lang="en-US" altLang="en-US" sz="2600" smtClean="0"/>
          </a:p>
          <a:p>
            <a:pPr eaLnBrk="1" hangingPunct="1">
              <a:lnSpc>
                <a:spcPct val="80000"/>
              </a:lnSpc>
            </a:pPr>
            <a:endParaRPr lang="en-US" altLang="en-US" sz="1900" smtClean="0"/>
          </a:p>
        </p:txBody>
      </p:sp>
      <p:grpSp>
        <p:nvGrpSpPr>
          <p:cNvPr id="31748" name="Group 40"/>
          <p:cNvGrpSpPr>
            <a:grpSpLocks/>
          </p:cNvGrpSpPr>
          <p:nvPr/>
        </p:nvGrpSpPr>
        <p:grpSpPr bwMode="auto">
          <a:xfrm>
            <a:off x="407988" y="4276725"/>
            <a:ext cx="7950200" cy="152400"/>
            <a:chOff x="797" y="2493"/>
            <a:chExt cx="4102" cy="60"/>
          </a:xfrm>
        </p:grpSpPr>
        <p:sp>
          <p:nvSpPr>
            <p:cNvPr id="31771" name="Line 41"/>
            <p:cNvSpPr>
              <a:spLocks noChangeShapeType="1"/>
            </p:cNvSpPr>
            <p:nvPr/>
          </p:nvSpPr>
          <p:spPr bwMode="auto">
            <a:xfrm>
              <a:off x="797" y="2517"/>
              <a:ext cx="4066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72" name="Freeform 42"/>
            <p:cNvSpPr>
              <a:spLocks/>
            </p:cNvSpPr>
            <p:nvPr/>
          </p:nvSpPr>
          <p:spPr bwMode="auto">
            <a:xfrm>
              <a:off x="4839" y="2493"/>
              <a:ext cx="60" cy="60"/>
            </a:xfrm>
            <a:custGeom>
              <a:avLst/>
              <a:gdLst>
                <a:gd name="T0" fmla="*/ 0 w 60"/>
                <a:gd name="T1" fmla="*/ 60 h 60"/>
                <a:gd name="T2" fmla="*/ 60 w 60"/>
                <a:gd name="T3" fmla="*/ 24 h 60"/>
                <a:gd name="T4" fmla="*/ 0 w 60"/>
                <a:gd name="T5" fmla="*/ 0 h 60"/>
                <a:gd name="T6" fmla="*/ 0 w 60"/>
                <a:gd name="T7" fmla="*/ 60 h 6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0" h="60">
                  <a:moveTo>
                    <a:pt x="0" y="60"/>
                  </a:moveTo>
                  <a:lnTo>
                    <a:pt x="60" y="24"/>
                  </a:lnTo>
                  <a:lnTo>
                    <a:pt x="0" y="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749" name="Rectangle 43"/>
          <p:cNvSpPr>
            <a:spLocks noChangeArrowheads="1"/>
          </p:cNvSpPr>
          <p:nvPr/>
        </p:nvSpPr>
        <p:spPr bwMode="auto">
          <a:xfrm>
            <a:off x="8497888" y="3971925"/>
            <a:ext cx="300037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31750" name="Rectangle 44"/>
          <p:cNvSpPr>
            <a:spLocks noChangeArrowheads="1"/>
          </p:cNvSpPr>
          <p:nvPr/>
        </p:nvSpPr>
        <p:spPr bwMode="auto">
          <a:xfrm>
            <a:off x="8388350" y="4224338"/>
            <a:ext cx="69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30000"/>
              </a:spcBef>
            </a:pPr>
            <a:r>
              <a:rPr lang="en-US" altLang="en-US" sz="2000" i="1">
                <a:solidFill>
                  <a:srgbClr val="000000"/>
                </a:solidFill>
              </a:rPr>
              <a:t>t</a:t>
            </a:r>
            <a:endParaRPr lang="en-US" altLang="en-US" sz="1200"/>
          </a:p>
        </p:txBody>
      </p:sp>
      <p:sp>
        <p:nvSpPr>
          <p:cNvPr id="31751" name="Line 45"/>
          <p:cNvSpPr>
            <a:spLocks noChangeShapeType="1"/>
          </p:cNvSpPr>
          <p:nvPr/>
        </p:nvSpPr>
        <p:spPr bwMode="auto">
          <a:xfrm>
            <a:off x="663575" y="4187825"/>
            <a:ext cx="1588" cy="3063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2" name="Line 46"/>
          <p:cNvSpPr>
            <a:spLocks noChangeShapeType="1"/>
          </p:cNvSpPr>
          <p:nvPr/>
        </p:nvSpPr>
        <p:spPr bwMode="auto">
          <a:xfrm>
            <a:off x="3328988" y="4157663"/>
            <a:ext cx="1587" cy="3063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3" name="Rectangle 47"/>
          <p:cNvSpPr>
            <a:spLocks noChangeArrowheads="1"/>
          </p:cNvSpPr>
          <p:nvPr/>
        </p:nvSpPr>
        <p:spPr bwMode="auto">
          <a:xfrm>
            <a:off x="1474788" y="4149725"/>
            <a:ext cx="857250" cy="179388"/>
          </a:xfrm>
          <a:prstGeom prst="rect">
            <a:avLst/>
          </a:prstGeom>
          <a:solidFill>
            <a:schemeClr val="folHlink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31754" name="Rectangle 48"/>
          <p:cNvSpPr>
            <a:spLocks noChangeArrowheads="1"/>
          </p:cNvSpPr>
          <p:nvPr/>
        </p:nvSpPr>
        <p:spPr bwMode="auto">
          <a:xfrm>
            <a:off x="6208713" y="4148138"/>
            <a:ext cx="858837" cy="182562"/>
          </a:xfrm>
          <a:prstGeom prst="rect">
            <a:avLst/>
          </a:prstGeom>
          <a:solidFill>
            <a:schemeClr val="folHlink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31755" name="Rectangle 49"/>
          <p:cNvSpPr>
            <a:spLocks noChangeArrowheads="1"/>
          </p:cNvSpPr>
          <p:nvPr/>
        </p:nvSpPr>
        <p:spPr bwMode="auto">
          <a:xfrm>
            <a:off x="987425" y="4341813"/>
            <a:ext cx="11128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31756" name="Rectangle 50"/>
          <p:cNvSpPr>
            <a:spLocks noChangeArrowheads="1"/>
          </p:cNvSpPr>
          <p:nvPr/>
        </p:nvSpPr>
        <p:spPr bwMode="auto">
          <a:xfrm>
            <a:off x="1209675" y="4464050"/>
            <a:ext cx="7540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30000"/>
              </a:spcBef>
            </a:pPr>
            <a:r>
              <a:rPr lang="en-US" altLang="en-US" sz="2000" i="1">
                <a:solidFill>
                  <a:srgbClr val="000000"/>
                </a:solidFill>
              </a:rPr>
              <a:t>(k+1)X</a:t>
            </a:r>
            <a:endParaRPr lang="en-US" altLang="en-US" sz="1200"/>
          </a:p>
        </p:txBody>
      </p:sp>
      <p:sp>
        <p:nvSpPr>
          <p:cNvPr id="31757" name="Rectangle 51"/>
          <p:cNvSpPr>
            <a:spLocks noChangeArrowheads="1"/>
          </p:cNvSpPr>
          <p:nvPr/>
        </p:nvSpPr>
        <p:spPr bwMode="auto">
          <a:xfrm>
            <a:off x="339725" y="4402138"/>
            <a:ext cx="555625" cy="61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31758" name="Rectangle 52"/>
          <p:cNvSpPr>
            <a:spLocks noChangeArrowheads="1"/>
          </p:cNvSpPr>
          <p:nvPr/>
        </p:nvSpPr>
        <p:spPr bwMode="auto">
          <a:xfrm>
            <a:off x="538163" y="4524375"/>
            <a:ext cx="2968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30000"/>
              </a:spcBef>
            </a:pPr>
            <a:r>
              <a:rPr lang="en-US" altLang="en-US" sz="2000" i="1">
                <a:solidFill>
                  <a:srgbClr val="000000"/>
                </a:solidFill>
              </a:rPr>
              <a:t>kX</a:t>
            </a:r>
            <a:endParaRPr lang="en-US" altLang="en-US" sz="1200"/>
          </a:p>
        </p:txBody>
      </p:sp>
      <p:sp>
        <p:nvSpPr>
          <p:cNvPr id="31759" name="Rectangle 53"/>
          <p:cNvSpPr>
            <a:spLocks noChangeArrowheads="1"/>
          </p:cNvSpPr>
          <p:nvPr/>
        </p:nvSpPr>
        <p:spPr bwMode="auto">
          <a:xfrm>
            <a:off x="1962150" y="4371975"/>
            <a:ext cx="4159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31760" name="Rectangle 54"/>
          <p:cNvSpPr>
            <a:spLocks noChangeArrowheads="1"/>
          </p:cNvSpPr>
          <p:nvPr/>
        </p:nvSpPr>
        <p:spPr bwMode="auto">
          <a:xfrm>
            <a:off x="5629275" y="4402138"/>
            <a:ext cx="16684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31761" name="Rectangle 55"/>
          <p:cNvSpPr>
            <a:spLocks noChangeArrowheads="1"/>
          </p:cNvSpPr>
          <p:nvPr/>
        </p:nvSpPr>
        <p:spPr bwMode="auto">
          <a:xfrm>
            <a:off x="5737225" y="4554538"/>
            <a:ext cx="21145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30000"/>
              </a:spcBef>
            </a:pPr>
            <a:r>
              <a:rPr lang="en-US" altLang="en-US" sz="2000" i="1">
                <a:solidFill>
                  <a:srgbClr val="000000"/>
                </a:solidFill>
              </a:rPr>
              <a:t>t</a:t>
            </a:r>
            <a:r>
              <a:rPr lang="en-US" altLang="en-US" sz="2000" i="1" baseline="-25000">
                <a:solidFill>
                  <a:srgbClr val="000000"/>
                </a:solidFill>
              </a:rPr>
              <a:t>0</a:t>
            </a:r>
            <a:r>
              <a:rPr lang="en-US" altLang="en-US" sz="1400" i="1">
                <a:solidFill>
                  <a:srgbClr val="000000"/>
                </a:solidFill>
              </a:rPr>
              <a:t> </a:t>
            </a:r>
            <a:r>
              <a:rPr lang="en-US" altLang="en-US" sz="2000" i="1">
                <a:solidFill>
                  <a:srgbClr val="000000"/>
                </a:solidFill>
              </a:rPr>
              <a:t>+X+2</a:t>
            </a:r>
            <a:r>
              <a:rPr lang="en-US" altLang="en-US" sz="2000" i="1"/>
              <a:t>t</a:t>
            </a:r>
            <a:r>
              <a:rPr lang="en-US" altLang="en-US" sz="2000" i="1" baseline="-25000"/>
              <a:t>prop</a:t>
            </a:r>
            <a:r>
              <a:rPr lang="en-US" altLang="en-US" sz="2000" i="1">
                <a:solidFill>
                  <a:srgbClr val="000000"/>
                </a:solidFill>
              </a:rPr>
              <a:t>+ B</a:t>
            </a:r>
          </a:p>
        </p:txBody>
      </p:sp>
      <p:sp>
        <p:nvSpPr>
          <p:cNvPr id="31762" name="Rectangle 56"/>
          <p:cNvSpPr>
            <a:spLocks noChangeArrowheads="1"/>
          </p:cNvSpPr>
          <p:nvPr/>
        </p:nvSpPr>
        <p:spPr bwMode="auto">
          <a:xfrm>
            <a:off x="525463" y="5089525"/>
            <a:ext cx="12160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30000"/>
              </a:spcBef>
            </a:pPr>
            <a:r>
              <a:rPr lang="en-US" altLang="en-US" sz="2000">
                <a:solidFill>
                  <a:srgbClr val="000000"/>
                </a:solidFill>
              </a:rPr>
              <a:t>Vulnerableperiod</a:t>
            </a:r>
            <a:endParaRPr lang="en-US" altLang="en-US" sz="1200"/>
          </a:p>
        </p:txBody>
      </p:sp>
      <p:sp>
        <p:nvSpPr>
          <p:cNvPr id="31763" name="Rectangle 60"/>
          <p:cNvSpPr>
            <a:spLocks noChangeArrowheads="1"/>
          </p:cNvSpPr>
          <p:nvPr/>
        </p:nvSpPr>
        <p:spPr bwMode="auto">
          <a:xfrm>
            <a:off x="2632075" y="5648325"/>
            <a:ext cx="11588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31764" name="Rectangle 61"/>
          <p:cNvSpPr>
            <a:spLocks noChangeArrowheads="1"/>
          </p:cNvSpPr>
          <p:nvPr/>
        </p:nvSpPr>
        <p:spPr bwMode="auto">
          <a:xfrm>
            <a:off x="2900363" y="4954588"/>
            <a:ext cx="10017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30000"/>
              </a:spcBef>
            </a:pPr>
            <a:r>
              <a:rPr lang="en-US" altLang="en-US" sz="2000">
                <a:solidFill>
                  <a:srgbClr val="000000"/>
                </a:solidFill>
              </a:rPr>
              <a:t>Time-out</a:t>
            </a:r>
            <a:endParaRPr lang="en-US" altLang="en-US" sz="1200"/>
          </a:p>
        </p:txBody>
      </p:sp>
      <p:sp>
        <p:nvSpPr>
          <p:cNvPr id="31765" name="Rectangle 62"/>
          <p:cNvSpPr>
            <a:spLocks noChangeArrowheads="1"/>
          </p:cNvSpPr>
          <p:nvPr/>
        </p:nvSpPr>
        <p:spPr bwMode="auto">
          <a:xfrm>
            <a:off x="3570288" y="3673475"/>
            <a:ext cx="2362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30000"/>
              </a:spcBef>
            </a:pPr>
            <a:r>
              <a:rPr lang="en-US" altLang="en-US" sz="2000">
                <a:solidFill>
                  <a:srgbClr val="000000"/>
                </a:solidFill>
              </a:rPr>
              <a:t>Backoff period    </a:t>
            </a:r>
            <a:r>
              <a:rPr lang="en-US" altLang="en-US" sz="2000" i="1">
                <a:solidFill>
                  <a:srgbClr val="000000"/>
                </a:solidFill>
              </a:rPr>
              <a:t>B</a:t>
            </a:r>
            <a:endParaRPr lang="en-US" altLang="en-US" sz="1200"/>
          </a:p>
        </p:txBody>
      </p:sp>
      <p:sp>
        <p:nvSpPr>
          <p:cNvPr id="31766" name="Rectangle 67"/>
          <p:cNvSpPr>
            <a:spLocks noChangeArrowheads="1"/>
          </p:cNvSpPr>
          <p:nvPr/>
        </p:nvSpPr>
        <p:spPr bwMode="auto">
          <a:xfrm>
            <a:off x="7188200" y="6156325"/>
            <a:ext cx="69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30000"/>
              </a:spcBef>
            </a:pPr>
            <a:r>
              <a:rPr lang="en-US" altLang="en-US" sz="2000">
                <a:solidFill>
                  <a:srgbClr val="000000"/>
                </a:solidFill>
              </a:rPr>
              <a:t> </a:t>
            </a:r>
            <a:endParaRPr lang="en-US" altLang="en-US" sz="1200"/>
          </a:p>
        </p:txBody>
      </p:sp>
      <p:sp>
        <p:nvSpPr>
          <p:cNvPr id="31767" name="Rectangle 68"/>
          <p:cNvSpPr>
            <a:spLocks noChangeArrowheads="1"/>
          </p:cNvSpPr>
          <p:nvPr/>
        </p:nvSpPr>
        <p:spPr bwMode="auto">
          <a:xfrm>
            <a:off x="3127375" y="4494213"/>
            <a:ext cx="21145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30000"/>
              </a:spcBef>
            </a:pPr>
            <a:r>
              <a:rPr lang="en-US" altLang="en-US" sz="2000" i="1">
                <a:solidFill>
                  <a:srgbClr val="000000"/>
                </a:solidFill>
              </a:rPr>
              <a:t>t</a:t>
            </a:r>
            <a:r>
              <a:rPr lang="en-US" altLang="en-US" sz="2000" i="1" baseline="-25000">
                <a:solidFill>
                  <a:srgbClr val="000000"/>
                </a:solidFill>
              </a:rPr>
              <a:t>0</a:t>
            </a:r>
            <a:r>
              <a:rPr lang="en-US" altLang="en-US" sz="1400" i="1">
                <a:solidFill>
                  <a:srgbClr val="000000"/>
                </a:solidFill>
              </a:rPr>
              <a:t> </a:t>
            </a:r>
            <a:r>
              <a:rPr lang="en-US" altLang="en-US" sz="2000" i="1">
                <a:solidFill>
                  <a:srgbClr val="000000"/>
                </a:solidFill>
              </a:rPr>
              <a:t>+X+2</a:t>
            </a:r>
            <a:r>
              <a:rPr lang="en-US" altLang="en-US" sz="2000" i="1"/>
              <a:t>t</a:t>
            </a:r>
            <a:r>
              <a:rPr lang="en-US" altLang="en-US" sz="2000" i="1" baseline="-25000"/>
              <a:t>prop</a:t>
            </a:r>
            <a:endParaRPr lang="en-US" altLang="en-US" sz="2000" i="1">
              <a:solidFill>
                <a:srgbClr val="000000"/>
              </a:solidFill>
            </a:endParaRPr>
          </a:p>
        </p:txBody>
      </p:sp>
      <p:sp>
        <p:nvSpPr>
          <p:cNvPr id="31768" name="Line 70"/>
          <p:cNvSpPr>
            <a:spLocks noChangeShapeType="1"/>
          </p:cNvSpPr>
          <p:nvPr/>
        </p:nvSpPr>
        <p:spPr bwMode="auto">
          <a:xfrm>
            <a:off x="3319463" y="4014788"/>
            <a:ext cx="28527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9" name="AutoShape 71"/>
          <p:cNvSpPr>
            <a:spLocks/>
          </p:cNvSpPr>
          <p:nvPr/>
        </p:nvSpPr>
        <p:spPr bwMode="auto">
          <a:xfrm rot="-5400000">
            <a:off x="956469" y="4541044"/>
            <a:ext cx="249238" cy="774700"/>
          </a:xfrm>
          <a:prstGeom prst="leftBrace">
            <a:avLst>
              <a:gd name="adj1" fmla="val 25902"/>
              <a:gd name="adj2" fmla="val 50000"/>
            </a:avLst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31770" name="Rectangle 72"/>
          <p:cNvSpPr>
            <a:spLocks noChangeArrowheads="1"/>
          </p:cNvSpPr>
          <p:nvPr/>
        </p:nvSpPr>
        <p:spPr bwMode="auto">
          <a:xfrm>
            <a:off x="500063" y="6049963"/>
            <a:ext cx="8229600" cy="50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600" i="1"/>
              <a:t>Only frames that arrive during prior X seconds collide</a:t>
            </a:r>
            <a:endParaRPr lang="en-US" altLang="en-US" sz="1900" i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Throughput of Slotted ALOHA</a:t>
            </a:r>
          </a:p>
        </p:txBody>
      </p:sp>
      <p:graphicFrame>
        <p:nvGraphicFramePr>
          <p:cNvPr id="32771" name="Object 9"/>
          <p:cNvGraphicFramePr>
            <a:graphicFrameLocks noGrp="1" noChangeAspect="1"/>
          </p:cNvGraphicFramePr>
          <p:nvPr>
            <p:ph sz="half" idx="2"/>
          </p:nvPr>
        </p:nvGraphicFramePr>
        <p:xfrm>
          <a:off x="1958975" y="1296988"/>
          <a:ext cx="5529263" cy="181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34" name="Equation" r:id="rId3" imgW="2628900" imgH="863600" progId="Equation.3">
                  <p:embed/>
                </p:oleObj>
              </mc:Choice>
              <mc:Fallback>
                <p:oleObj name="Equation" r:id="rId3" imgW="2628900" imgH="863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8975" y="1296988"/>
                        <a:ext cx="5529263" cy="181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772" name="Group 20"/>
          <p:cNvGrpSpPr>
            <a:grpSpLocks/>
          </p:cNvGrpSpPr>
          <p:nvPr/>
        </p:nvGrpSpPr>
        <p:grpSpPr bwMode="auto">
          <a:xfrm>
            <a:off x="1838325" y="3263900"/>
            <a:ext cx="5729288" cy="3594100"/>
            <a:chOff x="1076" y="1224"/>
            <a:chExt cx="3609" cy="2601"/>
          </a:xfrm>
        </p:grpSpPr>
        <p:graphicFrame>
          <p:nvGraphicFramePr>
            <p:cNvPr id="32773" name="Object 21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1304" y="1224"/>
            <a:ext cx="3216" cy="2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35" name="Chart" r:id="rId5" imgW="4952920" imgH="3219290" progId="Excel.Chart.8">
                    <p:embed followColorScheme="full"/>
                  </p:oleObj>
                </mc:Choice>
                <mc:Fallback>
                  <p:oleObj name="Chart" r:id="rId5" imgW="4952920" imgH="3219290" progId="Excel.Chart.8">
                    <p:embed followColorScheme="full"/>
                    <p:pic>
                      <p:nvPicPr>
                        <p:cNvPr id="0" name="Object 2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04" y="1224"/>
                          <a:ext cx="3216" cy="2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74" name="Rectangle 22"/>
            <p:cNvSpPr>
              <a:spLocks noChangeArrowheads="1"/>
            </p:cNvSpPr>
            <p:nvPr/>
          </p:nvSpPr>
          <p:spPr bwMode="auto">
            <a:xfrm>
              <a:off x="4083" y="1855"/>
              <a:ext cx="443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 i="1"/>
                <a:t>Ge</a:t>
              </a:r>
              <a:r>
                <a:rPr lang="en-US" altLang="en-US" sz="2000" i="1" baseline="30000"/>
                <a:t>-G</a:t>
              </a:r>
            </a:p>
          </p:txBody>
        </p:sp>
        <p:sp>
          <p:nvSpPr>
            <p:cNvPr id="32775" name="Rectangle 23"/>
            <p:cNvSpPr>
              <a:spLocks noChangeArrowheads="1"/>
            </p:cNvSpPr>
            <p:nvPr/>
          </p:nvSpPr>
          <p:spPr bwMode="auto">
            <a:xfrm>
              <a:off x="4184" y="2689"/>
              <a:ext cx="501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 i="1"/>
                <a:t>Ge</a:t>
              </a:r>
              <a:r>
                <a:rPr lang="en-US" altLang="en-US" sz="2000" i="1" baseline="30000"/>
                <a:t>-2G</a:t>
              </a:r>
            </a:p>
          </p:txBody>
        </p:sp>
        <p:sp>
          <p:nvSpPr>
            <p:cNvPr id="32776" name="Rectangle 24"/>
            <p:cNvSpPr>
              <a:spLocks noChangeArrowheads="1"/>
            </p:cNvSpPr>
            <p:nvPr/>
          </p:nvSpPr>
          <p:spPr bwMode="auto">
            <a:xfrm>
              <a:off x="2727" y="3540"/>
              <a:ext cx="238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 i="1"/>
                <a:t>G</a:t>
              </a:r>
            </a:p>
          </p:txBody>
        </p:sp>
        <p:sp>
          <p:nvSpPr>
            <p:cNvPr id="32777" name="Rectangle 25"/>
            <p:cNvSpPr>
              <a:spLocks noChangeArrowheads="1"/>
            </p:cNvSpPr>
            <p:nvPr/>
          </p:nvSpPr>
          <p:spPr bwMode="auto">
            <a:xfrm>
              <a:off x="1076" y="1908"/>
              <a:ext cx="221" cy="2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 i="1"/>
                <a:t>S</a:t>
              </a:r>
              <a:endParaRPr lang="en-US" altLang="en-US" sz="2000"/>
            </a:p>
          </p:txBody>
        </p:sp>
        <p:sp>
          <p:nvSpPr>
            <p:cNvPr id="32778" name="Rectangle 26"/>
            <p:cNvSpPr>
              <a:spLocks noChangeArrowheads="1"/>
            </p:cNvSpPr>
            <p:nvPr/>
          </p:nvSpPr>
          <p:spPr bwMode="auto">
            <a:xfrm>
              <a:off x="3111" y="2060"/>
              <a:ext cx="474" cy="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0.184</a:t>
              </a:r>
            </a:p>
          </p:txBody>
        </p:sp>
        <p:sp>
          <p:nvSpPr>
            <p:cNvPr id="32779" name="Rectangle 27"/>
            <p:cNvSpPr>
              <a:spLocks noChangeArrowheads="1"/>
            </p:cNvSpPr>
            <p:nvPr/>
          </p:nvSpPr>
          <p:spPr bwMode="auto">
            <a:xfrm>
              <a:off x="3455" y="1324"/>
              <a:ext cx="474" cy="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0.368</a:t>
              </a:r>
            </a:p>
          </p:txBody>
        </p:sp>
        <p:sp>
          <p:nvSpPr>
            <p:cNvPr id="32780" name="Line 28"/>
            <p:cNvSpPr>
              <a:spLocks noChangeShapeType="1"/>
            </p:cNvSpPr>
            <p:nvPr/>
          </p:nvSpPr>
          <p:spPr bwMode="auto">
            <a:xfrm flipH="1">
              <a:off x="3745" y="2855"/>
              <a:ext cx="445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32781" name="Line 29"/>
            <p:cNvSpPr>
              <a:spLocks noChangeShapeType="1"/>
            </p:cNvSpPr>
            <p:nvPr/>
          </p:nvSpPr>
          <p:spPr bwMode="auto">
            <a:xfrm flipH="1">
              <a:off x="3791" y="2009"/>
              <a:ext cx="281" cy="5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Application of Slotted Aloha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3217863"/>
            <a:ext cx="8229600" cy="3022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600" smtClean="0"/>
              <a:t>Reservation protocol allows a large number of stations with infrequent traffic to reserve slots to transmit their frames in future cycles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 smtClean="0"/>
              <a:t>Each cycle has mini-slots allocated for making reservations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 smtClean="0"/>
              <a:t>Stations use slotted Aloha during mini-slots to request slots</a:t>
            </a:r>
          </a:p>
        </p:txBody>
      </p:sp>
      <p:sp>
        <p:nvSpPr>
          <p:cNvPr id="33796" name="Line 4"/>
          <p:cNvSpPr>
            <a:spLocks noChangeShapeType="1"/>
          </p:cNvSpPr>
          <p:nvPr/>
        </p:nvSpPr>
        <p:spPr bwMode="auto">
          <a:xfrm>
            <a:off x="993775" y="1997075"/>
            <a:ext cx="71961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797" name="Rectangle 11"/>
          <p:cNvSpPr>
            <a:spLocks noChangeArrowheads="1"/>
          </p:cNvSpPr>
          <p:nvPr/>
        </p:nvSpPr>
        <p:spPr bwMode="auto">
          <a:xfrm>
            <a:off x="1433513" y="1889125"/>
            <a:ext cx="88900" cy="88900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33798" name="Rectangle 12"/>
          <p:cNvSpPr>
            <a:spLocks noChangeArrowheads="1"/>
          </p:cNvSpPr>
          <p:nvPr/>
        </p:nvSpPr>
        <p:spPr bwMode="auto">
          <a:xfrm>
            <a:off x="1519238" y="1889125"/>
            <a:ext cx="88900" cy="88900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33799" name="Rectangle 13"/>
          <p:cNvSpPr>
            <a:spLocks noChangeArrowheads="1"/>
          </p:cNvSpPr>
          <p:nvPr/>
        </p:nvSpPr>
        <p:spPr bwMode="auto">
          <a:xfrm>
            <a:off x="1604963" y="1889125"/>
            <a:ext cx="88900" cy="88900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33800" name="Rectangle 14"/>
          <p:cNvSpPr>
            <a:spLocks noChangeArrowheads="1"/>
          </p:cNvSpPr>
          <p:nvPr/>
        </p:nvSpPr>
        <p:spPr bwMode="auto">
          <a:xfrm>
            <a:off x="1690688" y="1889125"/>
            <a:ext cx="88900" cy="88900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33801" name="Rectangle 15"/>
          <p:cNvSpPr>
            <a:spLocks noChangeArrowheads="1"/>
          </p:cNvSpPr>
          <p:nvPr/>
        </p:nvSpPr>
        <p:spPr bwMode="auto">
          <a:xfrm>
            <a:off x="1776413" y="1889125"/>
            <a:ext cx="1082675" cy="98425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33802" name="Rectangle 16"/>
          <p:cNvSpPr>
            <a:spLocks noChangeArrowheads="1"/>
          </p:cNvSpPr>
          <p:nvPr/>
        </p:nvSpPr>
        <p:spPr bwMode="auto">
          <a:xfrm>
            <a:off x="2862263" y="1889125"/>
            <a:ext cx="1082675" cy="98425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33803" name="Rectangle 17"/>
          <p:cNvSpPr>
            <a:spLocks noChangeArrowheads="1"/>
          </p:cNvSpPr>
          <p:nvPr/>
        </p:nvSpPr>
        <p:spPr bwMode="auto">
          <a:xfrm>
            <a:off x="3948113" y="1889125"/>
            <a:ext cx="1082675" cy="98425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33804" name="Rectangle 18"/>
          <p:cNvSpPr>
            <a:spLocks noChangeArrowheads="1"/>
          </p:cNvSpPr>
          <p:nvPr/>
        </p:nvSpPr>
        <p:spPr bwMode="auto">
          <a:xfrm>
            <a:off x="5033963" y="1889125"/>
            <a:ext cx="1082675" cy="98425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33805" name="Rectangle 21"/>
          <p:cNvSpPr>
            <a:spLocks noChangeArrowheads="1"/>
          </p:cNvSpPr>
          <p:nvPr/>
        </p:nvSpPr>
        <p:spPr bwMode="auto">
          <a:xfrm>
            <a:off x="6116638" y="1892300"/>
            <a:ext cx="88900" cy="88900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33806" name="Rectangle 22"/>
          <p:cNvSpPr>
            <a:spLocks noChangeArrowheads="1"/>
          </p:cNvSpPr>
          <p:nvPr/>
        </p:nvSpPr>
        <p:spPr bwMode="auto">
          <a:xfrm>
            <a:off x="6202363" y="1892300"/>
            <a:ext cx="88900" cy="88900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33807" name="Rectangle 23"/>
          <p:cNvSpPr>
            <a:spLocks noChangeArrowheads="1"/>
          </p:cNvSpPr>
          <p:nvPr/>
        </p:nvSpPr>
        <p:spPr bwMode="auto">
          <a:xfrm>
            <a:off x="6288088" y="1892300"/>
            <a:ext cx="88900" cy="88900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33808" name="Rectangle 24"/>
          <p:cNvSpPr>
            <a:spLocks noChangeArrowheads="1"/>
          </p:cNvSpPr>
          <p:nvPr/>
        </p:nvSpPr>
        <p:spPr bwMode="auto">
          <a:xfrm>
            <a:off x="6373813" y="1892300"/>
            <a:ext cx="88900" cy="88900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33809" name="Rectangle 25"/>
          <p:cNvSpPr>
            <a:spLocks noChangeArrowheads="1"/>
          </p:cNvSpPr>
          <p:nvPr/>
        </p:nvSpPr>
        <p:spPr bwMode="auto">
          <a:xfrm>
            <a:off x="6459538" y="1892300"/>
            <a:ext cx="1082675" cy="98425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33810" name="Line 26"/>
          <p:cNvSpPr>
            <a:spLocks noChangeShapeType="1"/>
          </p:cNvSpPr>
          <p:nvPr/>
        </p:nvSpPr>
        <p:spPr bwMode="auto">
          <a:xfrm>
            <a:off x="1450975" y="1630363"/>
            <a:ext cx="4641850" cy="9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1" name="Text Box 27"/>
          <p:cNvSpPr txBox="1">
            <a:spLocks noChangeArrowheads="1"/>
          </p:cNvSpPr>
          <p:nvPr/>
        </p:nvSpPr>
        <p:spPr bwMode="auto">
          <a:xfrm>
            <a:off x="3414713" y="1271588"/>
            <a:ext cx="704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cycle</a:t>
            </a:r>
          </a:p>
        </p:txBody>
      </p:sp>
      <p:sp>
        <p:nvSpPr>
          <p:cNvPr id="33812" name="AutoShape 28"/>
          <p:cNvSpPr>
            <a:spLocks/>
          </p:cNvSpPr>
          <p:nvPr/>
        </p:nvSpPr>
        <p:spPr bwMode="auto">
          <a:xfrm rot="-5400000">
            <a:off x="4466431" y="1645444"/>
            <a:ext cx="100013" cy="1063625"/>
          </a:xfrm>
          <a:prstGeom prst="leftBrace">
            <a:avLst>
              <a:gd name="adj1" fmla="val 88624"/>
              <a:gd name="adj2" fmla="val 50000"/>
            </a:avLst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33813" name="Text Box 29"/>
          <p:cNvSpPr txBox="1">
            <a:spLocks noChangeArrowheads="1"/>
          </p:cNvSpPr>
          <p:nvPr/>
        </p:nvSpPr>
        <p:spPr bwMode="auto">
          <a:xfrm>
            <a:off x="3787775" y="2346325"/>
            <a:ext cx="156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X-second slot</a:t>
            </a:r>
          </a:p>
        </p:txBody>
      </p:sp>
      <p:sp>
        <p:nvSpPr>
          <p:cNvPr id="33814" name="AutoShape 30"/>
          <p:cNvSpPr>
            <a:spLocks/>
          </p:cNvSpPr>
          <p:nvPr/>
        </p:nvSpPr>
        <p:spPr bwMode="auto">
          <a:xfrm rot="-5400000">
            <a:off x="1597819" y="1966119"/>
            <a:ext cx="60325" cy="388937"/>
          </a:xfrm>
          <a:prstGeom prst="leftBrace">
            <a:avLst>
              <a:gd name="adj1" fmla="val 53728"/>
              <a:gd name="adj2" fmla="val 50000"/>
            </a:avLst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33815" name="Text Box 31"/>
          <p:cNvSpPr txBox="1">
            <a:spLocks noChangeArrowheads="1"/>
          </p:cNvSpPr>
          <p:nvPr/>
        </p:nvSpPr>
        <p:spPr bwMode="auto">
          <a:xfrm>
            <a:off x="712788" y="2317750"/>
            <a:ext cx="18065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Reservation mini-slots</a:t>
            </a:r>
          </a:p>
        </p:txBody>
      </p:sp>
      <p:sp>
        <p:nvSpPr>
          <p:cNvPr id="33816" name="Text Box 32"/>
          <p:cNvSpPr txBox="1">
            <a:spLocks noChangeArrowheads="1"/>
          </p:cNvSpPr>
          <p:nvPr/>
        </p:nvSpPr>
        <p:spPr bwMode="auto">
          <a:xfrm>
            <a:off x="7612063" y="162877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/>
              <a:t>. . .</a:t>
            </a:r>
          </a:p>
        </p:txBody>
      </p:sp>
      <p:sp>
        <p:nvSpPr>
          <p:cNvPr id="33817" name="Text Box 33"/>
          <p:cNvSpPr txBox="1">
            <a:spLocks noChangeArrowheads="1"/>
          </p:cNvSpPr>
          <p:nvPr/>
        </p:nvSpPr>
        <p:spPr bwMode="auto">
          <a:xfrm>
            <a:off x="885825" y="165417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/>
              <a:t>. . 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500" smtClean="0"/>
              <a:t>Carrier Sensing Multiple Access (CSMA)</a:t>
            </a:r>
          </a:p>
        </p:txBody>
      </p:sp>
      <p:grpSp>
        <p:nvGrpSpPr>
          <p:cNvPr id="34819" name="Group 48"/>
          <p:cNvGrpSpPr>
            <a:grpSpLocks/>
          </p:cNvGrpSpPr>
          <p:nvPr/>
        </p:nvGrpSpPr>
        <p:grpSpPr bwMode="auto">
          <a:xfrm>
            <a:off x="423863" y="4187825"/>
            <a:ext cx="8229600" cy="2479675"/>
            <a:chOff x="176" y="1030"/>
            <a:chExt cx="5184" cy="1562"/>
          </a:xfrm>
        </p:grpSpPr>
        <p:sp>
          <p:nvSpPr>
            <p:cNvPr id="34822" name="Line 27"/>
            <p:cNvSpPr>
              <a:spLocks noChangeShapeType="1"/>
            </p:cNvSpPr>
            <p:nvPr/>
          </p:nvSpPr>
          <p:spPr bwMode="auto">
            <a:xfrm>
              <a:off x="1586" y="1212"/>
              <a:ext cx="365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23" name="Rectangle 28"/>
            <p:cNvSpPr>
              <a:spLocks noChangeArrowheads="1"/>
            </p:cNvSpPr>
            <p:nvPr/>
          </p:nvSpPr>
          <p:spPr bwMode="auto">
            <a:xfrm>
              <a:off x="1495" y="1365"/>
              <a:ext cx="242" cy="225"/>
            </a:xfrm>
            <a:prstGeom prst="rect">
              <a:avLst/>
            </a:prstGeom>
            <a:solidFill>
              <a:srgbClr val="B1CCCB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34824" name="Rectangle 29"/>
            <p:cNvSpPr>
              <a:spLocks noChangeArrowheads="1"/>
            </p:cNvSpPr>
            <p:nvPr/>
          </p:nvSpPr>
          <p:spPr bwMode="auto">
            <a:xfrm>
              <a:off x="2757" y="1377"/>
              <a:ext cx="242" cy="225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34825" name="Rectangle 30"/>
            <p:cNvSpPr>
              <a:spLocks noChangeArrowheads="1"/>
            </p:cNvSpPr>
            <p:nvPr/>
          </p:nvSpPr>
          <p:spPr bwMode="auto">
            <a:xfrm>
              <a:off x="5119" y="1325"/>
              <a:ext cx="241" cy="225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34826" name="Line 31"/>
            <p:cNvSpPr>
              <a:spLocks noChangeShapeType="1"/>
            </p:cNvSpPr>
            <p:nvPr/>
          </p:nvSpPr>
          <p:spPr bwMode="auto">
            <a:xfrm>
              <a:off x="1571" y="1208"/>
              <a:ext cx="0" cy="16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27" name="Line 32"/>
            <p:cNvSpPr>
              <a:spLocks noChangeShapeType="1"/>
            </p:cNvSpPr>
            <p:nvPr/>
          </p:nvSpPr>
          <p:spPr bwMode="auto">
            <a:xfrm>
              <a:off x="2860" y="1225"/>
              <a:ext cx="0" cy="16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28" name="Line 33"/>
            <p:cNvSpPr>
              <a:spLocks noChangeShapeType="1"/>
            </p:cNvSpPr>
            <p:nvPr/>
          </p:nvSpPr>
          <p:spPr bwMode="auto">
            <a:xfrm>
              <a:off x="5257" y="1216"/>
              <a:ext cx="0" cy="1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29" name="Rectangle 34" descr="Light vertical"/>
            <p:cNvSpPr>
              <a:spLocks noChangeArrowheads="1"/>
            </p:cNvSpPr>
            <p:nvPr/>
          </p:nvSpPr>
          <p:spPr bwMode="auto">
            <a:xfrm>
              <a:off x="1604" y="1078"/>
              <a:ext cx="447" cy="60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34830" name="Rectangle 35"/>
            <p:cNvSpPr>
              <a:spLocks noChangeArrowheads="1"/>
            </p:cNvSpPr>
            <p:nvPr/>
          </p:nvSpPr>
          <p:spPr bwMode="auto">
            <a:xfrm>
              <a:off x="1499" y="1352"/>
              <a:ext cx="221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/>
                <a:t>A</a:t>
              </a:r>
            </a:p>
          </p:txBody>
        </p:sp>
        <p:sp>
          <p:nvSpPr>
            <p:cNvPr id="34831" name="Rectangle 36"/>
            <p:cNvSpPr>
              <a:spLocks noChangeArrowheads="1"/>
            </p:cNvSpPr>
            <p:nvPr/>
          </p:nvSpPr>
          <p:spPr bwMode="auto">
            <a:xfrm>
              <a:off x="194" y="1030"/>
              <a:ext cx="1190" cy="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Station A begins transmission at</a:t>
              </a:r>
              <a:r>
                <a:rPr lang="en-US" altLang="en-US" i="1"/>
                <a:t>  t </a:t>
              </a:r>
              <a:r>
                <a:rPr lang="en-US" altLang="en-US"/>
                <a:t>= 0</a:t>
              </a:r>
            </a:p>
          </p:txBody>
        </p:sp>
        <p:sp>
          <p:nvSpPr>
            <p:cNvPr id="34832" name="Line 37"/>
            <p:cNvSpPr>
              <a:spLocks noChangeShapeType="1"/>
            </p:cNvSpPr>
            <p:nvPr/>
          </p:nvSpPr>
          <p:spPr bwMode="auto">
            <a:xfrm>
              <a:off x="1568" y="2188"/>
              <a:ext cx="365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33" name="Rectangle 38"/>
            <p:cNvSpPr>
              <a:spLocks noChangeArrowheads="1"/>
            </p:cNvSpPr>
            <p:nvPr/>
          </p:nvSpPr>
          <p:spPr bwMode="auto">
            <a:xfrm>
              <a:off x="1469" y="2340"/>
              <a:ext cx="242" cy="226"/>
            </a:xfrm>
            <a:prstGeom prst="rect">
              <a:avLst/>
            </a:prstGeom>
            <a:solidFill>
              <a:srgbClr val="B1CCCB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34834" name="Rectangle 39"/>
            <p:cNvSpPr>
              <a:spLocks noChangeArrowheads="1"/>
            </p:cNvSpPr>
            <p:nvPr/>
          </p:nvSpPr>
          <p:spPr bwMode="auto">
            <a:xfrm>
              <a:off x="2739" y="2358"/>
              <a:ext cx="242" cy="226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34835" name="Rectangle 40"/>
            <p:cNvSpPr>
              <a:spLocks noChangeArrowheads="1"/>
            </p:cNvSpPr>
            <p:nvPr/>
          </p:nvSpPr>
          <p:spPr bwMode="auto">
            <a:xfrm>
              <a:off x="5101" y="2318"/>
              <a:ext cx="241" cy="226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34836" name="Line 41"/>
            <p:cNvSpPr>
              <a:spLocks noChangeShapeType="1"/>
            </p:cNvSpPr>
            <p:nvPr/>
          </p:nvSpPr>
          <p:spPr bwMode="auto">
            <a:xfrm>
              <a:off x="1563" y="2184"/>
              <a:ext cx="0" cy="16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37" name="Line 42"/>
            <p:cNvSpPr>
              <a:spLocks noChangeShapeType="1"/>
            </p:cNvSpPr>
            <p:nvPr/>
          </p:nvSpPr>
          <p:spPr bwMode="auto">
            <a:xfrm>
              <a:off x="2842" y="2189"/>
              <a:ext cx="0" cy="16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38" name="Line 43"/>
            <p:cNvSpPr>
              <a:spLocks noChangeShapeType="1"/>
            </p:cNvSpPr>
            <p:nvPr/>
          </p:nvSpPr>
          <p:spPr bwMode="auto">
            <a:xfrm>
              <a:off x="5228" y="2189"/>
              <a:ext cx="0" cy="12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39" name="Rectangle 44" descr="Light vertical"/>
            <p:cNvSpPr>
              <a:spLocks noChangeArrowheads="1"/>
            </p:cNvSpPr>
            <p:nvPr/>
          </p:nvSpPr>
          <p:spPr bwMode="auto">
            <a:xfrm>
              <a:off x="1568" y="2053"/>
              <a:ext cx="3640" cy="70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34840" name="Rectangle 45"/>
            <p:cNvSpPr>
              <a:spLocks noChangeArrowheads="1"/>
            </p:cNvSpPr>
            <p:nvPr/>
          </p:nvSpPr>
          <p:spPr bwMode="auto">
            <a:xfrm>
              <a:off x="1472" y="2344"/>
              <a:ext cx="221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/>
                <a:t>A</a:t>
              </a:r>
            </a:p>
          </p:txBody>
        </p:sp>
        <p:sp>
          <p:nvSpPr>
            <p:cNvPr id="34841" name="Rectangle 46"/>
            <p:cNvSpPr>
              <a:spLocks noChangeArrowheads="1"/>
            </p:cNvSpPr>
            <p:nvPr/>
          </p:nvSpPr>
          <p:spPr bwMode="auto">
            <a:xfrm>
              <a:off x="176" y="2006"/>
              <a:ext cx="1327" cy="4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Station A captures</a:t>
              </a:r>
            </a:p>
            <a:p>
              <a:r>
                <a:rPr lang="en-US" altLang="en-US"/>
                <a:t>channel at </a:t>
              </a:r>
              <a:r>
                <a:rPr lang="en-US" altLang="en-US" i="1"/>
                <a:t>t </a:t>
              </a:r>
              <a:r>
                <a:rPr lang="en-US" altLang="en-US"/>
                <a:t>= </a:t>
              </a:r>
              <a:r>
                <a:rPr lang="en-US" altLang="en-US" i="1"/>
                <a:t>t</a:t>
              </a:r>
              <a:r>
                <a:rPr lang="en-US" altLang="en-US" i="1" baseline="-25000"/>
                <a:t>prop</a:t>
              </a:r>
            </a:p>
          </p:txBody>
        </p:sp>
        <p:sp>
          <p:nvSpPr>
            <p:cNvPr id="34842" name="Line 47"/>
            <p:cNvSpPr>
              <a:spLocks noChangeShapeType="1"/>
            </p:cNvSpPr>
            <p:nvPr/>
          </p:nvSpPr>
          <p:spPr bwMode="auto">
            <a:xfrm>
              <a:off x="2176" y="1117"/>
              <a:ext cx="20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820" name="Rectangle 49"/>
          <p:cNvSpPr>
            <a:spLocks noChangeArrowheads="1"/>
          </p:cNvSpPr>
          <p:nvPr/>
        </p:nvSpPr>
        <p:spPr bwMode="auto">
          <a:xfrm>
            <a:off x="338138" y="1333500"/>
            <a:ext cx="8424862" cy="232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/>
              <a:t>A station senses the channel before it starts transmission</a:t>
            </a:r>
          </a:p>
          <a:p>
            <a:pPr lvl="1" eaLnBrk="1" hangingPunct="1"/>
            <a:r>
              <a:rPr lang="en-US" altLang="en-US" sz="2000"/>
              <a:t>If busy, either wait or schedule backoff (different options)</a:t>
            </a:r>
          </a:p>
          <a:p>
            <a:pPr lvl="1" eaLnBrk="1" hangingPunct="1"/>
            <a:r>
              <a:rPr lang="en-US" altLang="en-US" sz="2000"/>
              <a:t>If idle, start transmission</a:t>
            </a:r>
          </a:p>
          <a:p>
            <a:pPr lvl="1" eaLnBrk="1" hangingPunct="1"/>
            <a:r>
              <a:rPr lang="en-US" altLang="en-US" sz="2000">
                <a:solidFill>
                  <a:srgbClr val="FF3300"/>
                </a:solidFill>
              </a:rPr>
              <a:t>Vulnerable period is reduced to</a:t>
            </a:r>
            <a:r>
              <a:rPr lang="en-US" altLang="en-US" sz="2000" i="1">
                <a:solidFill>
                  <a:srgbClr val="FF3300"/>
                </a:solidFill>
              </a:rPr>
              <a:t> t</a:t>
            </a:r>
            <a:r>
              <a:rPr lang="en-US" altLang="en-US" sz="2000" i="1" baseline="-25000">
                <a:solidFill>
                  <a:srgbClr val="FF3300"/>
                </a:solidFill>
              </a:rPr>
              <a:t>prop</a:t>
            </a:r>
            <a:r>
              <a:rPr lang="en-US" altLang="en-US" sz="2000" i="1"/>
              <a:t> </a:t>
            </a:r>
            <a:r>
              <a:rPr lang="en-US" altLang="en-US" sz="2000"/>
              <a:t>(due to </a:t>
            </a:r>
            <a:r>
              <a:rPr lang="en-US" altLang="en-US" sz="2000" i="1"/>
              <a:t>channel capture</a:t>
            </a:r>
            <a:r>
              <a:rPr lang="en-US" altLang="en-US" sz="2000"/>
              <a:t> effect)</a:t>
            </a:r>
          </a:p>
          <a:p>
            <a:pPr lvl="1" eaLnBrk="1" hangingPunct="1"/>
            <a:r>
              <a:rPr lang="en-US" altLang="en-US" sz="2000"/>
              <a:t>When collisions occur they involve entire frame transmission times</a:t>
            </a:r>
            <a:endParaRPr lang="en-US" altLang="en-US" sz="2000" baseline="-25000"/>
          </a:p>
          <a:p>
            <a:pPr lvl="1" eaLnBrk="1" hangingPunct="1"/>
            <a:r>
              <a:rPr lang="en-US" altLang="en-US" sz="2000"/>
              <a:t>If </a:t>
            </a:r>
            <a:r>
              <a:rPr lang="en-US" altLang="en-US" sz="2000" i="1"/>
              <a:t>t</a:t>
            </a:r>
            <a:r>
              <a:rPr lang="en-US" altLang="en-US" sz="2000" i="1" baseline="-25000"/>
              <a:t>prop</a:t>
            </a:r>
            <a:r>
              <a:rPr lang="en-US" altLang="en-US" sz="2000"/>
              <a:t> &gt;X (or if a&gt;1), no gain compared to ALOHA or slotted ALOHA</a:t>
            </a:r>
          </a:p>
        </p:txBody>
      </p:sp>
      <p:sp>
        <p:nvSpPr>
          <p:cNvPr id="34821" name="AutoShape 50"/>
          <p:cNvSpPr>
            <a:spLocks noChangeArrowheads="1"/>
          </p:cNvSpPr>
          <p:nvPr/>
        </p:nvSpPr>
        <p:spPr bwMode="auto">
          <a:xfrm>
            <a:off x="4492625" y="3906838"/>
            <a:ext cx="287338" cy="585787"/>
          </a:xfrm>
          <a:prstGeom prst="lightningBolt">
            <a:avLst/>
          </a:prstGeom>
          <a:solidFill>
            <a:srgbClr val="FF3300"/>
          </a:solidFill>
          <a:ln w="19050" algn="ctr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89050"/>
            <a:ext cx="8248650" cy="4364038"/>
          </a:xfrm>
        </p:spPr>
        <p:txBody>
          <a:bodyPr/>
          <a:lstStyle/>
          <a:p>
            <a:pPr eaLnBrk="1" hangingPunct="1"/>
            <a:r>
              <a:rPr lang="en-US" altLang="en-US" sz="2600" smtClean="0"/>
              <a:t>Transmitter behavior when busy channel is sensed</a:t>
            </a:r>
          </a:p>
          <a:p>
            <a:pPr marL="742950" lvl="1" indent="-285750" eaLnBrk="1" hangingPunct="1"/>
            <a:r>
              <a:rPr lang="en-US" altLang="en-US" sz="2200" smtClean="0"/>
              <a:t>1-persistent CSMA (most greedy)</a:t>
            </a:r>
          </a:p>
          <a:p>
            <a:pPr marL="1143000" lvl="2" indent="-228600" eaLnBrk="1" hangingPunct="1"/>
            <a:r>
              <a:rPr lang="en-US" altLang="en-US" sz="2100" smtClean="0"/>
              <a:t>Start transmission as soon as the channel becomes idle</a:t>
            </a:r>
          </a:p>
          <a:p>
            <a:pPr marL="1143000" lvl="2" indent="-228600" eaLnBrk="1" hangingPunct="1"/>
            <a:r>
              <a:rPr lang="en-US" altLang="en-US" sz="2100" smtClean="0"/>
              <a:t>Low delay and low efficiency</a:t>
            </a:r>
          </a:p>
          <a:p>
            <a:pPr marL="742950" lvl="1" indent="-285750" eaLnBrk="1" hangingPunct="1"/>
            <a:r>
              <a:rPr lang="en-US" altLang="en-US" sz="2200" smtClean="0"/>
              <a:t>Non-persistent CSMA (least greedy)</a:t>
            </a:r>
          </a:p>
          <a:p>
            <a:pPr marL="1143000" lvl="2" indent="-228600" eaLnBrk="1" hangingPunct="1"/>
            <a:r>
              <a:rPr lang="en-US" altLang="en-US" sz="2100" smtClean="0"/>
              <a:t>Wait a backoff period, then sense carrier again</a:t>
            </a:r>
          </a:p>
          <a:p>
            <a:pPr marL="1143000" lvl="2" indent="-228600" eaLnBrk="1" hangingPunct="1"/>
            <a:r>
              <a:rPr lang="en-US" altLang="en-US" sz="2100" smtClean="0"/>
              <a:t>High delay and high efficiency</a:t>
            </a:r>
          </a:p>
          <a:p>
            <a:pPr marL="742950" lvl="1" indent="-285750" eaLnBrk="1" hangingPunct="1"/>
            <a:r>
              <a:rPr lang="en-US" altLang="en-US" sz="2200" smtClean="0"/>
              <a:t>p-persistent CSMA (adjustable greedy)</a:t>
            </a:r>
          </a:p>
          <a:p>
            <a:pPr marL="1143000" lvl="2" indent="-228600" eaLnBrk="1" hangingPunct="1"/>
            <a:r>
              <a:rPr lang="en-US" altLang="en-US" sz="2100" smtClean="0"/>
              <a:t>Wait till channel becomes idle, transmit with prob. p; or wait one mini-slot time &amp; re-sense with probability 1-</a:t>
            </a:r>
            <a:r>
              <a:rPr lang="en-US" altLang="en-US" sz="2100" i="1" smtClean="0"/>
              <a:t>p</a:t>
            </a:r>
          </a:p>
          <a:p>
            <a:pPr marL="1143000" lvl="2" indent="-228600" eaLnBrk="1" hangingPunct="1"/>
            <a:r>
              <a:rPr lang="en-US" altLang="en-US" sz="2100" smtClean="0"/>
              <a:t>Delay and efficiency can be balanced</a:t>
            </a:r>
          </a:p>
          <a:p>
            <a:pPr eaLnBrk="1" hangingPunct="1"/>
            <a:endParaRPr lang="en-US" altLang="en-US" sz="2600" smtClean="0"/>
          </a:p>
        </p:txBody>
      </p:sp>
      <p:sp>
        <p:nvSpPr>
          <p:cNvPr id="3584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CSMA Options</a:t>
            </a:r>
          </a:p>
        </p:txBody>
      </p:sp>
      <p:sp>
        <p:nvSpPr>
          <p:cNvPr id="35844" name="Line 6"/>
          <p:cNvSpPr>
            <a:spLocks noChangeShapeType="1"/>
          </p:cNvSpPr>
          <p:nvPr/>
        </p:nvSpPr>
        <p:spPr bwMode="auto">
          <a:xfrm flipV="1">
            <a:off x="1600200" y="6148388"/>
            <a:ext cx="6831013" cy="11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5" name="Rectangle 8"/>
          <p:cNvSpPr>
            <a:spLocks noChangeArrowheads="1"/>
          </p:cNvSpPr>
          <p:nvPr/>
        </p:nvSpPr>
        <p:spPr bwMode="auto">
          <a:xfrm>
            <a:off x="3502025" y="6464300"/>
            <a:ext cx="16859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Sensing</a:t>
            </a:r>
          </a:p>
        </p:txBody>
      </p:sp>
      <p:sp>
        <p:nvSpPr>
          <p:cNvPr id="35846" name="Rectangle 9"/>
          <p:cNvSpPr>
            <a:spLocks noChangeArrowheads="1"/>
          </p:cNvSpPr>
          <p:nvPr/>
        </p:nvSpPr>
        <p:spPr bwMode="auto">
          <a:xfrm>
            <a:off x="1806575" y="6032500"/>
            <a:ext cx="1684338" cy="119063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35847" name="Rectangle 10"/>
          <p:cNvSpPr>
            <a:spLocks noChangeArrowheads="1"/>
          </p:cNvSpPr>
          <p:nvPr/>
        </p:nvSpPr>
        <p:spPr bwMode="auto">
          <a:xfrm>
            <a:off x="5243513" y="6032500"/>
            <a:ext cx="1719262" cy="119063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35848" name="Line 11"/>
          <p:cNvSpPr>
            <a:spLocks noChangeShapeType="1"/>
          </p:cNvSpPr>
          <p:nvPr/>
        </p:nvSpPr>
        <p:spPr bwMode="auto">
          <a:xfrm flipV="1">
            <a:off x="3481388" y="6151563"/>
            <a:ext cx="0" cy="333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9" name="Line 12"/>
          <p:cNvSpPr>
            <a:spLocks noChangeShapeType="1"/>
          </p:cNvSpPr>
          <p:nvPr/>
        </p:nvSpPr>
        <p:spPr bwMode="auto">
          <a:xfrm>
            <a:off x="3946525" y="5992813"/>
            <a:ext cx="0" cy="212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0" name="Line 13"/>
          <p:cNvSpPr>
            <a:spLocks noChangeShapeType="1"/>
          </p:cNvSpPr>
          <p:nvPr/>
        </p:nvSpPr>
        <p:spPr bwMode="auto">
          <a:xfrm>
            <a:off x="4392613" y="5992813"/>
            <a:ext cx="0" cy="212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1" name="Line 14"/>
          <p:cNvSpPr>
            <a:spLocks noChangeShapeType="1"/>
          </p:cNvSpPr>
          <p:nvPr/>
        </p:nvSpPr>
        <p:spPr bwMode="auto">
          <a:xfrm>
            <a:off x="4822825" y="5992813"/>
            <a:ext cx="0" cy="212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2" name="Line 15"/>
          <p:cNvSpPr>
            <a:spLocks noChangeShapeType="1"/>
          </p:cNvSpPr>
          <p:nvPr/>
        </p:nvSpPr>
        <p:spPr bwMode="auto">
          <a:xfrm>
            <a:off x="5218113" y="5992813"/>
            <a:ext cx="0" cy="212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3" name="Line 16"/>
          <p:cNvSpPr>
            <a:spLocks noChangeShapeType="1"/>
          </p:cNvSpPr>
          <p:nvPr/>
        </p:nvSpPr>
        <p:spPr bwMode="auto">
          <a:xfrm flipV="1">
            <a:off x="3946525" y="6178550"/>
            <a:ext cx="0" cy="3317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4" name="Line 17"/>
          <p:cNvSpPr>
            <a:spLocks noChangeShapeType="1"/>
          </p:cNvSpPr>
          <p:nvPr/>
        </p:nvSpPr>
        <p:spPr bwMode="auto">
          <a:xfrm flipV="1">
            <a:off x="4392613" y="6165850"/>
            <a:ext cx="0" cy="3317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5" name="Line 18"/>
          <p:cNvSpPr>
            <a:spLocks noChangeShapeType="1"/>
          </p:cNvSpPr>
          <p:nvPr/>
        </p:nvSpPr>
        <p:spPr bwMode="auto">
          <a:xfrm flipV="1">
            <a:off x="4822825" y="6178550"/>
            <a:ext cx="0" cy="3317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6" name="Line 19"/>
          <p:cNvSpPr>
            <a:spLocks noChangeShapeType="1"/>
          </p:cNvSpPr>
          <p:nvPr/>
        </p:nvSpPr>
        <p:spPr bwMode="auto">
          <a:xfrm flipV="1">
            <a:off x="5218113" y="6178550"/>
            <a:ext cx="0" cy="3317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66" name="Group 16"/>
          <p:cNvGrpSpPr>
            <a:grpSpLocks/>
          </p:cNvGrpSpPr>
          <p:nvPr/>
        </p:nvGrpSpPr>
        <p:grpSpPr bwMode="auto">
          <a:xfrm>
            <a:off x="365125" y="1952625"/>
            <a:ext cx="6297613" cy="4402138"/>
            <a:chOff x="799" y="962"/>
            <a:chExt cx="3967" cy="2773"/>
          </a:xfrm>
        </p:grpSpPr>
        <p:graphicFrame>
          <p:nvGraphicFramePr>
            <p:cNvPr id="36869" name="Object 2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997" y="962"/>
            <a:ext cx="3622" cy="25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07" name="Chart" r:id="rId4" imgW="5048391" imgH="3381208" progId="Excel.Chart.8">
                    <p:embed followColorScheme="full"/>
                  </p:oleObj>
                </mc:Choice>
                <mc:Fallback>
                  <p:oleObj name="Chart" r:id="rId4" imgW="5048391" imgH="3381208" progId="Excel.Chart.8">
                    <p:embed followColorScheme="full"/>
                    <p:pic>
                      <p:nvPicPr>
                        <p:cNvPr id="0" name="Object 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97" y="962"/>
                          <a:ext cx="3622" cy="25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870" name="Rectangle 4"/>
            <p:cNvSpPr>
              <a:spLocks noChangeArrowheads="1"/>
            </p:cNvSpPr>
            <p:nvPr/>
          </p:nvSpPr>
          <p:spPr bwMode="auto">
            <a:xfrm>
              <a:off x="2147" y="1204"/>
              <a:ext cx="394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0.53</a:t>
              </a:r>
            </a:p>
          </p:txBody>
        </p:sp>
        <p:sp>
          <p:nvSpPr>
            <p:cNvPr id="36871" name="Rectangle 5"/>
            <p:cNvSpPr>
              <a:spLocks noChangeArrowheads="1"/>
            </p:cNvSpPr>
            <p:nvPr/>
          </p:nvSpPr>
          <p:spPr bwMode="auto">
            <a:xfrm>
              <a:off x="2408" y="1959"/>
              <a:ext cx="394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0.45</a:t>
              </a:r>
            </a:p>
          </p:txBody>
        </p:sp>
        <p:sp>
          <p:nvSpPr>
            <p:cNvPr id="36872" name="Rectangle 6"/>
            <p:cNvSpPr>
              <a:spLocks noChangeArrowheads="1"/>
            </p:cNvSpPr>
            <p:nvPr/>
          </p:nvSpPr>
          <p:spPr bwMode="auto">
            <a:xfrm>
              <a:off x="2147" y="2385"/>
              <a:ext cx="394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0.16</a:t>
              </a:r>
            </a:p>
          </p:txBody>
        </p:sp>
        <p:sp>
          <p:nvSpPr>
            <p:cNvPr id="36873" name="Text Box 7"/>
            <p:cNvSpPr txBox="1">
              <a:spLocks noChangeArrowheads="1"/>
            </p:cNvSpPr>
            <p:nvPr/>
          </p:nvSpPr>
          <p:spPr bwMode="auto">
            <a:xfrm>
              <a:off x="799" y="1015"/>
              <a:ext cx="21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000" i="1"/>
                <a:t>S</a:t>
              </a:r>
              <a:endParaRPr lang="en-US" altLang="en-US" sz="2000"/>
            </a:p>
          </p:txBody>
        </p:sp>
        <p:sp>
          <p:nvSpPr>
            <p:cNvPr id="36874" name="Text Box 8"/>
            <p:cNvSpPr txBox="1">
              <a:spLocks noChangeArrowheads="1"/>
            </p:cNvSpPr>
            <p:nvPr/>
          </p:nvSpPr>
          <p:spPr bwMode="auto">
            <a:xfrm>
              <a:off x="3930" y="3200"/>
              <a:ext cx="26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000" i="1"/>
                <a:t>G</a:t>
              </a:r>
              <a:endParaRPr lang="en-US" altLang="en-US" sz="2000"/>
            </a:p>
          </p:txBody>
        </p:sp>
        <p:sp>
          <p:nvSpPr>
            <p:cNvPr id="36875" name="Text Box 9"/>
            <p:cNvSpPr txBox="1">
              <a:spLocks noChangeArrowheads="1"/>
            </p:cNvSpPr>
            <p:nvPr/>
          </p:nvSpPr>
          <p:spPr bwMode="auto">
            <a:xfrm>
              <a:off x="3301" y="1826"/>
              <a:ext cx="78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2400" i="1">
                  <a:latin typeface="Times New Roman" panose="02020603050405020304" pitchFamily="18" charset="0"/>
                </a:rPr>
                <a:t>a </a:t>
              </a:r>
              <a:r>
                <a:rPr lang="en-US" altLang="en-US" sz="2400" i="1">
                  <a:latin typeface="Symbol" panose="05050102010706020507" pitchFamily="18" charset="2"/>
                </a:rPr>
                <a:t>= </a:t>
              </a:r>
              <a:r>
                <a:rPr lang="en-US" altLang="en-US" sz="2400"/>
                <a:t>0.01</a:t>
              </a:r>
            </a:p>
          </p:txBody>
        </p:sp>
        <p:sp>
          <p:nvSpPr>
            <p:cNvPr id="36876" name="Line 10"/>
            <p:cNvSpPr>
              <a:spLocks noChangeShapeType="1"/>
            </p:cNvSpPr>
            <p:nvPr/>
          </p:nvSpPr>
          <p:spPr bwMode="auto">
            <a:xfrm flipH="1">
              <a:off x="2874" y="2011"/>
              <a:ext cx="456" cy="0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6877" name="Text Box 11"/>
            <p:cNvSpPr txBox="1">
              <a:spLocks noChangeArrowheads="1"/>
            </p:cNvSpPr>
            <p:nvPr/>
          </p:nvSpPr>
          <p:spPr bwMode="auto">
            <a:xfrm>
              <a:off x="3860" y="2528"/>
              <a:ext cx="90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2400" i="1">
                  <a:latin typeface="Times New Roman" panose="02020603050405020304" pitchFamily="18" charset="0"/>
                </a:rPr>
                <a:t>a =</a:t>
              </a:r>
              <a:r>
                <a:rPr lang="en-US" altLang="en-US" sz="2400"/>
                <a:t>0.1</a:t>
              </a:r>
            </a:p>
          </p:txBody>
        </p:sp>
        <p:sp>
          <p:nvSpPr>
            <p:cNvPr id="36878" name="Line 12"/>
            <p:cNvSpPr>
              <a:spLocks noChangeShapeType="1"/>
            </p:cNvSpPr>
            <p:nvPr/>
          </p:nvSpPr>
          <p:spPr bwMode="auto">
            <a:xfrm flipH="1" flipV="1">
              <a:off x="2842" y="2499"/>
              <a:ext cx="1032" cy="184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6879" name="Text Box 13"/>
            <p:cNvSpPr txBox="1">
              <a:spLocks noChangeArrowheads="1"/>
            </p:cNvSpPr>
            <p:nvPr/>
          </p:nvSpPr>
          <p:spPr bwMode="auto">
            <a:xfrm>
              <a:off x="3218" y="3447"/>
              <a:ext cx="5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2400" i="1">
                  <a:latin typeface="Times New Roman" panose="02020603050405020304" pitchFamily="18" charset="0"/>
                </a:rPr>
                <a:t>a</a:t>
              </a:r>
              <a:r>
                <a:rPr lang="en-US" altLang="en-US" sz="2400">
                  <a:latin typeface="Times New Roman" panose="02020603050405020304" pitchFamily="18" charset="0"/>
                </a:rPr>
                <a:t> = </a:t>
              </a:r>
              <a:r>
                <a:rPr lang="en-US" altLang="en-US" sz="2400"/>
                <a:t>1</a:t>
              </a:r>
            </a:p>
          </p:txBody>
        </p:sp>
        <p:sp>
          <p:nvSpPr>
            <p:cNvPr id="36880" name="Line 14"/>
            <p:cNvSpPr>
              <a:spLocks noChangeShapeType="1"/>
            </p:cNvSpPr>
            <p:nvPr/>
          </p:nvSpPr>
          <p:spPr bwMode="auto">
            <a:xfrm flipH="1" flipV="1">
              <a:off x="2754" y="3011"/>
              <a:ext cx="504" cy="480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36867" name="Rectangle 1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1-Persistent CSMA Throughput</a:t>
            </a:r>
          </a:p>
        </p:txBody>
      </p:sp>
      <p:sp>
        <p:nvSpPr>
          <p:cNvPr id="36868" name="Rectangle 17"/>
          <p:cNvSpPr>
            <a:spLocks noChangeArrowheads="1"/>
          </p:cNvSpPr>
          <p:nvPr/>
        </p:nvSpPr>
        <p:spPr bwMode="auto">
          <a:xfrm>
            <a:off x="6188075" y="2397125"/>
            <a:ext cx="2955925" cy="330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87425" indent="-293688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81113" indent="-2921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98613" indent="-315913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0558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130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9702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274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/>
              <a:t>Better than Aloha &amp; slotted Aloha for small </a:t>
            </a:r>
            <a:r>
              <a:rPr lang="en-US" altLang="en-US" sz="2400" i="1">
                <a:latin typeface="Times New Roman" panose="02020603050405020304" pitchFamily="18" charset="0"/>
              </a:rPr>
              <a:t>a</a:t>
            </a:r>
            <a:r>
              <a:rPr lang="en-US" altLang="en-US" sz="2400"/>
              <a:t> </a:t>
            </a:r>
          </a:p>
          <a:p>
            <a:pPr eaLnBrk="1" hangingPunct="1"/>
            <a:r>
              <a:rPr lang="en-US" altLang="en-US" sz="2400"/>
              <a:t>Worse than Aloha for </a:t>
            </a:r>
            <a:r>
              <a:rPr lang="en-US" altLang="en-US" sz="2400" i="1">
                <a:latin typeface="Times New Roman" panose="02020603050405020304" pitchFamily="18" charset="0"/>
              </a:rPr>
              <a:t>a &gt; 1</a:t>
            </a:r>
            <a:endParaRPr lang="en-US" altLang="en-US" sz="2400"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14" name="Object 3">
            <a:hlinkClick r:id="" action="ppaction://ole?verb=0"/>
          </p:cNvPr>
          <p:cNvGraphicFramePr>
            <a:graphicFrameLocks/>
          </p:cNvGraphicFramePr>
          <p:nvPr/>
        </p:nvGraphicFramePr>
        <p:xfrm>
          <a:off x="444500" y="2335213"/>
          <a:ext cx="5800725" cy="348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4" name="Chart" r:id="rId4" imgW="5467270" imgH="3152875" progId="Excel.Chart.8">
                  <p:embed followColorScheme="full"/>
                </p:oleObj>
              </mc:Choice>
              <mc:Fallback>
                <p:oleObj name="Chart" r:id="rId4" imgW="5467270" imgH="3152875" progId="Excel.Chart.8">
                  <p:embed followColorScheme="full"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500" y="2335213"/>
                        <a:ext cx="5800725" cy="348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5" name="Rectangle 5"/>
          <p:cNvSpPr>
            <a:spLocks noChangeArrowheads="1"/>
          </p:cNvSpPr>
          <p:nvPr/>
        </p:nvSpPr>
        <p:spPr bwMode="auto">
          <a:xfrm>
            <a:off x="3478213" y="2430463"/>
            <a:ext cx="6254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0.81</a:t>
            </a:r>
          </a:p>
        </p:txBody>
      </p:sp>
      <p:sp>
        <p:nvSpPr>
          <p:cNvPr id="38916" name="Rectangle 6"/>
          <p:cNvSpPr>
            <a:spLocks noChangeArrowheads="1"/>
          </p:cNvSpPr>
          <p:nvPr/>
        </p:nvSpPr>
        <p:spPr bwMode="auto">
          <a:xfrm>
            <a:off x="3827463" y="3571875"/>
            <a:ext cx="6254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0.51</a:t>
            </a:r>
          </a:p>
        </p:txBody>
      </p:sp>
      <p:sp>
        <p:nvSpPr>
          <p:cNvPr id="38917" name="Rectangle 7"/>
          <p:cNvSpPr>
            <a:spLocks noChangeArrowheads="1"/>
          </p:cNvSpPr>
          <p:nvPr/>
        </p:nvSpPr>
        <p:spPr bwMode="auto">
          <a:xfrm>
            <a:off x="2684463" y="4456113"/>
            <a:ext cx="6254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0.14</a:t>
            </a:r>
          </a:p>
        </p:txBody>
      </p:sp>
      <p:sp>
        <p:nvSpPr>
          <p:cNvPr id="38918" name="Text Box 8"/>
          <p:cNvSpPr txBox="1">
            <a:spLocks noChangeArrowheads="1"/>
          </p:cNvSpPr>
          <p:nvPr/>
        </p:nvSpPr>
        <p:spPr bwMode="auto">
          <a:xfrm>
            <a:off x="173038" y="2328863"/>
            <a:ext cx="3349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i="1"/>
              <a:t>S</a:t>
            </a:r>
            <a:endParaRPr lang="en-US" altLang="en-US" sz="2000"/>
          </a:p>
        </p:txBody>
      </p:sp>
      <p:sp>
        <p:nvSpPr>
          <p:cNvPr id="38919" name="Text Box 9"/>
          <p:cNvSpPr txBox="1">
            <a:spLocks noChangeArrowheads="1"/>
          </p:cNvSpPr>
          <p:nvPr/>
        </p:nvSpPr>
        <p:spPr bwMode="auto">
          <a:xfrm>
            <a:off x="5267325" y="5165725"/>
            <a:ext cx="4079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i="1"/>
              <a:t>G</a:t>
            </a:r>
            <a:endParaRPr lang="en-US" altLang="en-US" sz="2000"/>
          </a:p>
        </p:txBody>
      </p:sp>
      <p:sp>
        <p:nvSpPr>
          <p:cNvPr id="38920" name="Text Box 10"/>
          <p:cNvSpPr txBox="1">
            <a:spLocks noChangeArrowheads="1"/>
          </p:cNvSpPr>
          <p:nvPr/>
        </p:nvSpPr>
        <p:spPr bwMode="auto">
          <a:xfrm>
            <a:off x="4557713" y="1912938"/>
            <a:ext cx="14017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800" i="1">
                <a:latin typeface="Times New Roman" panose="02020603050405020304" pitchFamily="18" charset="0"/>
              </a:rPr>
              <a:t>a = 0.01</a:t>
            </a:r>
          </a:p>
        </p:txBody>
      </p:sp>
      <p:sp>
        <p:nvSpPr>
          <p:cNvPr id="38921" name="Line 11"/>
          <p:cNvSpPr>
            <a:spLocks noChangeShapeType="1"/>
          </p:cNvSpPr>
          <p:nvPr/>
        </p:nvSpPr>
        <p:spPr bwMode="auto">
          <a:xfrm flipH="1">
            <a:off x="4705350" y="2473325"/>
            <a:ext cx="447675" cy="557213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8922" name="Line 14"/>
          <p:cNvSpPr>
            <a:spLocks noChangeShapeType="1"/>
          </p:cNvSpPr>
          <p:nvPr/>
        </p:nvSpPr>
        <p:spPr bwMode="auto">
          <a:xfrm flipH="1" flipV="1">
            <a:off x="3287713" y="5073650"/>
            <a:ext cx="711200" cy="830263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8923" name="Line 15"/>
          <p:cNvSpPr>
            <a:spLocks noChangeShapeType="1"/>
          </p:cNvSpPr>
          <p:nvPr/>
        </p:nvSpPr>
        <p:spPr bwMode="auto">
          <a:xfrm flipH="1" flipV="1">
            <a:off x="4241800" y="4214813"/>
            <a:ext cx="765175" cy="211137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8924" name="Rectangle 1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500" smtClean="0"/>
              <a:t>Non-Persistent CSMA Throughput</a:t>
            </a:r>
          </a:p>
        </p:txBody>
      </p:sp>
      <p:sp>
        <p:nvSpPr>
          <p:cNvPr id="38925" name="Text Box 17"/>
          <p:cNvSpPr txBox="1">
            <a:spLocks noChangeArrowheads="1"/>
          </p:cNvSpPr>
          <p:nvPr/>
        </p:nvSpPr>
        <p:spPr bwMode="auto">
          <a:xfrm>
            <a:off x="4967288" y="4132263"/>
            <a:ext cx="12239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800" i="1">
                <a:latin typeface="Times New Roman" panose="02020603050405020304" pitchFamily="18" charset="0"/>
              </a:rPr>
              <a:t>a = 0.1</a:t>
            </a:r>
          </a:p>
        </p:txBody>
      </p:sp>
      <p:sp>
        <p:nvSpPr>
          <p:cNvPr id="38926" name="Text Box 18"/>
          <p:cNvSpPr txBox="1">
            <a:spLocks noChangeArrowheads="1"/>
          </p:cNvSpPr>
          <p:nvPr/>
        </p:nvSpPr>
        <p:spPr bwMode="auto">
          <a:xfrm>
            <a:off x="3554413" y="5775325"/>
            <a:ext cx="9572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800" i="1">
                <a:latin typeface="Times New Roman" panose="02020603050405020304" pitchFamily="18" charset="0"/>
              </a:rPr>
              <a:t>a = 1</a:t>
            </a:r>
          </a:p>
        </p:txBody>
      </p:sp>
      <p:sp>
        <p:nvSpPr>
          <p:cNvPr id="38927" name="Rectangle 19"/>
          <p:cNvSpPr>
            <a:spLocks noChangeArrowheads="1"/>
          </p:cNvSpPr>
          <p:nvPr/>
        </p:nvSpPr>
        <p:spPr bwMode="auto">
          <a:xfrm>
            <a:off x="6188075" y="2397125"/>
            <a:ext cx="2955925" cy="330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87425" indent="-293688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81113" indent="-2921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98613" indent="-315913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0558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130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9702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274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/>
              <a:t>Higher maximum throughput than 1-persistent for small </a:t>
            </a:r>
            <a:r>
              <a:rPr lang="en-US" altLang="en-US" sz="2400" i="1">
                <a:latin typeface="Times New Roman" panose="02020603050405020304" pitchFamily="18" charset="0"/>
              </a:rPr>
              <a:t>a</a:t>
            </a:r>
            <a:r>
              <a:rPr lang="en-US" altLang="en-US" sz="2400"/>
              <a:t> </a:t>
            </a:r>
          </a:p>
          <a:p>
            <a:pPr eaLnBrk="1" hangingPunct="1"/>
            <a:r>
              <a:rPr lang="en-US" altLang="en-US" sz="2400"/>
              <a:t>Worse than Aloha for </a:t>
            </a:r>
            <a:r>
              <a:rPr lang="en-US" altLang="en-US" sz="2400" i="1">
                <a:latin typeface="Times New Roman" panose="02020603050405020304" pitchFamily="18" charset="0"/>
              </a:rPr>
              <a:t>a &gt; 1</a:t>
            </a:r>
            <a:endParaRPr lang="en-US" altLang="en-US" sz="2400"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MAC sublayer</a:t>
            </a:r>
          </a:p>
        </p:txBody>
      </p:sp>
      <p:sp>
        <p:nvSpPr>
          <p:cNvPr id="6147" name="Rectangle 2"/>
          <p:cNvSpPr>
            <a:spLocks noChangeArrowheads="1"/>
          </p:cNvSpPr>
          <p:nvPr/>
        </p:nvSpPr>
        <p:spPr bwMode="auto">
          <a:xfrm>
            <a:off x="6583363" y="2090738"/>
            <a:ext cx="1892300" cy="35306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2400">
              <a:ea typeface="MS PGothic" panose="020B0600070205080204" pitchFamily="34" charset="-128"/>
            </a:endParaRPr>
          </a:p>
        </p:txBody>
      </p:sp>
      <p:sp>
        <p:nvSpPr>
          <p:cNvPr id="6148" name="Rectangle 6"/>
          <p:cNvSpPr>
            <a:spLocks noChangeArrowheads="1"/>
          </p:cNvSpPr>
          <p:nvPr/>
        </p:nvSpPr>
        <p:spPr bwMode="auto">
          <a:xfrm>
            <a:off x="6465888" y="2187575"/>
            <a:ext cx="1892300" cy="3530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2400">
              <a:ea typeface="MS PGothic" panose="020B0600070205080204" pitchFamily="34" charset="-128"/>
            </a:endParaRPr>
          </a:p>
        </p:txBody>
      </p:sp>
      <p:sp>
        <p:nvSpPr>
          <p:cNvPr id="6149" name="Text Box 7"/>
          <p:cNvSpPr txBox="1">
            <a:spLocks noChangeArrowheads="1"/>
          </p:cNvSpPr>
          <p:nvPr/>
        </p:nvSpPr>
        <p:spPr bwMode="auto">
          <a:xfrm>
            <a:off x="6570663" y="2284413"/>
            <a:ext cx="1644650" cy="337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ea typeface="MS PGothic" panose="020B0600070205080204" pitchFamily="34" charset="-128"/>
              </a:rPr>
              <a:t>application</a:t>
            </a:r>
          </a:p>
          <a:p>
            <a:pPr algn="ctr"/>
            <a:endParaRPr lang="en-US" altLang="en-US" sz="2400">
              <a:ea typeface="MS PGothic" panose="020B0600070205080204" pitchFamily="34" charset="-128"/>
            </a:endParaRPr>
          </a:p>
          <a:p>
            <a:pPr algn="ctr"/>
            <a:r>
              <a:rPr lang="en-US" altLang="en-US" sz="2400">
                <a:ea typeface="MS PGothic" panose="020B0600070205080204" pitchFamily="34" charset="-128"/>
              </a:rPr>
              <a:t>transport</a:t>
            </a:r>
          </a:p>
          <a:p>
            <a:pPr algn="ctr"/>
            <a:endParaRPr lang="en-US" altLang="en-US" sz="2400">
              <a:ea typeface="MS PGothic" panose="020B0600070205080204" pitchFamily="34" charset="-128"/>
            </a:endParaRPr>
          </a:p>
          <a:p>
            <a:pPr algn="ctr"/>
            <a:r>
              <a:rPr lang="en-US" altLang="en-US" sz="2400">
                <a:ea typeface="MS PGothic" panose="020B0600070205080204" pitchFamily="34" charset="-128"/>
              </a:rPr>
              <a:t>network</a:t>
            </a:r>
          </a:p>
          <a:p>
            <a:pPr algn="ctr"/>
            <a:endParaRPr lang="en-US" altLang="en-US" sz="2400">
              <a:ea typeface="MS PGothic" panose="020B0600070205080204" pitchFamily="34" charset="-128"/>
            </a:endParaRPr>
          </a:p>
          <a:p>
            <a:pPr algn="ctr"/>
            <a:r>
              <a:rPr lang="en-US" altLang="en-US" sz="2400">
                <a:ea typeface="MS PGothic" panose="020B0600070205080204" pitchFamily="34" charset="-128"/>
              </a:rPr>
              <a:t>link</a:t>
            </a:r>
          </a:p>
          <a:p>
            <a:pPr algn="ctr"/>
            <a:endParaRPr lang="en-US" altLang="en-US" sz="2400">
              <a:ea typeface="MS PGothic" panose="020B0600070205080204" pitchFamily="34" charset="-128"/>
            </a:endParaRPr>
          </a:p>
          <a:p>
            <a:pPr algn="ctr"/>
            <a:r>
              <a:rPr lang="en-US" altLang="en-US" sz="2400">
                <a:ea typeface="MS PGothic" panose="020B0600070205080204" pitchFamily="34" charset="-128"/>
              </a:rPr>
              <a:t>physical</a:t>
            </a:r>
          </a:p>
        </p:txBody>
      </p:sp>
      <p:sp>
        <p:nvSpPr>
          <p:cNvPr id="6150" name="Line 8"/>
          <p:cNvSpPr>
            <a:spLocks noChangeShapeType="1"/>
          </p:cNvSpPr>
          <p:nvPr/>
        </p:nvSpPr>
        <p:spPr bwMode="auto">
          <a:xfrm>
            <a:off x="6459538" y="2879725"/>
            <a:ext cx="1885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1" name="Line 9"/>
          <p:cNvSpPr>
            <a:spLocks noChangeShapeType="1"/>
          </p:cNvSpPr>
          <p:nvPr/>
        </p:nvSpPr>
        <p:spPr bwMode="auto">
          <a:xfrm>
            <a:off x="6459538" y="3584575"/>
            <a:ext cx="1885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2" name="Line 10"/>
          <p:cNvSpPr>
            <a:spLocks noChangeShapeType="1"/>
          </p:cNvSpPr>
          <p:nvPr/>
        </p:nvSpPr>
        <p:spPr bwMode="auto">
          <a:xfrm>
            <a:off x="6459538" y="4295775"/>
            <a:ext cx="1885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3" name="Line 11"/>
          <p:cNvSpPr>
            <a:spLocks noChangeShapeType="1"/>
          </p:cNvSpPr>
          <p:nvPr/>
        </p:nvSpPr>
        <p:spPr bwMode="auto">
          <a:xfrm>
            <a:off x="6459538" y="5006975"/>
            <a:ext cx="1885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154" name="Straight Connector 11"/>
          <p:cNvCxnSpPr>
            <a:cxnSpLocks noChangeShapeType="1"/>
          </p:cNvCxnSpPr>
          <p:nvPr/>
        </p:nvCxnSpPr>
        <p:spPr bwMode="auto">
          <a:xfrm flipH="1" flipV="1">
            <a:off x="4360863" y="3925888"/>
            <a:ext cx="2105025" cy="376237"/>
          </a:xfrm>
          <a:prstGeom prst="line">
            <a:avLst/>
          </a:prstGeom>
          <a:noFill/>
          <a:ln w="19050" algn="ctr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55" name="Straight Connector 13"/>
          <p:cNvCxnSpPr>
            <a:cxnSpLocks noChangeShapeType="1"/>
            <a:stCxn id="6153" idx="0"/>
          </p:cNvCxnSpPr>
          <p:nvPr/>
        </p:nvCxnSpPr>
        <p:spPr bwMode="auto">
          <a:xfrm flipH="1">
            <a:off x="4354513" y="5006975"/>
            <a:ext cx="2105025" cy="530225"/>
          </a:xfrm>
          <a:prstGeom prst="line">
            <a:avLst/>
          </a:prstGeom>
          <a:noFill/>
          <a:ln w="19050" algn="ctr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56" name="Straight Connector 19"/>
          <p:cNvCxnSpPr>
            <a:cxnSpLocks noChangeShapeType="1"/>
          </p:cNvCxnSpPr>
          <p:nvPr/>
        </p:nvCxnSpPr>
        <p:spPr bwMode="auto">
          <a:xfrm flipV="1">
            <a:off x="4354513" y="4716463"/>
            <a:ext cx="2103437" cy="12700"/>
          </a:xfrm>
          <a:prstGeom prst="line">
            <a:avLst/>
          </a:prstGeom>
          <a:noFill/>
          <a:ln w="19050" algn="ctr">
            <a:solidFill>
              <a:srgbClr val="FF3300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57" name="TextBox 20"/>
          <p:cNvSpPr txBox="1">
            <a:spLocks noChangeArrowheads="1"/>
          </p:cNvSpPr>
          <p:nvPr/>
        </p:nvSpPr>
        <p:spPr bwMode="auto">
          <a:xfrm>
            <a:off x="4884738" y="4281488"/>
            <a:ext cx="6524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LLC</a:t>
            </a:r>
          </a:p>
        </p:txBody>
      </p:sp>
      <p:sp>
        <p:nvSpPr>
          <p:cNvPr id="6158" name="TextBox 22"/>
          <p:cNvSpPr txBox="1">
            <a:spLocks noChangeArrowheads="1"/>
          </p:cNvSpPr>
          <p:nvPr/>
        </p:nvSpPr>
        <p:spPr bwMode="auto">
          <a:xfrm>
            <a:off x="4856163" y="4818063"/>
            <a:ext cx="7842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MAC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96863" y="2133600"/>
            <a:ext cx="4949825" cy="1200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In networks with shared medium, data link layer is divided into two sublayers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/>
              <a:t>LLC – Logical link Control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/>
              <a:t>MAC – Medium Access Control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500" smtClean="0"/>
              <a:t>CSMA with Collision Detection (CSMA/CD)</a:t>
            </a:r>
          </a:p>
        </p:txBody>
      </p:sp>
      <p:sp>
        <p:nvSpPr>
          <p:cNvPr id="40963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500" smtClean="0"/>
              <a:t>Monitor for collisions &amp; abort transmission</a:t>
            </a:r>
            <a:endParaRPr lang="en-US" altLang="en-US" sz="2900" smtClean="0"/>
          </a:p>
          <a:p>
            <a:pPr lvl="1" eaLnBrk="1" hangingPunct="1"/>
            <a:r>
              <a:rPr lang="en-US" altLang="en-US" sz="2400" smtClean="0"/>
              <a:t>Stations with frames to send, first do carrier sensing</a:t>
            </a:r>
          </a:p>
          <a:p>
            <a:pPr lvl="1" eaLnBrk="1" hangingPunct="1"/>
            <a:r>
              <a:rPr lang="en-US" altLang="en-US" sz="2400" smtClean="0"/>
              <a:t>After beginning transmissions, stations continue listening to the medium to detect collisions</a:t>
            </a:r>
          </a:p>
          <a:p>
            <a:pPr lvl="1" eaLnBrk="1" hangingPunct="1"/>
            <a:r>
              <a:rPr lang="en-US" altLang="en-US" sz="2400" smtClean="0"/>
              <a:t>If collisions detected, all stations involved stop transmission, reschedule random backoff times, and try again at scheduled times</a:t>
            </a:r>
            <a:endParaRPr lang="en-US" altLang="en-US" sz="2800" smtClean="0"/>
          </a:p>
          <a:p>
            <a:pPr eaLnBrk="1" hangingPunct="1"/>
            <a:r>
              <a:rPr lang="en-US" altLang="en-US" sz="2500" smtClean="0"/>
              <a:t>In CSMA collisions result in wastage of X seconds spent transmitting an entire frame</a:t>
            </a:r>
          </a:p>
          <a:p>
            <a:pPr eaLnBrk="1" hangingPunct="1"/>
            <a:r>
              <a:rPr lang="en-US" altLang="en-US" sz="2500" smtClean="0"/>
              <a:t>CSMA-CD reduces wastage to time to detect collision and abort transmission</a:t>
            </a: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CSMA/CD reaction time</a:t>
            </a:r>
          </a:p>
        </p:txBody>
      </p:sp>
      <p:sp>
        <p:nvSpPr>
          <p:cNvPr id="41987" name="Rectangle 28"/>
          <p:cNvSpPr>
            <a:spLocks noChangeArrowheads="1"/>
          </p:cNvSpPr>
          <p:nvPr/>
        </p:nvSpPr>
        <p:spPr bwMode="auto">
          <a:xfrm>
            <a:off x="985838" y="5014913"/>
            <a:ext cx="73882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i="1"/>
              <a:t>It takes </a:t>
            </a:r>
            <a:r>
              <a:rPr lang="en-US" altLang="en-US" sz="2400" i="1">
                <a:solidFill>
                  <a:srgbClr val="FF3300"/>
                </a:solidFill>
              </a:rPr>
              <a:t>2 t</a:t>
            </a:r>
            <a:r>
              <a:rPr lang="en-US" altLang="en-US" sz="2400" i="1" baseline="-25000">
                <a:solidFill>
                  <a:srgbClr val="FF3300"/>
                </a:solidFill>
              </a:rPr>
              <a:t>prop</a:t>
            </a:r>
            <a:r>
              <a:rPr lang="en-US" altLang="en-US" sz="2400" i="1" baseline="-25000"/>
              <a:t> </a:t>
            </a:r>
            <a:r>
              <a:rPr lang="en-US" altLang="en-US" sz="2400" i="1"/>
              <a:t>to find out if channel has been captured</a:t>
            </a:r>
          </a:p>
        </p:txBody>
      </p:sp>
      <p:grpSp>
        <p:nvGrpSpPr>
          <p:cNvPr id="41988" name="Group 29"/>
          <p:cNvGrpSpPr>
            <a:grpSpLocks/>
          </p:cNvGrpSpPr>
          <p:nvPr/>
        </p:nvGrpSpPr>
        <p:grpSpPr bwMode="auto">
          <a:xfrm>
            <a:off x="20638" y="1957388"/>
            <a:ext cx="9047162" cy="2386012"/>
            <a:chOff x="13" y="1537"/>
            <a:chExt cx="5699" cy="1503"/>
          </a:xfrm>
        </p:grpSpPr>
        <p:sp>
          <p:nvSpPr>
            <p:cNvPr id="41989" name="Rectangle 30"/>
            <p:cNvSpPr>
              <a:spLocks noChangeArrowheads="1"/>
            </p:cNvSpPr>
            <p:nvPr/>
          </p:nvSpPr>
          <p:spPr bwMode="auto">
            <a:xfrm>
              <a:off x="799" y="1633"/>
              <a:ext cx="216" cy="240"/>
            </a:xfrm>
            <a:prstGeom prst="rect">
              <a:avLst/>
            </a:prstGeom>
            <a:solidFill>
              <a:srgbClr val="B1CCCB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41990" name="Rectangle 31"/>
            <p:cNvSpPr>
              <a:spLocks noChangeArrowheads="1"/>
            </p:cNvSpPr>
            <p:nvPr/>
          </p:nvSpPr>
          <p:spPr bwMode="auto">
            <a:xfrm>
              <a:off x="4543" y="1633"/>
              <a:ext cx="216" cy="264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41991" name="Rectangle 32"/>
            <p:cNvSpPr>
              <a:spLocks noChangeArrowheads="1"/>
            </p:cNvSpPr>
            <p:nvPr/>
          </p:nvSpPr>
          <p:spPr bwMode="auto">
            <a:xfrm>
              <a:off x="13" y="1537"/>
              <a:ext cx="874" cy="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/>
                <a:t>A begins to </a:t>
              </a:r>
            </a:p>
            <a:p>
              <a:pPr algn="ctr"/>
              <a:r>
                <a:rPr lang="en-US" altLang="en-US"/>
                <a:t>transmit at </a:t>
              </a:r>
            </a:p>
            <a:p>
              <a:pPr algn="ctr"/>
              <a:r>
                <a:rPr lang="en-US" altLang="en-US" i="1"/>
                <a:t>t </a:t>
              </a:r>
              <a:r>
                <a:rPr lang="en-US" altLang="en-US"/>
                <a:t>= 0</a:t>
              </a:r>
            </a:p>
          </p:txBody>
        </p:sp>
        <p:sp>
          <p:nvSpPr>
            <p:cNvPr id="41992" name="Rectangle 33" descr="Light vertical"/>
            <p:cNvSpPr>
              <a:spLocks noChangeArrowheads="1"/>
            </p:cNvSpPr>
            <p:nvPr/>
          </p:nvSpPr>
          <p:spPr bwMode="auto">
            <a:xfrm>
              <a:off x="1027" y="1633"/>
              <a:ext cx="196" cy="9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41993" name="Rectangle 34" descr="Light horizontal"/>
            <p:cNvSpPr>
              <a:spLocks noChangeArrowheads="1"/>
            </p:cNvSpPr>
            <p:nvPr/>
          </p:nvSpPr>
          <p:spPr bwMode="auto">
            <a:xfrm>
              <a:off x="4343" y="2217"/>
              <a:ext cx="200" cy="5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41994" name="Rectangle 35"/>
            <p:cNvSpPr>
              <a:spLocks noChangeArrowheads="1"/>
            </p:cNvSpPr>
            <p:nvPr/>
          </p:nvSpPr>
          <p:spPr bwMode="auto">
            <a:xfrm>
              <a:off x="787" y="1624"/>
              <a:ext cx="221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/>
                <a:t>A</a:t>
              </a:r>
            </a:p>
          </p:txBody>
        </p:sp>
        <p:sp>
          <p:nvSpPr>
            <p:cNvPr id="41995" name="Rectangle 36"/>
            <p:cNvSpPr>
              <a:spLocks noChangeArrowheads="1"/>
            </p:cNvSpPr>
            <p:nvPr/>
          </p:nvSpPr>
          <p:spPr bwMode="auto">
            <a:xfrm>
              <a:off x="4538" y="1633"/>
              <a:ext cx="221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/>
                <a:t>B</a:t>
              </a:r>
            </a:p>
          </p:txBody>
        </p:sp>
        <p:sp>
          <p:nvSpPr>
            <p:cNvPr id="41996" name="Line 37"/>
            <p:cNvSpPr>
              <a:spLocks noChangeShapeType="1"/>
            </p:cNvSpPr>
            <p:nvPr/>
          </p:nvSpPr>
          <p:spPr bwMode="auto">
            <a:xfrm>
              <a:off x="1215" y="1661"/>
              <a:ext cx="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7" name="Rectangle 38"/>
            <p:cNvSpPr>
              <a:spLocks noChangeArrowheads="1"/>
            </p:cNvSpPr>
            <p:nvPr/>
          </p:nvSpPr>
          <p:spPr bwMode="auto">
            <a:xfrm>
              <a:off x="4838" y="1681"/>
              <a:ext cx="874" cy="10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B begins to </a:t>
              </a:r>
            </a:p>
            <a:p>
              <a:r>
                <a:rPr lang="en-US" altLang="en-US"/>
                <a:t>transmit at </a:t>
              </a:r>
            </a:p>
            <a:p>
              <a:r>
                <a:rPr lang="en-US" altLang="en-US" i="1"/>
                <a:t>t </a:t>
              </a:r>
              <a:r>
                <a:rPr lang="en-US" altLang="en-US"/>
                <a:t>= </a:t>
              </a:r>
              <a:r>
                <a:rPr lang="en-US" altLang="en-US" i="1"/>
                <a:t>t</a:t>
              </a:r>
              <a:r>
                <a:rPr lang="en-US" altLang="en-US" i="1" baseline="-25000"/>
                <a:t>prop</a:t>
              </a:r>
              <a:r>
                <a:rPr lang="en-US" altLang="en-US" i="1"/>
                <a:t>- </a:t>
              </a:r>
              <a:r>
                <a:rPr lang="en-US" altLang="en-US" i="1">
                  <a:latin typeface="Symbol" panose="05050102010706020507" pitchFamily="18" charset="2"/>
                </a:rPr>
                <a:t></a:t>
              </a:r>
              <a:r>
                <a:rPr lang="en-US" altLang="en-US" i="1"/>
                <a:t>;</a:t>
              </a:r>
            </a:p>
            <a:p>
              <a:r>
                <a:rPr lang="en-US" altLang="en-US"/>
                <a:t>B detects</a:t>
              </a:r>
            </a:p>
            <a:p>
              <a:r>
                <a:rPr lang="en-US" altLang="en-US"/>
                <a:t>collision at </a:t>
              </a:r>
            </a:p>
            <a:p>
              <a:r>
                <a:rPr lang="en-US" altLang="en-US" i="1"/>
                <a:t>t </a:t>
              </a:r>
              <a:r>
                <a:rPr lang="en-US" altLang="en-US"/>
                <a:t>= </a:t>
              </a:r>
              <a:r>
                <a:rPr lang="en-US" altLang="en-US" i="1"/>
                <a:t>t</a:t>
              </a:r>
              <a:r>
                <a:rPr lang="en-US" altLang="en-US" i="1" baseline="-25000"/>
                <a:t>prop</a:t>
              </a:r>
            </a:p>
          </p:txBody>
        </p:sp>
        <p:sp>
          <p:nvSpPr>
            <p:cNvPr id="41998" name="Rectangle 39"/>
            <p:cNvSpPr>
              <a:spLocks noChangeArrowheads="1"/>
            </p:cNvSpPr>
            <p:nvPr/>
          </p:nvSpPr>
          <p:spPr bwMode="auto">
            <a:xfrm>
              <a:off x="815" y="2097"/>
              <a:ext cx="216" cy="240"/>
            </a:xfrm>
            <a:prstGeom prst="rect">
              <a:avLst/>
            </a:prstGeom>
            <a:solidFill>
              <a:srgbClr val="B1CCCB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41999" name="Rectangle 40" descr="Light vertical"/>
            <p:cNvSpPr>
              <a:spLocks noChangeArrowheads="1"/>
            </p:cNvSpPr>
            <p:nvPr/>
          </p:nvSpPr>
          <p:spPr bwMode="auto">
            <a:xfrm>
              <a:off x="1031" y="2113"/>
              <a:ext cx="2872" cy="72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42000" name="Rectangle 41"/>
            <p:cNvSpPr>
              <a:spLocks noChangeArrowheads="1"/>
            </p:cNvSpPr>
            <p:nvPr/>
          </p:nvSpPr>
          <p:spPr bwMode="auto">
            <a:xfrm>
              <a:off x="818" y="2085"/>
              <a:ext cx="221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/>
                <a:t>A</a:t>
              </a:r>
            </a:p>
          </p:txBody>
        </p:sp>
        <p:sp>
          <p:nvSpPr>
            <p:cNvPr id="42001" name="Line 42"/>
            <p:cNvSpPr>
              <a:spLocks noChangeShapeType="1"/>
            </p:cNvSpPr>
            <p:nvPr/>
          </p:nvSpPr>
          <p:spPr bwMode="auto">
            <a:xfrm>
              <a:off x="4191" y="2245"/>
              <a:ext cx="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2" name="Rectangle 43"/>
            <p:cNvSpPr>
              <a:spLocks noChangeArrowheads="1"/>
            </p:cNvSpPr>
            <p:nvPr/>
          </p:nvSpPr>
          <p:spPr bwMode="auto">
            <a:xfrm>
              <a:off x="4551" y="2065"/>
              <a:ext cx="216" cy="264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42003" name="Rectangle 44"/>
            <p:cNvSpPr>
              <a:spLocks noChangeArrowheads="1"/>
            </p:cNvSpPr>
            <p:nvPr/>
          </p:nvSpPr>
          <p:spPr bwMode="auto">
            <a:xfrm>
              <a:off x="4546" y="2065"/>
              <a:ext cx="221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/>
                <a:t>B</a:t>
              </a:r>
            </a:p>
          </p:txBody>
        </p:sp>
        <p:sp>
          <p:nvSpPr>
            <p:cNvPr id="42004" name="Line 45"/>
            <p:cNvSpPr>
              <a:spLocks noChangeShapeType="1"/>
            </p:cNvSpPr>
            <p:nvPr/>
          </p:nvSpPr>
          <p:spPr bwMode="auto">
            <a:xfrm>
              <a:off x="3935" y="2109"/>
              <a:ext cx="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5" name="Rectangle 46" descr="Light horizontal"/>
            <p:cNvSpPr>
              <a:spLocks noChangeArrowheads="1"/>
            </p:cNvSpPr>
            <p:nvPr/>
          </p:nvSpPr>
          <p:spPr bwMode="auto">
            <a:xfrm>
              <a:off x="1239" y="2861"/>
              <a:ext cx="3296" cy="64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42006" name="Rectangle 47"/>
            <p:cNvSpPr>
              <a:spLocks noChangeArrowheads="1"/>
            </p:cNvSpPr>
            <p:nvPr/>
          </p:nvSpPr>
          <p:spPr bwMode="auto">
            <a:xfrm>
              <a:off x="815" y="2689"/>
              <a:ext cx="216" cy="240"/>
            </a:xfrm>
            <a:prstGeom prst="rect">
              <a:avLst/>
            </a:prstGeom>
            <a:solidFill>
              <a:srgbClr val="B1CCCB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42007" name="Rectangle 48" descr="Light vertical"/>
            <p:cNvSpPr>
              <a:spLocks noChangeArrowheads="1"/>
            </p:cNvSpPr>
            <p:nvPr/>
          </p:nvSpPr>
          <p:spPr bwMode="auto">
            <a:xfrm>
              <a:off x="1023" y="2721"/>
              <a:ext cx="3320" cy="64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42008" name="Rectangle 49"/>
            <p:cNvSpPr>
              <a:spLocks noChangeArrowheads="1"/>
            </p:cNvSpPr>
            <p:nvPr/>
          </p:nvSpPr>
          <p:spPr bwMode="auto">
            <a:xfrm>
              <a:off x="810" y="2681"/>
              <a:ext cx="221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/>
                <a:t>A</a:t>
              </a:r>
            </a:p>
          </p:txBody>
        </p:sp>
        <p:sp>
          <p:nvSpPr>
            <p:cNvPr id="42009" name="Line 50"/>
            <p:cNvSpPr>
              <a:spLocks noChangeShapeType="1"/>
            </p:cNvSpPr>
            <p:nvPr/>
          </p:nvSpPr>
          <p:spPr bwMode="auto">
            <a:xfrm>
              <a:off x="1071" y="2881"/>
              <a:ext cx="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10" name="Rectangle 51"/>
            <p:cNvSpPr>
              <a:spLocks noChangeArrowheads="1"/>
            </p:cNvSpPr>
            <p:nvPr/>
          </p:nvSpPr>
          <p:spPr bwMode="auto">
            <a:xfrm>
              <a:off x="4543" y="2689"/>
              <a:ext cx="216" cy="264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42011" name="Rectangle 52"/>
            <p:cNvSpPr>
              <a:spLocks noChangeArrowheads="1"/>
            </p:cNvSpPr>
            <p:nvPr/>
          </p:nvSpPr>
          <p:spPr bwMode="auto">
            <a:xfrm>
              <a:off x="4538" y="2689"/>
              <a:ext cx="221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/>
                <a:t>B</a:t>
              </a:r>
            </a:p>
          </p:txBody>
        </p:sp>
        <p:sp>
          <p:nvSpPr>
            <p:cNvPr id="42012" name="Line 53"/>
            <p:cNvSpPr>
              <a:spLocks noChangeShapeType="1"/>
            </p:cNvSpPr>
            <p:nvPr/>
          </p:nvSpPr>
          <p:spPr bwMode="auto">
            <a:xfrm>
              <a:off x="4343" y="2737"/>
              <a:ext cx="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13" name="Rectangle 54"/>
            <p:cNvSpPr>
              <a:spLocks noChangeArrowheads="1"/>
            </p:cNvSpPr>
            <p:nvPr/>
          </p:nvSpPr>
          <p:spPr bwMode="auto">
            <a:xfrm>
              <a:off x="40" y="2465"/>
              <a:ext cx="992" cy="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A detects</a:t>
              </a:r>
            </a:p>
            <a:p>
              <a:r>
                <a:rPr lang="en-US" altLang="en-US"/>
                <a:t>collision at </a:t>
              </a:r>
            </a:p>
            <a:p>
              <a:r>
                <a:rPr lang="en-US" altLang="en-US" i="1"/>
                <a:t>t</a:t>
              </a:r>
              <a:r>
                <a:rPr lang="en-US" altLang="en-US"/>
                <a:t>= 2 </a:t>
              </a:r>
              <a:r>
                <a:rPr lang="en-US" altLang="en-US" i="1"/>
                <a:t>t</a:t>
              </a:r>
              <a:r>
                <a:rPr lang="en-US" altLang="en-US" i="1" baseline="-25000"/>
                <a:t>prop</a:t>
              </a:r>
              <a:r>
                <a:rPr lang="en-US" altLang="en-US" i="1"/>
                <a:t>- </a:t>
              </a:r>
              <a:r>
                <a:rPr lang="en-US" altLang="en-US" i="1">
                  <a:latin typeface="Symbol" panose="05050102010706020507" pitchFamily="18" charset="2"/>
                </a:rPr>
                <a:t> 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CSMA-CD Model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500" smtClean="0"/>
              <a:t>Assumptions </a:t>
            </a:r>
          </a:p>
          <a:p>
            <a:pPr lvl="1" eaLnBrk="1" hangingPunct="1"/>
            <a:r>
              <a:rPr lang="en-US" altLang="en-US" sz="2400" smtClean="0"/>
              <a:t>Collisions can be detected and resolved in </a:t>
            </a:r>
            <a:r>
              <a:rPr lang="en-US" altLang="en-US" sz="2400" i="1" smtClean="0"/>
              <a:t>2t</a:t>
            </a:r>
            <a:r>
              <a:rPr lang="en-US" altLang="en-US" sz="2400" i="1" baseline="-25000" smtClean="0"/>
              <a:t>prop</a:t>
            </a:r>
            <a:r>
              <a:rPr lang="en-US" altLang="en-US" sz="2400" smtClean="0"/>
              <a:t> </a:t>
            </a:r>
          </a:p>
          <a:p>
            <a:pPr lvl="1" eaLnBrk="1" hangingPunct="1"/>
            <a:r>
              <a:rPr lang="en-US" altLang="en-US" sz="2400" smtClean="0"/>
              <a:t>Time slotted in </a:t>
            </a:r>
            <a:r>
              <a:rPr lang="en-US" altLang="en-US" sz="2400" i="1" smtClean="0"/>
              <a:t>2t</a:t>
            </a:r>
            <a:r>
              <a:rPr lang="en-US" altLang="en-US" sz="2400" i="1" baseline="-25000" smtClean="0"/>
              <a:t>prop</a:t>
            </a:r>
            <a:r>
              <a:rPr lang="en-US" altLang="en-US" sz="2400" smtClean="0"/>
              <a:t> slots during contention periods</a:t>
            </a:r>
            <a:endParaRPr lang="en-US" altLang="en-US" sz="2800" smtClean="0"/>
          </a:p>
          <a:p>
            <a:pPr lvl="1" eaLnBrk="1" hangingPunct="1"/>
            <a:r>
              <a:rPr lang="en-US" altLang="en-US" sz="2400" smtClean="0"/>
              <a:t>Assume </a:t>
            </a:r>
            <a:r>
              <a:rPr lang="en-US" altLang="en-US" sz="2400" i="1" smtClean="0"/>
              <a:t>n</a:t>
            </a:r>
            <a:r>
              <a:rPr lang="en-US" altLang="en-US" sz="2400" smtClean="0"/>
              <a:t> busy stations, and each may transmit with probability </a:t>
            </a:r>
            <a:r>
              <a:rPr lang="en-US" altLang="en-US" sz="2400" i="1" smtClean="0"/>
              <a:t>p</a:t>
            </a:r>
            <a:r>
              <a:rPr lang="en-US" altLang="en-US" sz="2400" smtClean="0"/>
              <a:t> in each contention time slot</a:t>
            </a:r>
          </a:p>
          <a:p>
            <a:pPr lvl="1" eaLnBrk="1" hangingPunct="1"/>
            <a:r>
              <a:rPr lang="en-US" altLang="en-US" sz="2400" smtClean="0"/>
              <a:t>Once the contention period is over (a station successfully occupies the channel), it takes X seconds for a frame to be transmitted</a:t>
            </a:r>
          </a:p>
          <a:p>
            <a:pPr lvl="1" eaLnBrk="1" hangingPunct="1"/>
            <a:r>
              <a:rPr lang="en-US" altLang="en-US" sz="2400" smtClean="0"/>
              <a:t>It takes </a:t>
            </a:r>
            <a:r>
              <a:rPr lang="en-US" altLang="en-US" sz="2400" i="1" smtClean="0"/>
              <a:t>t</a:t>
            </a:r>
            <a:r>
              <a:rPr lang="en-US" altLang="en-US" sz="2400" i="1" baseline="-25000" smtClean="0"/>
              <a:t>prop</a:t>
            </a:r>
            <a:r>
              <a:rPr lang="en-US" altLang="en-US" sz="2400" smtClean="0"/>
              <a:t> before the next contention period starts.</a:t>
            </a:r>
            <a:endParaRPr lang="en-US" altLang="en-US" sz="2800" smtClean="0"/>
          </a:p>
          <a:p>
            <a:pPr eaLnBrk="1" hangingPunct="1"/>
            <a:endParaRPr lang="en-US" altLang="en-US" sz="2500" smtClean="0"/>
          </a:p>
        </p:txBody>
      </p:sp>
      <p:grpSp>
        <p:nvGrpSpPr>
          <p:cNvPr id="43012" name="Group 4"/>
          <p:cNvGrpSpPr>
            <a:grpSpLocks/>
          </p:cNvGrpSpPr>
          <p:nvPr/>
        </p:nvGrpSpPr>
        <p:grpSpPr bwMode="auto">
          <a:xfrm>
            <a:off x="762000" y="5465763"/>
            <a:ext cx="7645400" cy="1236662"/>
            <a:chOff x="568" y="1240"/>
            <a:chExt cx="4816" cy="779"/>
          </a:xfrm>
        </p:grpSpPr>
        <p:grpSp>
          <p:nvGrpSpPr>
            <p:cNvPr id="43013" name="Group 5"/>
            <p:cNvGrpSpPr>
              <a:grpSpLocks/>
            </p:cNvGrpSpPr>
            <p:nvPr/>
          </p:nvGrpSpPr>
          <p:grpSpPr bwMode="auto">
            <a:xfrm>
              <a:off x="828" y="1564"/>
              <a:ext cx="4488" cy="148"/>
              <a:chOff x="684" y="1668"/>
              <a:chExt cx="4488" cy="148"/>
            </a:xfrm>
          </p:grpSpPr>
          <p:sp>
            <p:nvSpPr>
              <p:cNvPr id="43022" name="Line 6"/>
              <p:cNvSpPr>
                <a:spLocks noChangeShapeType="1"/>
              </p:cNvSpPr>
              <p:nvPr/>
            </p:nvSpPr>
            <p:spPr bwMode="auto">
              <a:xfrm>
                <a:off x="684" y="1816"/>
                <a:ext cx="44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23" name="Rectangle 7"/>
              <p:cNvSpPr>
                <a:spLocks noChangeArrowheads="1"/>
              </p:cNvSpPr>
              <p:nvPr/>
            </p:nvSpPr>
            <p:spPr bwMode="auto">
              <a:xfrm>
                <a:off x="956" y="1676"/>
                <a:ext cx="616" cy="136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43024" name="Rectangle 8"/>
              <p:cNvSpPr>
                <a:spLocks noChangeArrowheads="1"/>
              </p:cNvSpPr>
              <p:nvPr/>
            </p:nvSpPr>
            <p:spPr bwMode="auto">
              <a:xfrm>
                <a:off x="2132" y="1676"/>
                <a:ext cx="616" cy="136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43025" name="Rectangle 9"/>
              <p:cNvSpPr>
                <a:spLocks noChangeArrowheads="1"/>
              </p:cNvSpPr>
              <p:nvPr/>
            </p:nvSpPr>
            <p:spPr bwMode="auto">
              <a:xfrm>
                <a:off x="3940" y="1676"/>
                <a:ext cx="616" cy="136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43026" name="Rectangle 10"/>
              <p:cNvSpPr>
                <a:spLocks noChangeArrowheads="1"/>
              </p:cNvSpPr>
              <p:nvPr/>
            </p:nvSpPr>
            <p:spPr bwMode="auto">
              <a:xfrm>
                <a:off x="1684" y="1668"/>
                <a:ext cx="40" cy="14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43027" name="Rectangle 11"/>
              <p:cNvSpPr>
                <a:spLocks noChangeArrowheads="1"/>
              </p:cNvSpPr>
              <p:nvPr/>
            </p:nvSpPr>
            <p:spPr bwMode="auto">
              <a:xfrm>
                <a:off x="1804" y="1668"/>
                <a:ext cx="40" cy="14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43028" name="Rectangle 12"/>
              <p:cNvSpPr>
                <a:spLocks noChangeArrowheads="1"/>
              </p:cNvSpPr>
              <p:nvPr/>
            </p:nvSpPr>
            <p:spPr bwMode="auto">
              <a:xfrm>
                <a:off x="1932" y="1668"/>
                <a:ext cx="40" cy="14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43029" name="Rectangle 13"/>
              <p:cNvSpPr>
                <a:spLocks noChangeArrowheads="1"/>
              </p:cNvSpPr>
              <p:nvPr/>
            </p:nvSpPr>
            <p:spPr bwMode="auto">
              <a:xfrm>
                <a:off x="3356" y="1668"/>
                <a:ext cx="40" cy="14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43030" name="Rectangle 14"/>
              <p:cNvSpPr>
                <a:spLocks noChangeArrowheads="1"/>
              </p:cNvSpPr>
              <p:nvPr/>
            </p:nvSpPr>
            <p:spPr bwMode="auto">
              <a:xfrm>
                <a:off x="3476" y="1668"/>
                <a:ext cx="40" cy="14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43031" name="Rectangle 15"/>
              <p:cNvSpPr>
                <a:spLocks noChangeArrowheads="1"/>
              </p:cNvSpPr>
              <p:nvPr/>
            </p:nvSpPr>
            <p:spPr bwMode="auto">
              <a:xfrm>
                <a:off x="3588" y="1668"/>
                <a:ext cx="40" cy="14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43032" name="Rectangle 16"/>
              <p:cNvSpPr>
                <a:spLocks noChangeArrowheads="1"/>
              </p:cNvSpPr>
              <p:nvPr/>
            </p:nvSpPr>
            <p:spPr bwMode="auto">
              <a:xfrm>
                <a:off x="3708" y="1668"/>
                <a:ext cx="40" cy="14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43033" name="Rectangle 17"/>
              <p:cNvSpPr>
                <a:spLocks noChangeArrowheads="1"/>
              </p:cNvSpPr>
              <p:nvPr/>
            </p:nvSpPr>
            <p:spPr bwMode="auto">
              <a:xfrm>
                <a:off x="3836" y="1668"/>
                <a:ext cx="40" cy="14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</p:grpSp>
        <p:sp>
          <p:nvSpPr>
            <p:cNvPr id="43014" name="Rectangle 18"/>
            <p:cNvSpPr>
              <a:spLocks noChangeArrowheads="1"/>
            </p:cNvSpPr>
            <p:nvPr/>
          </p:nvSpPr>
          <p:spPr bwMode="auto">
            <a:xfrm>
              <a:off x="1103" y="1324"/>
              <a:ext cx="39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/>
                <a:t>Busy</a:t>
              </a:r>
            </a:p>
          </p:txBody>
        </p:sp>
        <p:sp>
          <p:nvSpPr>
            <p:cNvPr id="43015" name="Rectangle 19"/>
            <p:cNvSpPr>
              <a:spLocks noChangeArrowheads="1"/>
            </p:cNvSpPr>
            <p:nvPr/>
          </p:nvSpPr>
          <p:spPr bwMode="auto">
            <a:xfrm>
              <a:off x="1607" y="1324"/>
              <a:ext cx="73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/>
                <a:t>Contention</a:t>
              </a:r>
            </a:p>
          </p:txBody>
        </p:sp>
        <p:sp>
          <p:nvSpPr>
            <p:cNvPr id="43016" name="Rectangle 20"/>
            <p:cNvSpPr>
              <a:spLocks noChangeArrowheads="1"/>
            </p:cNvSpPr>
            <p:nvPr/>
          </p:nvSpPr>
          <p:spPr bwMode="auto">
            <a:xfrm>
              <a:off x="2367" y="1324"/>
              <a:ext cx="39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/>
                <a:t>Busy</a:t>
              </a:r>
            </a:p>
          </p:txBody>
        </p:sp>
        <p:sp>
          <p:nvSpPr>
            <p:cNvPr id="43017" name="Text Box 21"/>
            <p:cNvSpPr txBox="1">
              <a:spLocks noChangeArrowheads="1"/>
            </p:cNvSpPr>
            <p:nvPr/>
          </p:nvSpPr>
          <p:spPr bwMode="auto">
            <a:xfrm>
              <a:off x="568" y="1240"/>
              <a:ext cx="36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/>
                <a:t>(a)</a:t>
              </a:r>
            </a:p>
          </p:txBody>
        </p:sp>
        <p:sp>
          <p:nvSpPr>
            <p:cNvPr id="43018" name="Text Box 22"/>
            <p:cNvSpPr txBox="1">
              <a:spLocks noChangeArrowheads="1"/>
            </p:cNvSpPr>
            <p:nvPr/>
          </p:nvSpPr>
          <p:spPr bwMode="auto">
            <a:xfrm>
              <a:off x="4752" y="1848"/>
              <a:ext cx="632" cy="1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200"/>
                <a:t>Time</a:t>
              </a:r>
            </a:p>
          </p:txBody>
        </p:sp>
        <p:sp>
          <p:nvSpPr>
            <p:cNvPr id="43019" name="Rectangle 23"/>
            <p:cNvSpPr>
              <a:spLocks noChangeArrowheads="1"/>
            </p:cNvSpPr>
            <p:nvPr/>
          </p:nvSpPr>
          <p:spPr bwMode="auto">
            <a:xfrm>
              <a:off x="3023" y="1324"/>
              <a:ext cx="320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/>
                <a:t>Idle</a:t>
              </a:r>
            </a:p>
          </p:txBody>
        </p:sp>
        <p:sp>
          <p:nvSpPr>
            <p:cNvPr id="43020" name="Rectangle 24"/>
            <p:cNvSpPr>
              <a:spLocks noChangeArrowheads="1"/>
            </p:cNvSpPr>
            <p:nvPr/>
          </p:nvSpPr>
          <p:spPr bwMode="auto">
            <a:xfrm>
              <a:off x="3439" y="1324"/>
              <a:ext cx="73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/>
                <a:t>Contention</a:t>
              </a:r>
            </a:p>
          </p:txBody>
        </p:sp>
        <p:sp>
          <p:nvSpPr>
            <p:cNvPr id="43021" name="Rectangle 25"/>
            <p:cNvSpPr>
              <a:spLocks noChangeArrowheads="1"/>
            </p:cNvSpPr>
            <p:nvPr/>
          </p:nvSpPr>
          <p:spPr bwMode="auto">
            <a:xfrm>
              <a:off x="4199" y="1324"/>
              <a:ext cx="39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/>
                <a:t>Busy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Contention Resolution</a:t>
            </a:r>
          </a:p>
        </p:txBody>
      </p:sp>
      <p:sp>
        <p:nvSpPr>
          <p:cNvPr id="44035" name="Rectangle 31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47800"/>
            <a:ext cx="8281988" cy="103663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200" smtClean="0"/>
              <a:t>How long does it take to resolve contention?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200" smtClean="0"/>
              <a:t>Contention is resolved (“success’) if exactly 1 station transmits in a slot:</a:t>
            </a:r>
          </a:p>
        </p:txBody>
      </p:sp>
      <p:sp>
        <p:nvSpPr>
          <p:cNvPr id="44036" name="Text Box 30"/>
          <p:cNvSpPr txBox="1">
            <a:spLocks noChangeArrowheads="1"/>
          </p:cNvSpPr>
          <p:nvPr/>
        </p:nvSpPr>
        <p:spPr bwMode="auto">
          <a:xfrm>
            <a:off x="5961063" y="37465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44037" name="Rectangle 35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graphicFrame>
        <p:nvGraphicFramePr>
          <p:cNvPr id="44038" name="Object 34"/>
          <p:cNvGraphicFramePr>
            <a:graphicFrameLocks noChangeAspect="1"/>
          </p:cNvGraphicFramePr>
          <p:nvPr/>
        </p:nvGraphicFramePr>
        <p:xfrm>
          <a:off x="2524125" y="2484438"/>
          <a:ext cx="3273425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22" name="Equation" r:id="rId4" imgW="1091726" imgH="215806" progId="Equation.3">
                  <p:embed/>
                </p:oleObj>
              </mc:Choice>
              <mc:Fallback>
                <p:oleObj name="Equation" r:id="rId4" imgW="1091726" imgH="215806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4125" y="2484438"/>
                        <a:ext cx="3273425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9" name="Rectangle 36"/>
          <p:cNvSpPr>
            <a:spLocks noChangeArrowheads="1"/>
          </p:cNvSpPr>
          <p:nvPr/>
        </p:nvSpPr>
        <p:spPr bwMode="auto">
          <a:xfrm>
            <a:off x="417513" y="3406775"/>
            <a:ext cx="828198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87425" indent="-293688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81113" indent="-2921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98613" indent="-315913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0558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130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9702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274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2200"/>
              <a:t>By taking derivative of P</a:t>
            </a:r>
            <a:r>
              <a:rPr lang="en-US" altLang="en-US" sz="2200" baseline="-25000"/>
              <a:t>success</a:t>
            </a:r>
            <a:r>
              <a:rPr lang="en-US" altLang="en-US" sz="2200"/>
              <a:t> we find max occurs at p=1/n</a:t>
            </a:r>
          </a:p>
        </p:txBody>
      </p:sp>
      <p:sp>
        <p:nvSpPr>
          <p:cNvPr id="44040" name="Rectangle 38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graphicFrame>
        <p:nvGraphicFramePr>
          <p:cNvPr id="44041" name="Object 37"/>
          <p:cNvGraphicFramePr>
            <a:graphicFrameLocks noChangeAspect="1"/>
          </p:cNvGraphicFramePr>
          <p:nvPr/>
        </p:nvGraphicFramePr>
        <p:xfrm>
          <a:off x="1679575" y="4037013"/>
          <a:ext cx="5907088" cy="957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23" name="Equation" r:id="rId6" imgW="2413000" imgH="393700" progId="Equation.3">
                  <p:embed/>
                </p:oleObj>
              </mc:Choice>
              <mc:Fallback>
                <p:oleObj name="Equation" r:id="rId6" imgW="2413000" imgH="39370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9575" y="4037013"/>
                        <a:ext cx="5907088" cy="957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2" name="Rectangle 39"/>
          <p:cNvSpPr>
            <a:spLocks noChangeArrowheads="1"/>
          </p:cNvSpPr>
          <p:nvPr/>
        </p:nvSpPr>
        <p:spPr bwMode="auto">
          <a:xfrm>
            <a:off x="450850" y="5170488"/>
            <a:ext cx="8442325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87425" indent="-293688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81113" indent="-2921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98613" indent="-315913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0558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130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9702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274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2200"/>
              <a:t>On average, 1/P</a:t>
            </a:r>
            <a:r>
              <a:rPr lang="en-US" altLang="en-US" sz="2200" baseline="30000"/>
              <a:t>max</a:t>
            </a:r>
            <a:r>
              <a:rPr lang="en-US" altLang="en-US" sz="2200"/>
              <a:t> = </a:t>
            </a:r>
            <a:r>
              <a:rPr lang="en-US" altLang="en-US" sz="2200" i="1"/>
              <a:t>e</a:t>
            </a:r>
            <a:r>
              <a:rPr lang="en-US" altLang="en-US" sz="2200"/>
              <a:t> = 2.718 time slots to resolve contention</a:t>
            </a:r>
            <a:endParaRPr lang="en-US" altLang="en-US" sz="2200" i="1"/>
          </a:p>
        </p:txBody>
      </p:sp>
      <p:graphicFrame>
        <p:nvGraphicFramePr>
          <p:cNvPr id="44043" name="Object 40"/>
          <p:cNvGraphicFramePr>
            <a:graphicFrameLocks noChangeAspect="1"/>
          </p:cNvGraphicFramePr>
          <p:nvPr/>
        </p:nvGraphicFramePr>
        <p:xfrm>
          <a:off x="974725" y="5808663"/>
          <a:ext cx="7373938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24" name="Equation" r:id="rId8" imgW="2997200" imgH="241300" progId="Equation.3">
                  <p:embed/>
                </p:oleObj>
              </mc:Choice>
              <mc:Fallback>
                <p:oleObj name="Equation" r:id="rId8" imgW="2997200" imgH="24130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4725" y="5808663"/>
                        <a:ext cx="7373938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CSMA/CD Throughput</a:t>
            </a:r>
          </a:p>
        </p:txBody>
      </p:sp>
      <p:sp>
        <p:nvSpPr>
          <p:cNvPr id="46083" name="Rectangle 54"/>
          <p:cNvSpPr>
            <a:spLocks noChangeArrowheads="1"/>
          </p:cNvSpPr>
          <p:nvPr/>
        </p:nvSpPr>
        <p:spPr bwMode="auto">
          <a:xfrm>
            <a:off x="158750" y="2352675"/>
            <a:ext cx="8618538" cy="766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87425" indent="-293688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81113" indent="-2921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98613" indent="-315913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0558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130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9702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274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2600"/>
              <a:t>At maximum throughput, systems alternates between contention periods and frame transmission times</a:t>
            </a:r>
          </a:p>
        </p:txBody>
      </p:sp>
      <p:pic>
        <p:nvPicPr>
          <p:cNvPr id="46084" name="Picture 55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90513" y="3260725"/>
            <a:ext cx="8237537" cy="969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6085" name="Text Box 78"/>
          <p:cNvSpPr txBox="1">
            <a:spLocks noChangeArrowheads="1"/>
          </p:cNvSpPr>
          <p:nvPr/>
        </p:nvSpPr>
        <p:spPr bwMode="auto">
          <a:xfrm>
            <a:off x="7273925" y="2236788"/>
            <a:ext cx="1003300" cy="271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200"/>
              <a:t>Time</a:t>
            </a:r>
          </a:p>
        </p:txBody>
      </p:sp>
      <p:grpSp>
        <p:nvGrpSpPr>
          <p:cNvPr id="46086" name="Group 96"/>
          <p:cNvGrpSpPr>
            <a:grpSpLocks/>
          </p:cNvGrpSpPr>
          <p:nvPr/>
        </p:nvGrpSpPr>
        <p:grpSpPr bwMode="auto">
          <a:xfrm>
            <a:off x="846138" y="1404938"/>
            <a:ext cx="7661275" cy="619125"/>
            <a:chOff x="533" y="885"/>
            <a:chExt cx="4826" cy="390"/>
          </a:xfrm>
        </p:grpSpPr>
        <p:sp>
          <p:nvSpPr>
            <p:cNvPr id="46088" name="Line 62"/>
            <p:cNvSpPr>
              <a:spLocks noChangeShapeType="1"/>
            </p:cNvSpPr>
            <p:nvPr/>
          </p:nvSpPr>
          <p:spPr bwMode="auto">
            <a:xfrm>
              <a:off x="533" y="1273"/>
              <a:ext cx="482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89" name="Rectangle 63"/>
            <p:cNvSpPr>
              <a:spLocks noChangeArrowheads="1"/>
            </p:cNvSpPr>
            <p:nvPr/>
          </p:nvSpPr>
          <p:spPr bwMode="auto">
            <a:xfrm>
              <a:off x="732" y="1133"/>
              <a:ext cx="616" cy="136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46090" name="Rectangle 64"/>
            <p:cNvSpPr>
              <a:spLocks noChangeArrowheads="1"/>
            </p:cNvSpPr>
            <p:nvPr/>
          </p:nvSpPr>
          <p:spPr bwMode="auto">
            <a:xfrm>
              <a:off x="1908" y="1133"/>
              <a:ext cx="616" cy="136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46091" name="Rectangle 65"/>
            <p:cNvSpPr>
              <a:spLocks noChangeArrowheads="1"/>
            </p:cNvSpPr>
            <p:nvPr/>
          </p:nvSpPr>
          <p:spPr bwMode="auto">
            <a:xfrm>
              <a:off x="3224" y="1133"/>
              <a:ext cx="616" cy="136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46092" name="Rectangle 66"/>
            <p:cNvSpPr>
              <a:spLocks noChangeArrowheads="1"/>
            </p:cNvSpPr>
            <p:nvPr/>
          </p:nvSpPr>
          <p:spPr bwMode="auto">
            <a:xfrm>
              <a:off x="1460" y="1125"/>
              <a:ext cx="40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46093" name="Rectangle 67"/>
            <p:cNvSpPr>
              <a:spLocks noChangeArrowheads="1"/>
            </p:cNvSpPr>
            <p:nvPr/>
          </p:nvSpPr>
          <p:spPr bwMode="auto">
            <a:xfrm>
              <a:off x="1580" y="1125"/>
              <a:ext cx="40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46094" name="Rectangle 68"/>
            <p:cNvSpPr>
              <a:spLocks noChangeArrowheads="1"/>
            </p:cNvSpPr>
            <p:nvPr/>
          </p:nvSpPr>
          <p:spPr bwMode="auto">
            <a:xfrm>
              <a:off x="1708" y="1125"/>
              <a:ext cx="40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46095" name="Rectangle 69"/>
            <p:cNvSpPr>
              <a:spLocks noChangeArrowheads="1"/>
            </p:cNvSpPr>
            <p:nvPr/>
          </p:nvSpPr>
          <p:spPr bwMode="auto">
            <a:xfrm>
              <a:off x="2640" y="1125"/>
              <a:ext cx="40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46096" name="Rectangle 70"/>
            <p:cNvSpPr>
              <a:spLocks noChangeArrowheads="1"/>
            </p:cNvSpPr>
            <p:nvPr/>
          </p:nvSpPr>
          <p:spPr bwMode="auto">
            <a:xfrm>
              <a:off x="2760" y="1125"/>
              <a:ext cx="40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46097" name="Rectangle 71"/>
            <p:cNvSpPr>
              <a:spLocks noChangeArrowheads="1"/>
            </p:cNvSpPr>
            <p:nvPr/>
          </p:nvSpPr>
          <p:spPr bwMode="auto">
            <a:xfrm>
              <a:off x="2872" y="1125"/>
              <a:ext cx="40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46098" name="Rectangle 72"/>
            <p:cNvSpPr>
              <a:spLocks noChangeArrowheads="1"/>
            </p:cNvSpPr>
            <p:nvPr/>
          </p:nvSpPr>
          <p:spPr bwMode="auto">
            <a:xfrm>
              <a:off x="2992" y="1125"/>
              <a:ext cx="40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46099" name="Rectangle 73"/>
            <p:cNvSpPr>
              <a:spLocks noChangeArrowheads="1"/>
            </p:cNvSpPr>
            <p:nvPr/>
          </p:nvSpPr>
          <p:spPr bwMode="auto">
            <a:xfrm>
              <a:off x="3120" y="1125"/>
              <a:ext cx="40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46100" name="Rectangle 74"/>
            <p:cNvSpPr>
              <a:spLocks noChangeArrowheads="1"/>
            </p:cNvSpPr>
            <p:nvPr/>
          </p:nvSpPr>
          <p:spPr bwMode="auto">
            <a:xfrm>
              <a:off x="735" y="885"/>
              <a:ext cx="39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/>
                <a:t>Busy</a:t>
              </a:r>
            </a:p>
          </p:txBody>
        </p:sp>
        <p:sp>
          <p:nvSpPr>
            <p:cNvPr id="46101" name="Rectangle 75"/>
            <p:cNvSpPr>
              <a:spLocks noChangeArrowheads="1"/>
            </p:cNvSpPr>
            <p:nvPr/>
          </p:nvSpPr>
          <p:spPr bwMode="auto">
            <a:xfrm>
              <a:off x="1239" y="885"/>
              <a:ext cx="73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/>
                <a:t>Contention</a:t>
              </a:r>
            </a:p>
          </p:txBody>
        </p:sp>
        <p:sp>
          <p:nvSpPr>
            <p:cNvPr id="46102" name="Rectangle 76"/>
            <p:cNvSpPr>
              <a:spLocks noChangeArrowheads="1"/>
            </p:cNvSpPr>
            <p:nvPr/>
          </p:nvSpPr>
          <p:spPr bwMode="auto">
            <a:xfrm>
              <a:off x="1999" y="885"/>
              <a:ext cx="39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/>
                <a:t>Busy</a:t>
              </a:r>
            </a:p>
          </p:txBody>
        </p:sp>
        <p:sp>
          <p:nvSpPr>
            <p:cNvPr id="46103" name="Rectangle 80"/>
            <p:cNvSpPr>
              <a:spLocks noChangeArrowheads="1"/>
            </p:cNvSpPr>
            <p:nvPr/>
          </p:nvSpPr>
          <p:spPr bwMode="auto">
            <a:xfrm>
              <a:off x="2579" y="885"/>
              <a:ext cx="73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/>
                <a:t>Contention</a:t>
              </a:r>
            </a:p>
          </p:txBody>
        </p:sp>
        <p:sp>
          <p:nvSpPr>
            <p:cNvPr id="46104" name="Rectangle 81"/>
            <p:cNvSpPr>
              <a:spLocks noChangeArrowheads="1"/>
            </p:cNvSpPr>
            <p:nvPr/>
          </p:nvSpPr>
          <p:spPr bwMode="auto">
            <a:xfrm>
              <a:off x="3339" y="885"/>
              <a:ext cx="39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/>
                <a:t>Busy</a:t>
              </a:r>
            </a:p>
          </p:txBody>
        </p:sp>
        <p:sp>
          <p:nvSpPr>
            <p:cNvPr id="46105" name="Rectangle 90"/>
            <p:cNvSpPr>
              <a:spLocks noChangeArrowheads="1"/>
            </p:cNvSpPr>
            <p:nvPr/>
          </p:nvSpPr>
          <p:spPr bwMode="auto">
            <a:xfrm>
              <a:off x="4434" y="1139"/>
              <a:ext cx="616" cy="136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46106" name="Rectangle 91"/>
            <p:cNvSpPr>
              <a:spLocks noChangeArrowheads="1"/>
            </p:cNvSpPr>
            <p:nvPr/>
          </p:nvSpPr>
          <p:spPr bwMode="auto">
            <a:xfrm>
              <a:off x="3986" y="1131"/>
              <a:ext cx="40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46107" name="Rectangle 92"/>
            <p:cNvSpPr>
              <a:spLocks noChangeArrowheads="1"/>
            </p:cNvSpPr>
            <p:nvPr/>
          </p:nvSpPr>
          <p:spPr bwMode="auto">
            <a:xfrm>
              <a:off x="4106" y="1131"/>
              <a:ext cx="40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46108" name="Rectangle 93"/>
            <p:cNvSpPr>
              <a:spLocks noChangeArrowheads="1"/>
            </p:cNvSpPr>
            <p:nvPr/>
          </p:nvSpPr>
          <p:spPr bwMode="auto">
            <a:xfrm>
              <a:off x="4234" y="1131"/>
              <a:ext cx="40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46109" name="Rectangle 94"/>
            <p:cNvSpPr>
              <a:spLocks noChangeArrowheads="1"/>
            </p:cNvSpPr>
            <p:nvPr/>
          </p:nvSpPr>
          <p:spPr bwMode="auto">
            <a:xfrm>
              <a:off x="3765" y="891"/>
              <a:ext cx="73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/>
                <a:t>Contention</a:t>
              </a:r>
            </a:p>
          </p:txBody>
        </p:sp>
        <p:sp>
          <p:nvSpPr>
            <p:cNvPr id="46110" name="Rectangle 95"/>
            <p:cNvSpPr>
              <a:spLocks noChangeArrowheads="1"/>
            </p:cNvSpPr>
            <p:nvPr/>
          </p:nvSpPr>
          <p:spPr bwMode="auto">
            <a:xfrm>
              <a:off x="4525" y="891"/>
              <a:ext cx="39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/>
                <a:t>Busy</a:t>
              </a:r>
            </a:p>
          </p:txBody>
        </p:sp>
      </p:grpSp>
      <p:sp>
        <p:nvSpPr>
          <p:cNvPr id="46087" name="Rectangle 98"/>
          <p:cNvSpPr>
            <a:spLocks noChangeArrowheads="1"/>
          </p:cNvSpPr>
          <p:nvPr/>
        </p:nvSpPr>
        <p:spPr bwMode="auto">
          <a:xfrm>
            <a:off x="271463" y="4483100"/>
            <a:ext cx="8618537" cy="766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87425" indent="-293688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81113" indent="-2921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98613" indent="-315913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0558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130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9702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274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200"/>
              <a:t>where: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000" i="1"/>
              <a:t>R</a:t>
            </a:r>
            <a:r>
              <a:rPr lang="en-US" altLang="en-US" sz="2000"/>
              <a:t> bits/sec, </a:t>
            </a:r>
            <a:r>
              <a:rPr lang="en-US" altLang="en-US" sz="2000" i="1"/>
              <a:t>L</a:t>
            </a:r>
            <a:r>
              <a:rPr lang="en-US" altLang="en-US" sz="2000"/>
              <a:t> bits/frame, X=</a:t>
            </a:r>
            <a:r>
              <a:rPr lang="en-US" altLang="en-US" sz="2000" i="1"/>
              <a:t>L/R</a:t>
            </a:r>
            <a:r>
              <a:rPr lang="en-US" altLang="en-US" sz="2000"/>
              <a:t> seconds/frame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000" i="1">
                <a:latin typeface="Times New Roman" panose="02020603050405020304" pitchFamily="18" charset="0"/>
              </a:rPr>
              <a:t>a</a:t>
            </a:r>
            <a:r>
              <a:rPr lang="en-US" altLang="en-US" sz="2000" i="1"/>
              <a:t> = t</a:t>
            </a:r>
            <a:r>
              <a:rPr lang="en-US" altLang="en-US" sz="2000" i="1" baseline="-25000"/>
              <a:t>prop</a:t>
            </a:r>
            <a:r>
              <a:rPr lang="en-US" altLang="en-US" sz="2000" i="1"/>
              <a:t>/X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000" i="1">
                <a:latin typeface="Symbol" panose="05050102010706020507" pitchFamily="18" charset="2"/>
              </a:rPr>
              <a:t>n</a:t>
            </a:r>
            <a:r>
              <a:rPr lang="en-US" altLang="en-US" sz="2000" i="1"/>
              <a:t>  </a:t>
            </a:r>
            <a:r>
              <a:rPr lang="en-US" altLang="en-US" sz="2000"/>
              <a:t>meters/sec. speed of light in medium</a:t>
            </a:r>
          </a:p>
          <a:p>
            <a:pPr lvl="1" eaLnBrk="1" hangingPunct="1">
              <a:buFont typeface="Symbol" panose="05050102010706020507" pitchFamily="18" charset="2"/>
              <a:buNone/>
            </a:pPr>
            <a:r>
              <a:rPr lang="en-US" altLang="en-US" sz="2000" i="1"/>
              <a:t>d</a:t>
            </a:r>
            <a:r>
              <a:rPr lang="en-US" altLang="en-US" sz="2000"/>
              <a:t> meters is diameter of system</a:t>
            </a:r>
          </a:p>
          <a:p>
            <a:pPr lvl="1" eaLnBrk="1" hangingPunct="1">
              <a:buFont typeface="Symbol" panose="05050102010706020507" pitchFamily="18" charset="2"/>
              <a:buNone/>
            </a:pPr>
            <a:r>
              <a:rPr lang="en-US" altLang="en-US" sz="2000"/>
              <a:t>2</a:t>
            </a:r>
            <a:r>
              <a:rPr lang="en-US" altLang="en-US" sz="2000" i="1"/>
              <a:t>e</a:t>
            </a:r>
            <a:r>
              <a:rPr lang="en-US" altLang="en-US" sz="2000"/>
              <a:t>+1 = 6.44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500" smtClean="0"/>
              <a:t>CSMA/CD Application:  Ethernet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5091113"/>
          </a:xfrm>
        </p:spPr>
        <p:txBody>
          <a:bodyPr/>
          <a:lstStyle/>
          <a:p>
            <a:pPr eaLnBrk="1" hangingPunct="1"/>
            <a:r>
              <a:rPr lang="en-US" altLang="en-US" smtClean="0"/>
              <a:t>First Ethernet LAN standard used CSMA/CD</a:t>
            </a:r>
          </a:p>
          <a:p>
            <a:pPr lvl="1" eaLnBrk="1" hangingPunct="1"/>
            <a:r>
              <a:rPr lang="en-US" altLang="en-US" smtClean="0"/>
              <a:t>1-persistent Carrier Sensing</a:t>
            </a:r>
          </a:p>
          <a:p>
            <a:pPr lvl="1" eaLnBrk="1" hangingPunct="1"/>
            <a:r>
              <a:rPr lang="en-US" altLang="en-US" smtClean="0"/>
              <a:t>R = 10 Mbps</a:t>
            </a:r>
          </a:p>
          <a:p>
            <a:pPr lvl="1" eaLnBrk="1" hangingPunct="1"/>
            <a:r>
              <a:rPr lang="en-US" altLang="en-US" smtClean="0"/>
              <a:t>t</a:t>
            </a:r>
            <a:r>
              <a:rPr lang="en-US" altLang="en-US" baseline="-25000" smtClean="0"/>
              <a:t>prop</a:t>
            </a:r>
            <a:r>
              <a:rPr lang="en-US" altLang="en-US" smtClean="0"/>
              <a:t> = 51.2 microseconds</a:t>
            </a:r>
          </a:p>
          <a:p>
            <a:pPr lvl="2" eaLnBrk="1" hangingPunct="1"/>
            <a:r>
              <a:rPr lang="en-US" altLang="en-US" smtClean="0"/>
              <a:t>512 bits = 64 byte slot</a:t>
            </a:r>
          </a:p>
          <a:p>
            <a:pPr lvl="2" eaLnBrk="1" hangingPunct="1"/>
            <a:r>
              <a:rPr lang="en-US" altLang="en-US" smtClean="0"/>
              <a:t>accommodates 2.5 km + 4 repeaters</a:t>
            </a:r>
          </a:p>
          <a:p>
            <a:pPr lvl="1" eaLnBrk="1" hangingPunct="1"/>
            <a:r>
              <a:rPr lang="en-US" altLang="en-US" smtClean="0"/>
              <a:t>Truncated Binary Exponential Backoff</a:t>
            </a:r>
          </a:p>
          <a:p>
            <a:pPr lvl="2" eaLnBrk="1" hangingPunct="1"/>
            <a:r>
              <a:rPr lang="en-US" altLang="en-US" smtClean="0"/>
              <a:t>After nth collision, select backoff from {0, 1,…, 2</a:t>
            </a:r>
            <a:r>
              <a:rPr lang="en-US" altLang="en-US" baseline="30000" smtClean="0"/>
              <a:t>k</a:t>
            </a:r>
            <a:r>
              <a:rPr lang="en-US" altLang="en-US" smtClean="0"/>
              <a:t> – 1}, where k=min(n, 10)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500" smtClean="0"/>
              <a:t>Throughput for Random Access MACs</a:t>
            </a:r>
          </a:p>
        </p:txBody>
      </p:sp>
      <p:grpSp>
        <p:nvGrpSpPr>
          <p:cNvPr id="48131" name="Group 3"/>
          <p:cNvGrpSpPr>
            <a:grpSpLocks/>
          </p:cNvGrpSpPr>
          <p:nvPr/>
        </p:nvGrpSpPr>
        <p:grpSpPr bwMode="auto">
          <a:xfrm>
            <a:off x="0" y="1295400"/>
            <a:ext cx="9144000" cy="4267200"/>
            <a:chOff x="0" y="1026"/>
            <a:chExt cx="5184" cy="2478"/>
          </a:xfrm>
        </p:grpSpPr>
        <p:graphicFrame>
          <p:nvGraphicFramePr>
            <p:cNvPr id="48133" name="Object 4"/>
            <p:cNvGraphicFramePr>
              <a:graphicFrameLocks noChangeAspect="1"/>
            </p:cNvGraphicFramePr>
            <p:nvPr/>
          </p:nvGraphicFramePr>
          <p:xfrm>
            <a:off x="422" y="1026"/>
            <a:ext cx="3985" cy="24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172" name="Worksheet" r:id="rId3" imgW="4257735" imgH="2305010" progId="Excel.Sheet.8">
                    <p:embed/>
                  </p:oleObj>
                </mc:Choice>
                <mc:Fallback>
                  <p:oleObj name="Worksheet" r:id="rId3" imgW="4257735" imgH="2305010" progId="Excel.Sheet.8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" y="1026"/>
                          <a:ext cx="3985" cy="24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134" name="Rectangle 5"/>
            <p:cNvSpPr>
              <a:spLocks noChangeArrowheads="1"/>
            </p:cNvSpPr>
            <p:nvPr/>
          </p:nvSpPr>
          <p:spPr bwMode="auto">
            <a:xfrm>
              <a:off x="4512" y="2400"/>
              <a:ext cx="672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ALOHA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48135" name="Rectangle 6"/>
            <p:cNvSpPr>
              <a:spLocks noChangeArrowheads="1"/>
            </p:cNvSpPr>
            <p:nvPr/>
          </p:nvSpPr>
          <p:spPr bwMode="auto">
            <a:xfrm>
              <a:off x="3984" y="2027"/>
              <a:ext cx="1104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Slotted ALOHA</a:t>
              </a:r>
            </a:p>
          </p:txBody>
        </p:sp>
        <p:sp>
          <p:nvSpPr>
            <p:cNvPr id="48136" name="Rectangle 7"/>
            <p:cNvSpPr>
              <a:spLocks noChangeArrowheads="1"/>
            </p:cNvSpPr>
            <p:nvPr/>
          </p:nvSpPr>
          <p:spPr bwMode="auto">
            <a:xfrm>
              <a:off x="2304" y="1211"/>
              <a:ext cx="715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1-P CSMA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48137" name="Rectangle 8"/>
            <p:cNvSpPr>
              <a:spLocks noChangeArrowheads="1"/>
            </p:cNvSpPr>
            <p:nvPr/>
          </p:nvSpPr>
          <p:spPr bwMode="auto">
            <a:xfrm>
              <a:off x="3264" y="1547"/>
              <a:ext cx="881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Non-P CSMA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48138" name="Rectangle 9"/>
            <p:cNvSpPr>
              <a:spLocks noChangeArrowheads="1"/>
            </p:cNvSpPr>
            <p:nvPr/>
          </p:nvSpPr>
          <p:spPr bwMode="auto">
            <a:xfrm>
              <a:off x="1066" y="1056"/>
              <a:ext cx="70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CSMA/CD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48139" name="Line 10"/>
            <p:cNvSpPr>
              <a:spLocks noChangeShapeType="1"/>
            </p:cNvSpPr>
            <p:nvPr/>
          </p:nvSpPr>
          <p:spPr bwMode="auto">
            <a:xfrm>
              <a:off x="1468" y="1234"/>
              <a:ext cx="88" cy="29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48140" name="Line 11"/>
            <p:cNvSpPr>
              <a:spLocks noChangeShapeType="1"/>
            </p:cNvSpPr>
            <p:nvPr/>
          </p:nvSpPr>
          <p:spPr bwMode="auto">
            <a:xfrm flipH="1">
              <a:off x="1673" y="1397"/>
              <a:ext cx="978" cy="7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48141" name="Line 12"/>
            <p:cNvSpPr>
              <a:spLocks noChangeShapeType="1"/>
            </p:cNvSpPr>
            <p:nvPr/>
          </p:nvSpPr>
          <p:spPr bwMode="auto">
            <a:xfrm flipH="1">
              <a:off x="2475" y="1756"/>
              <a:ext cx="1173" cy="30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48142" name="Line 13"/>
            <p:cNvSpPr>
              <a:spLocks noChangeShapeType="1"/>
            </p:cNvSpPr>
            <p:nvPr/>
          </p:nvSpPr>
          <p:spPr bwMode="auto">
            <a:xfrm flipH="1">
              <a:off x="4205" y="2224"/>
              <a:ext cx="216" cy="1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48143" name="Line 14"/>
            <p:cNvSpPr>
              <a:spLocks noChangeShapeType="1"/>
            </p:cNvSpPr>
            <p:nvPr/>
          </p:nvSpPr>
          <p:spPr bwMode="auto">
            <a:xfrm flipH="1">
              <a:off x="4186" y="2626"/>
              <a:ext cx="313" cy="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48144" name="Rectangle 15"/>
            <p:cNvSpPr>
              <a:spLocks noChangeArrowheads="1"/>
            </p:cNvSpPr>
            <p:nvPr/>
          </p:nvSpPr>
          <p:spPr bwMode="auto">
            <a:xfrm>
              <a:off x="4214" y="2914"/>
              <a:ext cx="313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 i="1">
                  <a:latin typeface="Times New Roman" panose="02020603050405020304" pitchFamily="18" charset="0"/>
                </a:rPr>
                <a:t>a</a:t>
              </a:r>
              <a:endParaRPr lang="en-US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48145" name="Rectangle 16"/>
            <p:cNvSpPr>
              <a:spLocks noChangeArrowheads="1"/>
            </p:cNvSpPr>
            <p:nvPr/>
          </p:nvSpPr>
          <p:spPr bwMode="auto">
            <a:xfrm>
              <a:off x="0" y="1675"/>
              <a:ext cx="488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 i="1">
                  <a:latin typeface="Symbol" panose="05050102010706020507" pitchFamily="18" charset="2"/>
                </a:rPr>
                <a:t></a:t>
              </a:r>
              <a:r>
                <a:rPr lang="en-US" altLang="en-US" sz="2000" baseline="-25000"/>
                <a:t>max</a:t>
              </a:r>
              <a:endParaRPr lang="en-US" altLang="en-US" sz="2000" baseline="-25000">
                <a:latin typeface="Times New Roman" panose="02020603050405020304" pitchFamily="18" charset="0"/>
              </a:endParaRPr>
            </a:p>
          </p:txBody>
        </p:sp>
      </p:grpSp>
      <p:sp>
        <p:nvSpPr>
          <p:cNvPr id="48132" name="Rectangle 17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5562600"/>
            <a:ext cx="8281987" cy="1036638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600" smtClean="0"/>
              <a:t>For small </a:t>
            </a:r>
            <a:r>
              <a:rPr lang="en-US" altLang="en-US" sz="2600" i="1" smtClean="0">
                <a:latin typeface="Times New Roman" panose="02020603050405020304" pitchFamily="18" charset="0"/>
              </a:rPr>
              <a:t>a</a:t>
            </a:r>
            <a:r>
              <a:rPr lang="en-US" altLang="en-US" sz="2600" i="1" smtClean="0"/>
              <a:t>:  </a:t>
            </a:r>
            <a:r>
              <a:rPr lang="en-US" altLang="en-US" sz="2600" smtClean="0"/>
              <a:t>CSMA/CD has best throughput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 smtClean="0"/>
              <a:t>For larger </a:t>
            </a:r>
            <a:r>
              <a:rPr lang="en-US" altLang="en-US" sz="2600" i="1" smtClean="0">
                <a:latin typeface="Times New Roman" panose="02020603050405020304" pitchFamily="18" charset="0"/>
              </a:rPr>
              <a:t>a</a:t>
            </a:r>
            <a:r>
              <a:rPr lang="en-US" altLang="en-US" sz="2600" i="1" smtClean="0"/>
              <a:t>:  </a:t>
            </a:r>
            <a:r>
              <a:rPr lang="en-US" altLang="en-US" sz="2600" smtClean="0"/>
              <a:t>Aloha &amp; slotted Aloha better throughput</a:t>
            </a:r>
            <a:endParaRPr lang="en-US" altLang="en-US" sz="2600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>
          <a:xfrm>
            <a:off x="457200" y="258763"/>
            <a:ext cx="7543800" cy="1020762"/>
          </a:xfrm>
        </p:spPr>
        <p:txBody>
          <a:bodyPr/>
          <a:lstStyle/>
          <a:p>
            <a:r>
              <a:rPr lang="en-US" altLang="en-US" smtClean="0"/>
              <a:t>Random Access MAC in WLAN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 smtClean="0"/>
              <a:t>WLAN operates in a RF environment</a:t>
            </a:r>
          </a:p>
          <a:p>
            <a:pPr>
              <a:defRPr/>
            </a:pPr>
            <a:r>
              <a:rPr lang="en-US" altLang="en-US" sz="2800" dirty="0" smtClean="0"/>
              <a:t>In a RF environment, </a:t>
            </a:r>
            <a:r>
              <a:rPr lang="en-US" altLang="en-US" sz="2800" dirty="0"/>
              <a:t>m</a:t>
            </a:r>
            <a:r>
              <a:rPr lang="en-US" altLang="en-US" sz="2800" dirty="0" smtClean="0"/>
              <a:t>easuring the power level with the precision required to detect a packet collision is not possible</a:t>
            </a:r>
          </a:p>
          <a:p>
            <a:pPr>
              <a:defRPr/>
            </a:pPr>
            <a:r>
              <a:rPr lang="en-US" altLang="en-US" sz="2800" dirty="0" smtClean="0"/>
              <a:t>Thus, CSMA/CD is not applicable</a:t>
            </a:r>
          </a:p>
          <a:p>
            <a:pPr>
              <a:defRPr/>
            </a:pPr>
            <a:r>
              <a:rPr lang="en-US" altLang="en-US" sz="2800" dirty="0" smtClean="0"/>
              <a:t>Instead, collision avoidance  is more suitable </a:t>
            </a:r>
          </a:p>
          <a:p>
            <a:pPr marL="344487" lvl="1" indent="0">
              <a:buFont typeface="Wingdings" panose="05000000000000000000" pitchFamily="2" charset="2"/>
              <a:buNone/>
              <a:defRPr/>
            </a:pPr>
            <a:r>
              <a:rPr lang="en-US" altLang="en-US" sz="2400" dirty="0" smtClean="0"/>
              <a:t>=&gt; CSMA/CA</a:t>
            </a:r>
          </a:p>
          <a:p>
            <a:pPr>
              <a:defRPr/>
            </a:pPr>
            <a:endParaRPr lang="en-US" altLang="zh-TW" sz="2000" dirty="0" smtClean="0">
              <a:ea typeface="新細明體" panose="02020500000000000000" pitchFamily="18" charset="-120"/>
            </a:endParaRPr>
          </a:p>
          <a:p>
            <a:pPr lvl="1">
              <a:defRPr/>
            </a:pP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CSMA/CA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89525"/>
          </a:xfrm>
        </p:spPr>
        <p:txBody>
          <a:bodyPr/>
          <a:lstStyle/>
          <a:p>
            <a:r>
              <a:rPr lang="en-US" altLang="en-US" sz="2800" smtClean="0"/>
              <a:t>It is referred as</a:t>
            </a:r>
            <a:r>
              <a:rPr lang="en-US" altLang="zh-TW" sz="2800" smtClean="0">
                <a:ea typeface="新細明體" pitchFamily="18" charset="-120"/>
              </a:rPr>
              <a:t> </a:t>
            </a:r>
            <a:r>
              <a:rPr lang="en-US" altLang="zh-TW" sz="2800" i="1" smtClean="0">
                <a:ea typeface="新細明體" pitchFamily="18" charset="-120"/>
              </a:rPr>
              <a:t>distributed coordination function</a:t>
            </a:r>
            <a:r>
              <a:rPr lang="en-US" altLang="zh-TW" sz="2800" smtClean="0">
                <a:ea typeface="新細明體" pitchFamily="18" charset="-120"/>
              </a:rPr>
              <a:t> (DCF) in </a:t>
            </a:r>
            <a:r>
              <a:rPr lang="en-US" altLang="en-US" sz="2800" smtClean="0"/>
              <a:t>IEEE 802.11 standards</a:t>
            </a:r>
          </a:p>
          <a:p>
            <a:r>
              <a:rPr lang="en-US" altLang="en-US" sz="2800" smtClean="0"/>
              <a:t>This technology for wireless LANs is more commonly known as WiFi </a:t>
            </a:r>
            <a:endParaRPr lang="en-US" altLang="zh-TW" sz="2800" smtClean="0">
              <a:ea typeface="新細明體" pitchFamily="18" charset="-120"/>
            </a:endParaRPr>
          </a:p>
          <a:p>
            <a:r>
              <a:rPr lang="en-US" altLang="zh-TW" sz="2400" smtClean="0">
                <a:ea typeface="新細明體" pitchFamily="18" charset="-120"/>
              </a:rPr>
              <a:t>To allow coordination of a number of options for the MAC operations, 802.11 recommends three inter-frame spacings (IFSs) between the transmissions of the packets</a:t>
            </a:r>
          </a:p>
          <a:p>
            <a:pPr lvl="1"/>
            <a:r>
              <a:rPr lang="en-US" altLang="zh-TW" sz="2000" smtClean="0">
                <a:ea typeface="新細明體" pitchFamily="18" charset="-120"/>
              </a:rPr>
              <a:t>DCF IFS (DIFS)</a:t>
            </a:r>
          </a:p>
          <a:p>
            <a:pPr lvl="1"/>
            <a:r>
              <a:rPr lang="en-US" altLang="zh-TW" sz="2000" smtClean="0">
                <a:ea typeface="新細明體" pitchFamily="18" charset="-120"/>
              </a:rPr>
              <a:t>PCF IFS (PIFS)</a:t>
            </a:r>
          </a:p>
          <a:p>
            <a:pPr lvl="1"/>
            <a:r>
              <a:rPr lang="en-US" altLang="zh-TW" sz="2000" smtClean="0">
                <a:ea typeface="新細明體" pitchFamily="18" charset="-120"/>
              </a:rPr>
              <a:t>Short IFS (SIFS)</a:t>
            </a:r>
          </a:p>
          <a:p>
            <a:pPr lvl="1"/>
            <a:r>
              <a:rPr lang="en-US" altLang="zh-TW" sz="2000" smtClean="0">
                <a:ea typeface="新細明體" pitchFamily="18" charset="-120"/>
              </a:rPr>
              <a:t>SIFS &lt; PIFS &lt; DIFS</a:t>
            </a:r>
            <a:endParaRPr lang="en-US" alt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smtClean="0">
                <a:ea typeface="新細明體" pitchFamily="18" charset="-120"/>
              </a:rPr>
              <a:t>An Example of CSMA/CA</a:t>
            </a:r>
            <a:endParaRPr lang="en-US" altLang="en-US" sz="3600" smtClean="0"/>
          </a:p>
        </p:txBody>
      </p:sp>
      <p:pic>
        <p:nvPicPr>
          <p:cNvPr id="51203" name="Picture 4" descr="fig4_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630363"/>
            <a:ext cx="60960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4" name="Text Box 5"/>
          <p:cNvSpPr txBox="1">
            <a:spLocks noChangeArrowheads="1"/>
          </p:cNvSpPr>
          <p:nvPr/>
        </p:nvSpPr>
        <p:spPr bwMode="auto">
          <a:xfrm>
            <a:off x="88900" y="3611563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IFS=DIFS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500" smtClean="0"/>
              <a:t>Multiple Access Communications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47800"/>
            <a:ext cx="8229600" cy="1906588"/>
          </a:xfrm>
        </p:spPr>
        <p:txBody>
          <a:bodyPr/>
          <a:lstStyle/>
          <a:p>
            <a:pPr eaLnBrk="1" hangingPunct="1"/>
            <a:r>
              <a:rPr lang="en-US" altLang="en-US" sz="2600" smtClean="0"/>
              <a:t>Shared media basis for broadcast networks</a:t>
            </a:r>
          </a:p>
          <a:p>
            <a:pPr marL="742950" lvl="1" indent="-285750" eaLnBrk="1" hangingPunct="1"/>
            <a:r>
              <a:rPr lang="en-US" altLang="en-US" sz="2200" smtClean="0"/>
              <a:t>Inexpensive:  radio over air; copper or coaxial cable</a:t>
            </a:r>
          </a:p>
          <a:p>
            <a:pPr marL="742950" lvl="1" indent="-285750" eaLnBrk="1" hangingPunct="1"/>
            <a:r>
              <a:rPr lang="en-US" altLang="en-US" sz="2200" smtClean="0"/>
              <a:t>M users communicate by broadcasting into medium</a:t>
            </a:r>
          </a:p>
          <a:p>
            <a:pPr eaLnBrk="1" hangingPunct="1"/>
            <a:r>
              <a:rPr lang="en-US" altLang="en-US" sz="2600" smtClean="0"/>
              <a:t>Key issue:  How to share the medium?</a:t>
            </a:r>
          </a:p>
        </p:txBody>
      </p:sp>
      <p:grpSp>
        <p:nvGrpSpPr>
          <p:cNvPr id="7172" name="Group 27"/>
          <p:cNvGrpSpPr>
            <a:grpSpLocks/>
          </p:cNvGrpSpPr>
          <p:nvPr/>
        </p:nvGrpSpPr>
        <p:grpSpPr bwMode="auto">
          <a:xfrm>
            <a:off x="2368550" y="3713163"/>
            <a:ext cx="3716338" cy="2266950"/>
            <a:chOff x="2745" y="2604"/>
            <a:chExt cx="2341" cy="1428"/>
          </a:xfrm>
        </p:grpSpPr>
        <p:sp>
          <p:nvSpPr>
            <p:cNvPr id="7173" name="Cloud"/>
            <p:cNvSpPr>
              <a:spLocks noChangeAspect="1" noEditPoints="1" noChangeArrowheads="1"/>
            </p:cNvSpPr>
            <p:nvPr/>
          </p:nvSpPr>
          <p:spPr bwMode="auto">
            <a:xfrm>
              <a:off x="3216" y="2934"/>
              <a:ext cx="1548" cy="92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72 w 21600"/>
                <a:gd name="T13" fmla="*/ 3260 h 21600"/>
                <a:gd name="T14" fmla="*/ 17093 w 21600"/>
                <a:gd name="T15" fmla="*/ 1733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lnTo>
                    <a:pt x="1949" y="7180"/>
                  </a:ln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4" name="Rectangle 4"/>
            <p:cNvSpPr>
              <a:spLocks noChangeArrowheads="1"/>
            </p:cNvSpPr>
            <p:nvPr/>
          </p:nvSpPr>
          <p:spPr bwMode="auto">
            <a:xfrm>
              <a:off x="3839" y="3784"/>
              <a:ext cx="274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>
                  <a:sym typeface="Symbol" panose="05050102010706020507" pitchFamily="18" charset="2"/>
                </a:rPr>
                <a:t></a:t>
              </a:r>
              <a:endParaRPr lang="en-US" altLang="en-US" sz="2000"/>
            </a:p>
          </p:txBody>
        </p:sp>
        <p:sp>
          <p:nvSpPr>
            <p:cNvPr id="7175" name="Rectangle 6"/>
            <p:cNvSpPr>
              <a:spLocks noChangeArrowheads="1"/>
            </p:cNvSpPr>
            <p:nvPr/>
          </p:nvSpPr>
          <p:spPr bwMode="auto">
            <a:xfrm>
              <a:off x="2809" y="2884"/>
              <a:ext cx="118" cy="121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7176" name="Rectangle 7"/>
            <p:cNvSpPr>
              <a:spLocks noChangeArrowheads="1"/>
            </p:cNvSpPr>
            <p:nvPr/>
          </p:nvSpPr>
          <p:spPr bwMode="auto">
            <a:xfrm>
              <a:off x="2786" y="2855"/>
              <a:ext cx="176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400"/>
                <a:t>1</a:t>
              </a:r>
            </a:p>
          </p:txBody>
        </p:sp>
        <p:sp>
          <p:nvSpPr>
            <p:cNvPr id="7177" name="Rectangle 8"/>
            <p:cNvSpPr>
              <a:spLocks noChangeArrowheads="1"/>
            </p:cNvSpPr>
            <p:nvPr/>
          </p:nvSpPr>
          <p:spPr bwMode="auto">
            <a:xfrm>
              <a:off x="3391" y="2761"/>
              <a:ext cx="119" cy="12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7178" name="Rectangle 9"/>
            <p:cNvSpPr>
              <a:spLocks noChangeArrowheads="1"/>
            </p:cNvSpPr>
            <p:nvPr/>
          </p:nvSpPr>
          <p:spPr bwMode="auto">
            <a:xfrm>
              <a:off x="3369" y="2732"/>
              <a:ext cx="176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400"/>
                <a:t>2</a:t>
              </a:r>
            </a:p>
          </p:txBody>
        </p:sp>
        <p:sp>
          <p:nvSpPr>
            <p:cNvPr id="7179" name="Rectangle 10"/>
            <p:cNvSpPr>
              <a:spLocks noChangeArrowheads="1"/>
            </p:cNvSpPr>
            <p:nvPr/>
          </p:nvSpPr>
          <p:spPr bwMode="auto">
            <a:xfrm>
              <a:off x="4004" y="2633"/>
              <a:ext cx="118" cy="12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7180" name="Rectangle 11"/>
            <p:cNvSpPr>
              <a:spLocks noChangeArrowheads="1"/>
            </p:cNvSpPr>
            <p:nvPr/>
          </p:nvSpPr>
          <p:spPr bwMode="auto">
            <a:xfrm>
              <a:off x="3977" y="2604"/>
              <a:ext cx="176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400"/>
                <a:t>3</a:t>
              </a:r>
            </a:p>
          </p:txBody>
        </p:sp>
        <p:sp>
          <p:nvSpPr>
            <p:cNvPr id="7181" name="Rectangle 12"/>
            <p:cNvSpPr>
              <a:spLocks noChangeArrowheads="1"/>
            </p:cNvSpPr>
            <p:nvPr/>
          </p:nvSpPr>
          <p:spPr bwMode="auto">
            <a:xfrm>
              <a:off x="4932" y="2818"/>
              <a:ext cx="119" cy="121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7182" name="Rectangle 13"/>
            <p:cNvSpPr>
              <a:spLocks noChangeArrowheads="1"/>
            </p:cNvSpPr>
            <p:nvPr/>
          </p:nvSpPr>
          <p:spPr bwMode="auto">
            <a:xfrm>
              <a:off x="4910" y="2789"/>
              <a:ext cx="176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400"/>
                <a:t>4</a:t>
              </a:r>
            </a:p>
          </p:txBody>
        </p:sp>
        <p:sp>
          <p:nvSpPr>
            <p:cNvPr id="7183" name="Rectangle 14"/>
            <p:cNvSpPr>
              <a:spLocks noChangeArrowheads="1"/>
            </p:cNvSpPr>
            <p:nvPr/>
          </p:nvSpPr>
          <p:spPr bwMode="auto">
            <a:xfrm>
              <a:off x="4927" y="3683"/>
              <a:ext cx="119" cy="121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7184" name="Rectangle 15"/>
            <p:cNvSpPr>
              <a:spLocks noChangeArrowheads="1"/>
            </p:cNvSpPr>
            <p:nvPr/>
          </p:nvSpPr>
          <p:spPr bwMode="auto">
            <a:xfrm>
              <a:off x="4905" y="3654"/>
              <a:ext cx="176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400"/>
                <a:t>5</a:t>
              </a:r>
            </a:p>
          </p:txBody>
        </p:sp>
        <p:sp>
          <p:nvSpPr>
            <p:cNvPr id="7185" name="Rectangle 16"/>
            <p:cNvSpPr>
              <a:spLocks noChangeArrowheads="1"/>
            </p:cNvSpPr>
            <p:nvPr/>
          </p:nvSpPr>
          <p:spPr bwMode="auto">
            <a:xfrm>
              <a:off x="2792" y="3718"/>
              <a:ext cx="118" cy="12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7186" name="Rectangle 17"/>
            <p:cNvSpPr>
              <a:spLocks noChangeArrowheads="1"/>
            </p:cNvSpPr>
            <p:nvPr/>
          </p:nvSpPr>
          <p:spPr bwMode="auto">
            <a:xfrm>
              <a:off x="2745" y="3679"/>
              <a:ext cx="207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400" i="1"/>
                <a:t>M</a:t>
              </a:r>
            </a:p>
          </p:txBody>
        </p:sp>
        <p:sp>
          <p:nvSpPr>
            <p:cNvPr id="7187" name="Line 18"/>
            <p:cNvSpPr>
              <a:spLocks noChangeShapeType="1"/>
            </p:cNvSpPr>
            <p:nvPr/>
          </p:nvSpPr>
          <p:spPr bwMode="auto">
            <a:xfrm>
              <a:off x="2932" y="2965"/>
              <a:ext cx="158" cy="12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8" name="Line 19"/>
            <p:cNvSpPr>
              <a:spLocks noChangeShapeType="1"/>
            </p:cNvSpPr>
            <p:nvPr/>
          </p:nvSpPr>
          <p:spPr bwMode="auto">
            <a:xfrm>
              <a:off x="3465" y="2889"/>
              <a:ext cx="30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9" name="Line 20"/>
            <p:cNvSpPr>
              <a:spLocks noChangeShapeType="1"/>
            </p:cNvSpPr>
            <p:nvPr/>
          </p:nvSpPr>
          <p:spPr bwMode="auto">
            <a:xfrm flipH="1">
              <a:off x="4043" y="2766"/>
              <a:ext cx="30" cy="13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0" name="Line 21"/>
            <p:cNvSpPr>
              <a:spLocks noChangeShapeType="1"/>
            </p:cNvSpPr>
            <p:nvPr/>
          </p:nvSpPr>
          <p:spPr bwMode="auto">
            <a:xfrm flipH="1">
              <a:off x="4755" y="2881"/>
              <a:ext cx="172" cy="1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1" name="Line 22"/>
            <p:cNvSpPr>
              <a:spLocks noChangeShapeType="1"/>
            </p:cNvSpPr>
            <p:nvPr/>
          </p:nvSpPr>
          <p:spPr bwMode="auto">
            <a:xfrm flipH="1" flipV="1">
              <a:off x="4730" y="3532"/>
              <a:ext cx="193" cy="19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2" name="Line 23"/>
            <p:cNvSpPr>
              <a:spLocks noChangeShapeType="1"/>
            </p:cNvSpPr>
            <p:nvPr/>
          </p:nvSpPr>
          <p:spPr bwMode="auto">
            <a:xfrm flipV="1">
              <a:off x="2910" y="3678"/>
              <a:ext cx="188" cy="9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3" name="Rectangle 24"/>
            <p:cNvSpPr>
              <a:spLocks noChangeArrowheads="1"/>
            </p:cNvSpPr>
            <p:nvPr/>
          </p:nvSpPr>
          <p:spPr bwMode="auto">
            <a:xfrm>
              <a:off x="3426" y="3184"/>
              <a:ext cx="1114" cy="4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Shared multiple</a:t>
              </a:r>
            </a:p>
            <a:p>
              <a:r>
                <a:rPr lang="en-US" altLang="en-US"/>
                <a:t>access medium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5"/>
          <p:cNvSpPr>
            <a:spLocks noGrp="1" noChangeArrowheads="1"/>
          </p:cNvSpPr>
          <p:nvPr>
            <p:ph idx="1"/>
          </p:nvPr>
        </p:nvSpPr>
        <p:spPr>
          <a:xfrm>
            <a:off x="284163" y="1054100"/>
            <a:ext cx="8229600" cy="5638800"/>
          </a:xfrm>
        </p:spPr>
        <p:txBody>
          <a:bodyPr/>
          <a:lstStyle/>
          <a:p>
            <a:r>
              <a:rPr lang="en-US" altLang="zh-TW" sz="2400" smtClean="0">
                <a:ea typeface="新細明體" pitchFamily="18" charset="-120"/>
              </a:rPr>
              <a:t>Station A has a frame in the air when stations B, C, and D sense the channel and finds it busy</a:t>
            </a:r>
          </a:p>
          <a:p>
            <a:r>
              <a:rPr lang="en-US" altLang="zh-TW" sz="2400" smtClean="0">
                <a:ea typeface="新細明體" pitchFamily="18" charset="-120"/>
              </a:rPr>
              <a:t>Each of the three stations will run its random number generator to get a back-off time by random</a:t>
            </a:r>
          </a:p>
          <a:p>
            <a:r>
              <a:rPr lang="en-US" altLang="zh-TW" sz="2400" smtClean="0">
                <a:ea typeface="新細明體" pitchFamily="18" charset="-120"/>
              </a:rPr>
              <a:t>Station C followed by D and B draws the smallest number</a:t>
            </a:r>
          </a:p>
          <a:p>
            <a:r>
              <a:rPr lang="en-US" altLang="zh-TW" sz="2400" smtClean="0">
                <a:ea typeface="新細明體" pitchFamily="18" charset="-120"/>
              </a:rPr>
              <a:t>All three terminal persists on sensing the channel and defer their transmission until the transmission of terminal A is completed</a:t>
            </a:r>
          </a:p>
          <a:p>
            <a:r>
              <a:rPr lang="en-US" altLang="zh-TW" sz="2400" smtClean="0">
                <a:ea typeface="新細明體" pitchFamily="18" charset="-120"/>
              </a:rPr>
              <a:t>After completion, all three terminals wait for the inter-frame spacing (IFS) and start their counters immediately afterward</a:t>
            </a:r>
          </a:p>
          <a:p>
            <a:r>
              <a:rPr lang="en-US" altLang="zh-TW" sz="2400" smtClean="0">
                <a:ea typeface="新細明體" pitchFamily="18" charset="-120"/>
              </a:rPr>
              <a:t>As soon as C’s backoff timer expires, it starts transmission of its frame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 smtClean="0">
                <a:ea typeface="新細明體" pitchFamily="18" charset="-120"/>
              </a:rPr>
              <a:t>When C starts transmitting, B and D freeze their counters</a:t>
            </a:r>
          </a:p>
          <a:p>
            <a:r>
              <a:rPr lang="en-US" altLang="zh-TW" sz="2400" dirty="0" smtClean="0">
                <a:ea typeface="新細明體" pitchFamily="18" charset="-120"/>
              </a:rPr>
              <a:t>After C has completed its transmission and another period IFS has elapsed, D and B resumes their counters</a:t>
            </a:r>
          </a:p>
          <a:p>
            <a:r>
              <a:rPr lang="en-US" altLang="zh-TW" sz="2400" dirty="0" smtClean="0">
                <a:ea typeface="新細明體" pitchFamily="18" charset="-120"/>
              </a:rPr>
              <a:t>D will finish its counter first and starts transmission.  Then E and B </a:t>
            </a:r>
            <a:r>
              <a:rPr lang="en-US" altLang="zh-TW" sz="2400" dirty="0" smtClean="0">
                <a:ea typeface="新細明體" pitchFamily="18" charset="-120"/>
              </a:rPr>
              <a:t>transmit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smtClean="0">
                <a:ea typeface="新細明體" pitchFamily="18" charset="-120"/>
              </a:rPr>
              <a:t>Random Backoff Time</a:t>
            </a:r>
            <a:endParaRPr lang="en-US" altLang="en-US" sz="3600" smtClean="0"/>
          </a:p>
        </p:txBody>
      </p:sp>
      <p:sp>
        <p:nvSpPr>
          <p:cNvPr id="54275" name="Rectangle 3"/>
          <p:cNvSpPr txBox="1">
            <a:spLocks noChangeArrowheads="1"/>
          </p:cNvSpPr>
          <p:nvPr/>
        </p:nvSpPr>
        <p:spPr bwMode="auto">
          <a:xfrm>
            <a:off x="457200" y="1509758"/>
            <a:ext cx="8229600" cy="29300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87425" indent="-293688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81113" indent="-2921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98613" indent="-315913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0558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130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9702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274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zh-TW" sz="2400" dirty="0" smtClean="0">
                <a:ea typeface="新細明體" pitchFamily="18" charset="-120"/>
              </a:rPr>
              <a:t>Collison is still possible in CSMA/CA</a:t>
            </a:r>
          </a:p>
          <a:p>
            <a:pPr>
              <a:lnSpc>
                <a:spcPct val="80000"/>
              </a:lnSpc>
            </a:pPr>
            <a:r>
              <a:rPr lang="en-US" altLang="zh-TW" sz="2400" dirty="0" err="1" smtClean="0">
                <a:ea typeface="新細明體" pitchFamily="18" charset="-120"/>
              </a:rPr>
              <a:t>Backoff</a:t>
            </a:r>
            <a:r>
              <a:rPr lang="en-US" altLang="zh-TW" sz="2400" dirty="0" smtClean="0">
                <a:ea typeface="新細明體" pitchFamily="18" charset="-120"/>
              </a:rPr>
              <a:t> </a:t>
            </a:r>
            <a:r>
              <a:rPr lang="en-US" altLang="zh-TW" sz="2400" dirty="0">
                <a:ea typeface="新細明體" pitchFamily="18" charset="-120"/>
              </a:rPr>
              <a:t>time at attempt </a:t>
            </a:r>
            <a:r>
              <a:rPr lang="en-US" altLang="zh-TW" sz="2400" i="1" dirty="0" err="1">
                <a:ea typeface="新細明體" pitchFamily="18" charset="-120"/>
              </a:rPr>
              <a:t>i</a:t>
            </a:r>
            <a:r>
              <a:rPr lang="en-US" altLang="zh-TW" sz="2400" dirty="0">
                <a:ea typeface="新細明體" pitchFamily="18" charset="-120"/>
              </a:rPr>
              <a:t> = random(0</a:t>
            </a:r>
            <a:r>
              <a:rPr lang="en-US" altLang="zh-TW" sz="2400" dirty="0" smtClean="0">
                <a:ea typeface="新細明體" pitchFamily="18" charset="-120"/>
              </a:rPr>
              <a:t>,          </a:t>
            </a:r>
            <a:r>
              <a:rPr lang="en-US" altLang="zh-TW" sz="2400" dirty="0">
                <a:ea typeface="新細明體" pitchFamily="18" charset="-120"/>
              </a:rPr>
              <a:t>) </a:t>
            </a:r>
            <a:r>
              <a:rPr lang="zh-TW" altLang="en-US" sz="2400" dirty="0">
                <a:ea typeface="新細明體" pitchFamily="18" charset="-120"/>
                <a:cs typeface="Times New Roman" panose="02020603050405020304" pitchFamily="18" charset="0"/>
              </a:rPr>
              <a:t>＊ </a:t>
            </a:r>
            <a:r>
              <a:rPr lang="en-US" altLang="zh-TW" sz="2400" dirty="0">
                <a:ea typeface="新細明體" pitchFamily="18" charset="-120"/>
              </a:rPr>
              <a:t>slot time,</a:t>
            </a:r>
          </a:p>
          <a:p>
            <a:pPr lvl="1">
              <a:lnSpc>
                <a:spcPct val="80000"/>
              </a:lnSpc>
            </a:pPr>
            <a:r>
              <a:rPr lang="en-US" altLang="zh-TW" sz="2000" dirty="0">
                <a:ea typeface="新細明體" pitchFamily="18" charset="-120"/>
              </a:rPr>
              <a:t>random(0,         ) = pseudorandom integer drawn from a uniform distribution over the interval [0,            ] </a:t>
            </a:r>
          </a:p>
          <a:p>
            <a:pPr lvl="1">
              <a:lnSpc>
                <a:spcPct val="80000"/>
              </a:lnSpc>
            </a:pPr>
            <a:r>
              <a:rPr lang="en-US" altLang="zh-TW" sz="2000" dirty="0">
                <a:ea typeface="新細明體" pitchFamily="18" charset="-120"/>
              </a:rPr>
              <a:t>slot time depends on the physical layer characteristics</a:t>
            </a:r>
          </a:p>
          <a:p>
            <a:pPr>
              <a:lnSpc>
                <a:spcPct val="80000"/>
              </a:lnSpc>
            </a:pPr>
            <a:r>
              <a:rPr lang="en-US" altLang="zh-TW" sz="2400" dirty="0">
                <a:ea typeface="新細明體" pitchFamily="18" charset="-120"/>
              </a:rPr>
              <a:t>Binary exponential </a:t>
            </a:r>
            <a:r>
              <a:rPr lang="en-US" altLang="zh-TW" sz="2400" dirty="0" err="1">
                <a:ea typeface="新細明體" pitchFamily="18" charset="-120"/>
              </a:rPr>
              <a:t>backoff</a:t>
            </a:r>
            <a:endParaRPr lang="en-US" altLang="zh-TW" sz="2400" dirty="0">
              <a:ea typeface="新細明體" pitchFamily="18" charset="-120"/>
            </a:endParaRPr>
          </a:p>
          <a:p>
            <a:pPr lvl="1">
              <a:lnSpc>
                <a:spcPct val="80000"/>
              </a:lnSpc>
            </a:pPr>
            <a:r>
              <a:rPr lang="en-US" altLang="zh-TW" sz="2000" dirty="0">
                <a:ea typeface="新細明體" pitchFamily="18" charset="-120"/>
              </a:rPr>
              <a:t>W </a:t>
            </a:r>
            <a:r>
              <a:rPr lang="en-US" altLang="zh-TW" sz="2000" dirty="0">
                <a:ea typeface="新細明體" pitchFamily="18" charset="-120"/>
                <a:sym typeface="Symbol" panose="05050102010706020507" pitchFamily="18" charset="2"/>
              </a:rPr>
              <a:t> </a:t>
            </a:r>
            <a:r>
              <a:rPr lang="en-US" altLang="zh-TW" sz="2000" dirty="0">
                <a:ea typeface="新細明體" pitchFamily="18" charset="-120"/>
              </a:rPr>
              <a:t>W</a:t>
            </a:r>
            <a:r>
              <a:rPr lang="en-US" altLang="zh-TW" sz="2000" baseline="-10000" dirty="0">
                <a:ea typeface="新細明體" pitchFamily="18" charset="-120"/>
              </a:rPr>
              <a:t>i</a:t>
            </a:r>
            <a:r>
              <a:rPr lang="en-US" altLang="zh-TW" sz="2000" dirty="0">
                <a:ea typeface="新細明體" pitchFamily="18" charset="-120"/>
              </a:rPr>
              <a:t> </a:t>
            </a:r>
            <a:r>
              <a:rPr lang="en-US" altLang="zh-TW" sz="2000" dirty="0">
                <a:ea typeface="新細明體" pitchFamily="18" charset="-120"/>
                <a:sym typeface="Symbol" panose="05050102010706020507" pitchFamily="18" charset="2"/>
              </a:rPr>
              <a:t> </a:t>
            </a:r>
            <a:r>
              <a:rPr lang="en-US" altLang="zh-TW" sz="2000" dirty="0" err="1">
                <a:ea typeface="新細明體" pitchFamily="18" charset="-120"/>
                <a:sym typeface="Symbol" panose="05050102010706020507" pitchFamily="18" charset="2"/>
              </a:rPr>
              <a:t>Wmax</a:t>
            </a:r>
            <a:endParaRPr lang="en-US" altLang="zh-TW" sz="2000" dirty="0">
              <a:ea typeface="新細明體" pitchFamily="18" charset="-120"/>
              <a:sym typeface="Symbol" panose="05050102010706020507" pitchFamily="18" charset="2"/>
            </a:endParaRPr>
          </a:p>
          <a:p>
            <a:pPr lvl="1">
              <a:lnSpc>
                <a:spcPct val="80000"/>
              </a:lnSpc>
            </a:pPr>
            <a:r>
              <a:rPr lang="en-US" altLang="zh-TW" sz="2000" dirty="0">
                <a:ea typeface="新細明體" pitchFamily="18" charset="-120"/>
              </a:rPr>
              <a:t>W</a:t>
            </a:r>
            <a:r>
              <a:rPr lang="en-US" altLang="zh-TW" sz="2000" baseline="-10000" dirty="0">
                <a:ea typeface="新細明體" pitchFamily="18" charset="-120"/>
              </a:rPr>
              <a:t>i</a:t>
            </a:r>
            <a:r>
              <a:rPr lang="en-US" altLang="zh-TW" sz="2000" dirty="0">
                <a:ea typeface="新細明體" pitchFamily="18" charset="-120"/>
              </a:rPr>
              <a:t> takes an initial value of W,  and is doubled for every retransmission, until </a:t>
            </a:r>
            <a:r>
              <a:rPr lang="en-US" altLang="zh-TW" sz="2000" dirty="0" err="1">
                <a:ea typeface="新細明體" pitchFamily="18" charset="-120"/>
              </a:rPr>
              <a:t>Wmax</a:t>
            </a:r>
            <a:r>
              <a:rPr lang="en-US" altLang="zh-TW" sz="2000" dirty="0">
                <a:ea typeface="新細明體" pitchFamily="18" charset="-120"/>
              </a:rPr>
              <a:t> is reached 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zh-TW" sz="2400" dirty="0">
              <a:ea typeface="新細明體" pitchFamily="18" charset="-120"/>
            </a:endParaRPr>
          </a:p>
        </p:txBody>
      </p:sp>
      <p:graphicFrame>
        <p:nvGraphicFramePr>
          <p:cNvPr id="5427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502804"/>
              </p:ext>
            </p:extLst>
          </p:nvPr>
        </p:nvGraphicFramePr>
        <p:xfrm>
          <a:off x="6087926" y="1914004"/>
          <a:ext cx="514350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59" name="Equation" r:id="rId3" imgW="381000" imgH="228600" progId="Equation.3">
                  <p:embed/>
                </p:oleObj>
              </mc:Choice>
              <mc:Fallback>
                <p:oleObj name="Equation" r:id="rId3" imgW="38100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7926" y="1914004"/>
                        <a:ext cx="514350" cy="306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7888327"/>
              </p:ext>
            </p:extLst>
          </p:nvPr>
        </p:nvGraphicFramePr>
        <p:xfrm>
          <a:off x="2522947" y="2272077"/>
          <a:ext cx="514350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60" name="Equation" r:id="rId5" imgW="381000" imgH="228600" progId="Equation.3">
                  <p:embed/>
                </p:oleObj>
              </mc:Choice>
              <mc:Fallback>
                <p:oleObj name="Equation" r:id="rId5" imgW="38100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2947" y="2272077"/>
                        <a:ext cx="514350" cy="306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8" name="Object 8"/>
          <p:cNvGraphicFramePr>
            <a:graphicFrameLocks noChangeAspect="1"/>
          </p:cNvGraphicFramePr>
          <p:nvPr/>
        </p:nvGraphicFramePr>
        <p:xfrm>
          <a:off x="4848225" y="2370138"/>
          <a:ext cx="514350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61" name="Equation" r:id="rId6" imgW="381000" imgH="228600" progId="Equation.3">
                  <p:embed/>
                </p:oleObj>
              </mc:Choice>
              <mc:Fallback>
                <p:oleObj name="Equation" r:id="rId6" imgW="38100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8225" y="2370138"/>
                        <a:ext cx="514350" cy="306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4279" name="Picture 2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9388" y="4316413"/>
            <a:ext cx="3573462" cy="118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280" name="Text Box 23"/>
          <p:cNvSpPr txBox="1">
            <a:spLocks noChangeArrowheads="1"/>
          </p:cNvSpPr>
          <p:nvPr/>
        </p:nvSpPr>
        <p:spPr bwMode="auto">
          <a:xfrm>
            <a:off x="685800" y="5627688"/>
            <a:ext cx="8077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latin typeface="Times New Roman" panose="02020603050405020304" pitchFamily="18" charset="0"/>
              </a:rPr>
              <a:t>where </a:t>
            </a:r>
            <a:r>
              <a:rPr lang="en-US" altLang="en-US" i="1">
                <a:latin typeface="Times New Roman" panose="02020603050405020304" pitchFamily="18" charset="0"/>
              </a:rPr>
              <a:t>r</a:t>
            </a:r>
            <a:r>
              <a:rPr lang="en-US" altLang="en-US">
                <a:latin typeface="Times New Roman" panose="02020603050405020304" pitchFamily="18" charset="0"/>
              </a:rPr>
              <a:t> is the truncation factor and </a:t>
            </a:r>
            <a:r>
              <a:rPr lang="en-US" altLang="en-US" i="1">
                <a:latin typeface="Times New Roman" panose="02020603050405020304" pitchFamily="18" charset="0"/>
              </a:rPr>
              <a:t>R</a:t>
            </a:r>
            <a:r>
              <a:rPr lang="en-US" altLang="en-US">
                <a:latin typeface="Times New Roman" panose="02020603050405020304" pitchFamily="18" charset="0"/>
              </a:rPr>
              <a:t> is the maximum of attempts allowed</a:t>
            </a:r>
            <a:r>
              <a:rPr lang="en-US" altLang="en-US" sz="3600">
                <a:latin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>
          <a:xfrm>
            <a:off x="457200" y="214313"/>
            <a:ext cx="7543800" cy="1020762"/>
          </a:xfrm>
        </p:spPr>
        <p:txBody>
          <a:bodyPr/>
          <a:lstStyle/>
          <a:p>
            <a:r>
              <a:rPr lang="en-US" altLang="zh-TW" sz="3600" smtClean="0">
                <a:ea typeface="新細明體" pitchFamily="18" charset="-120"/>
              </a:rPr>
              <a:t>Acknowledgment for MAC Recovery</a:t>
            </a:r>
            <a:endParaRPr lang="en-US" altLang="en-US" sz="3600" smtClean="0"/>
          </a:p>
        </p:txBody>
      </p:sp>
      <p:pic>
        <p:nvPicPr>
          <p:cNvPr id="55299" name="Picture 4" descr="fig11_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088" y="1871663"/>
            <a:ext cx="5638800" cy="451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smtClean="0">
                <a:ea typeface="新細明體" pitchFamily="18" charset="-120"/>
              </a:rPr>
              <a:t>This is an option in 802.11</a:t>
            </a:r>
          </a:p>
          <a:p>
            <a:r>
              <a:rPr lang="en-US" altLang="zh-TW" sz="2400" smtClean="0">
                <a:ea typeface="新細明體" pitchFamily="18" charset="-120"/>
              </a:rPr>
              <a:t>When the AP receives a packet of data, it waits for a SIFS and sends the ACK</a:t>
            </a:r>
          </a:p>
          <a:p>
            <a:r>
              <a:rPr lang="en-US" altLang="zh-TW" sz="2400" smtClean="0">
                <a:ea typeface="新細明體" pitchFamily="18" charset="-120"/>
              </a:rPr>
              <a:t>Since SIFS &lt; DIFS, all other MS must wait until transmission of the ACK to the MS is completed</a:t>
            </a:r>
          </a:p>
          <a:p>
            <a:r>
              <a:rPr lang="en-US" altLang="zh-TW" sz="2400" smtClean="0">
                <a:ea typeface="新細明體" pitchFamily="18" charset="-120"/>
              </a:rPr>
              <a:t>If this option is not implemented, ACK is left for other layers of protocol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b="1" i="1" smtClean="0"/>
              <a:t>Scheduling</a:t>
            </a:r>
          </a:p>
        </p:txBody>
      </p:sp>
      <p:pic>
        <p:nvPicPr>
          <p:cNvPr id="57347" name="Picture 4" descr="Garcia_Widjaja2e04dh_adv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875" y="714375"/>
            <a:ext cx="1614488" cy="204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500" smtClean="0"/>
              <a:t>Scheduling for Medium Access Control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Schedule frame transmissions to avoid collision in shared medium</a:t>
            </a:r>
          </a:p>
          <a:p>
            <a:pPr marL="742950" lvl="1" indent="-285750" eaLnBrk="1" hangingPunct="1">
              <a:buFont typeface="Wingdings" panose="05000000000000000000" pitchFamily="2" charset="2"/>
              <a:buChar char="ü"/>
            </a:pPr>
            <a:r>
              <a:rPr lang="en-US" altLang="en-US" smtClean="0"/>
              <a:t>More efficient channel utilization</a:t>
            </a:r>
          </a:p>
          <a:p>
            <a:pPr marL="742950" lvl="1" indent="-285750" eaLnBrk="1" hangingPunct="1">
              <a:buFont typeface="Wingdings" panose="05000000000000000000" pitchFamily="2" charset="2"/>
              <a:buChar char="ü"/>
            </a:pPr>
            <a:r>
              <a:rPr lang="en-US" altLang="en-US" smtClean="0"/>
              <a:t>Less variability in delays</a:t>
            </a:r>
          </a:p>
          <a:p>
            <a:pPr marL="742950" lvl="1" indent="-285750" eaLnBrk="1" hangingPunct="1">
              <a:buFont typeface="Wingdings" panose="05000000000000000000" pitchFamily="2" charset="2"/>
              <a:buChar char="ü"/>
            </a:pPr>
            <a:r>
              <a:rPr lang="en-US" altLang="en-US" smtClean="0"/>
              <a:t>Can provide fairness to stations</a:t>
            </a:r>
          </a:p>
          <a:p>
            <a:pPr marL="742950" lvl="1" indent="-285750" eaLnBrk="1" hangingPunct="1">
              <a:buFont typeface="Wingdings" panose="05000000000000000000" pitchFamily="2" charset="2"/>
              <a:buChar char="û"/>
            </a:pPr>
            <a:r>
              <a:rPr lang="en-US" altLang="en-US" smtClean="0"/>
              <a:t>Increased computational or procedural complexity</a:t>
            </a:r>
          </a:p>
          <a:p>
            <a:pPr eaLnBrk="1" hangingPunct="1"/>
            <a:r>
              <a:rPr lang="en-US" altLang="en-US" smtClean="0"/>
              <a:t>Two main approaches</a:t>
            </a:r>
          </a:p>
          <a:p>
            <a:pPr marL="742950" lvl="1" indent="-285750" eaLnBrk="1" hangingPunct="1"/>
            <a:r>
              <a:rPr lang="en-US" altLang="en-US" smtClean="0"/>
              <a:t>Reservation</a:t>
            </a:r>
          </a:p>
          <a:p>
            <a:pPr marL="742950" lvl="1" indent="-285750" eaLnBrk="1" hangingPunct="1"/>
            <a:r>
              <a:rPr lang="en-US" altLang="en-US" smtClean="0"/>
              <a:t>Polling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Reservations Systems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6725" y="1298575"/>
            <a:ext cx="8229600" cy="2560638"/>
          </a:xfrm>
        </p:spPr>
        <p:txBody>
          <a:bodyPr/>
          <a:lstStyle/>
          <a:p>
            <a:pPr eaLnBrk="1" hangingPunct="1"/>
            <a:r>
              <a:rPr lang="en-US" altLang="en-US" sz="2400" i="1" smtClean="0"/>
              <a:t>Centralized systems</a:t>
            </a:r>
            <a:r>
              <a:rPr lang="en-US" altLang="en-US" sz="2400" smtClean="0"/>
              <a:t>: A central controller accepts requests from stations and issues grants to transmit</a:t>
            </a:r>
          </a:p>
          <a:p>
            <a:pPr marL="742950" lvl="1" indent="-285750" eaLnBrk="1" hangingPunct="1"/>
            <a:r>
              <a:rPr lang="en-US" altLang="en-US" sz="2000" smtClean="0"/>
              <a:t>Frequency Division Duplex (FDD):  Separate frequency bands for uplink &amp; downlink</a:t>
            </a:r>
          </a:p>
          <a:p>
            <a:pPr marL="742950" lvl="1" indent="-285750" eaLnBrk="1" hangingPunct="1"/>
            <a:r>
              <a:rPr lang="en-US" altLang="en-US" sz="2000" smtClean="0"/>
              <a:t>Time-Division Duplex (TDD):  Uplink &amp; downlink time-share the same channel</a:t>
            </a:r>
          </a:p>
          <a:p>
            <a:pPr eaLnBrk="1" hangingPunct="1"/>
            <a:r>
              <a:rPr lang="en-US" altLang="en-US" sz="2400" i="1" smtClean="0"/>
              <a:t>Distributed systems</a:t>
            </a:r>
            <a:r>
              <a:rPr lang="en-US" altLang="en-US" sz="2400" smtClean="0"/>
              <a:t>:  Stations implement a decentralized algorithm to determine transmission order</a:t>
            </a:r>
            <a:endParaRPr lang="en-US" altLang="en-US" sz="2800" smtClean="0"/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1050925" y="6243638"/>
            <a:ext cx="182563" cy="2444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59397" name="Rectangle 5"/>
          <p:cNvSpPr>
            <a:spLocks noChangeArrowheads="1"/>
          </p:cNvSpPr>
          <p:nvPr/>
        </p:nvSpPr>
        <p:spPr bwMode="auto">
          <a:xfrm>
            <a:off x="1957388" y="4933950"/>
            <a:ext cx="306387" cy="398463"/>
          </a:xfrm>
          <a:prstGeom prst="rect">
            <a:avLst/>
          </a:prstGeom>
          <a:solidFill>
            <a:srgbClr val="FF99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59398" name="Rectangle 6"/>
          <p:cNvSpPr>
            <a:spLocks noChangeArrowheads="1"/>
          </p:cNvSpPr>
          <p:nvPr/>
        </p:nvSpPr>
        <p:spPr bwMode="auto">
          <a:xfrm>
            <a:off x="1720850" y="6243638"/>
            <a:ext cx="180975" cy="2444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59399" name="Rectangle 7"/>
          <p:cNvSpPr>
            <a:spLocks noChangeArrowheads="1"/>
          </p:cNvSpPr>
          <p:nvPr/>
        </p:nvSpPr>
        <p:spPr bwMode="auto">
          <a:xfrm>
            <a:off x="2400300" y="6257925"/>
            <a:ext cx="180975" cy="2444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59400" name="Rectangle 8"/>
          <p:cNvSpPr>
            <a:spLocks noChangeArrowheads="1"/>
          </p:cNvSpPr>
          <p:nvPr/>
        </p:nvSpPr>
        <p:spPr bwMode="auto">
          <a:xfrm>
            <a:off x="2954338" y="6265863"/>
            <a:ext cx="180975" cy="2444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59401" name="Line 9"/>
          <p:cNvSpPr>
            <a:spLocks noChangeShapeType="1"/>
          </p:cNvSpPr>
          <p:nvPr/>
        </p:nvSpPr>
        <p:spPr bwMode="auto">
          <a:xfrm flipH="1">
            <a:off x="1093788" y="5275263"/>
            <a:ext cx="804862" cy="955675"/>
          </a:xfrm>
          <a:prstGeom prst="line">
            <a:avLst/>
          </a:prstGeom>
          <a:noFill/>
          <a:ln w="12700">
            <a:solidFill>
              <a:srgbClr val="FF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2" name="Line 10"/>
          <p:cNvSpPr>
            <a:spLocks noChangeShapeType="1"/>
          </p:cNvSpPr>
          <p:nvPr/>
        </p:nvSpPr>
        <p:spPr bwMode="auto">
          <a:xfrm flipH="1">
            <a:off x="1763713" y="5414963"/>
            <a:ext cx="209550" cy="815975"/>
          </a:xfrm>
          <a:prstGeom prst="line">
            <a:avLst/>
          </a:prstGeom>
          <a:noFill/>
          <a:ln w="12700">
            <a:solidFill>
              <a:srgbClr val="FF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3" name="Line 11"/>
          <p:cNvSpPr>
            <a:spLocks noChangeShapeType="1"/>
          </p:cNvSpPr>
          <p:nvPr/>
        </p:nvSpPr>
        <p:spPr bwMode="auto">
          <a:xfrm>
            <a:off x="2214563" y="5403850"/>
            <a:ext cx="247650" cy="839788"/>
          </a:xfrm>
          <a:prstGeom prst="line">
            <a:avLst/>
          </a:prstGeom>
          <a:noFill/>
          <a:ln w="12700">
            <a:solidFill>
              <a:srgbClr val="FF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4" name="Line 12"/>
          <p:cNvSpPr>
            <a:spLocks noChangeShapeType="1"/>
          </p:cNvSpPr>
          <p:nvPr/>
        </p:nvSpPr>
        <p:spPr bwMode="auto">
          <a:xfrm>
            <a:off x="2351088" y="5326063"/>
            <a:ext cx="636587" cy="927100"/>
          </a:xfrm>
          <a:prstGeom prst="line">
            <a:avLst/>
          </a:prstGeom>
          <a:noFill/>
          <a:ln w="12700">
            <a:solidFill>
              <a:srgbClr val="FF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5" name="Line 13"/>
          <p:cNvSpPr>
            <a:spLocks noChangeShapeType="1"/>
          </p:cNvSpPr>
          <p:nvPr/>
        </p:nvSpPr>
        <p:spPr bwMode="auto">
          <a:xfrm flipV="1">
            <a:off x="1179513" y="5427663"/>
            <a:ext cx="676275" cy="815975"/>
          </a:xfrm>
          <a:prstGeom prst="line">
            <a:avLst/>
          </a:prstGeom>
          <a:noFill/>
          <a:ln w="12700">
            <a:solidFill>
              <a:srgbClr val="FF33CC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6" name="Line 14"/>
          <p:cNvSpPr>
            <a:spLocks noChangeShapeType="1"/>
          </p:cNvSpPr>
          <p:nvPr/>
        </p:nvSpPr>
        <p:spPr bwMode="auto">
          <a:xfrm flipV="1">
            <a:off x="1849438" y="5486400"/>
            <a:ext cx="158750" cy="757238"/>
          </a:xfrm>
          <a:prstGeom prst="line">
            <a:avLst/>
          </a:prstGeom>
          <a:noFill/>
          <a:ln w="12700">
            <a:solidFill>
              <a:srgbClr val="FF33CC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7" name="Line 15"/>
          <p:cNvSpPr>
            <a:spLocks noChangeShapeType="1"/>
          </p:cNvSpPr>
          <p:nvPr/>
        </p:nvSpPr>
        <p:spPr bwMode="auto">
          <a:xfrm flipH="1" flipV="1">
            <a:off x="2349500" y="5575300"/>
            <a:ext cx="188913" cy="682625"/>
          </a:xfrm>
          <a:prstGeom prst="line">
            <a:avLst/>
          </a:prstGeom>
          <a:noFill/>
          <a:ln w="12700">
            <a:solidFill>
              <a:srgbClr val="FF33CC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8" name="Line 16"/>
          <p:cNvSpPr>
            <a:spLocks noChangeShapeType="1"/>
          </p:cNvSpPr>
          <p:nvPr/>
        </p:nvSpPr>
        <p:spPr bwMode="auto">
          <a:xfrm flipH="1" flipV="1">
            <a:off x="2516188" y="5446713"/>
            <a:ext cx="557212" cy="806450"/>
          </a:xfrm>
          <a:prstGeom prst="line">
            <a:avLst/>
          </a:prstGeom>
          <a:noFill/>
          <a:ln w="12700">
            <a:solidFill>
              <a:srgbClr val="FF33CC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9" name="Rectangle 17"/>
          <p:cNvSpPr>
            <a:spLocks noChangeArrowheads="1"/>
          </p:cNvSpPr>
          <p:nvPr/>
        </p:nvSpPr>
        <p:spPr bwMode="auto">
          <a:xfrm>
            <a:off x="755650" y="4481513"/>
            <a:ext cx="1171575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Central</a:t>
            </a:r>
          </a:p>
          <a:p>
            <a:r>
              <a:rPr lang="en-US" altLang="en-US"/>
              <a:t>Controller</a:t>
            </a:r>
          </a:p>
        </p:txBody>
      </p:sp>
      <p:grpSp>
        <p:nvGrpSpPr>
          <p:cNvPr id="59410" name="Group 18"/>
          <p:cNvGrpSpPr>
            <a:grpSpLocks/>
          </p:cNvGrpSpPr>
          <p:nvPr/>
        </p:nvGrpSpPr>
        <p:grpSpPr bwMode="auto">
          <a:xfrm>
            <a:off x="5045075" y="4445000"/>
            <a:ext cx="2665413" cy="2197100"/>
            <a:chOff x="3441" y="2235"/>
            <a:chExt cx="1961" cy="1653"/>
          </a:xfrm>
        </p:grpSpPr>
        <p:sp>
          <p:nvSpPr>
            <p:cNvPr id="59411" name="Line 19"/>
            <p:cNvSpPr>
              <a:spLocks noChangeShapeType="1"/>
            </p:cNvSpPr>
            <p:nvPr/>
          </p:nvSpPr>
          <p:spPr bwMode="auto">
            <a:xfrm>
              <a:off x="3690" y="2933"/>
              <a:ext cx="568" cy="15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12" name="Line 20"/>
            <p:cNvSpPr>
              <a:spLocks noChangeShapeType="1"/>
            </p:cNvSpPr>
            <p:nvPr/>
          </p:nvSpPr>
          <p:spPr bwMode="auto">
            <a:xfrm flipH="1">
              <a:off x="4767" y="2726"/>
              <a:ext cx="398" cy="3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13" name="Line 21"/>
            <p:cNvSpPr>
              <a:spLocks noChangeShapeType="1"/>
            </p:cNvSpPr>
            <p:nvPr/>
          </p:nvSpPr>
          <p:spPr bwMode="auto">
            <a:xfrm>
              <a:off x="4494" y="2429"/>
              <a:ext cx="43" cy="4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14" name="Line 22"/>
            <p:cNvSpPr>
              <a:spLocks noChangeShapeType="1"/>
            </p:cNvSpPr>
            <p:nvPr/>
          </p:nvSpPr>
          <p:spPr bwMode="auto">
            <a:xfrm flipV="1">
              <a:off x="4026" y="3290"/>
              <a:ext cx="376" cy="3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15" name="Line 23"/>
            <p:cNvSpPr>
              <a:spLocks noChangeShapeType="1"/>
            </p:cNvSpPr>
            <p:nvPr/>
          </p:nvSpPr>
          <p:spPr bwMode="auto">
            <a:xfrm flipH="1" flipV="1">
              <a:off x="4758" y="3319"/>
              <a:ext cx="459" cy="35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59416" name="Object 24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3441" y="2817"/>
            <a:ext cx="283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551" name="Microsoft ClipArt Gallery" r:id="rId3" imgW="3238500" imgH="3429000" progId="MS_ClipArt_Gallery">
                    <p:embed/>
                  </p:oleObj>
                </mc:Choice>
                <mc:Fallback>
                  <p:oleObj name="Microsoft ClipArt Gallery" r:id="rId3" imgW="3238500" imgH="3429000" progId="MS_ClipArt_Gallery">
                    <p:embed/>
                    <p:pic>
                      <p:nvPicPr>
                        <p:cNvPr id="0" name="Object 2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41" y="2817"/>
                          <a:ext cx="283" cy="2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417" name="Object 25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3817" y="3622"/>
            <a:ext cx="283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552" name="Microsoft ClipArt Gallery" r:id="rId5" imgW="3238500" imgH="3429000" progId="MS_ClipArt_Gallery">
                    <p:embed/>
                  </p:oleObj>
                </mc:Choice>
                <mc:Fallback>
                  <p:oleObj name="Microsoft ClipArt Gallery" r:id="rId5" imgW="3238500" imgH="3429000" progId="MS_ClipArt_Gallery">
                    <p:embed/>
                    <p:pic>
                      <p:nvPicPr>
                        <p:cNvPr id="0" name="Object 2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17" y="3622"/>
                          <a:ext cx="283" cy="2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418" name="Object 26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5017" y="3636"/>
            <a:ext cx="283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553" name="Microsoft ClipArt Gallery" r:id="rId6" imgW="3238500" imgH="3429000" progId="MS_ClipArt_Gallery">
                    <p:embed/>
                  </p:oleObj>
                </mc:Choice>
                <mc:Fallback>
                  <p:oleObj name="Microsoft ClipArt Gallery" r:id="rId6" imgW="3238500" imgH="3429000" progId="MS_ClipArt_Gallery">
                    <p:embed/>
                    <p:pic>
                      <p:nvPicPr>
                        <p:cNvPr id="0" name="Object 2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17" y="3636"/>
                          <a:ext cx="283" cy="2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419" name="Object 27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5119" y="2562"/>
            <a:ext cx="283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554" name="Microsoft ClipArt Gallery" r:id="rId7" imgW="3238500" imgH="3429000" progId="MS_ClipArt_Gallery">
                    <p:embed/>
                  </p:oleObj>
                </mc:Choice>
                <mc:Fallback>
                  <p:oleObj name="Microsoft ClipArt Gallery" r:id="rId7" imgW="3238500" imgH="3429000" progId="MS_ClipArt_Gallery">
                    <p:embed/>
                    <p:pic>
                      <p:nvPicPr>
                        <p:cNvPr id="0" name="Object 2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19" y="2562"/>
                          <a:ext cx="283" cy="2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420" name="Object 28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4363" y="2235"/>
            <a:ext cx="283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555" name="Microsoft ClipArt Gallery" r:id="rId8" imgW="3238500" imgH="3429000" progId="MS_ClipArt_Gallery">
                    <p:embed/>
                  </p:oleObj>
                </mc:Choice>
                <mc:Fallback>
                  <p:oleObj name="Microsoft ClipArt Gallery" r:id="rId8" imgW="3238500" imgH="3429000" progId="MS_ClipArt_Gallery">
                    <p:embed/>
                    <p:pic>
                      <p:nvPicPr>
                        <p:cNvPr id="0" name="Object 2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3" y="2235"/>
                          <a:ext cx="283" cy="2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Reservation Systems</a:t>
            </a:r>
          </a:p>
        </p:txBody>
      </p:sp>
      <p:sp>
        <p:nvSpPr>
          <p:cNvPr id="60419" name="Line 52"/>
          <p:cNvSpPr>
            <a:spLocks noChangeShapeType="1"/>
          </p:cNvSpPr>
          <p:nvPr/>
        </p:nvSpPr>
        <p:spPr bwMode="auto">
          <a:xfrm>
            <a:off x="147638" y="3441700"/>
            <a:ext cx="8166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20" name="Line 53"/>
          <p:cNvSpPr>
            <a:spLocks noChangeShapeType="1"/>
          </p:cNvSpPr>
          <p:nvPr/>
        </p:nvSpPr>
        <p:spPr bwMode="auto">
          <a:xfrm flipV="1">
            <a:off x="139700" y="1857375"/>
            <a:ext cx="0" cy="15859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21" name="Rectangle 54"/>
          <p:cNvSpPr>
            <a:spLocks noChangeArrowheads="1"/>
          </p:cNvSpPr>
          <p:nvPr/>
        </p:nvSpPr>
        <p:spPr bwMode="auto">
          <a:xfrm>
            <a:off x="812800" y="3117850"/>
            <a:ext cx="458788" cy="3302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60422" name="Rectangle 55"/>
          <p:cNvSpPr>
            <a:spLocks noChangeArrowheads="1"/>
          </p:cNvSpPr>
          <p:nvPr/>
        </p:nvSpPr>
        <p:spPr bwMode="auto">
          <a:xfrm>
            <a:off x="1374775" y="3117850"/>
            <a:ext cx="458788" cy="330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60423" name="Rectangle 56"/>
          <p:cNvSpPr>
            <a:spLocks noChangeArrowheads="1"/>
          </p:cNvSpPr>
          <p:nvPr/>
        </p:nvSpPr>
        <p:spPr bwMode="auto">
          <a:xfrm>
            <a:off x="1936750" y="3117850"/>
            <a:ext cx="458788" cy="330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60424" name="Rectangle 57"/>
          <p:cNvSpPr>
            <a:spLocks noChangeArrowheads="1"/>
          </p:cNvSpPr>
          <p:nvPr/>
        </p:nvSpPr>
        <p:spPr bwMode="auto">
          <a:xfrm>
            <a:off x="3830638" y="3117850"/>
            <a:ext cx="458787" cy="330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60425" name="Line 58"/>
          <p:cNvSpPr>
            <a:spLocks noChangeShapeType="1"/>
          </p:cNvSpPr>
          <p:nvPr/>
        </p:nvSpPr>
        <p:spPr bwMode="auto">
          <a:xfrm>
            <a:off x="3460750" y="3765550"/>
            <a:ext cx="8445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26" name="Line 59"/>
          <p:cNvSpPr>
            <a:spLocks noChangeShapeType="1"/>
          </p:cNvSpPr>
          <p:nvPr/>
        </p:nvSpPr>
        <p:spPr bwMode="auto">
          <a:xfrm flipH="1">
            <a:off x="842963" y="3765550"/>
            <a:ext cx="901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27" name="Rectangle 60"/>
          <p:cNvSpPr>
            <a:spLocks noChangeArrowheads="1"/>
          </p:cNvSpPr>
          <p:nvPr/>
        </p:nvSpPr>
        <p:spPr bwMode="auto">
          <a:xfrm>
            <a:off x="8247063" y="3121025"/>
            <a:ext cx="746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Time</a:t>
            </a:r>
          </a:p>
        </p:txBody>
      </p:sp>
      <p:sp>
        <p:nvSpPr>
          <p:cNvPr id="60428" name="Rectangle 61"/>
          <p:cNvSpPr>
            <a:spLocks noChangeArrowheads="1"/>
          </p:cNvSpPr>
          <p:nvPr/>
        </p:nvSpPr>
        <p:spPr bwMode="auto">
          <a:xfrm>
            <a:off x="2076450" y="3490913"/>
            <a:ext cx="102870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Cycle </a:t>
            </a:r>
            <a:r>
              <a:rPr lang="en-US" altLang="en-US" sz="2000" i="1"/>
              <a:t>n</a:t>
            </a:r>
          </a:p>
        </p:txBody>
      </p:sp>
      <p:sp>
        <p:nvSpPr>
          <p:cNvPr id="60429" name="Line 62"/>
          <p:cNvSpPr>
            <a:spLocks noChangeShapeType="1"/>
          </p:cNvSpPr>
          <p:nvPr/>
        </p:nvSpPr>
        <p:spPr bwMode="auto">
          <a:xfrm flipH="1">
            <a:off x="1035050" y="2484438"/>
            <a:ext cx="103188" cy="512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0" name="Rectangle 63"/>
          <p:cNvSpPr>
            <a:spLocks noChangeArrowheads="1"/>
          </p:cNvSpPr>
          <p:nvPr/>
        </p:nvSpPr>
        <p:spPr bwMode="auto">
          <a:xfrm>
            <a:off x="473075" y="1519238"/>
            <a:ext cx="1536700" cy="69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/>
              <a:t>Reservation</a:t>
            </a:r>
          </a:p>
          <a:p>
            <a:pPr algn="ctr"/>
            <a:r>
              <a:rPr lang="en-US" altLang="en-US" sz="2000"/>
              <a:t>interval</a:t>
            </a:r>
          </a:p>
        </p:txBody>
      </p:sp>
      <p:sp>
        <p:nvSpPr>
          <p:cNvPr id="60431" name="Rectangle 64"/>
          <p:cNvSpPr>
            <a:spLocks noChangeArrowheads="1"/>
          </p:cNvSpPr>
          <p:nvPr/>
        </p:nvSpPr>
        <p:spPr bwMode="auto">
          <a:xfrm>
            <a:off x="2316163" y="1627188"/>
            <a:ext cx="1733550" cy="69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/>
              <a:t>Frame </a:t>
            </a:r>
          </a:p>
          <a:p>
            <a:pPr algn="ctr"/>
            <a:r>
              <a:rPr lang="en-US" altLang="en-US" sz="2000"/>
              <a:t>transmissions</a:t>
            </a:r>
          </a:p>
        </p:txBody>
      </p:sp>
      <p:sp>
        <p:nvSpPr>
          <p:cNvPr id="60432" name="Line 65"/>
          <p:cNvSpPr>
            <a:spLocks noChangeShapeType="1"/>
          </p:cNvSpPr>
          <p:nvPr/>
        </p:nvSpPr>
        <p:spPr bwMode="auto">
          <a:xfrm flipH="1">
            <a:off x="2366963" y="2551113"/>
            <a:ext cx="458787" cy="3968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3" name="Line 66"/>
          <p:cNvSpPr>
            <a:spLocks noChangeShapeType="1"/>
          </p:cNvSpPr>
          <p:nvPr/>
        </p:nvSpPr>
        <p:spPr bwMode="auto">
          <a:xfrm>
            <a:off x="3402013" y="2468563"/>
            <a:ext cx="622300" cy="511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4" name="Rectangle 67"/>
          <p:cNvSpPr>
            <a:spLocks noChangeArrowheads="1"/>
          </p:cNvSpPr>
          <p:nvPr/>
        </p:nvSpPr>
        <p:spPr bwMode="auto">
          <a:xfrm>
            <a:off x="863600" y="3070225"/>
            <a:ext cx="26511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r</a:t>
            </a:r>
          </a:p>
        </p:txBody>
      </p:sp>
      <p:sp>
        <p:nvSpPr>
          <p:cNvPr id="60435" name="Rectangle 68"/>
          <p:cNvSpPr>
            <a:spLocks noChangeArrowheads="1"/>
          </p:cNvSpPr>
          <p:nvPr/>
        </p:nvSpPr>
        <p:spPr bwMode="auto">
          <a:xfrm>
            <a:off x="1425575" y="3070225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d</a:t>
            </a:r>
          </a:p>
        </p:txBody>
      </p:sp>
      <p:sp>
        <p:nvSpPr>
          <p:cNvPr id="60436" name="Rectangle 69"/>
          <p:cNvSpPr>
            <a:spLocks noChangeArrowheads="1"/>
          </p:cNvSpPr>
          <p:nvPr/>
        </p:nvSpPr>
        <p:spPr bwMode="auto">
          <a:xfrm>
            <a:off x="1973263" y="3082925"/>
            <a:ext cx="322262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d</a:t>
            </a:r>
          </a:p>
        </p:txBody>
      </p:sp>
      <p:sp>
        <p:nvSpPr>
          <p:cNvPr id="60437" name="Rectangle 70"/>
          <p:cNvSpPr>
            <a:spLocks noChangeArrowheads="1"/>
          </p:cNvSpPr>
          <p:nvPr/>
        </p:nvSpPr>
        <p:spPr bwMode="auto">
          <a:xfrm>
            <a:off x="3867150" y="3070225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d</a:t>
            </a:r>
          </a:p>
        </p:txBody>
      </p:sp>
      <p:sp>
        <p:nvSpPr>
          <p:cNvPr id="60438" name="Rectangle 71"/>
          <p:cNvSpPr>
            <a:spLocks noChangeArrowheads="1"/>
          </p:cNvSpPr>
          <p:nvPr/>
        </p:nvSpPr>
        <p:spPr bwMode="auto">
          <a:xfrm>
            <a:off x="4422775" y="3117850"/>
            <a:ext cx="458788" cy="3302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60439" name="Rectangle 72"/>
          <p:cNvSpPr>
            <a:spLocks noChangeArrowheads="1"/>
          </p:cNvSpPr>
          <p:nvPr/>
        </p:nvSpPr>
        <p:spPr bwMode="auto">
          <a:xfrm>
            <a:off x="4984750" y="3117850"/>
            <a:ext cx="458788" cy="330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60440" name="Rectangle 73"/>
          <p:cNvSpPr>
            <a:spLocks noChangeArrowheads="1"/>
          </p:cNvSpPr>
          <p:nvPr/>
        </p:nvSpPr>
        <p:spPr bwMode="auto">
          <a:xfrm>
            <a:off x="5548313" y="3117850"/>
            <a:ext cx="457200" cy="330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60441" name="Rectangle 74"/>
          <p:cNvSpPr>
            <a:spLocks noChangeArrowheads="1"/>
          </p:cNvSpPr>
          <p:nvPr/>
        </p:nvSpPr>
        <p:spPr bwMode="auto">
          <a:xfrm>
            <a:off x="7442200" y="3117850"/>
            <a:ext cx="457200" cy="330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60442" name="Line 75"/>
          <p:cNvSpPr>
            <a:spLocks noChangeShapeType="1"/>
          </p:cNvSpPr>
          <p:nvPr/>
        </p:nvSpPr>
        <p:spPr bwMode="auto">
          <a:xfrm>
            <a:off x="7072313" y="3765550"/>
            <a:ext cx="8429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3" name="Line 76"/>
          <p:cNvSpPr>
            <a:spLocks noChangeShapeType="1"/>
          </p:cNvSpPr>
          <p:nvPr/>
        </p:nvSpPr>
        <p:spPr bwMode="auto">
          <a:xfrm flipH="1">
            <a:off x="4452938" y="3765550"/>
            <a:ext cx="901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4" name="Rectangle 77"/>
          <p:cNvSpPr>
            <a:spLocks noChangeArrowheads="1"/>
          </p:cNvSpPr>
          <p:nvPr/>
        </p:nvSpPr>
        <p:spPr bwMode="auto">
          <a:xfrm>
            <a:off x="4473575" y="3070225"/>
            <a:ext cx="26511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r</a:t>
            </a:r>
          </a:p>
        </p:txBody>
      </p:sp>
      <p:sp>
        <p:nvSpPr>
          <p:cNvPr id="60445" name="Rectangle 78"/>
          <p:cNvSpPr>
            <a:spLocks noChangeArrowheads="1"/>
          </p:cNvSpPr>
          <p:nvPr/>
        </p:nvSpPr>
        <p:spPr bwMode="auto">
          <a:xfrm>
            <a:off x="5035550" y="3070225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d</a:t>
            </a:r>
          </a:p>
        </p:txBody>
      </p:sp>
      <p:sp>
        <p:nvSpPr>
          <p:cNvPr id="60446" name="Rectangle 79"/>
          <p:cNvSpPr>
            <a:spLocks noChangeArrowheads="1"/>
          </p:cNvSpPr>
          <p:nvPr/>
        </p:nvSpPr>
        <p:spPr bwMode="auto">
          <a:xfrm>
            <a:off x="5583238" y="3070225"/>
            <a:ext cx="322262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d</a:t>
            </a:r>
          </a:p>
        </p:txBody>
      </p:sp>
      <p:sp>
        <p:nvSpPr>
          <p:cNvPr id="60447" name="Rectangle 80"/>
          <p:cNvSpPr>
            <a:spLocks noChangeArrowheads="1"/>
          </p:cNvSpPr>
          <p:nvPr/>
        </p:nvSpPr>
        <p:spPr bwMode="auto">
          <a:xfrm>
            <a:off x="7477125" y="3059113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d</a:t>
            </a:r>
          </a:p>
        </p:txBody>
      </p:sp>
      <p:sp>
        <p:nvSpPr>
          <p:cNvPr id="60448" name="Rectangle 81"/>
          <p:cNvSpPr>
            <a:spLocks noChangeArrowheads="1"/>
          </p:cNvSpPr>
          <p:nvPr/>
        </p:nvSpPr>
        <p:spPr bwMode="auto">
          <a:xfrm>
            <a:off x="5360988" y="3522663"/>
            <a:ext cx="162560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Cycle (</a:t>
            </a:r>
            <a:r>
              <a:rPr lang="en-US" altLang="en-US" sz="2000" i="1"/>
              <a:t>n </a:t>
            </a:r>
            <a:r>
              <a:rPr lang="en-US" altLang="en-US" sz="2000"/>
              <a:t>+ 1)</a:t>
            </a:r>
          </a:p>
        </p:txBody>
      </p:sp>
      <p:sp>
        <p:nvSpPr>
          <p:cNvPr id="60449" name="Rectangle 82"/>
          <p:cNvSpPr>
            <a:spLocks noChangeArrowheads="1"/>
          </p:cNvSpPr>
          <p:nvPr/>
        </p:nvSpPr>
        <p:spPr bwMode="auto">
          <a:xfrm>
            <a:off x="1271588" y="4416425"/>
            <a:ext cx="458787" cy="3302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60450" name="Rectangle 83"/>
          <p:cNvSpPr>
            <a:spLocks noChangeArrowheads="1"/>
          </p:cNvSpPr>
          <p:nvPr/>
        </p:nvSpPr>
        <p:spPr bwMode="auto">
          <a:xfrm>
            <a:off x="1320800" y="4318000"/>
            <a:ext cx="26511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r</a:t>
            </a:r>
          </a:p>
        </p:txBody>
      </p:sp>
      <p:sp>
        <p:nvSpPr>
          <p:cNvPr id="60451" name="Rectangle 84"/>
          <p:cNvSpPr>
            <a:spLocks noChangeArrowheads="1"/>
          </p:cNvSpPr>
          <p:nvPr/>
        </p:nvSpPr>
        <p:spPr bwMode="auto">
          <a:xfrm>
            <a:off x="1928813" y="4318000"/>
            <a:ext cx="328612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=</a:t>
            </a:r>
          </a:p>
        </p:txBody>
      </p:sp>
      <p:grpSp>
        <p:nvGrpSpPr>
          <p:cNvPr id="60452" name="Group 98"/>
          <p:cNvGrpSpPr>
            <a:grpSpLocks/>
          </p:cNvGrpSpPr>
          <p:nvPr/>
        </p:nvGrpSpPr>
        <p:grpSpPr bwMode="auto">
          <a:xfrm>
            <a:off x="2351088" y="4333875"/>
            <a:ext cx="2767012" cy="450850"/>
            <a:chOff x="1481" y="2730"/>
            <a:chExt cx="1743" cy="284"/>
          </a:xfrm>
        </p:grpSpPr>
        <p:sp>
          <p:nvSpPr>
            <p:cNvPr id="60458" name="Rectangle 85"/>
            <p:cNvSpPr>
              <a:spLocks noChangeArrowheads="1"/>
            </p:cNvSpPr>
            <p:nvPr/>
          </p:nvSpPr>
          <p:spPr bwMode="auto">
            <a:xfrm>
              <a:off x="1481" y="2744"/>
              <a:ext cx="1743" cy="27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60459" name="Line 86"/>
            <p:cNvSpPr>
              <a:spLocks noChangeShapeType="1"/>
            </p:cNvSpPr>
            <p:nvPr/>
          </p:nvSpPr>
          <p:spPr bwMode="auto">
            <a:xfrm>
              <a:off x="1700" y="2750"/>
              <a:ext cx="0" cy="2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60" name="Line 87"/>
            <p:cNvSpPr>
              <a:spLocks noChangeShapeType="1"/>
            </p:cNvSpPr>
            <p:nvPr/>
          </p:nvSpPr>
          <p:spPr bwMode="auto">
            <a:xfrm>
              <a:off x="1980" y="2750"/>
              <a:ext cx="0" cy="2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61" name="Line 88"/>
            <p:cNvSpPr>
              <a:spLocks noChangeShapeType="1"/>
            </p:cNvSpPr>
            <p:nvPr/>
          </p:nvSpPr>
          <p:spPr bwMode="auto">
            <a:xfrm>
              <a:off x="2260" y="2750"/>
              <a:ext cx="0" cy="2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62" name="Line 89"/>
            <p:cNvSpPr>
              <a:spLocks noChangeShapeType="1"/>
            </p:cNvSpPr>
            <p:nvPr/>
          </p:nvSpPr>
          <p:spPr bwMode="auto">
            <a:xfrm>
              <a:off x="2940" y="2750"/>
              <a:ext cx="0" cy="2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63" name="Rectangle 90"/>
            <p:cNvSpPr>
              <a:spLocks noChangeArrowheads="1"/>
            </p:cNvSpPr>
            <p:nvPr/>
          </p:nvSpPr>
          <p:spPr bwMode="auto">
            <a:xfrm>
              <a:off x="1504" y="2751"/>
              <a:ext cx="203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/>
                <a:t>1</a:t>
              </a:r>
            </a:p>
          </p:txBody>
        </p:sp>
        <p:sp>
          <p:nvSpPr>
            <p:cNvPr id="60464" name="Rectangle 91"/>
            <p:cNvSpPr>
              <a:spLocks noChangeArrowheads="1"/>
            </p:cNvSpPr>
            <p:nvPr/>
          </p:nvSpPr>
          <p:spPr bwMode="auto">
            <a:xfrm>
              <a:off x="1718" y="2751"/>
              <a:ext cx="203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/>
                <a:t>2</a:t>
              </a:r>
            </a:p>
          </p:txBody>
        </p:sp>
        <p:sp>
          <p:nvSpPr>
            <p:cNvPr id="60465" name="Rectangle 92"/>
            <p:cNvSpPr>
              <a:spLocks noChangeArrowheads="1"/>
            </p:cNvSpPr>
            <p:nvPr/>
          </p:nvSpPr>
          <p:spPr bwMode="auto">
            <a:xfrm>
              <a:off x="2008" y="2751"/>
              <a:ext cx="203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/>
                <a:t>3</a:t>
              </a:r>
            </a:p>
          </p:txBody>
        </p:sp>
        <p:sp>
          <p:nvSpPr>
            <p:cNvPr id="60466" name="Rectangle 93"/>
            <p:cNvSpPr>
              <a:spLocks noChangeArrowheads="1"/>
            </p:cNvSpPr>
            <p:nvPr/>
          </p:nvSpPr>
          <p:spPr bwMode="auto">
            <a:xfrm>
              <a:off x="2920" y="2730"/>
              <a:ext cx="247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 i="1"/>
                <a:t>M</a:t>
              </a:r>
              <a:endParaRPr lang="en-US" altLang="en-US" sz="2000"/>
            </a:p>
          </p:txBody>
        </p:sp>
      </p:grpSp>
      <p:sp>
        <p:nvSpPr>
          <p:cNvPr id="60453" name="Line 94"/>
          <p:cNvSpPr>
            <a:spLocks noChangeShapeType="1"/>
          </p:cNvSpPr>
          <p:nvPr/>
        </p:nvSpPr>
        <p:spPr bwMode="auto">
          <a:xfrm>
            <a:off x="790575" y="3517900"/>
            <a:ext cx="0" cy="593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0454" name="Line 95"/>
          <p:cNvSpPr>
            <a:spLocks noChangeShapeType="1"/>
          </p:cNvSpPr>
          <p:nvPr/>
        </p:nvSpPr>
        <p:spPr bwMode="auto">
          <a:xfrm>
            <a:off x="4341813" y="3517900"/>
            <a:ext cx="0" cy="593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0455" name="Line 96"/>
          <p:cNvSpPr>
            <a:spLocks noChangeShapeType="1"/>
          </p:cNvSpPr>
          <p:nvPr/>
        </p:nvSpPr>
        <p:spPr bwMode="auto">
          <a:xfrm>
            <a:off x="7893050" y="3517900"/>
            <a:ext cx="0" cy="495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0456" name="Line 97"/>
          <p:cNvSpPr>
            <a:spLocks noChangeShapeType="1"/>
          </p:cNvSpPr>
          <p:nvPr/>
        </p:nvSpPr>
        <p:spPr bwMode="auto">
          <a:xfrm>
            <a:off x="4430713" y="3517900"/>
            <a:ext cx="0" cy="593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0457" name="Rectangle 99"/>
          <p:cNvSpPr>
            <a:spLocks noChangeArrowheads="1"/>
          </p:cNvSpPr>
          <p:nvPr/>
        </p:nvSpPr>
        <p:spPr bwMode="auto">
          <a:xfrm>
            <a:off x="369888" y="5064125"/>
            <a:ext cx="8281987" cy="1036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87425" indent="-293688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81113" indent="-2921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98613" indent="-315913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0558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130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9702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274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2200"/>
              <a:t>Transmissions organized into cycles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200"/>
              <a:t>Cycle:  reservation interval + frame transmissions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200"/>
              <a:t>Reservation interval has a minislot for </a:t>
            </a:r>
            <a:r>
              <a:rPr lang="en-US" altLang="en-US" sz="2200" b="1" i="1"/>
              <a:t>each</a:t>
            </a:r>
            <a:r>
              <a:rPr lang="en-US" altLang="en-US" sz="2200"/>
              <a:t> station to request reservations for frame transmissions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Reservation System Options</a:t>
            </a:r>
          </a:p>
        </p:txBody>
      </p:sp>
      <p:sp>
        <p:nvSpPr>
          <p:cNvPr id="6144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200" smtClean="0"/>
              <a:t>Centralized or distributed system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i="1" smtClean="0"/>
              <a:t>Centralized systems</a:t>
            </a:r>
            <a:r>
              <a:rPr lang="en-US" altLang="en-US" sz="2000" smtClean="0"/>
              <a:t>: A central controller listens to reservation information, decides order of transmission, issues grants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i="1" smtClean="0"/>
              <a:t>Distributed systems</a:t>
            </a:r>
            <a:r>
              <a:rPr lang="en-US" altLang="en-US" sz="2000" smtClean="0"/>
              <a:t>: Each station determines its slot for transmission from the reservation information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200" smtClean="0"/>
              <a:t>Single or Multiple Frames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i="1" smtClean="0"/>
              <a:t>Single frame reservation</a:t>
            </a:r>
            <a:r>
              <a:rPr lang="en-US" altLang="en-US" sz="2000" smtClean="0"/>
              <a:t>: Only one frame transmission can be reserved within a reservation cycle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i="1" smtClean="0"/>
              <a:t>Multiple frame reservation</a:t>
            </a:r>
            <a:r>
              <a:rPr lang="en-US" altLang="en-US" sz="2000" smtClean="0"/>
              <a:t>: More than one frame transmission can be reserved within a frame</a:t>
            </a:r>
            <a:endParaRPr lang="en-US" altLang="en-US" sz="240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2200" smtClean="0"/>
              <a:t>Channelized or Random Access Reservations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i="1" smtClean="0"/>
              <a:t>Channelized (typically TDMA) reservation</a:t>
            </a:r>
            <a:r>
              <a:rPr lang="en-US" altLang="en-US" sz="2000" smtClean="0"/>
              <a:t>: Reservation messages from different stations are multiplexed without any risk of collision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i="1" smtClean="0"/>
              <a:t>Random access reservation</a:t>
            </a:r>
            <a:r>
              <a:rPr lang="en-US" altLang="en-US" sz="2000" smtClean="0"/>
              <a:t>: Each station transmits its reservation message randomly until the message goes through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3"/>
          <p:cNvSpPr txBox="1">
            <a:spLocks noChangeArrowheads="1"/>
          </p:cNvSpPr>
          <p:nvPr/>
        </p:nvSpPr>
        <p:spPr bwMode="auto">
          <a:xfrm>
            <a:off x="2092325" y="1658938"/>
            <a:ext cx="3957638" cy="400050"/>
          </a:xfrm>
          <a:prstGeom prst="rect">
            <a:avLst/>
          </a:prstGeom>
          <a:solidFill>
            <a:schemeClr val="hlink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000" b="1"/>
              <a:t>Medium sharing techniques</a:t>
            </a:r>
          </a:p>
        </p:txBody>
      </p:sp>
      <p:sp>
        <p:nvSpPr>
          <p:cNvPr id="677892" name="Line 4"/>
          <p:cNvSpPr>
            <a:spLocks noChangeShapeType="1"/>
          </p:cNvSpPr>
          <p:nvPr/>
        </p:nvSpPr>
        <p:spPr bwMode="auto">
          <a:xfrm flipH="1">
            <a:off x="3452813" y="2079625"/>
            <a:ext cx="619125" cy="619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893" name="Line 5"/>
          <p:cNvSpPr>
            <a:spLocks noChangeShapeType="1"/>
          </p:cNvSpPr>
          <p:nvPr/>
        </p:nvSpPr>
        <p:spPr bwMode="auto">
          <a:xfrm>
            <a:off x="4075113" y="2082800"/>
            <a:ext cx="619125" cy="619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894" name="Text Box 6"/>
          <p:cNvSpPr txBox="1">
            <a:spLocks noChangeArrowheads="1"/>
          </p:cNvSpPr>
          <p:nvPr/>
        </p:nvSpPr>
        <p:spPr bwMode="auto">
          <a:xfrm>
            <a:off x="2017713" y="2687638"/>
            <a:ext cx="1793875" cy="644525"/>
          </a:xfrm>
          <a:prstGeom prst="rect">
            <a:avLst/>
          </a:prstGeom>
          <a:solidFill>
            <a:schemeClr val="accent2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/>
              <a:t>Static channelization</a:t>
            </a:r>
          </a:p>
        </p:txBody>
      </p:sp>
      <p:sp>
        <p:nvSpPr>
          <p:cNvPr id="677895" name="Text Box 7"/>
          <p:cNvSpPr txBox="1">
            <a:spLocks noChangeArrowheads="1"/>
          </p:cNvSpPr>
          <p:nvPr/>
        </p:nvSpPr>
        <p:spPr bwMode="auto">
          <a:xfrm>
            <a:off x="4013200" y="2690813"/>
            <a:ext cx="2103438" cy="644525"/>
          </a:xfrm>
          <a:prstGeom prst="rect">
            <a:avLst/>
          </a:prstGeom>
          <a:solidFill>
            <a:schemeClr val="folHlink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/>
              <a:t>Dynamic medium access control</a:t>
            </a:r>
          </a:p>
        </p:txBody>
      </p:sp>
      <p:sp>
        <p:nvSpPr>
          <p:cNvPr id="677896" name="Line 8"/>
          <p:cNvSpPr>
            <a:spLocks noChangeShapeType="1"/>
          </p:cNvSpPr>
          <p:nvPr/>
        </p:nvSpPr>
        <p:spPr bwMode="auto">
          <a:xfrm flipH="1">
            <a:off x="4422775" y="3333750"/>
            <a:ext cx="619125" cy="619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897" name="Line 9"/>
          <p:cNvSpPr>
            <a:spLocks noChangeShapeType="1"/>
          </p:cNvSpPr>
          <p:nvPr/>
        </p:nvSpPr>
        <p:spPr bwMode="auto">
          <a:xfrm>
            <a:off x="5045075" y="3336925"/>
            <a:ext cx="619125" cy="619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898" name="Text Box 10"/>
          <p:cNvSpPr txBox="1">
            <a:spLocks noChangeArrowheads="1"/>
          </p:cNvSpPr>
          <p:nvPr/>
        </p:nvSpPr>
        <p:spPr bwMode="auto">
          <a:xfrm>
            <a:off x="3209925" y="3941763"/>
            <a:ext cx="1571625" cy="36988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/>
              <a:t>Scheduling</a:t>
            </a:r>
          </a:p>
        </p:txBody>
      </p:sp>
      <p:sp>
        <p:nvSpPr>
          <p:cNvPr id="677899" name="Text Box 11"/>
          <p:cNvSpPr txBox="1">
            <a:spLocks noChangeArrowheads="1"/>
          </p:cNvSpPr>
          <p:nvPr/>
        </p:nvSpPr>
        <p:spPr bwMode="auto">
          <a:xfrm>
            <a:off x="4983163" y="3944938"/>
            <a:ext cx="2103437" cy="369887"/>
          </a:xfrm>
          <a:prstGeom prst="rect">
            <a:avLst/>
          </a:prstGeom>
          <a:solidFill>
            <a:srgbClr val="FF99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/>
              <a:t>Random access</a:t>
            </a:r>
          </a:p>
        </p:txBody>
      </p:sp>
      <p:sp>
        <p:nvSpPr>
          <p:cNvPr id="8203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Approaches to Media Sharing</a:t>
            </a:r>
          </a:p>
        </p:txBody>
      </p:sp>
      <p:sp>
        <p:nvSpPr>
          <p:cNvPr id="8204" name="Text Box 13"/>
          <p:cNvSpPr txBox="1">
            <a:spLocks noChangeArrowheads="1"/>
          </p:cNvSpPr>
          <p:nvPr/>
        </p:nvSpPr>
        <p:spPr bwMode="auto">
          <a:xfrm>
            <a:off x="696913" y="38465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77903" name="Rectangle 15"/>
          <p:cNvSpPr>
            <a:spLocks noChangeArrowheads="1"/>
          </p:cNvSpPr>
          <p:nvPr/>
        </p:nvSpPr>
        <p:spPr bwMode="auto">
          <a:xfrm>
            <a:off x="155575" y="3660775"/>
            <a:ext cx="2646363" cy="3011488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87425" indent="-293688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81113" indent="-2921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98613" indent="-315913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0558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130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9702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274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/>
              <a:t>Partition medium</a:t>
            </a:r>
          </a:p>
          <a:p>
            <a:pPr eaLnBrk="1" hangingPunct="1"/>
            <a:r>
              <a:rPr lang="en-US" altLang="en-US" sz="2000"/>
              <a:t>Dedicated allocation to users</a:t>
            </a:r>
          </a:p>
          <a:p>
            <a:pPr eaLnBrk="1" hangingPunct="1"/>
            <a:r>
              <a:rPr lang="en-US" altLang="en-US" sz="2000"/>
              <a:t>Satellite transmission</a:t>
            </a:r>
          </a:p>
          <a:p>
            <a:pPr eaLnBrk="1" hangingPunct="1"/>
            <a:r>
              <a:rPr lang="en-US" altLang="en-US" sz="2000"/>
              <a:t>Cellular Telephone</a:t>
            </a:r>
          </a:p>
          <a:p>
            <a:pPr lvl="1" eaLnBrk="1" hangingPunct="1"/>
            <a:endParaRPr lang="en-US" altLang="en-US" sz="2000"/>
          </a:p>
        </p:txBody>
      </p:sp>
      <p:sp>
        <p:nvSpPr>
          <p:cNvPr id="677904" name="Rectangle 16"/>
          <p:cNvSpPr>
            <a:spLocks noChangeArrowheads="1"/>
          </p:cNvSpPr>
          <p:nvPr/>
        </p:nvSpPr>
        <p:spPr bwMode="auto">
          <a:xfrm>
            <a:off x="3175000" y="4435475"/>
            <a:ext cx="2646363" cy="2173288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87425" indent="-293688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81113" indent="-2921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98613" indent="-315913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0558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130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9702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274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/>
              <a:t>Polling:  take turns</a:t>
            </a:r>
          </a:p>
          <a:p>
            <a:pPr eaLnBrk="1" hangingPunct="1"/>
            <a:r>
              <a:rPr lang="en-US" altLang="en-US" sz="2000"/>
              <a:t>Request for slot in transmission schedule</a:t>
            </a:r>
          </a:p>
          <a:p>
            <a:pPr eaLnBrk="1" hangingPunct="1"/>
            <a:r>
              <a:rPr lang="en-US" altLang="en-US" sz="2000"/>
              <a:t>Token ring</a:t>
            </a:r>
          </a:p>
          <a:p>
            <a:pPr eaLnBrk="1" hangingPunct="1"/>
            <a:r>
              <a:rPr lang="en-US" altLang="en-US" sz="2000"/>
              <a:t>Wireless LAN</a:t>
            </a:r>
          </a:p>
        </p:txBody>
      </p:sp>
      <p:sp>
        <p:nvSpPr>
          <p:cNvPr id="677905" name="Rectangle 17"/>
          <p:cNvSpPr>
            <a:spLocks noChangeArrowheads="1"/>
          </p:cNvSpPr>
          <p:nvPr/>
        </p:nvSpPr>
        <p:spPr bwMode="auto">
          <a:xfrm>
            <a:off x="6194425" y="4429125"/>
            <a:ext cx="2646363" cy="2392363"/>
          </a:xfrm>
          <a:prstGeom prst="rect">
            <a:avLst/>
          </a:prstGeom>
          <a:noFill/>
          <a:ln w="28575">
            <a:solidFill>
              <a:srgbClr val="FF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87425" indent="-293688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81113" indent="-2921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98613" indent="-315913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0558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130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9702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274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/>
              <a:t>Loose coordination</a:t>
            </a:r>
          </a:p>
          <a:p>
            <a:pPr eaLnBrk="1" hangingPunct="1"/>
            <a:r>
              <a:rPr lang="en-US" altLang="en-US" sz="2000"/>
              <a:t>Send, wait, retry if necessary</a:t>
            </a:r>
          </a:p>
          <a:p>
            <a:pPr eaLnBrk="1" hangingPunct="1"/>
            <a:r>
              <a:rPr lang="en-US" altLang="en-US" sz="2000"/>
              <a:t>Aloha</a:t>
            </a:r>
          </a:p>
          <a:p>
            <a:pPr eaLnBrk="1" hangingPunct="1"/>
            <a:r>
              <a:rPr lang="en-US" altLang="en-US" sz="2000"/>
              <a:t>Ethernet, Wireless LAN</a:t>
            </a:r>
            <a:endParaRPr lang="en-US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7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677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677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7" dur="500"/>
                                        <p:tgtEl>
                                          <p:spTgt spid="6779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7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677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677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677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677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677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9" dur="500"/>
                                        <p:tgtEl>
                                          <p:spTgt spid="6779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677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677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677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7894" grpId="0" animBg="1"/>
      <p:bldP spid="677895" grpId="0" animBg="1"/>
      <p:bldP spid="677898" grpId="0" animBg="1"/>
      <p:bldP spid="677899" grpId="0" animBg="1"/>
      <p:bldP spid="677903" grpId="0" animBg="1"/>
      <p:bldP spid="677903" grpId="1" animBg="1"/>
      <p:bldP spid="677904" grpId="0" animBg="1"/>
      <p:bldP spid="677904" grpId="1" animBg="1"/>
      <p:bldP spid="67790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466" name="Group 2"/>
          <p:cNvGrpSpPr>
            <a:grpSpLocks/>
          </p:cNvGrpSpPr>
          <p:nvPr/>
        </p:nvGrpSpPr>
        <p:grpSpPr bwMode="auto">
          <a:xfrm>
            <a:off x="650875" y="1954213"/>
            <a:ext cx="7796213" cy="1792287"/>
            <a:chOff x="333" y="1231"/>
            <a:chExt cx="4911" cy="1129"/>
          </a:xfrm>
        </p:grpSpPr>
        <p:grpSp>
          <p:nvGrpSpPr>
            <p:cNvPr id="62509" name="Group 3"/>
            <p:cNvGrpSpPr>
              <a:grpSpLocks/>
            </p:cNvGrpSpPr>
            <p:nvPr/>
          </p:nvGrpSpPr>
          <p:grpSpPr bwMode="auto">
            <a:xfrm>
              <a:off x="333" y="1231"/>
              <a:ext cx="4911" cy="689"/>
              <a:chOff x="333" y="1231"/>
              <a:chExt cx="4911" cy="689"/>
            </a:xfrm>
          </p:grpSpPr>
          <p:sp>
            <p:nvSpPr>
              <p:cNvPr id="62511" name="Line 4"/>
              <p:cNvSpPr>
                <a:spLocks noChangeShapeType="1"/>
              </p:cNvSpPr>
              <p:nvPr/>
            </p:nvSpPr>
            <p:spPr bwMode="auto">
              <a:xfrm>
                <a:off x="590" y="1787"/>
                <a:ext cx="443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512" name="Rectangle 5"/>
              <p:cNvSpPr>
                <a:spLocks noChangeArrowheads="1"/>
              </p:cNvSpPr>
              <p:nvPr/>
            </p:nvSpPr>
            <p:spPr bwMode="auto">
              <a:xfrm>
                <a:off x="5040" y="1672"/>
                <a:ext cx="204" cy="2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2000" i="1"/>
                  <a:t>t</a:t>
                </a:r>
                <a:endParaRPr lang="en-US" altLang="en-US" sz="2000"/>
              </a:p>
            </p:txBody>
          </p:sp>
          <p:sp>
            <p:nvSpPr>
              <p:cNvPr id="62513" name="Rectangle 6"/>
              <p:cNvSpPr>
                <a:spLocks noChangeArrowheads="1"/>
              </p:cNvSpPr>
              <p:nvPr/>
            </p:nvSpPr>
            <p:spPr bwMode="auto">
              <a:xfrm>
                <a:off x="796" y="1590"/>
                <a:ext cx="240" cy="200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62514" name="Rectangle 7"/>
              <p:cNvSpPr>
                <a:spLocks noChangeArrowheads="1"/>
              </p:cNvSpPr>
              <p:nvPr/>
            </p:nvSpPr>
            <p:spPr bwMode="auto">
              <a:xfrm>
                <a:off x="839" y="1566"/>
                <a:ext cx="167" cy="2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2000"/>
                  <a:t>r</a:t>
                </a:r>
              </a:p>
            </p:txBody>
          </p:sp>
          <p:sp>
            <p:nvSpPr>
              <p:cNvPr id="62515" name="Rectangle 8"/>
              <p:cNvSpPr>
                <a:spLocks noChangeArrowheads="1"/>
              </p:cNvSpPr>
              <p:nvPr/>
            </p:nvSpPr>
            <p:spPr bwMode="auto">
              <a:xfrm>
                <a:off x="1044" y="1590"/>
                <a:ext cx="240" cy="200"/>
              </a:xfrm>
              <a:prstGeom prst="rect">
                <a:avLst/>
              </a:prstGeom>
              <a:solidFill>
                <a:srgbClr val="B1CCCB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62516" name="Rectangle 9"/>
              <p:cNvSpPr>
                <a:spLocks noChangeArrowheads="1"/>
              </p:cNvSpPr>
              <p:nvPr/>
            </p:nvSpPr>
            <p:spPr bwMode="auto">
              <a:xfrm>
                <a:off x="1292" y="1590"/>
                <a:ext cx="240" cy="20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62517" name="Rectangle 10"/>
              <p:cNvSpPr>
                <a:spLocks noChangeArrowheads="1"/>
              </p:cNvSpPr>
              <p:nvPr/>
            </p:nvSpPr>
            <p:spPr bwMode="auto">
              <a:xfrm>
                <a:off x="1540" y="1590"/>
                <a:ext cx="240" cy="200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62518" name="Rectangle 11"/>
              <p:cNvSpPr>
                <a:spLocks noChangeArrowheads="1"/>
              </p:cNvSpPr>
              <p:nvPr/>
            </p:nvSpPr>
            <p:spPr bwMode="auto">
              <a:xfrm>
                <a:off x="1788" y="1590"/>
                <a:ext cx="240" cy="200"/>
              </a:xfrm>
              <a:prstGeom prst="rect">
                <a:avLst/>
              </a:prstGeom>
              <a:solidFill>
                <a:srgbClr val="B1CCCB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62519" name="Rectangle 12"/>
              <p:cNvSpPr>
                <a:spLocks noChangeArrowheads="1"/>
              </p:cNvSpPr>
              <p:nvPr/>
            </p:nvSpPr>
            <p:spPr bwMode="auto">
              <a:xfrm>
                <a:off x="2036" y="1590"/>
                <a:ext cx="240" cy="20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62520" name="Rectangle 13"/>
              <p:cNvSpPr>
                <a:spLocks noChangeArrowheads="1"/>
              </p:cNvSpPr>
              <p:nvPr/>
            </p:nvSpPr>
            <p:spPr bwMode="auto">
              <a:xfrm>
                <a:off x="2284" y="1590"/>
                <a:ext cx="240" cy="200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62521" name="Rectangle 14"/>
              <p:cNvSpPr>
                <a:spLocks noChangeArrowheads="1"/>
              </p:cNvSpPr>
              <p:nvPr/>
            </p:nvSpPr>
            <p:spPr bwMode="auto">
              <a:xfrm>
                <a:off x="2518" y="1590"/>
                <a:ext cx="240" cy="200"/>
              </a:xfrm>
              <a:prstGeom prst="rect">
                <a:avLst/>
              </a:prstGeom>
              <a:solidFill>
                <a:srgbClr val="B1CCCB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62522" name="Rectangle 15"/>
              <p:cNvSpPr>
                <a:spLocks noChangeArrowheads="1"/>
              </p:cNvSpPr>
              <p:nvPr/>
            </p:nvSpPr>
            <p:spPr bwMode="auto">
              <a:xfrm>
                <a:off x="2766" y="1590"/>
                <a:ext cx="240" cy="20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62523" name="Rectangle 16"/>
              <p:cNvSpPr>
                <a:spLocks noChangeArrowheads="1"/>
              </p:cNvSpPr>
              <p:nvPr/>
            </p:nvSpPr>
            <p:spPr bwMode="auto">
              <a:xfrm>
                <a:off x="3014" y="1590"/>
                <a:ext cx="240" cy="200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62524" name="Rectangle 17"/>
              <p:cNvSpPr>
                <a:spLocks noChangeArrowheads="1"/>
              </p:cNvSpPr>
              <p:nvPr/>
            </p:nvSpPr>
            <p:spPr bwMode="auto">
              <a:xfrm>
                <a:off x="3262" y="1590"/>
                <a:ext cx="240" cy="200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62525" name="Rectangle 18"/>
              <p:cNvSpPr>
                <a:spLocks noChangeArrowheads="1"/>
              </p:cNvSpPr>
              <p:nvPr/>
            </p:nvSpPr>
            <p:spPr bwMode="auto">
              <a:xfrm>
                <a:off x="3510" y="1590"/>
                <a:ext cx="240" cy="200"/>
              </a:xfrm>
              <a:prstGeom prst="rect">
                <a:avLst/>
              </a:prstGeom>
              <a:solidFill>
                <a:srgbClr val="B1CCCB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62526" name="Rectangle 19"/>
              <p:cNvSpPr>
                <a:spLocks noChangeArrowheads="1"/>
              </p:cNvSpPr>
              <p:nvPr/>
            </p:nvSpPr>
            <p:spPr bwMode="auto">
              <a:xfrm>
                <a:off x="3758" y="1590"/>
                <a:ext cx="240" cy="20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62527" name="Rectangle 20"/>
              <p:cNvSpPr>
                <a:spLocks noChangeArrowheads="1"/>
              </p:cNvSpPr>
              <p:nvPr/>
            </p:nvSpPr>
            <p:spPr bwMode="auto">
              <a:xfrm>
                <a:off x="4006" y="1590"/>
                <a:ext cx="240" cy="200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62528" name="Rectangle 21"/>
              <p:cNvSpPr>
                <a:spLocks noChangeArrowheads="1"/>
              </p:cNvSpPr>
              <p:nvPr/>
            </p:nvSpPr>
            <p:spPr bwMode="auto">
              <a:xfrm>
                <a:off x="4254" y="1590"/>
                <a:ext cx="240" cy="200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62529" name="Rectangle 22"/>
              <p:cNvSpPr>
                <a:spLocks noChangeArrowheads="1"/>
              </p:cNvSpPr>
              <p:nvPr/>
            </p:nvSpPr>
            <p:spPr bwMode="auto">
              <a:xfrm>
                <a:off x="4495" y="1590"/>
                <a:ext cx="240" cy="200"/>
              </a:xfrm>
              <a:prstGeom prst="rect">
                <a:avLst/>
              </a:prstGeom>
              <a:solidFill>
                <a:srgbClr val="B1CCCB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62530" name="Rectangle 23"/>
              <p:cNvSpPr>
                <a:spLocks noChangeArrowheads="1"/>
              </p:cNvSpPr>
              <p:nvPr/>
            </p:nvSpPr>
            <p:spPr bwMode="auto">
              <a:xfrm>
                <a:off x="1087" y="1558"/>
                <a:ext cx="203" cy="2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2000"/>
                  <a:t>3</a:t>
                </a:r>
              </a:p>
            </p:txBody>
          </p:sp>
          <p:sp>
            <p:nvSpPr>
              <p:cNvPr id="62531" name="Rectangle 24"/>
              <p:cNvSpPr>
                <a:spLocks noChangeArrowheads="1"/>
              </p:cNvSpPr>
              <p:nvPr/>
            </p:nvSpPr>
            <p:spPr bwMode="auto">
              <a:xfrm>
                <a:off x="1319" y="1566"/>
                <a:ext cx="203" cy="2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2000"/>
                  <a:t>5</a:t>
                </a:r>
              </a:p>
            </p:txBody>
          </p:sp>
          <p:sp>
            <p:nvSpPr>
              <p:cNvPr id="62532" name="Rectangle 25"/>
              <p:cNvSpPr>
                <a:spLocks noChangeArrowheads="1"/>
              </p:cNvSpPr>
              <p:nvPr/>
            </p:nvSpPr>
            <p:spPr bwMode="auto">
              <a:xfrm>
                <a:off x="1575" y="1566"/>
                <a:ext cx="167" cy="2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2000"/>
                  <a:t>r</a:t>
                </a:r>
              </a:p>
            </p:txBody>
          </p:sp>
          <p:sp>
            <p:nvSpPr>
              <p:cNvPr id="62533" name="Rectangle 26"/>
              <p:cNvSpPr>
                <a:spLocks noChangeArrowheads="1"/>
              </p:cNvSpPr>
              <p:nvPr/>
            </p:nvSpPr>
            <p:spPr bwMode="auto">
              <a:xfrm>
                <a:off x="1815" y="1558"/>
                <a:ext cx="203" cy="2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2000"/>
                  <a:t>3</a:t>
                </a:r>
              </a:p>
            </p:txBody>
          </p:sp>
          <p:sp>
            <p:nvSpPr>
              <p:cNvPr id="62534" name="Rectangle 27"/>
              <p:cNvSpPr>
                <a:spLocks noChangeArrowheads="1"/>
              </p:cNvSpPr>
              <p:nvPr/>
            </p:nvSpPr>
            <p:spPr bwMode="auto">
              <a:xfrm>
                <a:off x="2055" y="1550"/>
                <a:ext cx="203" cy="2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2000"/>
                  <a:t>5</a:t>
                </a:r>
              </a:p>
            </p:txBody>
          </p:sp>
          <p:sp>
            <p:nvSpPr>
              <p:cNvPr id="62535" name="Rectangle 28"/>
              <p:cNvSpPr>
                <a:spLocks noChangeArrowheads="1"/>
              </p:cNvSpPr>
              <p:nvPr/>
            </p:nvSpPr>
            <p:spPr bwMode="auto">
              <a:xfrm>
                <a:off x="2311" y="1558"/>
                <a:ext cx="167" cy="2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2000"/>
                  <a:t>r</a:t>
                </a:r>
              </a:p>
            </p:txBody>
          </p:sp>
          <p:sp>
            <p:nvSpPr>
              <p:cNvPr id="62536" name="Rectangle 29"/>
              <p:cNvSpPr>
                <a:spLocks noChangeArrowheads="1"/>
              </p:cNvSpPr>
              <p:nvPr/>
            </p:nvSpPr>
            <p:spPr bwMode="auto">
              <a:xfrm>
                <a:off x="2529" y="1558"/>
                <a:ext cx="203" cy="2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2000"/>
                  <a:t>3</a:t>
                </a:r>
              </a:p>
            </p:txBody>
          </p:sp>
          <p:sp>
            <p:nvSpPr>
              <p:cNvPr id="62537" name="Rectangle 30"/>
              <p:cNvSpPr>
                <a:spLocks noChangeArrowheads="1"/>
              </p:cNvSpPr>
              <p:nvPr/>
            </p:nvSpPr>
            <p:spPr bwMode="auto">
              <a:xfrm>
                <a:off x="2769" y="1558"/>
                <a:ext cx="203" cy="2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2000"/>
                  <a:t>5</a:t>
                </a:r>
              </a:p>
            </p:txBody>
          </p:sp>
          <p:sp>
            <p:nvSpPr>
              <p:cNvPr id="62538" name="Rectangle 31"/>
              <p:cNvSpPr>
                <a:spLocks noChangeArrowheads="1"/>
              </p:cNvSpPr>
              <p:nvPr/>
            </p:nvSpPr>
            <p:spPr bwMode="auto">
              <a:xfrm>
                <a:off x="3025" y="1566"/>
                <a:ext cx="203" cy="2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2000"/>
                  <a:t>8</a:t>
                </a:r>
              </a:p>
            </p:txBody>
          </p:sp>
          <p:sp>
            <p:nvSpPr>
              <p:cNvPr id="62539" name="Rectangle 32"/>
              <p:cNvSpPr>
                <a:spLocks noChangeArrowheads="1"/>
              </p:cNvSpPr>
              <p:nvPr/>
            </p:nvSpPr>
            <p:spPr bwMode="auto">
              <a:xfrm>
                <a:off x="3281" y="1550"/>
                <a:ext cx="167" cy="2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2000"/>
                  <a:t>r</a:t>
                </a:r>
              </a:p>
            </p:txBody>
          </p:sp>
          <p:sp>
            <p:nvSpPr>
              <p:cNvPr id="62540" name="Rectangle 33"/>
              <p:cNvSpPr>
                <a:spLocks noChangeArrowheads="1"/>
              </p:cNvSpPr>
              <p:nvPr/>
            </p:nvSpPr>
            <p:spPr bwMode="auto">
              <a:xfrm>
                <a:off x="3529" y="1550"/>
                <a:ext cx="203" cy="2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2000"/>
                  <a:t>3</a:t>
                </a:r>
              </a:p>
            </p:txBody>
          </p:sp>
          <p:sp>
            <p:nvSpPr>
              <p:cNvPr id="62541" name="Rectangle 34"/>
              <p:cNvSpPr>
                <a:spLocks noChangeArrowheads="1"/>
              </p:cNvSpPr>
              <p:nvPr/>
            </p:nvSpPr>
            <p:spPr bwMode="auto">
              <a:xfrm>
                <a:off x="3777" y="1550"/>
                <a:ext cx="203" cy="2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2000"/>
                  <a:t>5</a:t>
                </a:r>
              </a:p>
            </p:txBody>
          </p:sp>
          <p:sp>
            <p:nvSpPr>
              <p:cNvPr id="62542" name="Rectangle 35"/>
              <p:cNvSpPr>
                <a:spLocks noChangeArrowheads="1"/>
              </p:cNvSpPr>
              <p:nvPr/>
            </p:nvSpPr>
            <p:spPr bwMode="auto">
              <a:xfrm>
                <a:off x="4017" y="1566"/>
                <a:ext cx="203" cy="2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2000"/>
                  <a:t>8</a:t>
                </a:r>
              </a:p>
            </p:txBody>
          </p:sp>
          <p:sp>
            <p:nvSpPr>
              <p:cNvPr id="62543" name="Rectangle 36"/>
              <p:cNvSpPr>
                <a:spLocks noChangeArrowheads="1"/>
              </p:cNvSpPr>
              <p:nvPr/>
            </p:nvSpPr>
            <p:spPr bwMode="auto">
              <a:xfrm>
                <a:off x="4273" y="1558"/>
                <a:ext cx="167" cy="2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2000"/>
                  <a:t>r</a:t>
                </a:r>
              </a:p>
            </p:txBody>
          </p:sp>
          <p:sp>
            <p:nvSpPr>
              <p:cNvPr id="62544" name="Rectangle 37"/>
              <p:cNvSpPr>
                <a:spLocks noChangeArrowheads="1"/>
              </p:cNvSpPr>
              <p:nvPr/>
            </p:nvSpPr>
            <p:spPr bwMode="auto">
              <a:xfrm>
                <a:off x="4498" y="1558"/>
                <a:ext cx="203" cy="2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2000"/>
                  <a:t>3</a:t>
                </a:r>
              </a:p>
            </p:txBody>
          </p:sp>
          <p:sp>
            <p:nvSpPr>
              <p:cNvPr id="62545" name="Rectangle 38"/>
              <p:cNvSpPr>
                <a:spLocks noChangeArrowheads="1"/>
              </p:cNvSpPr>
              <p:nvPr/>
            </p:nvSpPr>
            <p:spPr bwMode="auto">
              <a:xfrm>
                <a:off x="333" y="1336"/>
                <a:ext cx="309" cy="2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2000"/>
                  <a:t>(a)</a:t>
                </a:r>
              </a:p>
            </p:txBody>
          </p:sp>
          <p:sp>
            <p:nvSpPr>
              <p:cNvPr id="62546" name="Rectangle 39"/>
              <p:cNvSpPr>
                <a:spLocks noChangeArrowheads="1"/>
              </p:cNvSpPr>
              <p:nvPr/>
            </p:nvSpPr>
            <p:spPr bwMode="auto">
              <a:xfrm>
                <a:off x="535" y="1231"/>
                <a:ext cx="114" cy="2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 sz="2400"/>
              </a:p>
            </p:txBody>
          </p:sp>
        </p:grpSp>
        <p:sp>
          <p:nvSpPr>
            <p:cNvPr id="62510" name="Rectangle 40"/>
            <p:cNvSpPr>
              <a:spLocks noChangeArrowheads="1"/>
            </p:cNvSpPr>
            <p:nvPr/>
          </p:nvSpPr>
          <p:spPr bwMode="auto">
            <a:xfrm>
              <a:off x="567" y="2074"/>
              <a:ext cx="114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2400"/>
            </a:p>
          </p:txBody>
        </p:sp>
      </p:grpSp>
      <p:grpSp>
        <p:nvGrpSpPr>
          <p:cNvPr id="62467" name="Group 41"/>
          <p:cNvGrpSpPr>
            <a:grpSpLocks/>
          </p:cNvGrpSpPr>
          <p:nvPr/>
        </p:nvGrpSpPr>
        <p:grpSpPr bwMode="auto">
          <a:xfrm>
            <a:off x="585788" y="4465638"/>
            <a:ext cx="7948612" cy="1516062"/>
            <a:chOff x="299" y="2309"/>
            <a:chExt cx="5007" cy="955"/>
          </a:xfrm>
        </p:grpSpPr>
        <p:sp>
          <p:nvSpPr>
            <p:cNvPr id="62471" name="Rectangle 42"/>
            <p:cNvSpPr>
              <a:spLocks noChangeArrowheads="1"/>
            </p:cNvSpPr>
            <p:nvPr/>
          </p:nvSpPr>
          <p:spPr bwMode="auto">
            <a:xfrm>
              <a:off x="5040" y="3016"/>
              <a:ext cx="266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 i="1"/>
                <a:t>t</a:t>
              </a:r>
              <a:endParaRPr lang="en-US" altLang="en-US" sz="2000"/>
            </a:p>
          </p:txBody>
        </p:sp>
        <p:sp>
          <p:nvSpPr>
            <p:cNvPr id="62472" name="Rectangle 43"/>
            <p:cNvSpPr>
              <a:spLocks noChangeArrowheads="1"/>
            </p:cNvSpPr>
            <p:nvPr/>
          </p:nvSpPr>
          <p:spPr bwMode="auto">
            <a:xfrm>
              <a:off x="747" y="2933"/>
              <a:ext cx="213" cy="200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62473" name="Rectangle 44"/>
            <p:cNvSpPr>
              <a:spLocks noChangeArrowheads="1"/>
            </p:cNvSpPr>
            <p:nvPr/>
          </p:nvSpPr>
          <p:spPr bwMode="auto">
            <a:xfrm>
              <a:off x="790" y="2909"/>
              <a:ext cx="149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/>
                <a:t>r</a:t>
              </a:r>
            </a:p>
          </p:txBody>
        </p:sp>
        <p:sp>
          <p:nvSpPr>
            <p:cNvPr id="62474" name="Rectangle 45"/>
            <p:cNvSpPr>
              <a:spLocks noChangeArrowheads="1"/>
            </p:cNvSpPr>
            <p:nvPr/>
          </p:nvSpPr>
          <p:spPr bwMode="auto">
            <a:xfrm>
              <a:off x="995" y="2933"/>
              <a:ext cx="213" cy="200"/>
            </a:xfrm>
            <a:prstGeom prst="rect">
              <a:avLst/>
            </a:prstGeom>
            <a:solidFill>
              <a:srgbClr val="B1CCCB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62475" name="Rectangle 46"/>
            <p:cNvSpPr>
              <a:spLocks noChangeArrowheads="1"/>
            </p:cNvSpPr>
            <p:nvPr/>
          </p:nvSpPr>
          <p:spPr bwMode="auto">
            <a:xfrm>
              <a:off x="1243" y="2933"/>
              <a:ext cx="213" cy="2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62476" name="Rectangle 47"/>
            <p:cNvSpPr>
              <a:spLocks noChangeArrowheads="1"/>
            </p:cNvSpPr>
            <p:nvPr/>
          </p:nvSpPr>
          <p:spPr bwMode="auto">
            <a:xfrm>
              <a:off x="1491" y="2933"/>
              <a:ext cx="213" cy="200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62477" name="Rectangle 48"/>
            <p:cNvSpPr>
              <a:spLocks noChangeArrowheads="1"/>
            </p:cNvSpPr>
            <p:nvPr/>
          </p:nvSpPr>
          <p:spPr bwMode="auto">
            <a:xfrm>
              <a:off x="1739" y="2933"/>
              <a:ext cx="213" cy="200"/>
            </a:xfrm>
            <a:prstGeom prst="rect">
              <a:avLst/>
            </a:prstGeom>
            <a:solidFill>
              <a:srgbClr val="B1CCCB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62478" name="Rectangle 49"/>
            <p:cNvSpPr>
              <a:spLocks noChangeArrowheads="1"/>
            </p:cNvSpPr>
            <p:nvPr/>
          </p:nvSpPr>
          <p:spPr bwMode="auto">
            <a:xfrm>
              <a:off x="1987" y="2933"/>
              <a:ext cx="213" cy="2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62479" name="Rectangle 50"/>
            <p:cNvSpPr>
              <a:spLocks noChangeArrowheads="1"/>
            </p:cNvSpPr>
            <p:nvPr/>
          </p:nvSpPr>
          <p:spPr bwMode="auto">
            <a:xfrm>
              <a:off x="2235" y="2933"/>
              <a:ext cx="213" cy="200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62480" name="Rectangle 51"/>
            <p:cNvSpPr>
              <a:spLocks noChangeArrowheads="1"/>
            </p:cNvSpPr>
            <p:nvPr/>
          </p:nvSpPr>
          <p:spPr bwMode="auto">
            <a:xfrm>
              <a:off x="2483" y="2933"/>
              <a:ext cx="213" cy="200"/>
            </a:xfrm>
            <a:prstGeom prst="rect">
              <a:avLst/>
            </a:prstGeom>
            <a:solidFill>
              <a:srgbClr val="B1CCCB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62481" name="Rectangle 52"/>
            <p:cNvSpPr>
              <a:spLocks noChangeArrowheads="1"/>
            </p:cNvSpPr>
            <p:nvPr/>
          </p:nvSpPr>
          <p:spPr bwMode="auto">
            <a:xfrm>
              <a:off x="2731" y="2933"/>
              <a:ext cx="213" cy="2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62482" name="Rectangle 53"/>
            <p:cNvSpPr>
              <a:spLocks noChangeArrowheads="1"/>
            </p:cNvSpPr>
            <p:nvPr/>
          </p:nvSpPr>
          <p:spPr bwMode="auto">
            <a:xfrm>
              <a:off x="2979" y="2933"/>
              <a:ext cx="213" cy="2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62483" name="Rectangle 54"/>
            <p:cNvSpPr>
              <a:spLocks noChangeArrowheads="1"/>
            </p:cNvSpPr>
            <p:nvPr/>
          </p:nvSpPr>
          <p:spPr bwMode="auto">
            <a:xfrm>
              <a:off x="3227" y="2933"/>
              <a:ext cx="213" cy="200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62484" name="Rectangle 55"/>
            <p:cNvSpPr>
              <a:spLocks noChangeArrowheads="1"/>
            </p:cNvSpPr>
            <p:nvPr/>
          </p:nvSpPr>
          <p:spPr bwMode="auto">
            <a:xfrm>
              <a:off x="3475" y="2933"/>
              <a:ext cx="213" cy="200"/>
            </a:xfrm>
            <a:prstGeom prst="rect">
              <a:avLst/>
            </a:prstGeom>
            <a:solidFill>
              <a:srgbClr val="B1CCCB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62485" name="Rectangle 56"/>
            <p:cNvSpPr>
              <a:spLocks noChangeArrowheads="1"/>
            </p:cNvSpPr>
            <p:nvPr/>
          </p:nvSpPr>
          <p:spPr bwMode="auto">
            <a:xfrm>
              <a:off x="3723" y="2933"/>
              <a:ext cx="213" cy="2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62486" name="Rectangle 57"/>
            <p:cNvSpPr>
              <a:spLocks noChangeArrowheads="1"/>
            </p:cNvSpPr>
            <p:nvPr/>
          </p:nvSpPr>
          <p:spPr bwMode="auto">
            <a:xfrm>
              <a:off x="3971" y="2933"/>
              <a:ext cx="213" cy="2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62487" name="Rectangle 58"/>
            <p:cNvSpPr>
              <a:spLocks noChangeArrowheads="1"/>
            </p:cNvSpPr>
            <p:nvPr/>
          </p:nvSpPr>
          <p:spPr bwMode="auto">
            <a:xfrm>
              <a:off x="4219" y="2933"/>
              <a:ext cx="213" cy="200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62488" name="Rectangle 59"/>
            <p:cNvSpPr>
              <a:spLocks noChangeArrowheads="1"/>
            </p:cNvSpPr>
            <p:nvPr/>
          </p:nvSpPr>
          <p:spPr bwMode="auto">
            <a:xfrm>
              <a:off x="4467" y="2933"/>
              <a:ext cx="213" cy="200"/>
            </a:xfrm>
            <a:prstGeom prst="rect">
              <a:avLst/>
            </a:prstGeom>
            <a:solidFill>
              <a:srgbClr val="B1CCCB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62489" name="Rectangle 60"/>
            <p:cNvSpPr>
              <a:spLocks noChangeArrowheads="1"/>
            </p:cNvSpPr>
            <p:nvPr/>
          </p:nvSpPr>
          <p:spPr bwMode="auto">
            <a:xfrm>
              <a:off x="1038" y="2901"/>
              <a:ext cx="173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/>
                <a:t>3</a:t>
              </a:r>
            </a:p>
          </p:txBody>
        </p:sp>
        <p:sp>
          <p:nvSpPr>
            <p:cNvPr id="62490" name="Rectangle 61"/>
            <p:cNvSpPr>
              <a:spLocks noChangeArrowheads="1"/>
            </p:cNvSpPr>
            <p:nvPr/>
          </p:nvSpPr>
          <p:spPr bwMode="auto">
            <a:xfrm>
              <a:off x="1270" y="2909"/>
              <a:ext cx="173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/>
                <a:t>5</a:t>
              </a:r>
            </a:p>
          </p:txBody>
        </p:sp>
        <p:sp>
          <p:nvSpPr>
            <p:cNvPr id="62491" name="Rectangle 62"/>
            <p:cNvSpPr>
              <a:spLocks noChangeArrowheads="1"/>
            </p:cNvSpPr>
            <p:nvPr/>
          </p:nvSpPr>
          <p:spPr bwMode="auto">
            <a:xfrm>
              <a:off x="1526" y="2909"/>
              <a:ext cx="149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/>
                <a:t>r</a:t>
              </a:r>
            </a:p>
          </p:txBody>
        </p:sp>
        <p:sp>
          <p:nvSpPr>
            <p:cNvPr id="62492" name="Rectangle 63"/>
            <p:cNvSpPr>
              <a:spLocks noChangeArrowheads="1"/>
            </p:cNvSpPr>
            <p:nvPr/>
          </p:nvSpPr>
          <p:spPr bwMode="auto">
            <a:xfrm>
              <a:off x="1766" y="2901"/>
              <a:ext cx="173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/>
                <a:t>3</a:t>
              </a:r>
            </a:p>
          </p:txBody>
        </p:sp>
        <p:sp>
          <p:nvSpPr>
            <p:cNvPr id="62493" name="Rectangle 64"/>
            <p:cNvSpPr>
              <a:spLocks noChangeArrowheads="1"/>
            </p:cNvSpPr>
            <p:nvPr/>
          </p:nvSpPr>
          <p:spPr bwMode="auto">
            <a:xfrm>
              <a:off x="2006" y="2893"/>
              <a:ext cx="173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/>
                <a:t>5</a:t>
              </a:r>
            </a:p>
          </p:txBody>
        </p:sp>
        <p:sp>
          <p:nvSpPr>
            <p:cNvPr id="62494" name="Rectangle 65"/>
            <p:cNvSpPr>
              <a:spLocks noChangeArrowheads="1"/>
            </p:cNvSpPr>
            <p:nvPr/>
          </p:nvSpPr>
          <p:spPr bwMode="auto">
            <a:xfrm>
              <a:off x="2262" y="2901"/>
              <a:ext cx="149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/>
                <a:t>r</a:t>
              </a:r>
            </a:p>
          </p:txBody>
        </p:sp>
        <p:sp>
          <p:nvSpPr>
            <p:cNvPr id="62495" name="Rectangle 66"/>
            <p:cNvSpPr>
              <a:spLocks noChangeArrowheads="1"/>
            </p:cNvSpPr>
            <p:nvPr/>
          </p:nvSpPr>
          <p:spPr bwMode="auto">
            <a:xfrm>
              <a:off x="2494" y="2901"/>
              <a:ext cx="173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/>
                <a:t>3</a:t>
              </a:r>
            </a:p>
          </p:txBody>
        </p:sp>
        <p:sp>
          <p:nvSpPr>
            <p:cNvPr id="62496" name="Rectangle 67"/>
            <p:cNvSpPr>
              <a:spLocks noChangeArrowheads="1"/>
            </p:cNvSpPr>
            <p:nvPr/>
          </p:nvSpPr>
          <p:spPr bwMode="auto">
            <a:xfrm>
              <a:off x="2734" y="2901"/>
              <a:ext cx="173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/>
                <a:t>5</a:t>
              </a:r>
            </a:p>
          </p:txBody>
        </p:sp>
        <p:sp>
          <p:nvSpPr>
            <p:cNvPr id="62497" name="Rectangle 68"/>
            <p:cNvSpPr>
              <a:spLocks noChangeArrowheads="1"/>
            </p:cNvSpPr>
            <p:nvPr/>
          </p:nvSpPr>
          <p:spPr bwMode="auto">
            <a:xfrm>
              <a:off x="2990" y="2909"/>
              <a:ext cx="173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/>
                <a:t>8</a:t>
              </a:r>
            </a:p>
          </p:txBody>
        </p:sp>
        <p:sp>
          <p:nvSpPr>
            <p:cNvPr id="62498" name="Rectangle 69"/>
            <p:cNvSpPr>
              <a:spLocks noChangeArrowheads="1"/>
            </p:cNvSpPr>
            <p:nvPr/>
          </p:nvSpPr>
          <p:spPr bwMode="auto">
            <a:xfrm>
              <a:off x="3246" y="2893"/>
              <a:ext cx="149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/>
                <a:t>r</a:t>
              </a:r>
            </a:p>
          </p:txBody>
        </p:sp>
        <p:sp>
          <p:nvSpPr>
            <p:cNvPr id="62499" name="Rectangle 70"/>
            <p:cNvSpPr>
              <a:spLocks noChangeArrowheads="1"/>
            </p:cNvSpPr>
            <p:nvPr/>
          </p:nvSpPr>
          <p:spPr bwMode="auto">
            <a:xfrm>
              <a:off x="3494" y="2893"/>
              <a:ext cx="173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/>
                <a:t>3</a:t>
              </a:r>
            </a:p>
          </p:txBody>
        </p:sp>
        <p:sp>
          <p:nvSpPr>
            <p:cNvPr id="62500" name="Rectangle 71"/>
            <p:cNvSpPr>
              <a:spLocks noChangeArrowheads="1"/>
            </p:cNvSpPr>
            <p:nvPr/>
          </p:nvSpPr>
          <p:spPr bwMode="auto">
            <a:xfrm>
              <a:off x="3742" y="2893"/>
              <a:ext cx="173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/>
                <a:t>5</a:t>
              </a:r>
            </a:p>
          </p:txBody>
        </p:sp>
        <p:sp>
          <p:nvSpPr>
            <p:cNvPr id="62501" name="Rectangle 72"/>
            <p:cNvSpPr>
              <a:spLocks noChangeArrowheads="1"/>
            </p:cNvSpPr>
            <p:nvPr/>
          </p:nvSpPr>
          <p:spPr bwMode="auto">
            <a:xfrm>
              <a:off x="3982" y="2909"/>
              <a:ext cx="173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/>
                <a:t>8</a:t>
              </a:r>
            </a:p>
          </p:txBody>
        </p:sp>
        <p:sp>
          <p:nvSpPr>
            <p:cNvPr id="62502" name="Rectangle 73"/>
            <p:cNvSpPr>
              <a:spLocks noChangeArrowheads="1"/>
            </p:cNvSpPr>
            <p:nvPr/>
          </p:nvSpPr>
          <p:spPr bwMode="auto">
            <a:xfrm>
              <a:off x="4238" y="2901"/>
              <a:ext cx="149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/>
                <a:t>r</a:t>
              </a:r>
            </a:p>
          </p:txBody>
        </p:sp>
        <p:sp>
          <p:nvSpPr>
            <p:cNvPr id="62503" name="Rectangle 74"/>
            <p:cNvSpPr>
              <a:spLocks noChangeArrowheads="1"/>
            </p:cNvSpPr>
            <p:nvPr/>
          </p:nvSpPr>
          <p:spPr bwMode="auto">
            <a:xfrm>
              <a:off x="4470" y="2901"/>
              <a:ext cx="173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/>
                <a:t>3</a:t>
              </a:r>
            </a:p>
          </p:txBody>
        </p:sp>
        <p:sp>
          <p:nvSpPr>
            <p:cNvPr id="62504" name="Rectangle 75"/>
            <p:cNvSpPr>
              <a:spLocks noChangeArrowheads="1"/>
            </p:cNvSpPr>
            <p:nvPr/>
          </p:nvSpPr>
          <p:spPr bwMode="auto">
            <a:xfrm>
              <a:off x="1075" y="2421"/>
              <a:ext cx="199" cy="16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62505" name="Rectangle 76"/>
            <p:cNvSpPr>
              <a:spLocks noChangeArrowheads="1"/>
            </p:cNvSpPr>
            <p:nvPr/>
          </p:nvSpPr>
          <p:spPr bwMode="auto">
            <a:xfrm>
              <a:off x="1078" y="2381"/>
              <a:ext cx="173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/>
                <a:t>8</a:t>
              </a:r>
            </a:p>
          </p:txBody>
        </p:sp>
        <p:sp>
          <p:nvSpPr>
            <p:cNvPr id="62506" name="Line 77"/>
            <p:cNvSpPr>
              <a:spLocks noChangeShapeType="1"/>
            </p:cNvSpPr>
            <p:nvPr/>
          </p:nvSpPr>
          <p:spPr bwMode="auto">
            <a:xfrm>
              <a:off x="1248" y="2592"/>
              <a:ext cx="336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07" name="Rectangle 78"/>
            <p:cNvSpPr>
              <a:spLocks noChangeArrowheads="1"/>
            </p:cNvSpPr>
            <p:nvPr/>
          </p:nvSpPr>
          <p:spPr bwMode="auto">
            <a:xfrm>
              <a:off x="299" y="2309"/>
              <a:ext cx="309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/>
                <a:t>(b)</a:t>
              </a:r>
            </a:p>
          </p:txBody>
        </p:sp>
        <p:sp>
          <p:nvSpPr>
            <p:cNvPr id="62508" name="Line 79"/>
            <p:cNvSpPr>
              <a:spLocks noChangeShapeType="1"/>
            </p:cNvSpPr>
            <p:nvPr/>
          </p:nvSpPr>
          <p:spPr bwMode="auto">
            <a:xfrm>
              <a:off x="583" y="3137"/>
              <a:ext cx="44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2468" name="Rectangle 8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</a:t>
            </a:r>
          </a:p>
        </p:txBody>
      </p:sp>
      <p:sp>
        <p:nvSpPr>
          <p:cNvPr id="62469" name="Rectangle 81"/>
          <p:cNvSpPr>
            <a:spLocks noChangeArrowheads="1"/>
          </p:cNvSpPr>
          <p:nvPr/>
        </p:nvSpPr>
        <p:spPr bwMode="auto">
          <a:xfrm>
            <a:off x="336550" y="1306513"/>
            <a:ext cx="82819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87425" indent="-293688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81113" indent="-2921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98613" indent="-315913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0558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130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9702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274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2200"/>
              <a:t>Initially stations 3 &amp; 5 have reservations to transmit frames</a:t>
            </a:r>
          </a:p>
        </p:txBody>
      </p:sp>
      <p:sp>
        <p:nvSpPr>
          <p:cNvPr id="62470" name="Rectangle 82"/>
          <p:cNvSpPr>
            <a:spLocks noChangeArrowheads="1"/>
          </p:cNvSpPr>
          <p:nvPr/>
        </p:nvSpPr>
        <p:spPr bwMode="auto">
          <a:xfrm>
            <a:off x="355600" y="3330575"/>
            <a:ext cx="8281988" cy="1071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87425" indent="-293688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81113" indent="-2921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98613" indent="-315913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0558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130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9702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274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2200" dirty="0"/>
              <a:t>Station 8 becomes active and makes reservation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200" dirty="0"/>
              <a:t>Cycle now also includes frame transmissions from station 8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200" dirty="0"/>
              <a:t>Reservation may take effect with some </a:t>
            </a:r>
            <a:r>
              <a:rPr lang="en-US" altLang="en-US" sz="2200" dirty="0">
                <a:solidFill>
                  <a:srgbClr val="FF0000"/>
                </a:solidFill>
              </a:rPr>
              <a:t>delay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500" smtClean="0"/>
              <a:t>Efficiency of Reservation Systems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277938"/>
            <a:ext cx="8528050" cy="163036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500" smtClean="0"/>
              <a:t>Assume minislot duration = vX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500" smtClean="0"/>
              <a:t>TDM single frame reservation scheme</a:t>
            </a:r>
          </a:p>
          <a:p>
            <a:pPr marL="742950" lvl="1" indent="-285750" eaLnBrk="1" hangingPunct="1">
              <a:lnSpc>
                <a:spcPct val="80000"/>
              </a:lnSpc>
            </a:pPr>
            <a:r>
              <a:rPr lang="en-US" altLang="en-US" sz="1900" smtClean="0"/>
              <a:t>If propagation delay is negligible, a single frame transmission requires </a:t>
            </a:r>
            <a:r>
              <a:rPr lang="en-US" altLang="en-US" sz="1900" i="1" smtClean="0"/>
              <a:t>(1+v)X</a:t>
            </a:r>
            <a:r>
              <a:rPr lang="en-US" altLang="en-US" sz="1900" smtClean="0"/>
              <a:t> seconds</a:t>
            </a:r>
          </a:p>
          <a:p>
            <a:pPr marL="742950" lvl="1" indent="-285750" eaLnBrk="1" hangingPunct="1">
              <a:lnSpc>
                <a:spcPct val="80000"/>
              </a:lnSpc>
            </a:pPr>
            <a:r>
              <a:rPr lang="en-US" altLang="en-US" sz="1900" smtClean="0"/>
              <a:t>Link is fully loaded when all stations transmit, maximum efficiency is:</a:t>
            </a:r>
            <a:endParaRPr lang="en-US" altLang="en-US" sz="2100" smtClean="0"/>
          </a:p>
        </p:txBody>
      </p:sp>
      <p:sp>
        <p:nvSpPr>
          <p:cNvPr id="64516" name="Rectangle 23"/>
          <p:cNvSpPr>
            <a:spLocks noChangeArrowheads="1"/>
          </p:cNvSpPr>
          <p:nvPr/>
        </p:nvSpPr>
        <p:spPr bwMode="auto">
          <a:xfrm>
            <a:off x="338138" y="4021138"/>
            <a:ext cx="8229600" cy="157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en-US" sz="2500"/>
              <a:t>TDM </a:t>
            </a:r>
            <a:r>
              <a:rPr lang="en-US" altLang="en-US" sz="2500" i="1"/>
              <a:t>k</a:t>
            </a:r>
            <a:r>
              <a:rPr lang="en-US" altLang="en-US" sz="2500"/>
              <a:t> frame reservation scheme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/>
              <a:t>If </a:t>
            </a:r>
            <a:r>
              <a:rPr lang="en-US" altLang="en-US" sz="2000" i="1"/>
              <a:t>k</a:t>
            </a:r>
            <a:r>
              <a:rPr lang="en-US" altLang="en-US" sz="2000"/>
              <a:t> frame transmissions can be reserved with a reservation message and if there are </a:t>
            </a:r>
            <a:r>
              <a:rPr lang="en-US" altLang="en-US" sz="2000" i="1"/>
              <a:t>M</a:t>
            </a:r>
            <a:r>
              <a:rPr lang="en-US" altLang="en-US" sz="2000"/>
              <a:t> stations, as many as </a:t>
            </a:r>
            <a:r>
              <a:rPr lang="en-US" altLang="en-US" sz="2000" i="1"/>
              <a:t>Mk</a:t>
            </a:r>
            <a:r>
              <a:rPr lang="en-US" altLang="en-US" sz="2000"/>
              <a:t> frames can be transmitted in </a:t>
            </a:r>
            <a:r>
              <a:rPr lang="en-US" altLang="en-US" sz="2000" i="1"/>
              <a:t>XM(k+v)</a:t>
            </a:r>
            <a:r>
              <a:rPr lang="en-US" altLang="en-US" sz="2000"/>
              <a:t> seconds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/>
              <a:t>Maximum efficiency is:</a:t>
            </a:r>
            <a:endParaRPr lang="en-US" altLang="en-US" sz="2400"/>
          </a:p>
        </p:txBody>
      </p:sp>
      <p:graphicFrame>
        <p:nvGraphicFramePr>
          <p:cNvPr id="64517" name="Object 24"/>
          <p:cNvGraphicFramePr>
            <a:graphicFrameLocks noChangeAspect="1"/>
          </p:cNvGraphicFramePr>
          <p:nvPr/>
        </p:nvGraphicFramePr>
        <p:xfrm>
          <a:off x="2336800" y="3000375"/>
          <a:ext cx="3876675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71" name="公式" r:id="rId3" imgW="1651000" imgH="393700" progId="Equation.3">
                  <p:embed/>
                </p:oleObj>
              </mc:Choice>
              <mc:Fallback>
                <p:oleObj name="公式" r:id="rId3" imgW="1651000" imgH="3937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6800" y="3000375"/>
                        <a:ext cx="3876675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8" name="Object 26"/>
          <p:cNvGraphicFramePr>
            <a:graphicFrameLocks noChangeAspect="1"/>
          </p:cNvGraphicFramePr>
          <p:nvPr/>
        </p:nvGraphicFramePr>
        <p:xfrm>
          <a:off x="2395538" y="5486400"/>
          <a:ext cx="4084637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72" name="公式" r:id="rId5" imgW="1739900" imgH="584200" progId="Equation.3">
                  <p:embed/>
                </p:oleObj>
              </mc:Choice>
              <mc:Fallback>
                <p:oleObj name="公式" r:id="rId5" imgW="1739900" imgH="5842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5538" y="5486400"/>
                        <a:ext cx="4084637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500" smtClean="0"/>
              <a:t>Random Access Reservation Systems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8763" y="1447800"/>
            <a:ext cx="8428037" cy="3600450"/>
          </a:xfrm>
        </p:spPr>
        <p:txBody>
          <a:bodyPr/>
          <a:lstStyle/>
          <a:p>
            <a:pPr eaLnBrk="1" hangingPunct="1"/>
            <a:r>
              <a:rPr lang="en-US" altLang="en-US" i="1" smtClean="0"/>
              <a:t>Large number of light traffic stations</a:t>
            </a:r>
          </a:p>
          <a:p>
            <a:pPr marL="742950" lvl="1" indent="-285750" eaLnBrk="1" hangingPunct="1"/>
            <a:r>
              <a:rPr lang="en-US" altLang="en-US" smtClean="0"/>
              <a:t>Dedicating a minislot to each station is inefficient </a:t>
            </a:r>
          </a:p>
          <a:p>
            <a:pPr eaLnBrk="1" hangingPunct="1"/>
            <a:r>
              <a:rPr lang="en-US" altLang="en-US" smtClean="0"/>
              <a:t>Slotted ALOHA reservation scheme</a:t>
            </a:r>
          </a:p>
          <a:p>
            <a:pPr marL="742950" lvl="1" indent="-285750" eaLnBrk="1" hangingPunct="1"/>
            <a:r>
              <a:rPr lang="en-US" altLang="en-US" smtClean="0"/>
              <a:t>Stations use slotted Aloha on reservation minislots</a:t>
            </a:r>
          </a:p>
          <a:p>
            <a:pPr marL="742950" lvl="1" indent="-285750" eaLnBrk="1" hangingPunct="1"/>
            <a:r>
              <a:rPr lang="en-US" altLang="en-US" smtClean="0"/>
              <a:t>On average, each reservation takes at least </a:t>
            </a:r>
            <a:r>
              <a:rPr lang="en-US" altLang="en-US" i="1" smtClean="0"/>
              <a:t>e</a:t>
            </a:r>
            <a:r>
              <a:rPr lang="en-US" altLang="en-US" smtClean="0"/>
              <a:t> minislot attempts </a:t>
            </a:r>
          </a:p>
          <a:p>
            <a:pPr marL="742950" lvl="1" indent="-285750" eaLnBrk="1" hangingPunct="1"/>
            <a:r>
              <a:rPr lang="en-US" altLang="en-US" smtClean="0"/>
              <a:t>Effective time required for the reservation is 2.71</a:t>
            </a:r>
            <a:r>
              <a:rPr lang="en-US" altLang="en-US" i="1" smtClean="0"/>
              <a:t>vX</a:t>
            </a:r>
            <a:endParaRPr lang="en-US" altLang="en-US" smtClean="0"/>
          </a:p>
        </p:txBody>
      </p:sp>
      <p:grpSp>
        <p:nvGrpSpPr>
          <p:cNvPr id="65540" name="Group 16"/>
          <p:cNvGrpSpPr>
            <a:grpSpLocks/>
          </p:cNvGrpSpPr>
          <p:nvPr/>
        </p:nvGrpSpPr>
        <p:grpSpPr bwMode="auto">
          <a:xfrm>
            <a:off x="2182813" y="5316538"/>
            <a:ext cx="4157662" cy="912812"/>
            <a:chOff x="1582" y="2823"/>
            <a:chExt cx="2619" cy="575"/>
          </a:xfrm>
        </p:grpSpPr>
        <p:grpSp>
          <p:nvGrpSpPr>
            <p:cNvPr id="65541" name="Group 15"/>
            <p:cNvGrpSpPr>
              <a:grpSpLocks/>
            </p:cNvGrpSpPr>
            <p:nvPr/>
          </p:nvGrpSpPr>
          <p:grpSpPr bwMode="auto">
            <a:xfrm>
              <a:off x="2099" y="2840"/>
              <a:ext cx="989" cy="558"/>
              <a:chOff x="2011" y="3512"/>
              <a:chExt cx="989" cy="558"/>
            </a:xfrm>
          </p:grpSpPr>
          <p:sp>
            <p:nvSpPr>
              <p:cNvPr id="65546" name="Text Box 7"/>
              <p:cNvSpPr txBox="1">
                <a:spLocks noChangeArrowheads="1"/>
              </p:cNvSpPr>
              <p:nvPr/>
            </p:nvSpPr>
            <p:spPr bwMode="auto">
              <a:xfrm>
                <a:off x="2011" y="3512"/>
                <a:ext cx="989" cy="55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2600" i="1">
                    <a:sym typeface="Symbol" panose="05050102010706020507" pitchFamily="18" charset="2"/>
                  </a:rPr>
                  <a:t>X</a:t>
                </a:r>
                <a:r>
                  <a:rPr lang="en-US" altLang="en-US" sz="2600"/>
                  <a:t> </a:t>
                </a:r>
                <a:r>
                  <a:rPr lang="en-US" altLang="en-US" sz="2600" i="1">
                    <a:sym typeface="Symbol" panose="05050102010706020507" pitchFamily="18" charset="2"/>
                  </a:rPr>
                  <a:t>X(</a:t>
                </a:r>
                <a:r>
                  <a:rPr lang="en-US" altLang="en-US" sz="2600">
                    <a:sym typeface="Symbol" panose="05050102010706020507" pitchFamily="18" charset="2"/>
                  </a:rPr>
                  <a:t>1</a:t>
                </a:r>
                <a:r>
                  <a:rPr lang="en-US" altLang="en-US" sz="2600" i="1">
                    <a:sym typeface="Symbol" panose="05050102010706020507" pitchFamily="18" charset="2"/>
                  </a:rPr>
                  <a:t>+ev)</a:t>
                </a:r>
              </a:p>
            </p:txBody>
          </p:sp>
          <p:sp>
            <p:nvSpPr>
              <p:cNvPr id="65547" name="Line 8"/>
              <p:cNvSpPr>
                <a:spLocks noChangeShapeType="1"/>
              </p:cNvSpPr>
              <p:nvPr/>
            </p:nvSpPr>
            <p:spPr bwMode="auto">
              <a:xfrm>
                <a:off x="2134" y="3774"/>
                <a:ext cx="745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5542" name="Group 14"/>
            <p:cNvGrpSpPr>
              <a:grpSpLocks/>
            </p:cNvGrpSpPr>
            <p:nvPr/>
          </p:nvGrpSpPr>
          <p:grpSpPr bwMode="auto">
            <a:xfrm>
              <a:off x="2950" y="2823"/>
              <a:ext cx="1251" cy="558"/>
              <a:chOff x="2326" y="3511"/>
              <a:chExt cx="1251" cy="558"/>
            </a:xfrm>
          </p:grpSpPr>
          <p:sp>
            <p:nvSpPr>
              <p:cNvPr id="65544" name="Line 10"/>
              <p:cNvSpPr>
                <a:spLocks noChangeShapeType="1"/>
              </p:cNvSpPr>
              <p:nvPr/>
            </p:nvSpPr>
            <p:spPr bwMode="auto">
              <a:xfrm>
                <a:off x="2566" y="3791"/>
                <a:ext cx="839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545" name="Text Box 11"/>
              <p:cNvSpPr txBox="1">
                <a:spLocks noChangeArrowheads="1"/>
              </p:cNvSpPr>
              <p:nvPr/>
            </p:nvSpPr>
            <p:spPr bwMode="auto">
              <a:xfrm>
                <a:off x="2326" y="3511"/>
                <a:ext cx="1251" cy="55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2600">
                    <a:sym typeface="Symbol" panose="05050102010706020507" pitchFamily="18" charset="2"/>
                  </a:rPr>
                  <a:t> 1              </a:t>
                </a:r>
                <a:r>
                  <a:rPr lang="en-US" altLang="en-US" sz="2600"/>
                  <a:t>  1 + 2.71</a:t>
                </a:r>
                <a:r>
                  <a:rPr lang="en-US" altLang="en-US" sz="2600" i="1"/>
                  <a:t>v</a:t>
                </a:r>
                <a:endParaRPr lang="en-US" altLang="en-US" sz="2600" i="1" baseline="30000">
                  <a:sym typeface="Symbol" panose="05050102010706020507" pitchFamily="18" charset="2"/>
                </a:endParaRPr>
              </a:p>
            </p:txBody>
          </p:sp>
        </p:grpSp>
        <p:sp>
          <p:nvSpPr>
            <p:cNvPr id="65543" name="Text Box 12"/>
            <p:cNvSpPr txBox="1">
              <a:spLocks noChangeArrowheads="1"/>
            </p:cNvSpPr>
            <p:nvPr/>
          </p:nvSpPr>
          <p:spPr bwMode="auto">
            <a:xfrm>
              <a:off x="1582" y="2915"/>
              <a:ext cx="24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l-GR" altLang="en-US" sz="2800" i="1">
                  <a:cs typeface="Arial" panose="020B0604020202020204" pitchFamily="34" charset="0"/>
                </a:rPr>
                <a:t>ρ</a:t>
              </a:r>
              <a:r>
                <a:rPr lang="en-US" altLang="en-US" sz="2400" baseline="-25000"/>
                <a:t>max</a:t>
              </a:r>
              <a:r>
                <a:rPr lang="en-US" altLang="en-US" sz="2400"/>
                <a:t> =                =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500" smtClean="0"/>
              <a:t>Reservation Systems and Quality of Service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5159375"/>
          </a:xfrm>
        </p:spPr>
        <p:txBody>
          <a:bodyPr/>
          <a:lstStyle/>
          <a:p>
            <a:pPr eaLnBrk="1" hangingPunct="1"/>
            <a:r>
              <a:rPr lang="en-US" altLang="en-US" sz="2600" smtClean="0"/>
              <a:t>Different applications; different requirements</a:t>
            </a:r>
          </a:p>
          <a:p>
            <a:pPr lvl="1" eaLnBrk="1" hangingPunct="1"/>
            <a:r>
              <a:rPr lang="en-US" altLang="en-US" sz="2200" smtClean="0"/>
              <a:t>Immediate transfer for ACK frames</a:t>
            </a:r>
          </a:p>
          <a:p>
            <a:pPr lvl="1" eaLnBrk="1" hangingPunct="1"/>
            <a:r>
              <a:rPr lang="en-US" altLang="en-US" sz="2200" smtClean="0"/>
              <a:t>Low-delay transfer &amp; steady bandwidth for voice</a:t>
            </a:r>
          </a:p>
          <a:p>
            <a:pPr lvl="1" eaLnBrk="1" hangingPunct="1"/>
            <a:r>
              <a:rPr lang="en-US" altLang="en-US" sz="2200" smtClean="0"/>
              <a:t>High-bandwidth for Web transfers</a:t>
            </a:r>
          </a:p>
          <a:p>
            <a:pPr eaLnBrk="1" hangingPunct="1"/>
            <a:r>
              <a:rPr lang="en-US" altLang="en-US" sz="2600" smtClean="0"/>
              <a:t>Reservation provide direct means for QoS</a:t>
            </a:r>
          </a:p>
          <a:p>
            <a:pPr lvl="1" eaLnBrk="1" hangingPunct="1"/>
            <a:r>
              <a:rPr lang="en-US" altLang="en-US" sz="2200" smtClean="0"/>
              <a:t>Stations makes requests per frame</a:t>
            </a:r>
          </a:p>
          <a:p>
            <a:pPr lvl="1" eaLnBrk="1" hangingPunct="1"/>
            <a:r>
              <a:rPr lang="en-US" altLang="en-US" sz="2200" smtClean="0"/>
              <a:t>Stations can request for persistent transmission access</a:t>
            </a:r>
          </a:p>
          <a:p>
            <a:pPr lvl="1" eaLnBrk="1" hangingPunct="1"/>
            <a:r>
              <a:rPr lang="en-US" altLang="en-US" sz="2200" smtClean="0"/>
              <a:t>Centralized controller issues grants</a:t>
            </a:r>
          </a:p>
          <a:p>
            <a:pPr lvl="2" eaLnBrk="1" hangingPunct="1"/>
            <a:r>
              <a:rPr lang="en-US" altLang="en-US" sz="2100" smtClean="0"/>
              <a:t>Preferred approach</a:t>
            </a:r>
          </a:p>
          <a:p>
            <a:pPr lvl="1" eaLnBrk="1" hangingPunct="1"/>
            <a:r>
              <a:rPr lang="en-US" altLang="en-US" sz="2200" smtClean="0"/>
              <a:t>Decentralized protocol allows stations to determine grants</a:t>
            </a:r>
          </a:p>
          <a:p>
            <a:pPr lvl="2" eaLnBrk="1" hangingPunct="1"/>
            <a:r>
              <a:rPr lang="en-US" altLang="en-US" sz="2100" smtClean="0"/>
              <a:t>Protocol must deal with error conditions when requests or grants are lost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Polling Systems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6725" y="1298575"/>
            <a:ext cx="8229600" cy="2601913"/>
          </a:xfrm>
        </p:spPr>
        <p:txBody>
          <a:bodyPr/>
          <a:lstStyle/>
          <a:p>
            <a:pPr eaLnBrk="1" hangingPunct="1"/>
            <a:r>
              <a:rPr lang="en-US" altLang="en-US" sz="2400" i="1" smtClean="0"/>
              <a:t>Centralized polling systems</a:t>
            </a:r>
            <a:r>
              <a:rPr lang="en-US" altLang="en-US" sz="2400" smtClean="0"/>
              <a:t>: A central controller transmits polling messages to stations according to a certain order</a:t>
            </a:r>
          </a:p>
          <a:p>
            <a:pPr eaLnBrk="1" hangingPunct="1"/>
            <a:r>
              <a:rPr lang="en-US" altLang="en-US" sz="2400" i="1" smtClean="0"/>
              <a:t>Distributed polling systems</a:t>
            </a:r>
            <a:r>
              <a:rPr lang="en-US" altLang="en-US" sz="2400" smtClean="0"/>
              <a:t>: A permit for frame transmission is passed from station to station according to a certain order</a:t>
            </a:r>
          </a:p>
          <a:p>
            <a:pPr eaLnBrk="1" hangingPunct="1"/>
            <a:r>
              <a:rPr lang="en-US" altLang="en-US" sz="2400" smtClean="0"/>
              <a:t>A signaling procedure exists for setting up order</a:t>
            </a:r>
          </a:p>
          <a:p>
            <a:pPr marL="742950" lvl="1" indent="-285750" eaLnBrk="1" hangingPunct="1"/>
            <a:endParaRPr lang="en-US" altLang="en-US" sz="2400" smtClean="0"/>
          </a:p>
        </p:txBody>
      </p:sp>
      <p:sp>
        <p:nvSpPr>
          <p:cNvPr id="67588" name="Rectangle 5"/>
          <p:cNvSpPr>
            <a:spLocks noChangeArrowheads="1"/>
          </p:cNvSpPr>
          <p:nvPr/>
        </p:nvSpPr>
        <p:spPr bwMode="auto">
          <a:xfrm>
            <a:off x="1050925" y="6053138"/>
            <a:ext cx="182563" cy="2444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67589" name="Rectangle 6"/>
          <p:cNvSpPr>
            <a:spLocks noChangeArrowheads="1"/>
          </p:cNvSpPr>
          <p:nvPr/>
        </p:nvSpPr>
        <p:spPr bwMode="auto">
          <a:xfrm>
            <a:off x="1957388" y="4743450"/>
            <a:ext cx="306387" cy="398463"/>
          </a:xfrm>
          <a:prstGeom prst="rect">
            <a:avLst/>
          </a:prstGeom>
          <a:solidFill>
            <a:srgbClr val="FF99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67590" name="Rectangle 7"/>
          <p:cNvSpPr>
            <a:spLocks noChangeArrowheads="1"/>
          </p:cNvSpPr>
          <p:nvPr/>
        </p:nvSpPr>
        <p:spPr bwMode="auto">
          <a:xfrm>
            <a:off x="1720850" y="6053138"/>
            <a:ext cx="180975" cy="2444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67591" name="Rectangle 8"/>
          <p:cNvSpPr>
            <a:spLocks noChangeArrowheads="1"/>
          </p:cNvSpPr>
          <p:nvPr/>
        </p:nvSpPr>
        <p:spPr bwMode="auto">
          <a:xfrm>
            <a:off x="2400300" y="6067425"/>
            <a:ext cx="180975" cy="2444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67592" name="Rectangle 9"/>
          <p:cNvSpPr>
            <a:spLocks noChangeArrowheads="1"/>
          </p:cNvSpPr>
          <p:nvPr/>
        </p:nvSpPr>
        <p:spPr bwMode="auto">
          <a:xfrm>
            <a:off x="2954338" y="6075363"/>
            <a:ext cx="180975" cy="2444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67593" name="Line 11"/>
          <p:cNvSpPr>
            <a:spLocks noChangeShapeType="1"/>
          </p:cNvSpPr>
          <p:nvPr/>
        </p:nvSpPr>
        <p:spPr bwMode="auto">
          <a:xfrm flipH="1">
            <a:off x="1093788" y="5084763"/>
            <a:ext cx="804862" cy="955675"/>
          </a:xfrm>
          <a:prstGeom prst="line">
            <a:avLst/>
          </a:prstGeom>
          <a:noFill/>
          <a:ln w="12700">
            <a:solidFill>
              <a:srgbClr val="FF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4" name="Line 12"/>
          <p:cNvSpPr>
            <a:spLocks noChangeShapeType="1"/>
          </p:cNvSpPr>
          <p:nvPr/>
        </p:nvSpPr>
        <p:spPr bwMode="auto">
          <a:xfrm flipH="1">
            <a:off x="1763713" y="5224463"/>
            <a:ext cx="209550" cy="815975"/>
          </a:xfrm>
          <a:prstGeom prst="line">
            <a:avLst/>
          </a:prstGeom>
          <a:noFill/>
          <a:ln w="12700">
            <a:solidFill>
              <a:srgbClr val="FF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5" name="Line 13"/>
          <p:cNvSpPr>
            <a:spLocks noChangeShapeType="1"/>
          </p:cNvSpPr>
          <p:nvPr/>
        </p:nvSpPr>
        <p:spPr bwMode="auto">
          <a:xfrm>
            <a:off x="2214563" y="5213350"/>
            <a:ext cx="247650" cy="839788"/>
          </a:xfrm>
          <a:prstGeom prst="line">
            <a:avLst/>
          </a:prstGeom>
          <a:noFill/>
          <a:ln w="12700">
            <a:solidFill>
              <a:srgbClr val="FF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6" name="Line 14"/>
          <p:cNvSpPr>
            <a:spLocks noChangeShapeType="1"/>
          </p:cNvSpPr>
          <p:nvPr/>
        </p:nvSpPr>
        <p:spPr bwMode="auto">
          <a:xfrm>
            <a:off x="2351088" y="5135563"/>
            <a:ext cx="636587" cy="927100"/>
          </a:xfrm>
          <a:prstGeom prst="line">
            <a:avLst/>
          </a:prstGeom>
          <a:noFill/>
          <a:ln w="12700">
            <a:solidFill>
              <a:srgbClr val="FF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7" name="Line 16"/>
          <p:cNvSpPr>
            <a:spLocks noChangeShapeType="1"/>
          </p:cNvSpPr>
          <p:nvPr/>
        </p:nvSpPr>
        <p:spPr bwMode="auto">
          <a:xfrm flipV="1">
            <a:off x="1179513" y="5237163"/>
            <a:ext cx="676275" cy="815975"/>
          </a:xfrm>
          <a:prstGeom prst="line">
            <a:avLst/>
          </a:prstGeom>
          <a:noFill/>
          <a:ln w="12700">
            <a:solidFill>
              <a:srgbClr val="FF33CC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8" name="Line 17"/>
          <p:cNvSpPr>
            <a:spLocks noChangeShapeType="1"/>
          </p:cNvSpPr>
          <p:nvPr/>
        </p:nvSpPr>
        <p:spPr bwMode="auto">
          <a:xfrm flipV="1">
            <a:off x="1849438" y="5295900"/>
            <a:ext cx="158750" cy="757238"/>
          </a:xfrm>
          <a:prstGeom prst="line">
            <a:avLst/>
          </a:prstGeom>
          <a:noFill/>
          <a:ln w="12700">
            <a:solidFill>
              <a:srgbClr val="FF33CC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9" name="Line 18"/>
          <p:cNvSpPr>
            <a:spLocks noChangeShapeType="1"/>
          </p:cNvSpPr>
          <p:nvPr/>
        </p:nvSpPr>
        <p:spPr bwMode="auto">
          <a:xfrm flipH="1" flipV="1">
            <a:off x="2349500" y="5384800"/>
            <a:ext cx="188913" cy="682625"/>
          </a:xfrm>
          <a:prstGeom prst="line">
            <a:avLst/>
          </a:prstGeom>
          <a:noFill/>
          <a:ln w="12700">
            <a:solidFill>
              <a:srgbClr val="FF33CC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00" name="Line 19"/>
          <p:cNvSpPr>
            <a:spLocks noChangeShapeType="1"/>
          </p:cNvSpPr>
          <p:nvPr/>
        </p:nvSpPr>
        <p:spPr bwMode="auto">
          <a:xfrm flipH="1" flipV="1">
            <a:off x="2516188" y="5256213"/>
            <a:ext cx="557212" cy="806450"/>
          </a:xfrm>
          <a:prstGeom prst="line">
            <a:avLst/>
          </a:prstGeom>
          <a:noFill/>
          <a:ln w="12700">
            <a:solidFill>
              <a:srgbClr val="FF33CC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01" name="Rectangle 22"/>
          <p:cNvSpPr>
            <a:spLocks noChangeArrowheads="1"/>
          </p:cNvSpPr>
          <p:nvPr/>
        </p:nvSpPr>
        <p:spPr bwMode="auto">
          <a:xfrm>
            <a:off x="755650" y="4291013"/>
            <a:ext cx="1171575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Central</a:t>
            </a:r>
          </a:p>
          <a:p>
            <a:r>
              <a:rPr lang="en-US" altLang="en-US"/>
              <a:t>Controller</a:t>
            </a:r>
          </a:p>
        </p:txBody>
      </p:sp>
      <p:grpSp>
        <p:nvGrpSpPr>
          <p:cNvPr id="67602" name="Group 33"/>
          <p:cNvGrpSpPr>
            <a:grpSpLocks/>
          </p:cNvGrpSpPr>
          <p:nvPr/>
        </p:nvGrpSpPr>
        <p:grpSpPr bwMode="auto">
          <a:xfrm>
            <a:off x="5045075" y="4254500"/>
            <a:ext cx="2665413" cy="2197100"/>
            <a:chOff x="3441" y="2235"/>
            <a:chExt cx="1961" cy="1653"/>
          </a:xfrm>
        </p:grpSpPr>
        <p:sp>
          <p:nvSpPr>
            <p:cNvPr id="67603" name="Line 23"/>
            <p:cNvSpPr>
              <a:spLocks noChangeShapeType="1"/>
            </p:cNvSpPr>
            <p:nvPr/>
          </p:nvSpPr>
          <p:spPr bwMode="auto">
            <a:xfrm>
              <a:off x="3690" y="2933"/>
              <a:ext cx="568" cy="15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04" name="Line 24"/>
            <p:cNvSpPr>
              <a:spLocks noChangeShapeType="1"/>
            </p:cNvSpPr>
            <p:nvPr/>
          </p:nvSpPr>
          <p:spPr bwMode="auto">
            <a:xfrm flipH="1">
              <a:off x="4767" y="2726"/>
              <a:ext cx="398" cy="3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05" name="Line 25"/>
            <p:cNvSpPr>
              <a:spLocks noChangeShapeType="1"/>
            </p:cNvSpPr>
            <p:nvPr/>
          </p:nvSpPr>
          <p:spPr bwMode="auto">
            <a:xfrm>
              <a:off x="4494" y="2429"/>
              <a:ext cx="43" cy="4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06" name="Line 26"/>
            <p:cNvSpPr>
              <a:spLocks noChangeShapeType="1"/>
            </p:cNvSpPr>
            <p:nvPr/>
          </p:nvSpPr>
          <p:spPr bwMode="auto">
            <a:xfrm flipV="1">
              <a:off x="4026" y="3290"/>
              <a:ext cx="376" cy="3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07" name="Line 27"/>
            <p:cNvSpPr>
              <a:spLocks noChangeShapeType="1"/>
            </p:cNvSpPr>
            <p:nvPr/>
          </p:nvSpPr>
          <p:spPr bwMode="auto">
            <a:xfrm flipH="1" flipV="1">
              <a:off x="4758" y="3319"/>
              <a:ext cx="459" cy="35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67608" name="Object 28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3441" y="2817"/>
            <a:ext cx="283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743" name="Microsoft ClipArt Gallery" r:id="rId3" imgW="3238500" imgH="3429000" progId="MS_ClipArt_Gallery">
                    <p:embed/>
                  </p:oleObj>
                </mc:Choice>
                <mc:Fallback>
                  <p:oleObj name="Microsoft ClipArt Gallery" r:id="rId3" imgW="3238500" imgH="3429000" progId="MS_ClipArt_Gallery">
                    <p:embed/>
                    <p:pic>
                      <p:nvPicPr>
                        <p:cNvPr id="0" name="Object 2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41" y="2817"/>
                          <a:ext cx="283" cy="2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609" name="Object 29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3817" y="3622"/>
            <a:ext cx="283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744" name="Microsoft ClipArt Gallery" r:id="rId5" imgW="3238500" imgH="3429000" progId="MS_ClipArt_Gallery">
                    <p:embed/>
                  </p:oleObj>
                </mc:Choice>
                <mc:Fallback>
                  <p:oleObj name="Microsoft ClipArt Gallery" r:id="rId5" imgW="3238500" imgH="3429000" progId="MS_ClipArt_Gallery">
                    <p:embed/>
                    <p:pic>
                      <p:nvPicPr>
                        <p:cNvPr id="0" name="Object 2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17" y="3622"/>
                          <a:ext cx="283" cy="2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610" name="Object 30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5017" y="3636"/>
            <a:ext cx="283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745" name="Microsoft ClipArt Gallery" r:id="rId6" imgW="3238500" imgH="3429000" progId="MS_ClipArt_Gallery">
                    <p:embed/>
                  </p:oleObj>
                </mc:Choice>
                <mc:Fallback>
                  <p:oleObj name="Microsoft ClipArt Gallery" r:id="rId6" imgW="3238500" imgH="3429000" progId="MS_ClipArt_Gallery">
                    <p:embed/>
                    <p:pic>
                      <p:nvPicPr>
                        <p:cNvPr id="0" name="Object 3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17" y="3636"/>
                          <a:ext cx="283" cy="2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611" name="Object 31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5119" y="2562"/>
            <a:ext cx="283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746" name="Microsoft ClipArt Gallery" r:id="rId7" imgW="3238500" imgH="3429000" progId="MS_ClipArt_Gallery">
                    <p:embed/>
                  </p:oleObj>
                </mc:Choice>
                <mc:Fallback>
                  <p:oleObj name="Microsoft ClipArt Gallery" r:id="rId7" imgW="3238500" imgH="3429000" progId="MS_ClipArt_Gallery">
                    <p:embed/>
                    <p:pic>
                      <p:nvPicPr>
                        <p:cNvPr id="0" name="Object 3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19" y="2562"/>
                          <a:ext cx="283" cy="2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612" name="Object 32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4363" y="2235"/>
            <a:ext cx="283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747" name="Microsoft ClipArt Gallery" r:id="rId8" imgW="3238500" imgH="3429000" progId="MS_ClipArt_Gallery">
                    <p:embed/>
                  </p:oleObj>
                </mc:Choice>
                <mc:Fallback>
                  <p:oleObj name="Microsoft ClipArt Gallery" r:id="rId8" imgW="3238500" imgH="3429000" progId="MS_ClipArt_Gallery">
                    <p:embed/>
                    <p:pic>
                      <p:nvPicPr>
                        <p:cNvPr id="0" name="Object 3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3" y="2235"/>
                          <a:ext cx="283" cy="2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Polling System Options</a:t>
            </a:r>
          </a:p>
        </p:txBody>
      </p:sp>
      <p:sp>
        <p:nvSpPr>
          <p:cNvPr id="6861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52609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Service Limits:  How much is a station allowed to transmit per poll?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i="1" dirty="0" smtClean="0"/>
              <a:t>Exhaustive</a:t>
            </a:r>
            <a:r>
              <a:rPr lang="en-US" altLang="en-US" dirty="0" smtClean="0"/>
              <a:t>:  until station’s data buffer is empty (including new frame arrivals)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i="1" dirty="0" smtClean="0"/>
              <a:t>Gated</a:t>
            </a:r>
            <a:r>
              <a:rPr lang="en-US" altLang="en-US" dirty="0" smtClean="0"/>
              <a:t>:  all data in buffer when poll arrives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i="1" dirty="0" smtClean="0"/>
              <a:t>Frame-Limited</a:t>
            </a:r>
            <a:r>
              <a:rPr lang="en-US" altLang="en-US" dirty="0" smtClean="0"/>
              <a:t>:  one frame per poll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i="1" dirty="0" smtClean="0"/>
              <a:t>Time-Limited</a:t>
            </a:r>
            <a:r>
              <a:rPr lang="en-US" altLang="en-US" dirty="0" smtClean="0"/>
              <a:t>:  up to some maximum time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Priority mechanisms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More bandwidth &amp; lower delay for stations that appear multiple times in the polling list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Issue polls for stations with message of priority k or higher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Walk Time &amp; Cycle Time</a:t>
            </a:r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3171825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/>
            <a:r>
              <a:rPr lang="en-US" altLang="en-US" sz="2200" smtClean="0"/>
              <a:t>Assume polling order is round robin</a:t>
            </a:r>
          </a:p>
          <a:p>
            <a:pPr eaLnBrk="1" hangingPunct="1"/>
            <a:r>
              <a:rPr lang="en-US" altLang="en-US" sz="2200" smtClean="0"/>
              <a:t>Time is “wasted” polling stations</a:t>
            </a:r>
          </a:p>
          <a:p>
            <a:pPr marL="742950" lvl="1" indent="-285750" eaLnBrk="1" hangingPunct="1"/>
            <a:r>
              <a:rPr lang="en-US" altLang="en-US" sz="2000" smtClean="0"/>
              <a:t>Time to prepare &amp; send polling message</a:t>
            </a:r>
          </a:p>
          <a:p>
            <a:pPr marL="742950" lvl="1" indent="-285750" eaLnBrk="1" hangingPunct="1"/>
            <a:r>
              <a:rPr lang="en-US" altLang="en-US" sz="2000" smtClean="0"/>
              <a:t>Time for station to respond</a:t>
            </a:r>
          </a:p>
          <a:p>
            <a:pPr eaLnBrk="1" hangingPunct="1"/>
            <a:r>
              <a:rPr lang="en-US" altLang="en-US" sz="2200" i="1" smtClean="0"/>
              <a:t>Walk time:  </a:t>
            </a:r>
            <a:r>
              <a:rPr lang="en-US" altLang="en-US" sz="2200" smtClean="0"/>
              <a:t>from when a station completes transmission to when next station begins transmission</a:t>
            </a:r>
          </a:p>
          <a:p>
            <a:pPr eaLnBrk="1" hangingPunct="1"/>
            <a:r>
              <a:rPr lang="en-US" altLang="en-US" sz="2200" i="1" smtClean="0"/>
              <a:t>Cycle time</a:t>
            </a:r>
            <a:r>
              <a:rPr lang="en-US" altLang="en-US" sz="2200" smtClean="0"/>
              <a:t> is between consecutive polls of a station</a:t>
            </a:r>
          </a:p>
          <a:p>
            <a:pPr eaLnBrk="1" hangingPunct="1"/>
            <a:r>
              <a:rPr lang="en-US" altLang="en-US" sz="2200" smtClean="0"/>
              <a:t>Overhead/cycle  = total walk time/cycle time</a:t>
            </a:r>
          </a:p>
          <a:p>
            <a:pPr marL="742950" lvl="1" indent="-285750" eaLnBrk="1" hangingPunct="1">
              <a:buFont typeface="Wingdings" panose="05000000000000000000" pitchFamily="2" charset="2"/>
              <a:buNone/>
            </a:pPr>
            <a:endParaRPr lang="en-US" altLang="en-US" sz="2200" smtClean="0"/>
          </a:p>
        </p:txBody>
      </p:sp>
      <p:grpSp>
        <p:nvGrpSpPr>
          <p:cNvPr id="69636" name="Group 79"/>
          <p:cNvGrpSpPr>
            <a:grpSpLocks/>
          </p:cNvGrpSpPr>
          <p:nvPr/>
        </p:nvGrpSpPr>
        <p:grpSpPr bwMode="auto">
          <a:xfrm>
            <a:off x="188913" y="4710113"/>
            <a:ext cx="8732837" cy="2055812"/>
            <a:chOff x="119" y="2967"/>
            <a:chExt cx="5501" cy="1295"/>
          </a:xfrm>
        </p:grpSpPr>
        <p:sp>
          <p:nvSpPr>
            <p:cNvPr id="69637" name="Line 35"/>
            <p:cNvSpPr>
              <a:spLocks noChangeShapeType="1"/>
            </p:cNvSpPr>
            <p:nvPr/>
          </p:nvSpPr>
          <p:spPr bwMode="auto">
            <a:xfrm>
              <a:off x="119" y="3615"/>
              <a:ext cx="523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38" name="Rectangle 36"/>
            <p:cNvSpPr>
              <a:spLocks noChangeArrowheads="1"/>
            </p:cNvSpPr>
            <p:nvPr/>
          </p:nvSpPr>
          <p:spPr bwMode="auto">
            <a:xfrm>
              <a:off x="5462" y="3489"/>
              <a:ext cx="158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 i="1"/>
                <a:t>t</a:t>
              </a:r>
              <a:endParaRPr lang="en-US" altLang="en-US" sz="2000"/>
            </a:p>
          </p:txBody>
        </p:sp>
        <p:sp>
          <p:nvSpPr>
            <p:cNvPr id="69639" name="Rectangle 37" descr="Light downward diagonal"/>
            <p:cNvSpPr>
              <a:spLocks noChangeArrowheads="1"/>
            </p:cNvSpPr>
            <p:nvPr/>
          </p:nvSpPr>
          <p:spPr bwMode="auto">
            <a:xfrm>
              <a:off x="407" y="3418"/>
              <a:ext cx="576" cy="198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69640" name="Rectangle 38"/>
            <p:cNvSpPr>
              <a:spLocks noChangeArrowheads="1"/>
            </p:cNvSpPr>
            <p:nvPr/>
          </p:nvSpPr>
          <p:spPr bwMode="auto">
            <a:xfrm>
              <a:off x="269" y="3418"/>
              <a:ext cx="141" cy="198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69641" name="Rectangle 39"/>
            <p:cNvSpPr>
              <a:spLocks noChangeArrowheads="1"/>
            </p:cNvSpPr>
            <p:nvPr/>
          </p:nvSpPr>
          <p:spPr bwMode="auto">
            <a:xfrm>
              <a:off x="253" y="3445"/>
              <a:ext cx="210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 b="1"/>
                <a:t>1</a:t>
              </a:r>
            </a:p>
          </p:txBody>
        </p:sp>
        <p:sp>
          <p:nvSpPr>
            <p:cNvPr id="69642" name="Rectangle 40" descr="Horizontal brick"/>
            <p:cNvSpPr>
              <a:spLocks noChangeArrowheads="1"/>
            </p:cNvSpPr>
            <p:nvPr/>
          </p:nvSpPr>
          <p:spPr bwMode="auto">
            <a:xfrm>
              <a:off x="1127" y="3426"/>
              <a:ext cx="945" cy="195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69643" name="Rectangle 41"/>
            <p:cNvSpPr>
              <a:spLocks noChangeArrowheads="1"/>
            </p:cNvSpPr>
            <p:nvPr/>
          </p:nvSpPr>
          <p:spPr bwMode="auto">
            <a:xfrm>
              <a:off x="2087" y="3418"/>
              <a:ext cx="142" cy="198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69644" name="Rectangle 42"/>
            <p:cNvSpPr>
              <a:spLocks noChangeArrowheads="1"/>
            </p:cNvSpPr>
            <p:nvPr/>
          </p:nvSpPr>
          <p:spPr bwMode="auto">
            <a:xfrm>
              <a:off x="2069" y="3445"/>
              <a:ext cx="210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 b="1"/>
                <a:t>3</a:t>
              </a:r>
            </a:p>
          </p:txBody>
        </p:sp>
        <p:sp>
          <p:nvSpPr>
            <p:cNvPr id="69645" name="Rectangle 43"/>
            <p:cNvSpPr>
              <a:spLocks noChangeArrowheads="1"/>
            </p:cNvSpPr>
            <p:nvPr/>
          </p:nvSpPr>
          <p:spPr bwMode="auto">
            <a:xfrm>
              <a:off x="2855" y="3418"/>
              <a:ext cx="142" cy="198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69646" name="Rectangle 44"/>
            <p:cNvSpPr>
              <a:spLocks noChangeArrowheads="1"/>
            </p:cNvSpPr>
            <p:nvPr/>
          </p:nvSpPr>
          <p:spPr bwMode="auto">
            <a:xfrm>
              <a:off x="2999" y="3418"/>
              <a:ext cx="141" cy="198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69647" name="Rectangle 45" descr="Outlined diamond"/>
            <p:cNvSpPr>
              <a:spLocks noChangeArrowheads="1"/>
            </p:cNvSpPr>
            <p:nvPr/>
          </p:nvSpPr>
          <p:spPr bwMode="auto">
            <a:xfrm>
              <a:off x="2231" y="3418"/>
              <a:ext cx="614" cy="198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69648" name="Rectangle 46"/>
            <p:cNvSpPr>
              <a:spLocks noChangeArrowheads="1"/>
            </p:cNvSpPr>
            <p:nvPr/>
          </p:nvSpPr>
          <p:spPr bwMode="auto">
            <a:xfrm>
              <a:off x="983" y="3418"/>
              <a:ext cx="142" cy="198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69649" name="Rectangle 47"/>
            <p:cNvSpPr>
              <a:spLocks noChangeArrowheads="1"/>
            </p:cNvSpPr>
            <p:nvPr/>
          </p:nvSpPr>
          <p:spPr bwMode="auto">
            <a:xfrm>
              <a:off x="965" y="3433"/>
              <a:ext cx="210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 b="1"/>
                <a:t>2</a:t>
              </a:r>
            </a:p>
          </p:txBody>
        </p:sp>
        <p:sp>
          <p:nvSpPr>
            <p:cNvPr id="69650" name="Rectangle 48"/>
            <p:cNvSpPr>
              <a:spLocks noChangeArrowheads="1"/>
            </p:cNvSpPr>
            <p:nvPr/>
          </p:nvSpPr>
          <p:spPr bwMode="auto">
            <a:xfrm>
              <a:off x="2837" y="3445"/>
              <a:ext cx="210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 b="1"/>
                <a:t>4</a:t>
              </a:r>
            </a:p>
          </p:txBody>
        </p:sp>
        <p:sp>
          <p:nvSpPr>
            <p:cNvPr id="69651" name="Rectangle 49"/>
            <p:cNvSpPr>
              <a:spLocks noChangeArrowheads="1"/>
            </p:cNvSpPr>
            <p:nvPr/>
          </p:nvSpPr>
          <p:spPr bwMode="auto">
            <a:xfrm>
              <a:off x="2981" y="3445"/>
              <a:ext cx="210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 b="1"/>
                <a:t>5</a:t>
              </a:r>
            </a:p>
          </p:txBody>
        </p:sp>
        <p:sp>
          <p:nvSpPr>
            <p:cNvPr id="69652" name="Rectangle 50" descr="Light downward diagonal"/>
            <p:cNvSpPr>
              <a:spLocks noChangeArrowheads="1"/>
            </p:cNvSpPr>
            <p:nvPr/>
          </p:nvSpPr>
          <p:spPr bwMode="auto">
            <a:xfrm>
              <a:off x="4103" y="3426"/>
              <a:ext cx="432" cy="195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69653" name="Rectangle 51"/>
            <p:cNvSpPr>
              <a:spLocks noChangeArrowheads="1"/>
            </p:cNvSpPr>
            <p:nvPr/>
          </p:nvSpPr>
          <p:spPr bwMode="auto">
            <a:xfrm>
              <a:off x="3937" y="3418"/>
              <a:ext cx="141" cy="198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69654" name="Rectangle 52"/>
            <p:cNvSpPr>
              <a:spLocks noChangeArrowheads="1"/>
            </p:cNvSpPr>
            <p:nvPr/>
          </p:nvSpPr>
          <p:spPr bwMode="auto">
            <a:xfrm>
              <a:off x="3912" y="3433"/>
              <a:ext cx="210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 b="1"/>
                <a:t>1</a:t>
              </a:r>
            </a:p>
          </p:txBody>
        </p:sp>
        <p:sp>
          <p:nvSpPr>
            <p:cNvPr id="69655" name="Rectangle 53"/>
            <p:cNvSpPr>
              <a:spLocks noChangeArrowheads="1"/>
            </p:cNvSpPr>
            <p:nvPr/>
          </p:nvSpPr>
          <p:spPr bwMode="auto">
            <a:xfrm>
              <a:off x="4532" y="3418"/>
              <a:ext cx="142" cy="198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69656" name="Rectangle 54"/>
            <p:cNvSpPr>
              <a:spLocks noChangeArrowheads="1"/>
            </p:cNvSpPr>
            <p:nvPr/>
          </p:nvSpPr>
          <p:spPr bwMode="auto">
            <a:xfrm>
              <a:off x="4516" y="3433"/>
              <a:ext cx="211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 b="1"/>
                <a:t>2</a:t>
              </a:r>
            </a:p>
          </p:txBody>
        </p:sp>
        <p:sp>
          <p:nvSpPr>
            <p:cNvPr id="69657" name="Rectangle 55" descr="Horizontal brick"/>
            <p:cNvSpPr>
              <a:spLocks noChangeArrowheads="1"/>
            </p:cNvSpPr>
            <p:nvPr/>
          </p:nvSpPr>
          <p:spPr bwMode="auto">
            <a:xfrm>
              <a:off x="4671" y="3418"/>
              <a:ext cx="463" cy="198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69658" name="Line 57"/>
            <p:cNvSpPr>
              <a:spLocks noChangeShapeType="1"/>
            </p:cNvSpPr>
            <p:nvPr/>
          </p:nvSpPr>
          <p:spPr bwMode="auto">
            <a:xfrm flipH="1">
              <a:off x="346" y="3060"/>
              <a:ext cx="1054" cy="31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59" name="Line 58"/>
            <p:cNvSpPr>
              <a:spLocks noChangeShapeType="1"/>
            </p:cNvSpPr>
            <p:nvPr/>
          </p:nvSpPr>
          <p:spPr bwMode="auto">
            <a:xfrm flipH="1">
              <a:off x="1102" y="3083"/>
              <a:ext cx="491" cy="2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60" name="Line 59"/>
            <p:cNvSpPr>
              <a:spLocks noChangeShapeType="1"/>
            </p:cNvSpPr>
            <p:nvPr/>
          </p:nvSpPr>
          <p:spPr bwMode="auto">
            <a:xfrm>
              <a:off x="1949" y="3096"/>
              <a:ext cx="211" cy="29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61" name="Line 60"/>
            <p:cNvSpPr>
              <a:spLocks noChangeShapeType="1"/>
            </p:cNvSpPr>
            <p:nvPr/>
          </p:nvSpPr>
          <p:spPr bwMode="auto">
            <a:xfrm>
              <a:off x="2173" y="3068"/>
              <a:ext cx="724" cy="32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62" name="Line 61"/>
            <p:cNvSpPr>
              <a:spLocks noChangeShapeType="1"/>
            </p:cNvSpPr>
            <p:nvPr/>
          </p:nvSpPr>
          <p:spPr bwMode="auto">
            <a:xfrm>
              <a:off x="2529" y="3073"/>
              <a:ext cx="605" cy="3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63" name="Line 63"/>
            <p:cNvSpPr>
              <a:spLocks noChangeShapeType="1"/>
            </p:cNvSpPr>
            <p:nvPr/>
          </p:nvSpPr>
          <p:spPr bwMode="auto">
            <a:xfrm flipH="1" flipV="1">
              <a:off x="752" y="3670"/>
              <a:ext cx="667" cy="2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64" name="Line 64"/>
            <p:cNvSpPr>
              <a:spLocks noChangeShapeType="1"/>
            </p:cNvSpPr>
            <p:nvPr/>
          </p:nvSpPr>
          <p:spPr bwMode="auto">
            <a:xfrm flipH="1" flipV="1">
              <a:off x="1754" y="3681"/>
              <a:ext cx="71" cy="2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65" name="Line 65"/>
            <p:cNvSpPr>
              <a:spLocks noChangeShapeType="1"/>
            </p:cNvSpPr>
            <p:nvPr/>
          </p:nvSpPr>
          <p:spPr bwMode="auto">
            <a:xfrm flipV="1">
              <a:off x="2474" y="3630"/>
              <a:ext cx="26" cy="2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66" name="Text Box 66"/>
            <p:cNvSpPr txBox="1">
              <a:spLocks noChangeArrowheads="1"/>
            </p:cNvSpPr>
            <p:nvPr/>
          </p:nvSpPr>
          <p:spPr bwMode="auto">
            <a:xfrm>
              <a:off x="3155" y="3405"/>
              <a:ext cx="24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000" b="1"/>
                <a:t>…</a:t>
              </a:r>
              <a:endParaRPr lang="en-US" altLang="en-US" sz="2000"/>
            </a:p>
          </p:txBody>
        </p:sp>
        <p:sp>
          <p:nvSpPr>
            <p:cNvPr id="69667" name="Rectangle 67" descr="20%"/>
            <p:cNvSpPr>
              <a:spLocks noChangeArrowheads="1"/>
            </p:cNvSpPr>
            <p:nvPr/>
          </p:nvSpPr>
          <p:spPr bwMode="auto">
            <a:xfrm>
              <a:off x="3653" y="3422"/>
              <a:ext cx="284" cy="194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69668" name="Rectangle 68"/>
            <p:cNvSpPr>
              <a:spLocks noChangeArrowheads="1"/>
            </p:cNvSpPr>
            <p:nvPr/>
          </p:nvSpPr>
          <p:spPr bwMode="auto">
            <a:xfrm>
              <a:off x="3511" y="3418"/>
              <a:ext cx="142" cy="198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69669" name="Rectangle 69"/>
            <p:cNvSpPr>
              <a:spLocks noChangeArrowheads="1"/>
            </p:cNvSpPr>
            <p:nvPr/>
          </p:nvSpPr>
          <p:spPr bwMode="auto">
            <a:xfrm>
              <a:off x="3461" y="3433"/>
              <a:ext cx="25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 b="1" i="1"/>
                <a:t>M</a:t>
              </a:r>
            </a:p>
          </p:txBody>
        </p:sp>
        <p:sp>
          <p:nvSpPr>
            <p:cNvPr id="69670" name="Line 70"/>
            <p:cNvSpPr>
              <a:spLocks noChangeShapeType="1"/>
            </p:cNvSpPr>
            <p:nvPr/>
          </p:nvSpPr>
          <p:spPr bwMode="auto">
            <a:xfrm>
              <a:off x="2678" y="3031"/>
              <a:ext cx="824" cy="3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71" name="Rectangle 62"/>
            <p:cNvSpPr>
              <a:spLocks noChangeArrowheads="1"/>
            </p:cNvSpPr>
            <p:nvPr/>
          </p:nvSpPr>
          <p:spPr bwMode="auto">
            <a:xfrm>
              <a:off x="1330" y="3786"/>
              <a:ext cx="1598" cy="2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/>
                <a:t>Frame transmissions</a:t>
              </a:r>
            </a:p>
          </p:txBody>
        </p:sp>
        <p:sp>
          <p:nvSpPr>
            <p:cNvPr id="69672" name="Rectangle 56"/>
            <p:cNvSpPr>
              <a:spLocks noChangeArrowheads="1"/>
            </p:cNvSpPr>
            <p:nvPr/>
          </p:nvSpPr>
          <p:spPr bwMode="auto">
            <a:xfrm>
              <a:off x="1321" y="2967"/>
              <a:ext cx="1369" cy="2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/>
                <a:t>Polling messages</a:t>
              </a:r>
            </a:p>
          </p:txBody>
        </p:sp>
        <p:sp>
          <p:nvSpPr>
            <p:cNvPr id="69673" name="Line 75"/>
            <p:cNvSpPr>
              <a:spLocks noChangeShapeType="1"/>
            </p:cNvSpPr>
            <p:nvPr/>
          </p:nvSpPr>
          <p:spPr bwMode="auto">
            <a:xfrm flipV="1">
              <a:off x="263" y="4104"/>
              <a:ext cx="3713" cy="6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74" name="Rectangle 78"/>
            <p:cNvSpPr>
              <a:spLocks noChangeArrowheads="1"/>
            </p:cNvSpPr>
            <p:nvPr/>
          </p:nvSpPr>
          <p:spPr bwMode="auto">
            <a:xfrm>
              <a:off x="1557" y="4014"/>
              <a:ext cx="958" cy="2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 b="1" i="1"/>
                <a:t>Cycle Time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Average Cycle Time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6713" y="2593975"/>
            <a:ext cx="8418512" cy="21304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100" dirty="0" smtClean="0"/>
              <a:t>Assume walk times all equal to </a:t>
            </a:r>
            <a:r>
              <a:rPr lang="en-US" altLang="en-US" sz="2100" i="1" dirty="0" smtClean="0"/>
              <a:t>t’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100" dirty="0" smtClean="0"/>
              <a:t>Exhaustive Service:  stations empty their buffers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100" dirty="0" smtClean="0"/>
              <a:t>Cycle time = </a:t>
            </a:r>
            <a:r>
              <a:rPr lang="en-US" altLang="en-US" sz="2100" i="1" dirty="0" smtClean="0"/>
              <a:t>Mt’</a:t>
            </a:r>
            <a:r>
              <a:rPr lang="en-US" altLang="en-US" sz="2100" dirty="0" smtClean="0"/>
              <a:t> + time to empty M station buffers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100" i="1" dirty="0" smtClean="0">
                <a:sym typeface="Symbol" panose="05050102010706020507" pitchFamily="18" charset="2"/>
              </a:rPr>
              <a:t>/M</a:t>
            </a:r>
            <a:r>
              <a:rPr lang="en-US" altLang="en-US" sz="2100" dirty="0" smtClean="0"/>
              <a:t> be frame arrival rate at a station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100" i="1" dirty="0" smtClean="0"/>
              <a:t>N</a:t>
            </a:r>
            <a:r>
              <a:rPr lang="en-US" altLang="en-US" sz="2100" i="1" baseline="-25000" dirty="0" smtClean="0"/>
              <a:t>C</a:t>
            </a:r>
            <a:r>
              <a:rPr lang="en-US" altLang="en-US" sz="2100" dirty="0" smtClean="0"/>
              <a:t> average number of frames transmitted from a station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100" dirty="0" smtClean="0"/>
              <a:t>Time to empty one station buffer:</a:t>
            </a:r>
            <a:endParaRPr lang="en-US" altLang="en-US" sz="2100" i="1" dirty="0" smtClean="0">
              <a:sym typeface="Symbol" panose="05050102010706020507" pitchFamily="18" charset="2"/>
            </a:endParaRPr>
          </a:p>
          <a:p>
            <a:pPr eaLnBrk="1" hangingPunct="1">
              <a:lnSpc>
                <a:spcPct val="80000"/>
              </a:lnSpc>
            </a:pPr>
            <a:endParaRPr lang="en-US" altLang="en-US" sz="2100" dirty="0" smtClean="0"/>
          </a:p>
        </p:txBody>
      </p:sp>
      <p:sp>
        <p:nvSpPr>
          <p:cNvPr id="70660" name="Line 5"/>
          <p:cNvSpPr>
            <a:spLocks noChangeShapeType="1"/>
          </p:cNvSpPr>
          <p:nvPr/>
        </p:nvSpPr>
        <p:spPr bwMode="auto">
          <a:xfrm>
            <a:off x="0" y="2041525"/>
            <a:ext cx="83105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1" name="Rectangle 6"/>
          <p:cNvSpPr>
            <a:spLocks noChangeArrowheads="1"/>
          </p:cNvSpPr>
          <p:nvPr/>
        </p:nvSpPr>
        <p:spPr bwMode="auto">
          <a:xfrm>
            <a:off x="8482013" y="1841500"/>
            <a:ext cx="250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 i="1"/>
              <a:t>t</a:t>
            </a:r>
            <a:endParaRPr lang="en-US" altLang="en-US" sz="2000"/>
          </a:p>
        </p:txBody>
      </p:sp>
      <p:grpSp>
        <p:nvGrpSpPr>
          <p:cNvPr id="70662" name="Group 43"/>
          <p:cNvGrpSpPr>
            <a:grpSpLocks/>
          </p:cNvGrpSpPr>
          <p:nvPr/>
        </p:nvGrpSpPr>
        <p:grpSpPr bwMode="auto">
          <a:xfrm>
            <a:off x="779463" y="1706563"/>
            <a:ext cx="6142037" cy="396875"/>
            <a:chOff x="134" y="1076"/>
            <a:chExt cx="3869" cy="250"/>
          </a:xfrm>
        </p:grpSpPr>
        <p:sp>
          <p:nvSpPr>
            <p:cNvPr id="70676" name="Rectangle 7" descr="Light downward diagonal"/>
            <p:cNvSpPr>
              <a:spLocks noChangeArrowheads="1"/>
            </p:cNvSpPr>
            <p:nvPr/>
          </p:nvSpPr>
          <p:spPr bwMode="auto">
            <a:xfrm>
              <a:off x="288" y="1089"/>
              <a:ext cx="576" cy="198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70677" name="Rectangle 8"/>
            <p:cNvSpPr>
              <a:spLocks noChangeArrowheads="1"/>
            </p:cNvSpPr>
            <p:nvPr/>
          </p:nvSpPr>
          <p:spPr bwMode="auto">
            <a:xfrm>
              <a:off x="150" y="1089"/>
              <a:ext cx="141" cy="198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70678" name="Rectangle 9"/>
            <p:cNvSpPr>
              <a:spLocks noChangeArrowheads="1"/>
            </p:cNvSpPr>
            <p:nvPr/>
          </p:nvSpPr>
          <p:spPr bwMode="auto">
            <a:xfrm>
              <a:off x="134" y="1116"/>
              <a:ext cx="210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 b="1"/>
                <a:t>1</a:t>
              </a:r>
            </a:p>
          </p:txBody>
        </p:sp>
        <p:sp>
          <p:nvSpPr>
            <p:cNvPr id="70679" name="Rectangle 10" descr="Horizontal brick"/>
            <p:cNvSpPr>
              <a:spLocks noChangeArrowheads="1"/>
            </p:cNvSpPr>
            <p:nvPr/>
          </p:nvSpPr>
          <p:spPr bwMode="auto">
            <a:xfrm>
              <a:off x="1008" y="1078"/>
              <a:ext cx="957" cy="214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70680" name="Rectangle 11"/>
            <p:cNvSpPr>
              <a:spLocks noChangeArrowheads="1"/>
            </p:cNvSpPr>
            <p:nvPr/>
          </p:nvSpPr>
          <p:spPr bwMode="auto">
            <a:xfrm>
              <a:off x="1968" y="1089"/>
              <a:ext cx="142" cy="198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70681" name="Rectangle 12"/>
            <p:cNvSpPr>
              <a:spLocks noChangeArrowheads="1"/>
            </p:cNvSpPr>
            <p:nvPr/>
          </p:nvSpPr>
          <p:spPr bwMode="auto">
            <a:xfrm>
              <a:off x="1950" y="1116"/>
              <a:ext cx="210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 b="1"/>
                <a:t>3</a:t>
              </a:r>
            </a:p>
          </p:txBody>
        </p:sp>
        <p:sp>
          <p:nvSpPr>
            <p:cNvPr id="70682" name="Rectangle 13"/>
            <p:cNvSpPr>
              <a:spLocks noChangeArrowheads="1"/>
            </p:cNvSpPr>
            <p:nvPr/>
          </p:nvSpPr>
          <p:spPr bwMode="auto">
            <a:xfrm>
              <a:off x="2736" y="1089"/>
              <a:ext cx="142" cy="198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70683" name="Rectangle 14"/>
            <p:cNvSpPr>
              <a:spLocks noChangeArrowheads="1"/>
            </p:cNvSpPr>
            <p:nvPr/>
          </p:nvSpPr>
          <p:spPr bwMode="auto">
            <a:xfrm>
              <a:off x="2880" y="1089"/>
              <a:ext cx="141" cy="198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70684" name="Rectangle 15" descr="Outlined diamond"/>
            <p:cNvSpPr>
              <a:spLocks noChangeArrowheads="1"/>
            </p:cNvSpPr>
            <p:nvPr/>
          </p:nvSpPr>
          <p:spPr bwMode="auto">
            <a:xfrm>
              <a:off x="2112" y="1089"/>
              <a:ext cx="614" cy="198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70685" name="Rectangle 16"/>
            <p:cNvSpPr>
              <a:spLocks noChangeArrowheads="1"/>
            </p:cNvSpPr>
            <p:nvPr/>
          </p:nvSpPr>
          <p:spPr bwMode="auto">
            <a:xfrm>
              <a:off x="864" y="1089"/>
              <a:ext cx="142" cy="198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70686" name="Rectangle 17"/>
            <p:cNvSpPr>
              <a:spLocks noChangeArrowheads="1"/>
            </p:cNvSpPr>
            <p:nvPr/>
          </p:nvSpPr>
          <p:spPr bwMode="auto">
            <a:xfrm>
              <a:off x="846" y="1104"/>
              <a:ext cx="210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 b="1"/>
                <a:t>2</a:t>
              </a:r>
            </a:p>
          </p:txBody>
        </p:sp>
        <p:sp>
          <p:nvSpPr>
            <p:cNvPr id="70687" name="Rectangle 18"/>
            <p:cNvSpPr>
              <a:spLocks noChangeArrowheads="1"/>
            </p:cNvSpPr>
            <p:nvPr/>
          </p:nvSpPr>
          <p:spPr bwMode="auto">
            <a:xfrm>
              <a:off x="2718" y="1116"/>
              <a:ext cx="210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 b="1"/>
                <a:t>4</a:t>
              </a:r>
            </a:p>
          </p:txBody>
        </p:sp>
        <p:sp>
          <p:nvSpPr>
            <p:cNvPr id="70688" name="Rectangle 19"/>
            <p:cNvSpPr>
              <a:spLocks noChangeArrowheads="1"/>
            </p:cNvSpPr>
            <p:nvPr/>
          </p:nvSpPr>
          <p:spPr bwMode="auto">
            <a:xfrm>
              <a:off x="2862" y="1116"/>
              <a:ext cx="210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 b="1"/>
                <a:t>5</a:t>
              </a:r>
            </a:p>
          </p:txBody>
        </p:sp>
        <p:sp>
          <p:nvSpPr>
            <p:cNvPr id="70689" name="Rectangle 21"/>
            <p:cNvSpPr>
              <a:spLocks noChangeArrowheads="1"/>
            </p:cNvSpPr>
            <p:nvPr/>
          </p:nvSpPr>
          <p:spPr bwMode="auto">
            <a:xfrm>
              <a:off x="3818" y="1089"/>
              <a:ext cx="141" cy="198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70690" name="Rectangle 22"/>
            <p:cNvSpPr>
              <a:spLocks noChangeArrowheads="1"/>
            </p:cNvSpPr>
            <p:nvPr/>
          </p:nvSpPr>
          <p:spPr bwMode="auto">
            <a:xfrm>
              <a:off x="3793" y="1104"/>
              <a:ext cx="210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 b="1"/>
                <a:t>1</a:t>
              </a:r>
            </a:p>
          </p:txBody>
        </p:sp>
        <p:sp>
          <p:nvSpPr>
            <p:cNvPr id="70691" name="Text Box 34"/>
            <p:cNvSpPr txBox="1">
              <a:spLocks noChangeArrowheads="1"/>
            </p:cNvSpPr>
            <p:nvPr/>
          </p:nvSpPr>
          <p:spPr bwMode="auto">
            <a:xfrm>
              <a:off x="3036" y="1076"/>
              <a:ext cx="24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000" b="1"/>
                <a:t>…</a:t>
              </a:r>
              <a:endParaRPr lang="en-US" altLang="en-US" sz="2000"/>
            </a:p>
          </p:txBody>
        </p:sp>
        <p:sp>
          <p:nvSpPr>
            <p:cNvPr id="70692" name="Rectangle 35" descr="20%"/>
            <p:cNvSpPr>
              <a:spLocks noChangeArrowheads="1"/>
            </p:cNvSpPr>
            <p:nvPr/>
          </p:nvSpPr>
          <p:spPr bwMode="auto">
            <a:xfrm>
              <a:off x="3534" y="1093"/>
              <a:ext cx="284" cy="194"/>
            </a:xfrm>
            <a:prstGeom prst="rect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70693" name="Rectangle 36"/>
            <p:cNvSpPr>
              <a:spLocks noChangeArrowheads="1"/>
            </p:cNvSpPr>
            <p:nvPr/>
          </p:nvSpPr>
          <p:spPr bwMode="auto">
            <a:xfrm>
              <a:off x="3392" y="1089"/>
              <a:ext cx="142" cy="198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70694" name="Rectangle 37"/>
            <p:cNvSpPr>
              <a:spLocks noChangeArrowheads="1"/>
            </p:cNvSpPr>
            <p:nvPr/>
          </p:nvSpPr>
          <p:spPr bwMode="auto">
            <a:xfrm>
              <a:off x="3342" y="1104"/>
              <a:ext cx="25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 b="1" i="1"/>
                <a:t>M</a:t>
              </a:r>
            </a:p>
          </p:txBody>
        </p:sp>
      </p:grpSp>
      <p:sp>
        <p:nvSpPr>
          <p:cNvPr id="70663" name="Text Box 44"/>
          <p:cNvSpPr txBox="1">
            <a:spLocks noChangeArrowheads="1"/>
          </p:cNvSpPr>
          <p:nvPr/>
        </p:nvSpPr>
        <p:spPr bwMode="auto">
          <a:xfrm>
            <a:off x="757238" y="136207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i="1"/>
              <a:t>t’</a:t>
            </a:r>
          </a:p>
        </p:txBody>
      </p:sp>
      <p:sp>
        <p:nvSpPr>
          <p:cNvPr id="70664" name="Text Box 45"/>
          <p:cNvSpPr txBox="1">
            <a:spLocks noChangeArrowheads="1"/>
          </p:cNvSpPr>
          <p:nvPr/>
        </p:nvSpPr>
        <p:spPr bwMode="auto">
          <a:xfrm>
            <a:off x="1914525" y="13843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i="1"/>
              <a:t>t’</a:t>
            </a:r>
          </a:p>
        </p:txBody>
      </p:sp>
      <p:sp>
        <p:nvSpPr>
          <p:cNvPr id="70665" name="Text Box 46"/>
          <p:cNvSpPr txBox="1">
            <a:spLocks noChangeArrowheads="1"/>
          </p:cNvSpPr>
          <p:nvPr/>
        </p:nvSpPr>
        <p:spPr bwMode="auto">
          <a:xfrm>
            <a:off x="3648075" y="141605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i="1"/>
              <a:t>t’</a:t>
            </a:r>
          </a:p>
        </p:txBody>
      </p:sp>
      <p:sp>
        <p:nvSpPr>
          <p:cNvPr id="70666" name="Text Box 47"/>
          <p:cNvSpPr txBox="1">
            <a:spLocks noChangeArrowheads="1"/>
          </p:cNvSpPr>
          <p:nvPr/>
        </p:nvSpPr>
        <p:spPr bwMode="auto">
          <a:xfrm>
            <a:off x="4876800" y="139065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i="1"/>
              <a:t>t’</a:t>
            </a:r>
          </a:p>
        </p:txBody>
      </p:sp>
      <p:sp>
        <p:nvSpPr>
          <p:cNvPr id="70667" name="Text Box 48"/>
          <p:cNvSpPr txBox="1">
            <a:spLocks noChangeArrowheads="1"/>
          </p:cNvSpPr>
          <p:nvPr/>
        </p:nvSpPr>
        <p:spPr bwMode="auto">
          <a:xfrm>
            <a:off x="5095875" y="13843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i="1"/>
              <a:t>t’</a:t>
            </a:r>
          </a:p>
        </p:txBody>
      </p:sp>
      <p:sp>
        <p:nvSpPr>
          <p:cNvPr id="70668" name="Text Box 49"/>
          <p:cNvSpPr txBox="1">
            <a:spLocks noChangeArrowheads="1"/>
          </p:cNvSpPr>
          <p:nvPr/>
        </p:nvSpPr>
        <p:spPr bwMode="auto">
          <a:xfrm>
            <a:off x="5924550" y="1397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i="1"/>
              <a:t>t’</a:t>
            </a:r>
          </a:p>
        </p:txBody>
      </p:sp>
      <p:sp>
        <p:nvSpPr>
          <p:cNvPr id="70669" name="Line 50"/>
          <p:cNvSpPr>
            <a:spLocks noChangeShapeType="1"/>
          </p:cNvSpPr>
          <p:nvPr/>
        </p:nvSpPr>
        <p:spPr bwMode="auto">
          <a:xfrm>
            <a:off x="785813" y="2225675"/>
            <a:ext cx="5843587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70" name="Text Box 51"/>
          <p:cNvSpPr txBox="1">
            <a:spLocks noChangeArrowheads="1"/>
          </p:cNvSpPr>
          <p:nvPr/>
        </p:nvSpPr>
        <p:spPr bwMode="auto">
          <a:xfrm>
            <a:off x="3113088" y="2062163"/>
            <a:ext cx="431800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 i="1"/>
              <a:t>T</a:t>
            </a:r>
            <a:r>
              <a:rPr lang="en-US" altLang="en-US" sz="2000" b="1" i="1" baseline="-25000"/>
              <a:t>c</a:t>
            </a:r>
            <a:endParaRPr lang="en-US" altLang="en-US" sz="2000" b="1" i="1"/>
          </a:p>
        </p:txBody>
      </p:sp>
      <p:graphicFrame>
        <p:nvGraphicFramePr>
          <p:cNvPr id="70671" name="Object 52"/>
          <p:cNvGraphicFramePr>
            <a:graphicFrameLocks noChangeAspect="1"/>
          </p:cNvGraphicFramePr>
          <p:nvPr/>
        </p:nvGraphicFramePr>
        <p:xfrm>
          <a:off x="1203325" y="4576763"/>
          <a:ext cx="4200525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73" name="Equation" r:id="rId7" imgW="1943100" imgH="393700" progId="Equation.3">
                  <p:embed/>
                </p:oleObj>
              </mc:Choice>
              <mc:Fallback>
                <p:oleObj name="Equation" r:id="rId7" imgW="1943100" imgH="393700" progId="Equation.3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3325" y="4576763"/>
                        <a:ext cx="4200525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72" name="Rectangle 53"/>
          <p:cNvSpPr>
            <a:spLocks noChangeArrowheads="1"/>
          </p:cNvSpPr>
          <p:nvPr/>
        </p:nvSpPr>
        <p:spPr bwMode="auto">
          <a:xfrm>
            <a:off x="536575" y="5551488"/>
            <a:ext cx="8418513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87425" indent="-293688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81113" indent="-2921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98613" indent="-315913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0558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130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9702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274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en-US" sz="2100"/>
              <a:t>Average Cycle Time:</a:t>
            </a:r>
          </a:p>
        </p:txBody>
      </p:sp>
      <p:graphicFrame>
        <p:nvGraphicFramePr>
          <p:cNvPr id="70673" name="Object 54"/>
          <p:cNvGraphicFramePr>
            <a:graphicFrameLocks noChangeAspect="1"/>
          </p:cNvGraphicFramePr>
          <p:nvPr/>
        </p:nvGraphicFramePr>
        <p:xfrm>
          <a:off x="1222375" y="5832475"/>
          <a:ext cx="6096000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74" name="Equation" r:id="rId9" imgW="2819400" imgH="419100" progId="Equation.3">
                  <p:embed/>
                </p:oleObj>
              </mc:Choice>
              <mc:Fallback>
                <p:oleObj name="Equation" r:id="rId9" imgW="2819400" imgH="419100" progId="Equation.3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2375" y="5832475"/>
                        <a:ext cx="6096000" cy="906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74" name="Object 55"/>
          <p:cNvGraphicFramePr>
            <a:graphicFrameLocks noChangeAspect="1"/>
          </p:cNvGraphicFramePr>
          <p:nvPr/>
        </p:nvGraphicFramePr>
        <p:xfrm>
          <a:off x="6851650" y="4756150"/>
          <a:ext cx="109855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75" name="Equation" r:id="rId11" imgW="507780" imgH="203112" progId="Equation.3">
                  <p:embed/>
                </p:oleObj>
              </mc:Choice>
              <mc:Fallback>
                <p:oleObj name="Equation" r:id="rId11" imgW="507780" imgH="203112" progId="Equation.3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1650" y="4756150"/>
                        <a:ext cx="1098550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75" name="Rectangle 56"/>
          <p:cNvSpPr>
            <a:spLocks noChangeArrowheads="1"/>
          </p:cNvSpPr>
          <p:nvPr/>
        </p:nvSpPr>
        <p:spPr bwMode="auto">
          <a:xfrm>
            <a:off x="5815013" y="5745163"/>
            <a:ext cx="1978025" cy="1112837"/>
          </a:xfrm>
          <a:prstGeom prst="rect">
            <a:avLst/>
          </a:prstGeom>
          <a:noFill/>
          <a:ln w="28575" algn="ctr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Efficiency of Polling Systems</a:t>
            </a:r>
          </a:p>
        </p:txBody>
      </p:sp>
      <p:sp>
        <p:nvSpPr>
          <p:cNvPr id="71683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165258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600" dirty="0" smtClean="0"/>
              <a:t>Exhaustive Service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 dirty="0" smtClean="0"/>
              <a:t>Cycle time increases as traffic increases, so delays become very large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 dirty="0" smtClean="0"/>
              <a:t>Walk time per cycle becomes negligible compared to cycle time:</a:t>
            </a:r>
          </a:p>
        </p:txBody>
      </p:sp>
      <p:graphicFrame>
        <p:nvGraphicFramePr>
          <p:cNvPr id="71684" name="Object 5"/>
          <p:cNvGraphicFramePr>
            <a:graphicFrameLocks noChangeAspect="1"/>
          </p:cNvGraphicFramePr>
          <p:nvPr/>
        </p:nvGraphicFramePr>
        <p:xfrm>
          <a:off x="2351088" y="3033713"/>
          <a:ext cx="3392487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1" name="公式" r:id="rId3" imgW="1574800" imgH="431800" progId="Equation.3">
                  <p:embed/>
                </p:oleObj>
              </mc:Choice>
              <mc:Fallback>
                <p:oleObj name="公式" r:id="rId3" imgW="1574800" imgH="431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088" y="3033713"/>
                        <a:ext cx="3392487" cy="93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5" name="Text Box 6"/>
          <p:cNvSpPr txBox="1">
            <a:spLocks noChangeArrowheads="1"/>
          </p:cNvSpPr>
          <p:nvPr/>
        </p:nvSpPr>
        <p:spPr bwMode="auto">
          <a:xfrm>
            <a:off x="6361113" y="3181350"/>
            <a:ext cx="197961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i="1">
                <a:solidFill>
                  <a:srgbClr val="FF3300"/>
                </a:solidFill>
              </a:rPr>
              <a:t>Can approach 100%</a:t>
            </a:r>
          </a:p>
        </p:txBody>
      </p:sp>
      <p:sp>
        <p:nvSpPr>
          <p:cNvPr id="71686" name="Rectangle 8"/>
          <p:cNvSpPr>
            <a:spLocks noChangeArrowheads="1"/>
          </p:cNvSpPr>
          <p:nvPr/>
        </p:nvSpPr>
        <p:spPr bwMode="auto">
          <a:xfrm>
            <a:off x="428625" y="4094163"/>
            <a:ext cx="8229600" cy="1652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87425" indent="-293688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81113" indent="-2921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98613" indent="-315913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0558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130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9702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274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en-US" sz="2600"/>
              <a:t>Limited Service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/>
              <a:t>Many applications cannot tolerate extremely long delays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/>
              <a:t>Time or transmissions per station are limited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/>
              <a:t>This limits the cycle time and hence delay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/>
              <a:t>Efficiency of 100% is not possible</a:t>
            </a:r>
          </a:p>
        </p:txBody>
      </p:sp>
      <p:graphicFrame>
        <p:nvGraphicFramePr>
          <p:cNvPr id="71687" name="Object 9"/>
          <p:cNvGraphicFramePr>
            <a:graphicFrameLocks noChangeAspect="1"/>
          </p:cNvGraphicFramePr>
          <p:nvPr/>
        </p:nvGraphicFramePr>
        <p:xfrm>
          <a:off x="1762125" y="5969000"/>
          <a:ext cx="4541838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2" name="Equation" r:id="rId5" imgW="2108200" imgH="393700" progId="Equation.3">
                  <p:embed/>
                </p:oleObj>
              </mc:Choice>
              <mc:Fallback>
                <p:oleObj name="Equation" r:id="rId5" imgW="2108200" imgH="3937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2125" y="5969000"/>
                        <a:ext cx="4541838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8" name="Text Box 10"/>
          <p:cNvSpPr txBox="1">
            <a:spLocks noChangeArrowheads="1"/>
          </p:cNvSpPr>
          <p:nvPr/>
        </p:nvSpPr>
        <p:spPr bwMode="auto">
          <a:xfrm>
            <a:off x="6623050" y="5956300"/>
            <a:ext cx="197961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i="1"/>
              <a:t>Single frame</a:t>
            </a:r>
          </a:p>
          <a:p>
            <a:pPr algn="ctr" eaLnBrk="1" hangingPunct="1"/>
            <a:r>
              <a:rPr lang="en-US" altLang="en-US" i="1"/>
              <a:t>per poll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500" dirty="0" smtClean="0"/>
              <a:t>Application:  Token-Passing Rings</a:t>
            </a:r>
          </a:p>
        </p:txBody>
      </p:sp>
      <p:sp>
        <p:nvSpPr>
          <p:cNvPr id="624723" name="Text Box 83"/>
          <p:cNvSpPr txBox="1">
            <a:spLocks noChangeArrowheads="1"/>
          </p:cNvSpPr>
          <p:nvPr/>
        </p:nvSpPr>
        <p:spPr bwMode="auto">
          <a:xfrm>
            <a:off x="5942278" y="1538936"/>
            <a:ext cx="27130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b="1" i="1" dirty="0">
                <a:solidFill>
                  <a:srgbClr val="FF3300"/>
                </a:solidFill>
              </a:rPr>
              <a:t>Free Token = Poll</a:t>
            </a:r>
          </a:p>
        </p:txBody>
      </p:sp>
      <p:grpSp>
        <p:nvGrpSpPr>
          <p:cNvPr id="72710" name="Group 90"/>
          <p:cNvGrpSpPr>
            <a:grpSpLocks/>
          </p:cNvGrpSpPr>
          <p:nvPr/>
        </p:nvGrpSpPr>
        <p:grpSpPr bwMode="auto">
          <a:xfrm>
            <a:off x="1603523" y="2271085"/>
            <a:ext cx="4102137" cy="2364710"/>
            <a:chOff x="1758" y="893"/>
            <a:chExt cx="2234" cy="1275"/>
          </a:xfrm>
        </p:grpSpPr>
        <p:grpSp>
          <p:nvGrpSpPr>
            <p:cNvPr id="72715" name="Group 63"/>
            <p:cNvGrpSpPr>
              <a:grpSpLocks/>
            </p:cNvGrpSpPr>
            <p:nvPr/>
          </p:nvGrpSpPr>
          <p:grpSpPr bwMode="auto">
            <a:xfrm>
              <a:off x="1758" y="893"/>
              <a:ext cx="2234" cy="1275"/>
              <a:chOff x="1798" y="685"/>
              <a:chExt cx="2234" cy="1275"/>
            </a:xfrm>
          </p:grpSpPr>
          <p:sp>
            <p:nvSpPr>
              <p:cNvPr id="72718" name="Oval 64"/>
              <p:cNvSpPr>
                <a:spLocks noChangeArrowheads="1"/>
              </p:cNvSpPr>
              <p:nvPr/>
            </p:nvSpPr>
            <p:spPr bwMode="auto">
              <a:xfrm>
                <a:off x="2362" y="997"/>
                <a:ext cx="1039" cy="663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72719" name="Rectangle 65"/>
              <p:cNvSpPr>
                <a:spLocks noChangeArrowheads="1"/>
              </p:cNvSpPr>
              <p:nvPr/>
            </p:nvSpPr>
            <p:spPr bwMode="auto">
              <a:xfrm>
                <a:off x="1798" y="997"/>
                <a:ext cx="152" cy="15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72720" name="Rectangle 66"/>
              <p:cNvSpPr>
                <a:spLocks noChangeArrowheads="1"/>
              </p:cNvSpPr>
              <p:nvPr/>
            </p:nvSpPr>
            <p:spPr bwMode="auto">
              <a:xfrm>
                <a:off x="2550" y="685"/>
                <a:ext cx="152" cy="15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72721" name="Rectangle 67"/>
              <p:cNvSpPr>
                <a:spLocks noChangeArrowheads="1"/>
              </p:cNvSpPr>
              <p:nvPr/>
            </p:nvSpPr>
            <p:spPr bwMode="auto">
              <a:xfrm>
                <a:off x="3146" y="704"/>
                <a:ext cx="152" cy="15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72722" name="Rectangle 68"/>
              <p:cNvSpPr>
                <a:spLocks noChangeArrowheads="1"/>
              </p:cNvSpPr>
              <p:nvPr/>
            </p:nvSpPr>
            <p:spPr bwMode="auto">
              <a:xfrm>
                <a:off x="3880" y="1263"/>
                <a:ext cx="152" cy="15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72723" name="Rectangle 69"/>
              <p:cNvSpPr>
                <a:spLocks noChangeArrowheads="1"/>
              </p:cNvSpPr>
              <p:nvPr/>
            </p:nvSpPr>
            <p:spPr bwMode="auto">
              <a:xfrm>
                <a:off x="3426" y="1808"/>
                <a:ext cx="152" cy="15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72724" name="Rectangle 70"/>
              <p:cNvSpPr>
                <a:spLocks noChangeArrowheads="1"/>
              </p:cNvSpPr>
              <p:nvPr/>
            </p:nvSpPr>
            <p:spPr bwMode="auto">
              <a:xfrm>
                <a:off x="2166" y="1693"/>
                <a:ext cx="152" cy="15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72725" name="Rectangle 71"/>
              <p:cNvSpPr>
                <a:spLocks noChangeArrowheads="1"/>
              </p:cNvSpPr>
              <p:nvPr/>
            </p:nvSpPr>
            <p:spPr bwMode="auto">
              <a:xfrm>
                <a:off x="2694" y="997"/>
                <a:ext cx="40" cy="56"/>
              </a:xfrm>
              <a:prstGeom prst="rect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72726" name="Rectangle 72"/>
              <p:cNvSpPr>
                <a:spLocks noChangeArrowheads="1"/>
              </p:cNvSpPr>
              <p:nvPr/>
            </p:nvSpPr>
            <p:spPr bwMode="auto">
              <a:xfrm>
                <a:off x="3074" y="992"/>
                <a:ext cx="40" cy="56"/>
              </a:xfrm>
              <a:prstGeom prst="rect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72727" name="Rectangle 73"/>
              <p:cNvSpPr>
                <a:spLocks noChangeArrowheads="1"/>
              </p:cNvSpPr>
              <p:nvPr/>
            </p:nvSpPr>
            <p:spPr bwMode="auto">
              <a:xfrm>
                <a:off x="3384" y="1295"/>
                <a:ext cx="40" cy="56"/>
              </a:xfrm>
              <a:prstGeom prst="rect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72728" name="Rectangle 74"/>
              <p:cNvSpPr>
                <a:spLocks noChangeArrowheads="1"/>
              </p:cNvSpPr>
              <p:nvPr/>
            </p:nvSpPr>
            <p:spPr bwMode="auto">
              <a:xfrm>
                <a:off x="3234" y="1552"/>
                <a:ext cx="40" cy="56"/>
              </a:xfrm>
              <a:prstGeom prst="rect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72729" name="Rectangle 75"/>
              <p:cNvSpPr>
                <a:spLocks noChangeArrowheads="1"/>
              </p:cNvSpPr>
              <p:nvPr/>
            </p:nvSpPr>
            <p:spPr bwMode="auto">
              <a:xfrm>
                <a:off x="2534" y="1549"/>
                <a:ext cx="40" cy="56"/>
              </a:xfrm>
              <a:prstGeom prst="rect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72730" name="Rectangle 76"/>
              <p:cNvSpPr>
                <a:spLocks noChangeArrowheads="1"/>
              </p:cNvSpPr>
              <p:nvPr/>
            </p:nvSpPr>
            <p:spPr bwMode="auto">
              <a:xfrm>
                <a:off x="2374" y="1181"/>
                <a:ext cx="40" cy="56"/>
              </a:xfrm>
              <a:prstGeom prst="rect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72731" name="Line 77"/>
              <p:cNvSpPr>
                <a:spLocks noChangeShapeType="1"/>
              </p:cNvSpPr>
              <p:nvPr/>
            </p:nvSpPr>
            <p:spPr bwMode="auto">
              <a:xfrm>
                <a:off x="1966" y="1085"/>
                <a:ext cx="408" cy="11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732" name="Line 78"/>
              <p:cNvSpPr>
                <a:spLocks noChangeShapeType="1"/>
              </p:cNvSpPr>
              <p:nvPr/>
            </p:nvSpPr>
            <p:spPr bwMode="auto">
              <a:xfrm>
                <a:off x="2630" y="845"/>
                <a:ext cx="80" cy="1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733" name="Line 79"/>
              <p:cNvSpPr>
                <a:spLocks noChangeShapeType="1"/>
              </p:cNvSpPr>
              <p:nvPr/>
            </p:nvSpPr>
            <p:spPr bwMode="auto">
              <a:xfrm flipH="1">
                <a:off x="3098" y="864"/>
                <a:ext cx="128" cy="1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734" name="Line 80"/>
              <p:cNvSpPr>
                <a:spLocks noChangeShapeType="1"/>
              </p:cNvSpPr>
              <p:nvPr/>
            </p:nvSpPr>
            <p:spPr bwMode="auto">
              <a:xfrm flipH="1" flipV="1">
                <a:off x="3424" y="1327"/>
                <a:ext cx="456" cy="1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735" name="Line 81"/>
              <p:cNvSpPr>
                <a:spLocks noChangeShapeType="1"/>
              </p:cNvSpPr>
              <p:nvPr/>
            </p:nvSpPr>
            <p:spPr bwMode="auto">
              <a:xfrm flipH="1" flipV="1">
                <a:off x="3266" y="1600"/>
                <a:ext cx="224" cy="2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736" name="Line 82"/>
              <p:cNvSpPr>
                <a:spLocks noChangeShapeType="1"/>
              </p:cNvSpPr>
              <p:nvPr/>
            </p:nvSpPr>
            <p:spPr bwMode="auto">
              <a:xfrm flipV="1">
                <a:off x="2326" y="1589"/>
                <a:ext cx="208" cy="1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2716" name="Freeform 87"/>
            <p:cNvSpPr>
              <a:spLocks/>
            </p:cNvSpPr>
            <p:nvPr/>
          </p:nvSpPr>
          <p:spPr bwMode="auto">
            <a:xfrm>
              <a:off x="3233" y="1139"/>
              <a:ext cx="353" cy="335"/>
            </a:xfrm>
            <a:custGeom>
              <a:avLst/>
              <a:gdLst>
                <a:gd name="T0" fmla="*/ 0 w 226"/>
                <a:gd name="T1" fmla="*/ 0 h 127"/>
                <a:gd name="T2" fmla="*/ 72490 w 226"/>
                <a:gd name="T3" fmla="*/ 38584068 h 127"/>
                <a:gd name="T4" fmla="*/ 116274 w 226"/>
                <a:gd name="T5" fmla="*/ 100311601 h 12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26" h="127">
                  <a:moveTo>
                    <a:pt x="0" y="0"/>
                  </a:moveTo>
                  <a:cubicBezTo>
                    <a:pt x="51" y="14"/>
                    <a:pt x="103" y="28"/>
                    <a:pt x="141" y="49"/>
                  </a:cubicBezTo>
                  <a:cubicBezTo>
                    <a:pt x="179" y="70"/>
                    <a:pt x="213" y="113"/>
                    <a:pt x="226" y="127"/>
                  </a:cubicBezTo>
                </a:path>
              </a:pathLst>
            </a:custGeom>
            <a:noFill/>
            <a:ln w="57150" cap="flat" cmpd="sng">
              <a:solidFill>
                <a:srgbClr val="FF3300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17" name="Text Box 88"/>
            <p:cNvSpPr txBox="1">
              <a:spLocks noChangeArrowheads="1"/>
            </p:cNvSpPr>
            <p:nvPr/>
          </p:nvSpPr>
          <p:spPr bwMode="auto">
            <a:xfrm>
              <a:off x="3420" y="990"/>
              <a:ext cx="468" cy="231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57150" algn="ctr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token</a:t>
              </a:r>
            </a:p>
          </p:txBody>
        </p:sp>
      </p:grpSp>
      <p:sp>
        <p:nvSpPr>
          <p:cNvPr id="624729" name="Text Box 89"/>
          <p:cNvSpPr txBox="1">
            <a:spLocks noChangeArrowheads="1"/>
          </p:cNvSpPr>
          <p:nvPr/>
        </p:nvSpPr>
        <p:spPr bwMode="auto">
          <a:xfrm>
            <a:off x="5916878" y="2142186"/>
            <a:ext cx="273685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Frame Delimiter is Token</a:t>
            </a:r>
          </a:p>
          <a:p>
            <a:pPr algn="ctr" eaLnBrk="1" hangingPunct="1"/>
            <a:r>
              <a:rPr lang="en-US" altLang="en-US"/>
              <a:t>Free = 0111111</a:t>
            </a:r>
            <a:r>
              <a:rPr lang="en-US" altLang="en-US">
                <a:solidFill>
                  <a:srgbClr val="FF3300"/>
                </a:solidFill>
              </a:rPr>
              <a:t>0</a:t>
            </a:r>
          </a:p>
          <a:p>
            <a:pPr algn="ctr" eaLnBrk="1" hangingPunct="1"/>
            <a:r>
              <a:rPr lang="en-US" altLang="en-US"/>
              <a:t>Busy = 0111111</a:t>
            </a:r>
            <a:r>
              <a:rPr lang="en-US" altLang="en-US">
                <a:solidFill>
                  <a:srgbClr val="FF3300"/>
                </a:solidFill>
              </a:rPr>
              <a:t>1</a:t>
            </a:r>
          </a:p>
        </p:txBody>
      </p:sp>
      <p:sp>
        <p:nvSpPr>
          <p:cNvPr id="72713" name="TextBox 2"/>
          <p:cNvSpPr txBox="1">
            <a:spLocks noChangeArrowheads="1"/>
          </p:cNvSpPr>
          <p:nvPr/>
        </p:nvSpPr>
        <p:spPr bwMode="auto">
          <a:xfrm>
            <a:off x="328761" y="3188660"/>
            <a:ext cx="1889480" cy="52322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/>
              <a:t>Ring transmission speed = </a:t>
            </a:r>
            <a:r>
              <a:rPr lang="en-US" altLang="en-US" sz="1400" i="1"/>
              <a:t>R</a:t>
            </a:r>
            <a:r>
              <a:rPr lang="en-US" altLang="en-US" sz="1400"/>
              <a:t> bits/s</a:t>
            </a:r>
          </a:p>
        </p:txBody>
      </p:sp>
      <p:cxnSp>
        <p:nvCxnSpPr>
          <p:cNvPr id="72714" name="Straight Arrow Connector 4"/>
          <p:cNvCxnSpPr>
            <a:cxnSpLocks noChangeShapeType="1"/>
          </p:cNvCxnSpPr>
          <p:nvPr/>
        </p:nvCxnSpPr>
        <p:spPr bwMode="auto">
          <a:xfrm flipV="1">
            <a:off x="2323487" y="3461462"/>
            <a:ext cx="283182" cy="3105"/>
          </a:xfrm>
          <a:prstGeom prst="straightConnector1">
            <a:avLst/>
          </a:prstGeom>
          <a:noFill/>
          <a:ln w="19050" algn="ctr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Oval 5"/>
          <p:cNvSpPr/>
          <p:nvPr/>
        </p:nvSpPr>
        <p:spPr bwMode="auto">
          <a:xfrm rot="2730804">
            <a:off x="3605615" y="3921384"/>
            <a:ext cx="1967232" cy="835325"/>
          </a:xfrm>
          <a:prstGeom prst="ellipse">
            <a:avLst/>
          </a:prstGeom>
          <a:noFill/>
          <a:ln w="190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90640" y="3925224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station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 bwMode="auto">
          <a:xfrm flipH="1">
            <a:off x="5208890" y="4140597"/>
            <a:ext cx="357216" cy="192520"/>
          </a:xfrm>
          <a:prstGeom prst="straightConnector1">
            <a:avLst/>
          </a:prstGeom>
          <a:noFill/>
          <a:ln w="19050" cap="flat" cmpd="sng" algn="ctr">
            <a:solidFill>
              <a:srgbClr val="FF33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TextBox 10"/>
          <p:cNvSpPr txBox="1"/>
          <p:nvPr/>
        </p:nvSpPr>
        <p:spPr>
          <a:xfrm>
            <a:off x="2176570" y="4913363"/>
            <a:ext cx="15568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</a:t>
            </a:r>
            <a:r>
              <a:rPr lang="en-US" sz="1400" dirty="0" smtClean="0"/>
              <a:t>ing interface unit</a:t>
            </a:r>
            <a:endParaRPr lang="en-US" sz="1400" dirty="0"/>
          </a:p>
        </p:txBody>
      </p:sp>
      <p:cxnSp>
        <p:nvCxnSpPr>
          <p:cNvPr id="13" name="Straight Arrow Connector 12"/>
          <p:cNvCxnSpPr/>
          <p:nvPr/>
        </p:nvCxnSpPr>
        <p:spPr bwMode="auto">
          <a:xfrm flipV="1">
            <a:off x="2572544" y="4003319"/>
            <a:ext cx="411824" cy="923660"/>
          </a:xfrm>
          <a:prstGeom prst="straightConnector1">
            <a:avLst/>
          </a:prstGeom>
          <a:noFill/>
          <a:ln w="19050" cap="flat" cmpd="sng" algn="ctr">
            <a:solidFill>
              <a:srgbClr val="FF33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24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624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723" grpId="0"/>
      <p:bldP spid="6247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Group 2"/>
          <p:cNvGrpSpPr>
            <a:grpSpLocks/>
          </p:cNvGrpSpPr>
          <p:nvPr/>
        </p:nvGrpSpPr>
        <p:grpSpPr bwMode="auto">
          <a:xfrm>
            <a:off x="446088" y="2708275"/>
            <a:ext cx="8259762" cy="3252788"/>
            <a:chOff x="317" y="1253"/>
            <a:chExt cx="5203" cy="2049"/>
          </a:xfrm>
        </p:grpSpPr>
        <p:sp>
          <p:nvSpPr>
            <p:cNvPr id="12306" name="Rectangle 3"/>
            <p:cNvSpPr>
              <a:spLocks noChangeArrowheads="1"/>
            </p:cNvSpPr>
            <p:nvPr/>
          </p:nvSpPr>
          <p:spPr bwMode="auto">
            <a:xfrm>
              <a:off x="1440" y="2216"/>
              <a:ext cx="202" cy="35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12307" name="Rectangle 4"/>
            <p:cNvSpPr>
              <a:spLocks noChangeArrowheads="1"/>
            </p:cNvSpPr>
            <p:nvPr/>
          </p:nvSpPr>
          <p:spPr bwMode="auto">
            <a:xfrm>
              <a:off x="545" y="1449"/>
              <a:ext cx="341" cy="580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12308" name="Rectangle 5"/>
            <p:cNvSpPr>
              <a:spLocks noChangeArrowheads="1"/>
            </p:cNvSpPr>
            <p:nvPr/>
          </p:nvSpPr>
          <p:spPr bwMode="auto">
            <a:xfrm>
              <a:off x="2186" y="2216"/>
              <a:ext cx="202" cy="35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12309" name="Rectangle 6"/>
            <p:cNvSpPr>
              <a:spLocks noChangeArrowheads="1"/>
            </p:cNvSpPr>
            <p:nvPr/>
          </p:nvSpPr>
          <p:spPr bwMode="auto">
            <a:xfrm>
              <a:off x="2942" y="2234"/>
              <a:ext cx="202" cy="35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12310" name="Rectangle 7"/>
            <p:cNvSpPr>
              <a:spLocks noChangeArrowheads="1"/>
            </p:cNvSpPr>
            <p:nvPr/>
          </p:nvSpPr>
          <p:spPr bwMode="auto">
            <a:xfrm>
              <a:off x="5318" y="2159"/>
              <a:ext cx="202" cy="35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12311" name="Line 8"/>
            <p:cNvSpPr>
              <a:spLocks noChangeShapeType="1"/>
            </p:cNvSpPr>
            <p:nvPr/>
          </p:nvSpPr>
          <p:spPr bwMode="auto">
            <a:xfrm>
              <a:off x="907" y="1795"/>
              <a:ext cx="44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2" name="Line 9"/>
            <p:cNvSpPr>
              <a:spLocks noChangeShapeType="1"/>
            </p:cNvSpPr>
            <p:nvPr/>
          </p:nvSpPr>
          <p:spPr bwMode="auto">
            <a:xfrm>
              <a:off x="1488" y="1804"/>
              <a:ext cx="0" cy="39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3" name="Line 10"/>
            <p:cNvSpPr>
              <a:spLocks noChangeShapeType="1"/>
            </p:cNvSpPr>
            <p:nvPr/>
          </p:nvSpPr>
          <p:spPr bwMode="auto">
            <a:xfrm>
              <a:off x="2234" y="1804"/>
              <a:ext cx="0" cy="39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4" name="Line 11"/>
            <p:cNvSpPr>
              <a:spLocks noChangeShapeType="1"/>
            </p:cNvSpPr>
            <p:nvPr/>
          </p:nvSpPr>
          <p:spPr bwMode="auto">
            <a:xfrm>
              <a:off x="3011" y="1804"/>
              <a:ext cx="0" cy="4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5" name="Line 12"/>
            <p:cNvSpPr>
              <a:spLocks noChangeShapeType="1"/>
            </p:cNvSpPr>
            <p:nvPr/>
          </p:nvSpPr>
          <p:spPr bwMode="auto">
            <a:xfrm>
              <a:off x="5355" y="1804"/>
              <a:ext cx="0" cy="3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6" name="Line 13"/>
            <p:cNvSpPr>
              <a:spLocks noChangeShapeType="1"/>
            </p:cNvSpPr>
            <p:nvPr/>
          </p:nvSpPr>
          <p:spPr bwMode="auto">
            <a:xfrm>
              <a:off x="907" y="1571"/>
              <a:ext cx="450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7" name="Line 14"/>
            <p:cNvSpPr>
              <a:spLocks noChangeShapeType="1"/>
            </p:cNvSpPr>
            <p:nvPr/>
          </p:nvSpPr>
          <p:spPr bwMode="auto">
            <a:xfrm flipV="1">
              <a:off x="1584" y="1561"/>
              <a:ext cx="0" cy="65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8" name="Line 15"/>
            <p:cNvSpPr>
              <a:spLocks noChangeShapeType="1"/>
            </p:cNvSpPr>
            <p:nvPr/>
          </p:nvSpPr>
          <p:spPr bwMode="auto">
            <a:xfrm flipV="1">
              <a:off x="2329" y="1561"/>
              <a:ext cx="0" cy="65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9" name="Line 16"/>
            <p:cNvSpPr>
              <a:spLocks noChangeShapeType="1"/>
            </p:cNvSpPr>
            <p:nvPr/>
          </p:nvSpPr>
          <p:spPr bwMode="auto">
            <a:xfrm flipV="1">
              <a:off x="3096" y="1561"/>
              <a:ext cx="0" cy="6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0" name="Line 17"/>
            <p:cNvSpPr>
              <a:spLocks noChangeShapeType="1"/>
            </p:cNvSpPr>
            <p:nvPr/>
          </p:nvSpPr>
          <p:spPr bwMode="auto">
            <a:xfrm flipV="1">
              <a:off x="5451" y="1561"/>
              <a:ext cx="0" cy="5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1" name="Text Box 18"/>
            <p:cNvSpPr txBox="1">
              <a:spLocks noChangeArrowheads="1"/>
            </p:cNvSpPr>
            <p:nvPr/>
          </p:nvSpPr>
          <p:spPr bwMode="auto">
            <a:xfrm>
              <a:off x="2374" y="1253"/>
              <a:ext cx="9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/>
                <a:t>Inbound line</a:t>
              </a:r>
            </a:p>
          </p:txBody>
        </p:sp>
        <p:sp>
          <p:nvSpPr>
            <p:cNvPr id="12322" name="Text Box 19"/>
            <p:cNvSpPr txBox="1">
              <a:spLocks noChangeArrowheads="1"/>
            </p:cNvSpPr>
            <p:nvPr/>
          </p:nvSpPr>
          <p:spPr bwMode="auto">
            <a:xfrm>
              <a:off x="3487" y="2003"/>
              <a:ext cx="11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/>
                <a:t>Outbound line</a:t>
              </a:r>
            </a:p>
          </p:txBody>
        </p:sp>
        <p:sp>
          <p:nvSpPr>
            <p:cNvPr id="12323" name="Text Box 20"/>
            <p:cNvSpPr txBox="1">
              <a:spLocks noChangeArrowheads="1"/>
            </p:cNvSpPr>
            <p:nvPr/>
          </p:nvSpPr>
          <p:spPr bwMode="auto">
            <a:xfrm>
              <a:off x="317" y="2113"/>
              <a:ext cx="782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/>
                <a:t>Host</a:t>
              </a:r>
            </a:p>
            <a:p>
              <a:pPr algn="ctr"/>
              <a:r>
                <a:rPr lang="en-US" altLang="en-US" sz="2000"/>
                <a:t>computer</a:t>
              </a:r>
            </a:p>
          </p:txBody>
        </p:sp>
        <p:sp>
          <p:nvSpPr>
            <p:cNvPr id="12324" name="Text Box 21"/>
            <p:cNvSpPr txBox="1">
              <a:spLocks noChangeArrowheads="1"/>
            </p:cNvSpPr>
            <p:nvPr/>
          </p:nvSpPr>
          <p:spPr bwMode="auto">
            <a:xfrm>
              <a:off x="3131" y="3052"/>
              <a:ext cx="69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/>
                <a:t>Stations</a:t>
              </a:r>
            </a:p>
          </p:txBody>
        </p:sp>
        <p:sp>
          <p:nvSpPr>
            <p:cNvPr id="12325" name="AutoShape 22"/>
            <p:cNvSpPr>
              <a:spLocks/>
            </p:cNvSpPr>
            <p:nvPr/>
          </p:nvSpPr>
          <p:spPr bwMode="auto">
            <a:xfrm rot="5400000">
              <a:off x="3331" y="827"/>
              <a:ext cx="280" cy="4005"/>
            </a:xfrm>
            <a:prstGeom prst="rightBrace">
              <a:avLst>
                <a:gd name="adj1" fmla="val 119196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</p:grpSp>
      <p:sp>
        <p:nvSpPr>
          <p:cNvPr id="12291" name="Rectangle 2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Scheduling:  Polling</a:t>
            </a:r>
          </a:p>
        </p:txBody>
      </p:sp>
      <p:sp>
        <p:nvSpPr>
          <p:cNvPr id="12292" name="Text Box 24"/>
          <p:cNvSpPr txBox="1">
            <a:spLocks noChangeArrowheads="1"/>
          </p:cNvSpPr>
          <p:nvPr/>
        </p:nvSpPr>
        <p:spPr bwMode="auto">
          <a:xfrm>
            <a:off x="2227263" y="437515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1</a:t>
            </a:r>
          </a:p>
        </p:txBody>
      </p:sp>
      <p:sp>
        <p:nvSpPr>
          <p:cNvPr id="12293" name="Text Box 25"/>
          <p:cNvSpPr txBox="1">
            <a:spLocks noChangeArrowheads="1"/>
          </p:cNvSpPr>
          <p:nvPr/>
        </p:nvSpPr>
        <p:spPr bwMode="auto">
          <a:xfrm>
            <a:off x="3427413" y="436403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2</a:t>
            </a:r>
          </a:p>
        </p:txBody>
      </p:sp>
      <p:sp>
        <p:nvSpPr>
          <p:cNvPr id="12294" name="Text Box 26"/>
          <p:cNvSpPr txBox="1">
            <a:spLocks noChangeArrowheads="1"/>
          </p:cNvSpPr>
          <p:nvPr/>
        </p:nvSpPr>
        <p:spPr bwMode="auto">
          <a:xfrm>
            <a:off x="4627563" y="43926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3</a:t>
            </a:r>
          </a:p>
        </p:txBody>
      </p:sp>
      <p:sp>
        <p:nvSpPr>
          <p:cNvPr id="12295" name="Text Box 27"/>
          <p:cNvSpPr txBox="1">
            <a:spLocks noChangeArrowheads="1"/>
          </p:cNvSpPr>
          <p:nvPr/>
        </p:nvSpPr>
        <p:spPr bwMode="auto">
          <a:xfrm>
            <a:off x="8343900" y="4267200"/>
            <a:ext cx="37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M</a:t>
            </a:r>
          </a:p>
        </p:txBody>
      </p:sp>
      <p:sp>
        <p:nvSpPr>
          <p:cNvPr id="679969" name="Freeform 33"/>
          <p:cNvSpPr>
            <a:spLocks/>
          </p:cNvSpPr>
          <p:nvPr/>
        </p:nvSpPr>
        <p:spPr bwMode="auto">
          <a:xfrm>
            <a:off x="1243013" y="3535363"/>
            <a:ext cx="1139825" cy="841375"/>
          </a:xfrm>
          <a:custGeom>
            <a:avLst/>
            <a:gdLst>
              <a:gd name="T0" fmla="*/ 0 w 718"/>
              <a:gd name="T1" fmla="*/ 2147483646 h 530"/>
              <a:gd name="T2" fmla="*/ 2147483646 w 718"/>
              <a:gd name="T3" fmla="*/ 2147483646 h 530"/>
              <a:gd name="T4" fmla="*/ 2147483646 w 718"/>
              <a:gd name="T5" fmla="*/ 2147483646 h 53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8" h="530">
                <a:moveTo>
                  <a:pt x="0" y="71"/>
                </a:moveTo>
                <a:cubicBezTo>
                  <a:pt x="215" y="35"/>
                  <a:pt x="430" y="0"/>
                  <a:pt x="550" y="77"/>
                </a:cubicBezTo>
                <a:cubicBezTo>
                  <a:pt x="670" y="154"/>
                  <a:pt x="694" y="342"/>
                  <a:pt x="718" y="530"/>
                </a:cubicBezTo>
              </a:path>
            </a:pathLst>
          </a:custGeom>
          <a:noFill/>
          <a:ln w="57150" cap="flat" cmpd="sng">
            <a:solidFill>
              <a:srgbClr val="FF33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9964" name="Text Box 28"/>
          <p:cNvSpPr txBox="1">
            <a:spLocks noChangeArrowheads="1"/>
          </p:cNvSpPr>
          <p:nvPr/>
        </p:nvSpPr>
        <p:spPr bwMode="auto">
          <a:xfrm>
            <a:off x="1573213" y="3490913"/>
            <a:ext cx="755650" cy="366712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57150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Poll 1</a:t>
            </a:r>
          </a:p>
        </p:txBody>
      </p:sp>
      <p:sp>
        <p:nvSpPr>
          <p:cNvPr id="679970" name="Freeform 34"/>
          <p:cNvSpPr>
            <a:spLocks/>
          </p:cNvSpPr>
          <p:nvPr/>
        </p:nvSpPr>
        <p:spPr bwMode="auto">
          <a:xfrm>
            <a:off x="1284288" y="3067050"/>
            <a:ext cx="1328737" cy="1381125"/>
          </a:xfrm>
          <a:custGeom>
            <a:avLst/>
            <a:gdLst>
              <a:gd name="T0" fmla="*/ 2147483646 w 837"/>
              <a:gd name="T1" fmla="*/ 2147483646 h 870"/>
              <a:gd name="T2" fmla="*/ 2147483646 w 837"/>
              <a:gd name="T3" fmla="*/ 2147483646 h 870"/>
              <a:gd name="T4" fmla="*/ 2147483646 w 837"/>
              <a:gd name="T5" fmla="*/ 2147483646 h 870"/>
              <a:gd name="T6" fmla="*/ 0 w 837"/>
              <a:gd name="T7" fmla="*/ 2147483646 h 87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37" h="870">
                <a:moveTo>
                  <a:pt x="790" y="870"/>
                </a:moveTo>
                <a:cubicBezTo>
                  <a:pt x="813" y="674"/>
                  <a:pt x="837" y="478"/>
                  <a:pt x="809" y="340"/>
                </a:cubicBezTo>
                <a:cubicBezTo>
                  <a:pt x="781" y="202"/>
                  <a:pt x="756" y="84"/>
                  <a:pt x="621" y="42"/>
                </a:cubicBezTo>
                <a:cubicBezTo>
                  <a:pt x="486" y="0"/>
                  <a:pt x="103" y="80"/>
                  <a:pt x="0" y="87"/>
                </a:cubicBezTo>
              </a:path>
            </a:pathLst>
          </a:custGeom>
          <a:noFill/>
          <a:ln w="57150" cap="flat" cmpd="sng">
            <a:solidFill>
              <a:srgbClr val="33CCFF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9966" name="Text Box 30"/>
          <p:cNvSpPr txBox="1">
            <a:spLocks noChangeArrowheads="1"/>
          </p:cNvSpPr>
          <p:nvPr/>
        </p:nvSpPr>
        <p:spPr bwMode="auto">
          <a:xfrm>
            <a:off x="1647825" y="2941638"/>
            <a:ext cx="1377950" cy="366712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57150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Data from 1</a:t>
            </a:r>
          </a:p>
        </p:txBody>
      </p:sp>
      <p:sp>
        <p:nvSpPr>
          <p:cNvPr id="679971" name="Freeform 35"/>
          <p:cNvSpPr>
            <a:spLocks/>
          </p:cNvSpPr>
          <p:nvPr/>
        </p:nvSpPr>
        <p:spPr bwMode="auto">
          <a:xfrm>
            <a:off x="1254125" y="3559175"/>
            <a:ext cx="2352675" cy="847725"/>
          </a:xfrm>
          <a:custGeom>
            <a:avLst/>
            <a:gdLst>
              <a:gd name="T0" fmla="*/ 0 w 1482"/>
              <a:gd name="T1" fmla="*/ 2147483646 h 534"/>
              <a:gd name="T2" fmla="*/ 2147483646 w 1482"/>
              <a:gd name="T3" fmla="*/ 2147483646 h 534"/>
              <a:gd name="T4" fmla="*/ 2147483646 w 1482"/>
              <a:gd name="T5" fmla="*/ 2147483646 h 534"/>
              <a:gd name="T6" fmla="*/ 2147483646 w 1482"/>
              <a:gd name="T7" fmla="*/ 2147483646 h 53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482" h="534">
                <a:moveTo>
                  <a:pt x="0" y="17"/>
                </a:moveTo>
                <a:cubicBezTo>
                  <a:pt x="457" y="8"/>
                  <a:pt x="914" y="0"/>
                  <a:pt x="1152" y="36"/>
                </a:cubicBezTo>
                <a:cubicBezTo>
                  <a:pt x="1390" y="72"/>
                  <a:pt x="1378" y="147"/>
                  <a:pt x="1430" y="230"/>
                </a:cubicBezTo>
                <a:cubicBezTo>
                  <a:pt x="1482" y="313"/>
                  <a:pt x="1458" y="483"/>
                  <a:pt x="1462" y="534"/>
                </a:cubicBezTo>
              </a:path>
            </a:pathLst>
          </a:custGeom>
          <a:noFill/>
          <a:ln w="57150" cap="flat" cmpd="sng">
            <a:solidFill>
              <a:srgbClr val="FF33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9965" name="Text Box 29"/>
          <p:cNvSpPr txBox="1">
            <a:spLocks noChangeArrowheads="1"/>
          </p:cNvSpPr>
          <p:nvPr/>
        </p:nvSpPr>
        <p:spPr bwMode="auto">
          <a:xfrm>
            <a:off x="3019425" y="3600450"/>
            <a:ext cx="755650" cy="36671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57150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Poll 2</a:t>
            </a:r>
          </a:p>
        </p:txBody>
      </p:sp>
      <p:sp>
        <p:nvSpPr>
          <p:cNvPr id="679972" name="Freeform 36"/>
          <p:cNvSpPr>
            <a:spLocks/>
          </p:cNvSpPr>
          <p:nvPr/>
        </p:nvSpPr>
        <p:spPr bwMode="auto">
          <a:xfrm>
            <a:off x="1314450" y="3117850"/>
            <a:ext cx="2401888" cy="1403350"/>
          </a:xfrm>
          <a:custGeom>
            <a:avLst/>
            <a:gdLst>
              <a:gd name="T0" fmla="*/ 2147483646 w 1513"/>
              <a:gd name="T1" fmla="*/ 2147483646 h 884"/>
              <a:gd name="T2" fmla="*/ 2147483646 w 1513"/>
              <a:gd name="T3" fmla="*/ 2147483646 h 884"/>
              <a:gd name="T4" fmla="*/ 2147483646 w 1513"/>
              <a:gd name="T5" fmla="*/ 2147483646 h 884"/>
              <a:gd name="T6" fmla="*/ 2147483646 w 1513"/>
              <a:gd name="T7" fmla="*/ 2147483646 h 884"/>
              <a:gd name="T8" fmla="*/ 0 w 1513"/>
              <a:gd name="T9" fmla="*/ 2147483646 h 8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13" h="884">
                <a:moveTo>
                  <a:pt x="1431" y="884"/>
                </a:moveTo>
                <a:cubicBezTo>
                  <a:pt x="1450" y="680"/>
                  <a:pt x="1469" y="477"/>
                  <a:pt x="1476" y="353"/>
                </a:cubicBezTo>
                <a:cubicBezTo>
                  <a:pt x="1483" y="229"/>
                  <a:pt x="1513" y="195"/>
                  <a:pt x="1476" y="139"/>
                </a:cubicBezTo>
                <a:cubicBezTo>
                  <a:pt x="1439" y="83"/>
                  <a:pt x="1502" y="32"/>
                  <a:pt x="1256" y="16"/>
                </a:cubicBezTo>
                <a:cubicBezTo>
                  <a:pt x="1010" y="0"/>
                  <a:pt x="208" y="40"/>
                  <a:pt x="0" y="42"/>
                </a:cubicBezTo>
              </a:path>
            </a:pathLst>
          </a:custGeom>
          <a:noFill/>
          <a:ln w="57150" cap="flat" cmpd="sng">
            <a:solidFill>
              <a:srgbClr val="33CCFF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9967" name="Text Box 31"/>
          <p:cNvSpPr txBox="1">
            <a:spLocks noChangeArrowheads="1"/>
          </p:cNvSpPr>
          <p:nvPr/>
        </p:nvSpPr>
        <p:spPr bwMode="auto">
          <a:xfrm>
            <a:off x="2355850" y="2979738"/>
            <a:ext cx="1377950" cy="366712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57150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Data from 2</a:t>
            </a:r>
          </a:p>
        </p:txBody>
      </p:sp>
      <p:sp>
        <p:nvSpPr>
          <p:cNvPr id="679973" name="Freeform 37"/>
          <p:cNvSpPr>
            <a:spLocks/>
          </p:cNvSpPr>
          <p:nvPr/>
        </p:nvSpPr>
        <p:spPr bwMode="auto">
          <a:xfrm>
            <a:off x="1254125" y="3613150"/>
            <a:ext cx="7324725" cy="825500"/>
          </a:xfrm>
          <a:custGeom>
            <a:avLst/>
            <a:gdLst>
              <a:gd name="T0" fmla="*/ 0 w 4614"/>
              <a:gd name="T1" fmla="*/ 2147483646 h 520"/>
              <a:gd name="T2" fmla="*/ 2147483646 w 4614"/>
              <a:gd name="T3" fmla="*/ 2147483646 h 520"/>
              <a:gd name="T4" fmla="*/ 2147483646 w 4614"/>
              <a:gd name="T5" fmla="*/ 2147483646 h 520"/>
              <a:gd name="T6" fmla="*/ 2147483646 w 4614"/>
              <a:gd name="T7" fmla="*/ 2147483646 h 52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614" h="520">
                <a:moveTo>
                  <a:pt x="0" y="80"/>
                </a:moveTo>
                <a:cubicBezTo>
                  <a:pt x="1300" y="60"/>
                  <a:pt x="2601" y="41"/>
                  <a:pt x="3333" y="41"/>
                </a:cubicBezTo>
                <a:cubicBezTo>
                  <a:pt x="4065" y="41"/>
                  <a:pt x="4180" y="0"/>
                  <a:pt x="4394" y="80"/>
                </a:cubicBezTo>
                <a:cubicBezTo>
                  <a:pt x="4608" y="160"/>
                  <a:pt x="4611" y="340"/>
                  <a:pt x="4614" y="520"/>
                </a:cubicBezTo>
              </a:path>
            </a:pathLst>
          </a:custGeom>
          <a:noFill/>
          <a:ln w="57150" cap="flat" cmpd="sng">
            <a:solidFill>
              <a:srgbClr val="FF33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9968" name="Text Box 32"/>
          <p:cNvSpPr txBox="1">
            <a:spLocks noChangeArrowheads="1"/>
          </p:cNvSpPr>
          <p:nvPr/>
        </p:nvSpPr>
        <p:spPr bwMode="auto">
          <a:xfrm>
            <a:off x="5568950" y="3509963"/>
            <a:ext cx="1174750" cy="366712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57150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Data to 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9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79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5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3" dur="500"/>
                                        <p:tgtEl>
                                          <p:spTgt spid="6799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9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6" dur="500"/>
                                        <p:tgtEl>
                                          <p:spTgt spid="6799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9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1000"/>
                                        <p:tgtEl>
                                          <p:spTgt spid="679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679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5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7" dur="500"/>
                                        <p:tgtEl>
                                          <p:spTgt spid="6799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9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0" dur="500"/>
                                        <p:tgtEl>
                                          <p:spTgt spid="6799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9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679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79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0" presetID="5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1" dur="500"/>
                                        <p:tgtEl>
                                          <p:spTgt spid="6799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9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4" dur="500"/>
                                        <p:tgtEl>
                                          <p:spTgt spid="6799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9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1000"/>
                                        <p:tgtEl>
                                          <p:spTgt spid="679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679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2000"/>
                                        <p:tgtEl>
                                          <p:spTgt spid="679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79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9964" grpId="0" animBg="1"/>
      <p:bldP spid="679964" grpId="1" animBg="1"/>
      <p:bldP spid="679966" grpId="0" animBg="1"/>
      <p:bldP spid="679966" grpId="1" animBg="1"/>
      <p:bldP spid="679965" grpId="0" animBg="1"/>
      <p:bldP spid="679965" grpId="1" animBg="1"/>
      <p:bldP spid="679967" grpId="0" animBg="1"/>
      <p:bldP spid="679968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 smtClean="0"/>
              <a:t>Station/Ring Interface</a:t>
            </a:r>
            <a:endParaRPr lang="en-US" dirty="0"/>
          </a:p>
        </p:txBody>
      </p:sp>
      <p:sp>
        <p:nvSpPr>
          <p:cNvPr id="5" name="Rectangle 43"/>
          <p:cNvSpPr>
            <a:spLocks noChangeArrowheads="1"/>
          </p:cNvSpPr>
          <p:nvPr/>
        </p:nvSpPr>
        <p:spPr bwMode="auto">
          <a:xfrm>
            <a:off x="1195684" y="2583307"/>
            <a:ext cx="2070101" cy="1092200"/>
          </a:xfrm>
          <a:prstGeom prst="rect">
            <a:avLst/>
          </a:prstGeom>
          <a:solidFill>
            <a:schemeClr val="tx2">
              <a:alpha val="2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6" name="Rectangle 44"/>
          <p:cNvSpPr>
            <a:spLocks noChangeArrowheads="1"/>
          </p:cNvSpPr>
          <p:nvPr/>
        </p:nvSpPr>
        <p:spPr bwMode="auto">
          <a:xfrm>
            <a:off x="1733847" y="2075307"/>
            <a:ext cx="1425576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Listen mode</a:t>
            </a:r>
          </a:p>
        </p:txBody>
      </p:sp>
      <p:sp>
        <p:nvSpPr>
          <p:cNvPr id="7" name="Rectangle 45"/>
          <p:cNvSpPr>
            <a:spLocks noChangeArrowheads="1"/>
          </p:cNvSpPr>
          <p:nvPr/>
        </p:nvSpPr>
        <p:spPr bwMode="auto">
          <a:xfrm>
            <a:off x="1690985" y="2964307"/>
            <a:ext cx="1066800" cy="368300"/>
          </a:xfrm>
          <a:prstGeom prst="rect">
            <a:avLst/>
          </a:prstGeom>
          <a:solidFill>
            <a:schemeClr val="tx2">
              <a:alpha val="59999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8" name="Rectangle 46"/>
          <p:cNvSpPr>
            <a:spLocks noChangeArrowheads="1"/>
          </p:cNvSpPr>
          <p:nvPr/>
        </p:nvSpPr>
        <p:spPr bwMode="auto">
          <a:xfrm>
            <a:off x="1784647" y="2951607"/>
            <a:ext cx="7651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Delay</a:t>
            </a:r>
          </a:p>
        </p:txBody>
      </p:sp>
      <p:sp>
        <p:nvSpPr>
          <p:cNvPr id="9" name="Line 47"/>
          <p:cNvSpPr>
            <a:spLocks noChangeShapeType="1"/>
          </p:cNvSpPr>
          <p:nvPr/>
        </p:nvSpPr>
        <p:spPr bwMode="auto">
          <a:xfrm>
            <a:off x="751184" y="3110357"/>
            <a:ext cx="927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48"/>
          <p:cNvSpPr>
            <a:spLocks noChangeShapeType="1"/>
          </p:cNvSpPr>
          <p:nvPr/>
        </p:nvSpPr>
        <p:spPr bwMode="auto">
          <a:xfrm>
            <a:off x="2808585" y="3148457"/>
            <a:ext cx="927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59"/>
          <p:cNvSpPr>
            <a:spLocks noChangeArrowheads="1"/>
          </p:cNvSpPr>
          <p:nvPr/>
        </p:nvSpPr>
        <p:spPr bwMode="auto">
          <a:xfrm>
            <a:off x="208259" y="2646807"/>
            <a:ext cx="688975" cy="912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Input</a:t>
            </a:r>
          </a:p>
          <a:p>
            <a:r>
              <a:rPr lang="en-US" altLang="en-US"/>
              <a:t>from</a:t>
            </a:r>
          </a:p>
          <a:p>
            <a:r>
              <a:rPr lang="en-US" altLang="en-US"/>
              <a:t>ring</a:t>
            </a:r>
          </a:p>
        </p:txBody>
      </p:sp>
      <p:sp>
        <p:nvSpPr>
          <p:cNvPr id="12" name="Rectangle 60"/>
          <p:cNvSpPr>
            <a:spLocks noChangeArrowheads="1"/>
          </p:cNvSpPr>
          <p:nvPr/>
        </p:nvSpPr>
        <p:spPr bwMode="auto">
          <a:xfrm>
            <a:off x="3461048" y="2646807"/>
            <a:ext cx="941388" cy="912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Output</a:t>
            </a:r>
          </a:p>
          <a:p>
            <a:pPr algn="ctr"/>
            <a:r>
              <a:rPr lang="en-US" altLang="en-US"/>
              <a:t>to</a:t>
            </a:r>
          </a:p>
          <a:p>
            <a:pPr algn="ctr"/>
            <a:r>
              <a:rPr lang="en-US" altLang="en-US"/>
              <a:t>ring</a:t>
            </a:r>
          </a:p>
        </p:txBody>
      </p:sp>
      <p:sp>
        <p:nvSpPr>
          <p:cNvPr id="13" name="Rectangle 61"/>
          <p:cNvSpPr>
            <a:spLocks noChangeArrowheads="1"/>
          </p:cNvSpPr>
          <p:nvPr/>
        </p:nvSpPr>
        <p:spPr bwMode="auto">
          <a:xfrm>
            <a:off x="211434" y="2068957"/>
            <a:ext cx="4343402" cy="19812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4" name="Text Box 84"/>
          <p:cNvSpPr txBox="1">
            <a:spLocks noChangeArrowheads="1"/>
          </p:cNvSpPr>
          <p:nvPr/>
        </p:nvSpPr>
        <p:spPr bwMode="auto">
          <a:xfrm>
            <a:off x="192384" y="4108895"/>
            <a:ext cx="4390946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 smtClean="0"/>
              <a:t>-Ready </a:t>
            </a:r>
            <a:r>
              <a:rPr lang="en-US" altLang="en-US" dirty="0"/>
              <a:t>station looks for free </a:t>
            </a:r>
            <a:r>
              <a:rPr lang="en-US" altLang="en-US" dirty="0" smtClean="0"/>
              <a:t>token</a:t>
            </a:r>
            <a:endParaRPr lang="en-US" altLang="en-US" dirty="0"/>
          </a:p>
          <a:p>
            <a:pPr eaLnBrk="1" hangingPunct="1"/>
            <a:r>
              <a:rPr lang="en-US" altLang="en-US" dirty="0" smtClean="0"/>
              <a:t>-Flips </a:t>
            </a:r>
            <a:r>
              <a:rPr lang="en-US" altLang="en-US" dirty="0"/>
              <a:t>bit to change free token to </a:t>
            </a:r>
            <a:r>
              <a:rPr lang="en-US" altLang="en-US" dirty="0" smtClean="0"/>
              <a:t>busy</a:t>
            </a:r>
          </a:p>
          <a:p>
            <a:pPr eaLnBrk="1" hangingPunct="1"/>
            <a:r>
              <a:rPr lang="en-US" altLang="en-US" dirty="0" smtClean="0"/>
              <a:t>-Busy token is incorporated as part of</a:t>
            </a:r>
          </a:p>
          <a:p>
            <a:pPr eaLnBrk="1" hangingPunct="1"/>
            <a:r>
              <a:rPr lang="en-US" altLang="en-US" dirty="0" smtClean="0"/>
              <a:t>the header of the subsequent transmitted</a:t>
            </a:r>
          </a:p>
          <a:p>
            <a:pPr eaLnBrk="1" hangingPunct="1"/>
            <a:r>
              <a:rPr lang="en-US" altLang="en-US" dirty="0" smtClean="0"/>
              <a:t>frame</a:t>
            </a:r>
            <a:endParaRPr lang="en-US" altLang="en-US" dirty="0"/>
          </a:p>
        </p:txBody>
      </p:sp>
      <p:sp>
        <p:nvSpPr>
          <p:cNvPr id="16" name="Rectangle 49"/>
          <p:cNvSpPr>
            <a:spLocks noChangeArrowheads="1"/>
          </p:cNvSpPr>
          <p:nvPr/>
        </p:nvSpPr>
        <p:spPr bwMode="auto">
          <a:xfrm>
            <a:off x="5793086" y="2596006"/>
            <a:ext cx="2070100" cy="1092200"/>
          </a:xfrm>
          <a:prstGeom prst="rect">
            <a:avLst/>
          </a:prstGeom>
          <a:solidFill>
            <a:schemeClr val="tx2">
              <a:alpha val="2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7" name="Rectangle 50"/>
          <p:cNvSpPr>
            <a:spLocks noChangeArrowheads="1"/>
          </p:cNvSpPr>
          <p:nvPr/>
        </p:nvSpPr>
        <p:spPr bwMode="auto">
          <a:xfrm>
            <a:off x="6140749" y="2088006"/>
            <a:ext cx="17049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Transmit mode</a:t>
            </a:r>
          </a:p>
        </p:txBody>
      </p:sp>
      <p:sp>
        <p:nvSpPr>
          <p:cNvPr id="18" name="Rectangle 51"/>
          <p:cNvSpPr>
            <a:spLocks noChangeArrowheads="1"/>
          </p:cNvSpPr>
          <p:nvPr/>
        </p:nvSpPr>
        <p:spPr bwMode="auto">
          <a:xfrm>
            <a:off x="6288386" y="2977006"/>
            <a:ext cx="1066800" cy="368300"/>
          </a:xfrm>
          <a:prstGeom prst="rect">
            <a:avLst/>
          </a:prstGeom>
          <a:solidFill>
            <a:schemeClr val="tx2">
              <a:alpha val="59999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9" name="Rectangle 52"/>
          <p:cNvSpPr>
            <a:spLocks noChangeArrowheads="1"/>
          </p:cNvSpPr>
          <p:nvPr/>
        </p:nvSpPr>
        <p:spPr bwMode="auto">
          <a:xfrm>
            <a:off x="6382049" y="2964306"/>
            <a:ext cx="7651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Delay</a:t>
            </a:r>
          </a:p>
        </p:txBody>
      </p:sp>
      <p:sp>
        <p:nvSpPr>
          <p:cNvPr id="20" name="Line 53"/>
          <p:cNvSpPr>
            <a:spLocks noChangeShapeType="1"/>
          </p:cNvSpPr>
          <p:nvPr/>
        </p:nvSpPr>
        <p:spPr bwMode="auto">
          <a:xfrm>
            <a:off x="5348586" y="3123056"/>
            <a:ext cx="584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Line 54"/>
          <p:cNvSpPr>
            <a:spLocks noChangeShapeType="1"/>
          </p:cNvSpPr>
          <p:nvPr/>
        </p:nvSpPr>
        <p:spPr bwMode="auto">
          <a:xfrm>
            <a:off x="7596486" y="3161156"/>
            <a:ext cx="736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Line 55"/>
          <p:cNvSpPr>
            <a:spLocks noChangeShapeType="1"/>
          </p:cNvSpPr>
          <p:nvPr/>
        </p:nvSpPr>
        <p:spPr bwMode="auto">
          <a:xfrm>
            <a:off x="5939136" y="3129406"/>
            <a:ext cx="0" cy="711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Line 56"/>
          <p:cNvSpPr>
            <a:spLocks noChangeShapeType="1"/>
          </p:cNvSpPr>
          <p:nvPr/>
        </p:nvSpPr>
        <p:spPr bwMode="auto">
          <a:xfrm>
            <a:off x="7602836" y="3167506"/>
            <a:ext cx="0" cy="673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57"/>
          <p:cNvSpPr>
            <a:spLocks noChangeArrowheads="1"/>
          </p:cNvSpPr>
          <p:nvPr/>
        </p:nvSpPr>
        <p:spPr bwMode="auto">
          <a:xfrm>
            <a:off x="5416849" y="3745356"/>
            <a:ext cx="11715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To device</a:t>
            </a:r>
          </a:p>
        </p:txBody>
      </p:sp>
      <p:sp>
        <p:nvSpPr>
          <p:cNvPr id="25" name="Rectangle 58"/>
          <p:cNvSpPr>
            <a:spLocks noChangeArrowheads="1"/>
          </p:cNvSpPr>
          <p:nvPr/>
        </p:nvSpPr>
        <p:spPr bwMode="auto">
          <a:xfrm>
            <a:off x="7118649" y="3739006"/>
            <a:ext cx="14382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From device</a:t>
            </a:r>
          </a:p>
        </p:txBody>
      </p:sp>
      <p:sp>
        <p:nvSpPr>
          <p:cNvPr id="26" name="Rectangle 62"/>
          <p:cNvSpPr>
            <a:spLocks noChangeArrowheads="1"/>
          </p:cNvSpPr>
          <p:nvPr/>
        </p:nvSpPr>
        <p:spPr bwMode="auto">
          <a:xfrm>
            <a:off x="4669136" y="2068956"/>
            <a:ext cx="4343400" cy="19812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27" name="Text Box 86"/>
          <p:cNvSpPr txBox="1">
            <a:spLocks noChangeArrowheads="1"/>
          </p:cNvSpPr>
          <p:nvPr/>
        </p:nvSpPr>
        <p:spPr bwMode="auto">
          <a:xfrm>
            <a:off x="4749730" y="4081906"/>
            <a:ext cx="414728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en-US" altLang="en-US" dirty="0" smtClean="0"/>
              <a:t>-Ready </a:t>
            </a:r>
            <a:r>
              <a:rPr lang="en-US" altLang="en-US" dirty="0"/>
              <a:t>station inserts its </a:t>
            </a:r>
            <a:r>
              <a:rPr lang="en-US" altLang="en-US" dirty="0" smtClean="0"/>
              <a:t>frames </a:t>
            </a:r>
          </a:p>
          <a:p>
            <a:pPr algn="just" eaLnBrk="1" hangingPunct="1"/>
            <a:r>
              <a:rPr lang="en-US" altLang="en-US" dirty="0"/>
              <a:t> </a:t>
            </a:r>
            <a:r>
              <a:rPr lang="en-US" altLang="en-US" dirty="0" smtClean="0"/>
              <a:t>(exhaustive/non-exhaustive services)</a:t>
            </a:r>
            <a:endParaRPr lang="en-US" altLang="en-US" dirty="0"/>
          </a:p>
          <a:p>
            <a:pPr algn="just" eaLnBrk="1" hangingPunct="1"/>
            <a:r>
              <a:rPr lang="en-US" altLang="en-US" dirty="0" smtClean="0"/>
              <a:t>-Reinserts </a:t>
            </a:r>
            <a:r>
              <a:rPr lang="en-US" altLang="en-US" dirty="0"/>
              <a:t>free token when </a:t>
            </a:r>
            <a:r>
              <a:rPr lang="en-US" altLang="en-US" dirty="0" smtClean="0"/>
              <a:t>done</a:t>
            </a:r>
          </a:p>
          <a:p>
            <a:pPr algn="just" eaLnBrk="1" hangingPunct="1"/>
            <a:r>
              <a:rPr lang="en-US" altLang="en-US" dirty="0" smtClean="0"/>
              <a:t>-Removes its own frames from the ring</a:t>
            </a:r>
            <a:endParaRPr lang="en-US" altLang="en-US" dirty="0"/>
          </a:p>
        </p:txBody>
      </p:sp>
      <p:sp>
        <p:nvSpPr>
          <p:cNvPr id="28" name="TextBox 2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19595" y="6445188"/>
            <a:ext cx="8145695" cy="369332"/>
          </a:xfrm>
          <a:prstGeom prst="rect">
            <a:avLst/>
          </a:prstGeom>
          <a:blipFill>
            <a:blip r:embed="rId2"/>
            <a:stretch>
              <a:fillRect l="-523" t="-6349" b="-22222"/>
            </a:stretch>
          </a:blipFill>
          <a:ln>
            <a:solidFill>
              <a:srgbClr val="C00000"/>
            </a:solidFill>
          </a:ln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51177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 smtClean="0"/>
              <a:t>Methods of Token Reinsertion (1/2)</a:t>
            </a:r>
          </a:p>
        </p:txBody>
      </p:sp>
      <p:sp>
        <p:nvSpPr>
          <p:cNvPr id="626727" name="Rectangle 39"/>
          <p:cNvSpPr>
            <a:spLocks noGrp="1" noChangeArrowheads="1"/>
          </p:cNvSpPr>
          <p:nvPr>
            <p:ph type="body" sz="half" idx="1"/>
          </p:nvPr>
        </p:nvSpPr>
        <p:spPr>
          <a:xfrm>
            <a:off x="303692" y="1344396"/>
            <a:ext cx="4918075" cy="25613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dirty="0" smtClean="0"/>
              <a:t>Multi-token operation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 smtClean="0"/>
              <a:t>Free token transmitted immediately after last bit of data frame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 smtClean="0"/>
              <a:t>Allows </a:t>
            </a:r>
            <a:r>
              <a:rPr lang="en-US" altLang="en-US" sz="1800" i="1" dirty="0" smtClean="0"/>
              <a:t>several</a:t>
            </a:r>
            <a:r>
              <a:rPr lang="en-US" altLang="en-US" sz="1800" dirty="0" smtClean="0"/>
              <a:t> busy tokens and one free token on the ring at one time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1800" dirty="0" smtClean="0"/>
          </a:p>
        </p:txBody>
      </p:sp>
      <p:sp>
        <p:nvSpPr>
          <p:cNvPr id="73732" name="Rectangle 35"/>
          <p:cNvSpPr>
            <a:spLocks noChangeArrowheads="1"/>
          </p:cNvSpPr>
          <p:nvPr/>
        </p:nvSpPr>
        <p:spPr bwMode="auto">
          <a:xfrm>
            <a:off x="7421083" y="2154237"/>
            <a:ext cx="177800" cy="1778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73733" name="Rectangle 36"/>
          <p:cNvSpPr>
            <a:spLocks noChangeArrowheads="1"/>
          </p:cNvSpPr>
          <p:nvPr/>
        </p:nvSpPr>
        <p:spPr bwMode="auto">
          <a:xfrm>
            <a:off x="7443308" y="1776412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73734" name="Text Box 37"/>
          <p:cNvSpPr txBox="1">
            <a:spLocks noChangeArrowheads="1"/>
          </p:cNvSpPr>
          <p:nvPr/>
        </p:nvSpPr>
        <p:spPr bwMode="auto">
          <a:xfrm>
            <a:off x="7635396" y="1709737"/>
            <a:ext cx="1185862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600" dirty="0"/>
              <a:t>Busy token</a:t>
            </a:r>
          </a:p>
        </p:txBody>
      </p:sp>
      <p:sp>
        <p:nvSpPr>
          <p:cNvPr id="73735" name="Text Box 38"/>
          <p:cNvSpPr txBox="1">
            <a:spLocks noChangeArrowheads="1"/>
          </p:cNvSpPr>
          <p:nvPr/>
        </p:nvSpPr>
        <p:spPr bwMode="auto">
          <a:xfrm>
            <a:off x="7605233" y="2100262"/>
            <a:ext cx="11525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600"/>
              <a:t>Free token</a:t>
            </a:r>
          </a:p>
        </p:txBody>
      </p:sp>
      <p:grpSp>
        <p:nvGrpSpPr>
          <p:cNvPr id="626744" name="Group 56"/>
          <p:cNvGrpSpPr>
            <a:grpSpLocks/>
          </p:cNvGrpSpPr>
          <p:nvPr/>
        </p:nvGrpSpPr>
        <p:grpSpPr bwMode="auto">
          <a:xfrm>
            <a:off x="5231606" y="1328737"/>
            <a:ext cx="1701800" cy="2044700"/>
            <a:chOff x="3152" y="678"/>
            <a:chExt cx="1072" cy="1288"/>
          </a:xfrm>
        </p:grpSpPr>
        <p:sp>
          <p:nvSpPr>
            <p:cNvPr id="73757" name="Oval 5"/>
            <p:cNvSpPr>
              <a:spLocks noChangeArrowheads="1"/>
            </p:cNvSpPr>
            <p:nvPr/>
          </p:nvSpPr>
          <p:spPr bwMode="auto">
            <a:xfrm>
              <a:off x="3152" y="1054"/>
              <a:ext cx="952" cy="91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73758" name="Line 6"/>
            <p:cNvSpPr>
              <a:spLocks noChangeShapeType="1"/>
            </p:cNvSpPr>
            <p:nvPr/>
          </p:nvSpPr>
          <p:spPr bwMode="auto">
            <a:xfrm flipH="1">
              <a:off x="3624" y="678"/>
              <a:ext cx="0" cy="3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59" name="Rectangle 7"/>
            <p:cNvSpPr>
              <a:spLocks noChangeArrowheads="1"/>
            </p:cNvSpPr>
            <p:nvPr/>
          </p:nvSpPr>
          <p:spPr bwMode="auto">
            <a:xfrm>
              <a:off x="4112" y="1638"/>
              <a:ext cx="112" cy="112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73760" name="Rectangle 12"/>
            <p:cNvSpPr>
              <a:spLocks noChangeArrowheads="1"/>
            </p:cNvSpPr>
            <p:nvPr/>
          </p:nvSpPr>
          <p:spPr bwMode="auto">
            <a:xfrm>
              <a:off x="3676" y="918"/>
              <a:ext cx="112" cy="112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73761" name="Arc 14"/>
            <p:cNvSpPr>
              <a:spLocks/>
            </p:cNvSpPr>
            <p:nvPr/>
          </p:nvSpPr>
          <p:spPr bwMode="auto">
            <a:xfrm>
              <a:off x="3693" y="1132"/>
              <a:ext cx="327" cy="41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73762" name="Freeform 46"/>
            <p:cNvSpPr>
              <a:spLocks/>
            </p:cNvSpPr>
            <p:nvPr/>
          </p:nvSpPr>
          <p:spPr bwMode="auto">
            <a:xfrm>
              <a:off x="3807" y="970"/>
              <a:ext cx="381" cy="652"/>
            </a:xfrm>
            <a:custGeom>
              <a:avLst/>
              <a:gdLst>
                <a:gd name="T0" fmla="*/ 0 w 381"/>
                <a:gd name="T1" fmla="*/ 0 h 652"/>
                <a:gd name="T2" fmla="*/ 200 w 381"/>
                <a:gd name="T3" fmla="*/ 126 h 652"/>
                <a:gd name="T4" fmla="*/ 325 w 381"/>
                <a:gd name="T5" fmla="*/ 295 h 652"/>
                <a:gd name="T6" fmla="*/ 375 w 381"/>
                <a:gd name="T7" fmla="*/ 551 h 652"/>
                <a:gd name="T8" fmla="*/ 363 w 381"/>
                <a:gd name="T9" fmla="*/ 652 h 6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81" h="652">
                  <a:moveTo>
                    <a:pt x="0" y="0"/>
                  </a:moveTo>
                  <a:cubicBezTo>
                    <a:pt x="32" y="21"/>
                    <a:pt x="146" y="77"/>
                    <a:pt x="200" y="126"/>
                  </a:cubicBezTo>
                  <a:cubicBezTo>
                    <a:pt x="254" y="175"/>
                    <a:pt x="296" y="224"/>
                    <a:pt x="325" y="295"/>
                  </a:cubicBezTo>
                  <a:cubicBezTo>
                    <a:pt x="354" y="366"/>
                    <a:pt x="369" y="492"/>
                    <a:pt x="375" y="551"/>
                  </a:cubicBezTo>
                  <a:cubicBezTo>
                    <a:pt x="381" y="610"/>
                    <a:pt x="365" y="631"/>
                    <a:pt x="363" y="652"/>
                  </a:cubicBezTo>
                </a:path>
              </a:pathLst>
            </a:custGeom>
            <a:noFill/>
            <a:ln w="152400" cap="flat" cmpd="sng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3737" name="Line 47"/>
          <p:cNvSpPr>
            <a:spLocks noChangeShapeType="1"/>
          </p:cNvSpPr>
          <p:nvPr/>
        </p:nvSpPr>
        <p:spPr bwMode="auto">
          <a:xfrm>
            <a:off x="7308371" y="2622549"/>
            <a:ext cx="736600" cy="28575"/>
          </a:xfrm>
          <a:prstGeom prst="line">
            <a:avLst/>
          </a:prstGeom>
          <a:noFill/>
          <a:ln w="1524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8" name="Text Box 48"/>
          <p:cNvSpPr txBox="1">
            <a:spLocks noChangeArrowheads="1"/>
          </p:cNvSpPr>
          <p:nvPr/>
        </p:nvSpPr>
        <p:spPr bwMode="auto">
          <a:xfrm>
            <a:off x="8081483" y="2490787"/>
            <a:ext cx="7683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600"/>
              <a:t>Frame</a:t>
            </a:r>
          </a:p>
        </p:txBody>
      </p:sp>
      <p:sp>
        <p:nvSpPr>
          <p:cNvPr id="73739" name="Line 49"/>
          <p:cNvSpPr>
            <a:spLocks noChangeShapeType="1"/>
          </p:cNvSpPr>
          <p:nvPr/>
        </p:nvSpPr>
        <p:spPr bwMode="auto">
          <a:xfrm>
            <a:off x="7302021" y="2944812"/>
            <a:ext cx="736600" cy="28575"/>
          </a:xfrm>
          <a:prstGeom prst="line">
            <a:avLst/>
          </a:prstGeom>
          <a:noFill/>
          <a:ln w="1524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40" name="Text Box 50"/>
          <p:cNvSpPr txBox="1">
            <a:spLocks noChangeArrowheads="1"/>
          </p:cNvSpPr>
          <p:nvPr/>
        </p:nvSpPr>
        <p:spPr bwMode="auto">
          <a:xfrm>
            <a:off x="8098946" y="2832099"/>
            <a:ext cx="8223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600"/>
              <a:t>Idle Fill</a:t>
            </a:r>
          </a:p>
        </p:txBody>
      </p:sp>
      <p:grpSp>
        <p:nvGrpSpPr>
          <p:cNvPr id="36" name="Group 63"/>
          <p:cNvGrpSpPr>
            <a:grpSpLocks/>
          </p:cNvGrpSpPr>
          <p:nvPr/>
        </p:nvGrpSpPr>
        <p:grpSpPr bwMode="auto">
          <a:xfrm>
            <a:off x="283536" y="3100899"/>
            <a:ext cx="5245330" cy="3563235"/>
            <a:chOff x="1798" y="685"/>
            <a:chExt cx="2234" cy="1275"/>
          </a:xfrm>
        </p:grpSpPr>
        <p:sp>
          <p:nvSpPr>
            <p:cNvPr id="39" name="Oval 64"/>
            <p:cNvSpPr>
              <a:spLocks noChangeArrowheads="1"/>
            </p:cNvSpPr>
            <p:nvPr/>
          </p:nvSpPr>
          <p:spPr bwMode="auto">
            <a:xfrm>
              <a:off x="2362" y="997"/>
              <a:ext cx="1039" cy="66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40" name="Rectangle 65"/>
            <p:cNvSpPr>
              <a:spLocks noChangeArrowheads="1"/>
            </p:cNvSpPr>
            <p:nvPr/>
          </p:nvSpPr>
          <p:spPr bwMode="auto">
            <a:xfrm>
              <a:off x="1798" y="997"/>
              <a:ext cx="152" cy="15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41" name="Rectangle 66"/>
            <p:cNvSpPr>
              <a:spLocks noChangeArrowheads="1"/>
            </p:cNvSpPr>
            <p:nvPr/>
          </p:nvSpPr>
          <p:spPr bwMode="auto">
            <a:xfrm>
              <a:off x="2550" y="685"/>
              <a:ext cx="152" cy="15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42" name="Rectangle 67"/>
            <p:cNvSpPr>
              <a:spLocks noChangeArrowheads="1"/>
            </p:cNvSpPr>
            <p:nvPr/>
          </p:nvSpPr>
          <p:spPr bwMode="auto">
            <a:xfrm>
              <a:off x="3146" y="704"/>
              <a:ext cx="152" cy="15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43" name="Rectangle 68"/>
            <p:cNvSpPr>
              <a:spLocks noChangeArrowheads="1"/>
            </p:cNvSpPr>
            <p:nvPr/>
          </p:nvSpPr>
          <p:spPr bwMode="auto">
            <a:xfrm>
              <a:off x="3880" y="1263"/>
              <a:ext cx="152" cy="15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44" name="Rectangle 69"/>
            <p:cNvSpPr>
              <a:spLocks noChangeArrowheads="1"/>
            </p:cNvSpPr>
            <p:nvPr/>
          </p:nvSpPr>
          <p:spPr bwMode="auto">
            <a:xfrm>
              <a:off x="3426" y="1808"/>
              <a:ext cx="152" cy="15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45" name="Rectangle 70"/>
            <p:cNvSpPr>
              <a:spLocks noChangeArrowheads="1"/>
            </p:cNvSpPr>
            <p:nvPr/>
          </p:nvSpPr>
          <p:spPr bwMode="auto">
            <a:xfrm>
              <a:off x="2166" y="1693"/>
              <a:ext cx="152" cy="15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46" name="Rectangle 71"/>
            <p:cNvSpPr>
              <a:spLocks noChangeArrowheads="1"/>
            </p:cNvSpPr>
            <p:nvPr/>
          </p:nvSpPr>
          <p:spPr bwMode="auto">
            <a:xfrm>
              <a:off x="2694" y="997"/>
              <a:ext cx="40" cy="56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47" name="Rectangle 72"/>
            <p:cNvSpPr>
              <a:spLocks noChangeArrowheads="1"/>
            </p:cNvSpPr>
            <p:nvPr/>
          </p:nvSpPr>
          <p:spPr bwMode="auto">
            <a:xfrm>
              <a:off x="3074" y="992"/>
              <a:ext cx="40" cy="56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48" name="Rectangle 73"/>
            <p:cNvSpPr>
              <a:spLocks noChangeArrowheads="1"/>
            </p:cNvSpPr>
            <p:nvPr/>
          </p:nvSpPr>
          <p:spPr bwMode="auto">
            <a:xfrm>
              <a:off x="3384" y="1295"/>
              <a:ext cx="40" cy="56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49" name="Rectangle 74"/>
            <p:cNvSpPr>
              <a:spLocks noChangeArrowheads="1"/>
            </p:cNvSpPr>
            <p:nvPr/>
          </p:nvSpPr>
          <p:spPr bwMode="auto">
            <a:xfrm>
              <a:off x="3234" y="1552"/>
              <a:ext cx="40" cy="56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50" name="Rectangle 75"/>
            <p:cNvSpPr>
              <a:spLocks noChangeArrowheads="1"/>
            </p:cNvSpPr>
            <p:nvPr/>
          </p:nvSpPr>
          <p:spPr bwMode="auto">
            <a:xfrm>
              <a:off x="2534" y="1549"/>
              <a:ext cx="40" cy="56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51" name="Rectangle 76"/>
            <p:cNvSpPr>
              <a:spLocks noChangeArrowheads="1"/>
            </p:cNvSpPr>
            <p:nvPr/>
          </p:nvSpPr>
          <p:spPr bwMode="auto">
            <a:xfrm>
              <a:off x="2374" y="1181"/>
              <a:ext cx="40" cy="56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52" name="Line 77"/>
            <p:cNvSpPr>
              <a:spLocks noChangeShapeType="1"/>
            </p:cNvSpPr>
            <p:nvPr/>
          </p:nvSpPr>
          <p:spPr bwMode="auto">
            <a:xfrm>
              <a:off x="1966" y="1085"/>
              <a:ext cx="408" cy="1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Line 78"/>
            <p:cNvSpPr>
              <a:spLocks noChangeShapeType="1"/>
            </p:cNvSpPr>
            <p:nvPr/>
          </p:nvSpPr>
          <p:spPr bwMode="auto">
            <a:xfrm>
              <a:off x="2630" y="845"/>
              <a:ext cx="80" cy="1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Line 79"/>
            <p:cNvSpPr>
              <a:spLocks noChangeShapeType="1"/>
            </p:cNvSpPr>
            <p:nvPr/>
          </p:nvSpPr>
          <p:spPr bwMode="auto">
            <a:xfrm flipH="1">
              <a:off x="3098" y="864"/>
              <a:ext cx="128" cy="1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Line 80"/>
            <p:cNvSpPr>
              <a:spLocks noChangeShapeType="1"/>
            </p:cNvSpPr>
            <p:nvPr/>
          </p:nvSpPr>
          <p:spPr bwMode="auto">
            <a:xfrm flipH="1" flipV="1">
              <a:off x="3424" y="1327"/>
              <a:ext cx="456" cy="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Line 81"/>
            <p:cNvSpPr>
              <a:spLocks noChangeShapeType="1"/>
            </p:cNvSpPr>
            <p:nvPr/>
          </p:nvSpPr>
          <p:spPr bwMode="auto">
            <a:xfrm flipH="1" flipV="1">
              <a:off x="3266" y="1600"/>
              <a:ext cx="224" cy="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Line 82"/>
            <p:cNvSpPr>
              <a:spLocks noChangeShapeType="1"/>
            </p:cNvSpPr>
            <p:nvPr/>
          </p:nvSpPr>
          <p:spPr bwMode="auto">
            <a:xfrm flipV="1">
              <a:off x="2326" y="1589"/>
              <a:ext cx="208" cy="1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7" name="Freeform 87"/>
          <p:cNvSpPr>
            <a:spLocks/>
          </p:cNvSpPr>
          <p:nvPr/>
        </p:nvSpPr>
        <p:spPr bwMode="auto">
          <a:xfrm>
            <a:off x="3583332" y="4008560"/>
            <a:ext cx="648189" cy="621316"/>
          </a:xfrm>
          <a:custGeom>
            <a:avLst/>
            <a:gdLst>
              <a:gd name="T0" fmla="*/ 0 w 226"/>
              <a:gd name="T1" fmla="*/ 0 h 127"/>
              <a:gd name="T2" fmla="*/ 72490 w 226"/>
              <a:gd name="T3" fmla="*/ 38584068 h 127"/>
              <a:gd name="T4" fmla="*/ 116274 w 226"/>
              <a:gd name="T5" fmla="*/ 100311601 h 12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26" h="127">
                <a:moveTo>
                  <a:pt x="0" y="0"/>
                </a:moveTo>
                <a:cubicBezTo>
                  <a:pt x="51" y="14"/>
                  <a:pt x="103" y="28"/>
                  <a:pt x="141" y="49"/>
                </a:cubicBezTo>
                <a:cubicBezTo>
                  <a:pt x="179" y="70"/>
                  <a:pt x="213" y="113"/>
                  <a:pt x="226" y="127"/>
                </a:cubicBezTo>
              </a:path>
            </a:pathLst>
          </a:custGeom>
          <a:noFill/>
          <a:ln w="57150" cap="flat" cmpd="sng">
            <a:solidFill>
              <a:srgbClr val="FF33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Rectangle 35"/>
          <p:cNvSpPr>
            <a:spLocks noChangeArrowheads="1"/>
          </p:cNvSpPr>
          <p:nvPr/>
        </p:nvSpPr>
        <p:spPr bwMode="auto">
          <a:xfrm>
            <a:off x="3895269" y="3464906"/>
            <a:ext cx="177800" cy="1778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984169" y="3753710"/>
            <a:ext cx="971366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frame 1</a:t>
            </a:r>
            <a:endParaRPr lang="en-US" sz="1600" dirty="0"/>
          </a:p>
        </p:txBody>
      </p:sp>
      <p:sp>
        <p:nvSpPr>
          <p:cNvPr id="62" name="TextBox 61"/>
          <p:cNvSpPr txBox="1"/>
          <p:nvPr/>
        </p:nvSpPr>
        <p:spPr>
          <a:xfrm>
            <a:off x="4341192" y="5703958"/>
            <a:ext cx="971366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frame 1</a:t>
            </a:r>
            <a:endParaRPr lang="en-US" sz="1600" dirty="0"/>
          </a:p>
        </p:txBody>
      </p:sp>
      <p:sp>
        <p:nvSpPr>
          <p:cNvPr id="63" name="TextBox 62"/>
          <p:cNvSpPr txBox="1"/>
          <p:nvPr/>
        </p:nvSpPr>
        <p:spPr>
          <a:xfrm>
            <a:off x="4491414" y="5290811"/>
            <a:ext cx="971366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frame 2</a:t>
            </a:r>
            <a:endParaRPr lang="en-US" sz="1600" dirty="0"/>
          </a:p>
        </p:txBody>
      </p:sp>
      <p:sp>
        <p:nvSpPr>
          <p:cNvPr id="65" name="Rectangle 35"/>
          <p:cNvSpPr>
            <a:spLocks noChangeArrowheads="1"/>
          </p:cNvSpPr>
          <p:nvPr/>
        </p:nvSpPr>
        <p:spPr bwMode="auto">
          <a:xfrm>
            <a:off x="4649075" y="5016378"/>
            <a:ext cx="177800" cy="1778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66" name="Freeform 87"/>
          <p:cNvSpPr>
            <a:spLocks/>
          </p:cNvSpPr>
          <p:nvPr/>
        </p:nvSpPr>
        <p:spPr bwMode="auto">
          <a:xfrm flipV="1">
            <a:off x="3856507" y="5136635"/>
            <a:ext cx="399768" cy="484111"/>
          </a:xfrm>
          <a:custGeom>
            <a:avLst/>
            <a:gdLst>
              <a:gd name="T0" fmla="*/ 0 w 226"/>
              <a:gd name="T1" fmla="*/ 0 h 127"/>
              <a:gd name="T2" fmla="*/ 72490 w 226"/>
              <a:gd name="T3" fmla="*/ 38584068 h 127"/>
              <a:gd name="T4" fmla="*/ 116274 w 226"/>
              <a:gd name="T5" fmla="*/ 100311601 h 12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26" h="127">
                <a:moveTo>
                  <a:pt x="0" y="0"/>
                </a:moveTo>
                <a:cubicBezTo>
                  <a:pt x="51" y="14"/>
                  <a:pt x="103" y="28"/>
                  <a:pt x="141" y="49"/>
                </a:cubicBezTo>
                <a:cubicBezTo>
                  <a:pt x="179" y="70"/>
                  <a:pt x="213" y="113"/>
                  <a:pt x="226" y="127"/>
                </a:cubicBezTo>
              </a:path>
            </a:pathLst>
          </a:custGeom>
          <a:noFill/>
          <a:ln w="57150" cap="flat" cmpd="sng">
            <a:solidFill>
              <a:srgbClr val="FF33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Freeform 87"/>
          <p:cNvSpPr>
            <a:spLocks/>
          </p:cNvSpPr>
          <p:nvPr/>
        </p:nvSpPr>
        <p:spPr bwMode="auto">
          <a:xfrm rot="1999247" flipV="1">
            <a:off x="2434709" y="5650795"/>
            <a:ext cx="649552" cy="426591"/>
          </a:xfrm>
          <a:custGeom>
            <a:avLst/>
            <a:gdLst>
              <a:gd name="T0" fmla="*/ 0 w 226"/>
              <a:gd name="T1" fmla="*/ 0 h 127"/>
              <a:gd name="T2" fmla="*/ 72490 w 226"/>
              <a:gd name="T3" fmla="*/ 38584068 h 127"/>
              <a:gd name="T4" fmla="*/ 116274 w 226"/>
              <a:gd name="T5" fmla="*/ 100311601 h 12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26" h="127">
                <a:moveTo>
                  <a:pt x="0" y="0"/>
                </a:moveTo>
                <a:cubicBezTo>
                  <a:pt x="51" y="14"/>
                  <a:pt x="103" y="28"/>
                  <a:pt x="141" y="49"/>
                </a:cubicBezTo>
                <a:cubicBezTo>
                  <a:pt x="179" y="70"/>
                  <a:pt x="213" y="113"/>
                  <a:pt x="226" y="127"/>
                </a:cubicBezTo>
              </a:path>
            </a:pathLst>
          </a:custGeom>
          <a:noFill/>
          <a:ln w="57150" cap="flat" cmpd="sng">
            <a:solidFill>
              <a:srgbClr val="FF33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 rot="18956719">
            <a:off x="1485544" y="6180809"/>
            <a:ext cx="971366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frame 1</a:t>
            </a:r>
            <a:endParaRPr lang="en-US" sz="1600" dirty="0"/>
          </a:p>
        </p:txBody>
      </p:sp>
      <p:sp>
        <p:nvSpPr>
          <p:cNvPr id="69" name="TextBox 68"/>
          <p:cNvSpPr txBox="1"/>
          <p:nvPr/>
        </p:nvSpPr>
        <p:spPr>
          <a:xfrm rot="19117247">
            <a:off x="2173512" y="6207874"/>
            <a:ext cx="971366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frame 2</a:t>
            </a:r>
            <a:endParaRPr lang="en-US" sz="1600" dirty="0"/>
          </a:p>
        </p:txBody>
      </p:sp>
      <p:sp>
        <p:nvSpPr>
          <p:cNvPr id="70" name="TextBox 69"/>
          <p:cNvSpPr txBox="1"/>
          <p:nvPr/>
        </p:nvSpPr>
        <p:spPr>
          <a:xfrm rot="19117247">
            <a:off x="2734760" y="6276120"/>
            <a:ext cx="971366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frame 3</a:t>
            </a:r>
            <a:endParaRPr lang="en-US" sz="1600" dirty="0"/>
          </a:p>
        </p:txBody>
      </p:sp>
      <p:sp>
        <p:nvSpPr>
          <p:cNvPr id="71" name="Rectangle 35"/>
          <p:cNvSpPr>
            <a:spLocks noChangeArrowheads="1"/>
          </p:cNvSpPr>
          <p:nvPr/>
        </p:nvSpPr>
        <p:spPr bwMode="auto">
          <a:xfrm>
            <a:off x="3696775" y="6396973"/>
            <a:ext cx="177800" cy="1778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58" grpId="0" animBg="1"/>
      <p:bldP spid="3" grpId="0" animBg="1"/>
      <p:bldP spid="62" grpId="0" animBg="1"/>
      <p:bldP spid="63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 smtClean="0"/>
              <a:t>Methods of Token Reinsertion (2/2)</a:t>
            </a:r>
          </a:p>
        </p:txBody>
      </p:sp>
      <p:sp>
        <p:nvSpPr>
          <p:cNvPr id="626727" name="Rectangle 39"/>
          <p:cNvSpPr>
            <a:spLocks noGrp="1" noChangeArrowheads="1"/>
          </p:cNvSpPr>
          <p:nvPr>
            <p:ph type="body" sz="half" idx="1"/>
          </p:nvPr>
        </p:nvSpPr>
        <p:spPr>
          <a:xfrm>
            <a:off x="158750" y="1408113"/>
            <a:ext cx="4918075" cy="49625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dirty="0" smtClean="0"/>
              <a:t>Single-token operation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 smtClean="0"/>
              <a:t>Free token inserted after last bit of the busy token is received back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 smtClean="0"/>
              <a:t>Transmission time at least ring latency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 smtClean="0"/>
              <a:t>If frame is longer than ring latency, equivalent to multi-token operation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1800" dirty="0"/>
          </a:p>
          <a:p>
            <a:pPr lvl="1" eaLnBrk="1" hangingPunct="1">
              <a:lnSpc>
                <a:spcPct val="90000"/>
              </a:lnSpc>
            </a:pPr>
            <a:endParaRPr lang="en-US" altLang="en-US" sz="1800" dirty="0" smtClean="0"/>
          </a:p>
          <a:p>
            <a:pPr marL="344487" lvl="1" indent="0" eaLnBrk="1" hangingPunct="1">
              <a:lnSpc>
                <a:spcPct val="90000"/>
              </a:lnSpc>
              <a:buNone/>
            </a:pPr>
            <a:endParaRPr lang="en-US" altLang="en-US" sz="18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 smtClean="0"/>
              <a:t>Single-Frame operation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 smtClean="0"/>
              <a:t>Free token inserted after transmitting station has received last bit of its frame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 smtClean="0"/>
              <a:t>Equivalent to attaching trailer equal to ring latency</a:t>
            </a:r>
          </a:p>
        </p:txBody>
      </p:sp>
      <p:sp>
        <p:nvSpPr>
          <p:cNvPr id="73732" name="Rectangle 35"/>
          <p:cNvSpPr>
            <a:spLocks noChangeArrowheads="1"/>
          </p:cNvSpPr>
          <p:nvPr/>
        </p:nvSpPr>
        <p:spPr bwMode="auto">
          <a:xfrm>
            <a:off x="7472362" y="2087562"/>
            <a:ext cx="177800" cy="177800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73733" name="Rectangle 36"/>
          <p:cNvSpPr>
            <a:spLocks noChangeArrowheads="1"/>
          </p:cNvSpPr>
          <p:nvPr/>
        </p:nvSpPr>
        <p:spPr bwMode="auto">
          <a:xfrm>
            <a:off x="7494587" y="1709737"/>
            <a:ext cx="177800" cy="17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73734" name="Text Box 37"/>
          <p:cNvSpPr txBox="1">
            <a:spLocks noChangeArrowheads="1"/>
          </p:cNvSpPr>
          <p:nvPr/>
        </p:nvSpPr>
        <p:spPr bwMode="auto">
          <a:xfrm>
            <a:off x="7686675" y="1643062"/>
            <a:ext cx="1185862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600"/>
              <a:t>Busy token</a:t>
            </a:r>
          </a:p>
        </p:txBody>
      </p:sp>
      <p:sp>
        <p:nvSpPr>
          <p:cNvPr id="73735" name="Text Box 38"/>
          <p:cNvSpPr txBox="1">
            <a:spLocks noChangeArrowheads="1"/>
          </p:cNvSpPr>
          <p:nvPr/>
        </p:nvSpPr>
        <p:spPr bwMode="auto">
          <a:xfrm>
            <a:off x="7656512" y="2033587"/>
            <a:ext cx="11525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600"/>
              <a:t>Free token</a:t>
            </a:r>
          </a:p>
        </p:txBody>
      </p:sp>
      <p:sp>
        <p:nvSpPr>
          <p:cNvPr id="73737" name="Line 47"/>
          <p:cNvSpPr>
            <a:spLocks noChangeShapeType="1"/>
          </p:cNvSpPr>
          <p:nvPr/>
        </p:nvSpPr>
        <p:spPr bwMode="auto">
          <a:xfrm>
            <a:off x="7359650" y="2555874"/>
            <a:ext cx="736600" cy="28575"/>
          </a:xfrm>
          <a:prstGeom prst="line">
            <a:avLst/>
          </a:prstGeom>
          <a:noFill/>
          <a:ln w="1524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8" name="Text Box 48"/>
          <p:cNvSpPr txBox="1">
            <a:spLocks noChangeArrowheads="1"/>
          </p:cNvSpPr>
          <p:nvPr/>
        </p:nvSpPr>
        <p:spPr bwMode="auto">
          <a:xfrm>
            <a:off x="8132762" y="2424112"/>
            <a:ext cx="7683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600"/>
              <a:t>Frame</a:t>
            </a:r>
          </a:p>
        </p:txBody>
      </p:sp>
      <p:sp>
        <p:nvSpPr>
          <p:cNvPr id="73739" name="Line 49"/>
          <p:cNvSpPr>
            <a:spLocks noChangeShapeType="1"/>
          </p:cNvSpPr>
          <p:nvPr/>
        </p:nvSpPr>
        <p:spPr bwMode="auto">
          <a:xfrm>
            <a:off x="7353300" y="2878137"/>
            <a:ext cx="736600" cy="28575"/>
          </a:xfrm>
          <a:prstGeom prst="line">
            <a:avLst/>
          </a:prstGeom>
          <a:noFill/>
          <a:ln w="1524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40" name="Text Box 50"/>
          <p:cNvSpPr txBox="1">
            <a:spLocks noChangeArrowheads="1"/>
          </p:cNvSpPr>
          <p:nvPr/>
        </p:nvSpPr>
        <p:spPr bwMode="auto">
          <a:xfrm>
            <a:off x="8150225" y="2765424"/>
            <a:ext cx="8223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600"/>
              <a:t>Idle Fill</a:t>
            </a:r>
          </a:p>
        </p:txBody>
      </p:sp>
      <p:grpSp>
        <p:nvGrpSpPr>
          <p:cNvPr id="626748" name="Group 60"/>
          <p:cNvGrpSpPr>
            <a:grpSpLocks/>
          </p:cNvGrpSpPr>
          <p:nvPr/>
        </p:nvGrpSpPr>
        <p:grpSpPr bwMode="auto">
          <a:xfrm>
            <a:off x="5240338" y="1249362"/>
            <a:ext cx="1779587" cy="2244725"/>
            <a:chOff x="4483" y="2009"/>
            <a:chExt cx="1121" cy="1414"/>
          </a:xfrm>
        </p:grpSpPr>
        <p:grpSp>
          <p:nvGrpSpPr>
            <p:cNvPr id="73750" name="Group 59"/>
            <p:cNvGrpSpPr>
              <a:grpSpLocks/>
            </p:cNvGrpSpPr>
            <p:nvPr/>
          </p:nvGrpSpPr>
          <p:grpSpPr bwMode="auto">
            <a:xfrm>
              <a:off x="4574" y="2009"/>
              <a:ext cx="952" cy="1336"/>
              <a:chOff x="4574" y="2009"/>
              <a:chExt cx="952" cy="1336"/>
            </a:xfrm>
          </p:grpSpPr>
          <p:sp>
            <p:nvSpPr>
              <p:cNvPr id="73753" name="Oval 16"/>
              <p:cNvSpPr>
                <a:spLocks noChangeArrowheads="1"/>
              </p:cNvSpPr>
              <p:nvPr/>
            </p:nvSpPr>
            <p:spPr bwMode="auto">
              <a:xfrm>
                <a:off x="4574" y="2433"/>
                <a:ext cx="952" cy="91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73754" name="Line 17"/>
              <p:cNvSpPr>
                <a:spLocks noChangeShapeType="1"/>
              </p:cNvSpPr>
              <p:nvPr/>
            </p:nvSpPr>
            <p:spPr bwMode="auto">
              <a:xfrm>
                <a:off x="5046" y="2009"/>
                <a:ext cx="0" cy="40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755" name="Rectangle 18"/>
              <p:cNvSpPr>
                <a:spLocks noChangeArrowheads="1"/>
              </p:cNvSpPr>
              <p:nvPr/>
            </p:nvSpPr>
            <p:spPr bwMode="auto">
              <a:xfrm>
                <a:off x="4878" y="2145"/>
                <a:ext cx="112" cy="112"/>
              </a:xfrm>
              <a:prstGeom prst="rect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  <p:sp>
            <p:nvSpPr>
              <p:cNvPr id="73756" name="Rectangle 23"/>
              <p:cNvSpPr>
                <a:spLocks noChangeArrowheads="1"/>
              </p:cNvSpPr>
              <p:nvPr/>
            </p:nvSpPr>
            <p:spPr bwMode="auto">
              <a:xfrm>
                <a:off x="5150" y="2297"/>
                <a:ext cx="112" cy="112"/>
              </a:xfrm>
              <a:prstGeom prst="rect">
                <a:avLst/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en-US"/>
              </a:p>
            </p:txBody>
          </p:sp>
        </p:grpSp>
        <p:sp>
          <p:nvSpPr>
            <p:cNvPr id="73751" name="Freeform 52"/>
            <p:cNvSpPr>
              <a:spLocks/>
            </p:cNvSpPr>
            <p:nvPr/>
          </p:nvSpPr>
          <p:spPr bwMode="auto">
            <a:xfrm>
              <a:off x="4483" y="2360"/>
              <a:ext cx="1121" cy="1063"/>
            </a:xfrm>
            <a:custGeom>
              <a:avLst/>
              <a:gdLst>
                <a:gd name="T0" fmla="*/ 795 w 1121"/>
                <a:gd name="T1" fmla="*/ 0 h 1063"/>
                <a:gd name="T2" fmla="*/ 908 w 1121"/>
                <a:gd name="T3" fmla="*/ 82 h 1063"/>
                <a:gd name="T4" fmla="*/ 995 w 1121"/>
                <a:gd name="T5" fmla="*/ 169 h 1063"/>
                <a:gd name="T6" fmla="*/ 1083 w 1121"/>
                <a:gd name="T7" fmla="*/ 307 h 1063"/>
                <a:gd name="T8" fmla="*/ 1120 w 1121"/>
                <a:gd name="T9" fmla="*/ 526 h 1063"/>
                <a:gd name="T10" fmla="*/ 1077 w 1121"/>
                <a:gd name="T11" fmla="*/ 739 h 1063"/>
                <a:gd name="T12" fmla="*/ 908 w 1121"/>
                <a:gd name="T13" fmla="*/ 958 h 1063"/>
                <a:gd name="T14" fmla="*/ 613 w 1121"/>
                <a:gd name="T15" fmla="*/ 1058 h 1063"/>
                <a:gd name="T16" fmla="*/ 282 w 1121"/>
                <a:gd name="T17" fmla="*/ 990 h 1063"/>
                <a:gd name="T18" fmla="*/ 75 w 1121"/>
                <a:gd name="T19" fmla="*/ 795 h 1063"/>
                <a:gd name="T20" fmla="*/ 0 w 1121"/>
                <a:gd name="T21" fmla="*/ 539 h 106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121" h="1063">
                  <a:moveTo>
                    <a:pt x="795" y="0"/>
                  </a:moveTo>
                  <a:cubicBezTo>
                    <a:pt x="835" y="27"/>
                    <a:pt x="875" y="54"/>
                    <a:pt x="908" y="82"/>
                  </a:cubicBezTo>
                  <a:cubicBezTo>
                    <a:pt x="941" y="110"/>
                    <a:pt x="966" y="132"/>
                    <a:pt x="995" y="169"/>
                  </a:cubicBezTo>
                  <a:cubicBezTo>
                    <a:pt x="1024" y="206"/>
                    <a:pt x="1062" y="248"/>
                    <a:pt x="1083" y="307"/>
                  </a:cubicBezTo>
                  <a:cubicBezTo>
                    <a:pt x="1104" y="366"/>
                    <a:pt x="1121" y="454"/>
                    <a:pt x="1120" y="526"/>
                  </a:cubicBezTo>
                  <a:cubicBezTo>
                    <a:pt x="1119" y="598"/>
                    <a:pt x="1112" y="667"/>
                    <a:pt x="1077" y="739"/>
                  </a:cubicBezTo>
                  <a:cubicBezTo>
                    <a:pt x="1042" y="811"/>
                    <a:pt x="985" y="905"/>
                    <a:pt x="908" y="958"/>
                  </a:cubicBezTo>
                  <a:cubicBezTo>
                    <a:pt x="831" y="1011"/>
                    <a:pt x="717" y="1053"/>
                    <a:pt x="613" y="1058"/>
                  </a:cubicBezTo>
                  <a:cubicBezTo>
                    <a:pt x="509" y="1063"/>
                    <a:pt x="372" y="1034"/>
                    <a:pt x="282" y="990"/>
                  </a:cubicBezTo>
                  <a:cubicBezTo>
                    <a:pt x="192" y="946"/>
                    <a:pt x="122" y="870"/>
                    <a:pt x="75" y="795"/>
                  </a:cubicBezTo>
                  <a:cubicBezTo>
                    <a:pt x="28" y="720"/>
                    <a:pt x="13" y="582"/>
                    <a:pt x="0" y="539"/>
                  </a:cubicBezTo>
                </a:path>
              </a:pathLst>
            </a:custGeom>
            <a:noFill/>
            <a:ln w="152400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52" name="Freeform 53"/>
            <p:cNvSpPr>
              <a:spLocks/>
            </p:cNvSpPr>
            <p:nvPr/>
          </p:nvSpPr>
          <p:spPr bwMode="auto">
            <a:xfrm>
              <a:off x="4483" y="2317"/>
              <a:ext cx="476" cy="569"/>
            </a:xfrm>
            <a:custGeom>
              <a:avLst/>
              <a:gdLst>
                <a:gd name="T0" fmla="*/ 0 w 476"/>
                <a:gd name="T1" fmla="*/ 569 h 569"/>
                <a:gd name="T2" fmla="*/ 12 w 476"/>
                <a:gd name="T3" fmla="*/ 432 h 569"/>
                <a:gd name="T4" fmla="*/ 75 w 476"/>
                <a:gd name="T5" fmla="*/ 281 h 569"/>
                <a:gd name="T6" fmla="*/ 200 w 476"/>
                <a:gd name="T7" fmla="*/ 144 h 569"/>
                <a:gd name="T8" fmla="*/ 388 w 476"/>
                <a:gd name="T9" fmla="*/ 62 h 569"/>
                <a:gd name="T10" fmla="*/ 476 w 476"/>
                <a:gd name="T11" fmla="*/ 0 h 5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76" h="569">
                  <a:moveTo>
                    <a:pt x="0" y="569"/>
                  </a:moveTo>
                  <a:cubicBezTo>
                    <a:pt x="0" y="524"/>
                    <a:pt x="0" y="480"/>
                    <a:pt x="12" y="432"/>
                  </a:cubicBezTo>
                  <a:cubicBezTo>
                    <a:pt x="24" y="384"/>
                    <a:pt x="44" y="329"/>
                    <a:pt x="75" y="281"/>
                  </a:cubicBezTo>
                  <a:cubicBezTo>
                    <a:pt x="106" y="233"/>
                    <a:pt x="148" y="181"/>
                    <a:pt x="200" y="144"/>
                  </a:cubicBezTo>
                  <a:cubicBezTo>
                    <a:pt x="252" y="107"/>
                    <a:pt x="342" y="86"/>
                    <a:pt x="388" y="62"/>
                  </a:cubicBezTo>
                  <a:cubicBezTo>
                    <a:pt x="434" y="38"/>
                    <a:pt x="467" y="8"/>
                    <a:pt x="476" y="0"/>
                  </a:cubicBezTo>
                </a:path>
              </a:pathLst>
            </a:custGeom>
            <a:noFill/>
            <a:ln w="152400" cap="flat" cmpd="sng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26746" name="Group 58"/>
          <p:cNvGrpSpPr>
            <a:grpSpLocks/>
          </p:cNvGrpSpPr>
          <p:nvPr/>
        </p:nvGrpSpPr>
        <p:grpSpPr bwMode="auto">
          <a:xfrm>
            <a:off x="5358366" y="3889375"/>
            <a:ext cx="1792287" cy="2740025"/>
            <a:chOff x="3200" y="2570"/>
            <a:chExt cx="1129" cy="1726"/>
          </a:xfrm>
        </p:grpSpPr>
        <p:sp>
          <p:nvSpPr>
            <p:cNvPr id="73743" name="Oval 25"/>
            <p:cNvSpPr>
              <a:spLocks noChangeArrowheads="1"/>
            </p:cNvSpPr>
            <p:nvPr/>
          </p:nvSpPr>
          <p:spPr bwMode="auto">
            <a:xfrm>
              <a:off x="3289" y="3306"/>
              <a:ext cx="952" cy="91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73744" name="Line 26"/>
            <p:cNvSpPr>
              <a:spLocks noChangeShapeType="1"/>
            </p:cNvSpPr>
            <p:nvPr/>
          </p:nvSpPr>
          <p:spPr bwMode="auto">
            <a:xfrm>
              <a:off x="3765" y="2834"/>
              <a:ext cx="0" cy="4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5" name="Rectangle 27"/>
            <p:cNvSpPr>
              <a:spLocks noChangeArrowheads="1"/>
            </p:cNvSpPr>
            <p:nvPr/>
          </p:nvSpPr>
          <p:spPr bwMode="auto">
            <a:xfrm>
              <a:off x="3609" y="2570"/>
              <a:ext cx="112" cy="112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73746" name="Rectangle 32"/>
            <p:cNvSpPr>
              <a:spLocks noChangeArrowheads="1"/>
            </p:cNvSpPr>
            <p:nvPr/>
          </p:nvSpPr>
          <p:spPr bwMode="auto">
            <a:xfrm>
              <a:off x="3815" y="3183"/>
              <a:ext cx="112" cy="112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73747" name="Arc 34"/>
            <p:cNvSpPr>
              <a:spLocks/>
            </p:cNvSpPr>
            <p:nvPr/>
          </p:nvSpPr>
          <p:spPr bwMode="auto">
            <a:xfrm>
              <a:off x="3840" y="3397"/>
              <a:ext cx="327" cy="41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73748" name="Line 54"/>
            <p:cNvSpPr>
              <a:spLocks noChangeShapeType="1"/>
            </p:cNvSpPr>
            <p:nvPr/>
          </p:nvSpPr>
          <p:spPr bwMode="auto">
            <a:xfrm>
              <a:off x="3663" y="2692"/>
              <a:ext cx="0" cy="589"/>
            </a:xfrm>
            <a:prstGeom prst="line">
              <a:avLst/>
            </a:prstGeom>
            <a:noFill/>
            <a:ln w="1524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9" name="Freeform 55"/>
            <p:cNvSpPr>
              <a:spLocks/>
            </p:cNvSpPr>
            <p:nvPr/>
          </p:nvSpPr>
          <p:spPr bwMode="auto">
            <a:xfrm>
              <a:off x="3200" y="3243"/>
              <a:ext cx="1129" cy="1053"/>
            </a:xfrm>
            <a:custGeom>
              <a:avLst/>
              <a:gdLst>
                <a:gd name="T0" fmla="*/ 757 w 1129"/>
                <a:gd name="T1" fmla="*/ 0 h 1053"/>
                <a:gd name="T2" fmla="*/ 913 w 1129"/>
                <a:gd name="T3" fmla="*/ 88 h 1053"/>
                <a:gd name="T4" fmla="*/ 1032 w 1129"/>
                <a:gd name="T5" fmla="*/ 238 h 1053"/>
                <a:gd name="T6" fmla="*/ 1120 w 1129"/>
                <a:gd name="T7" fmla="*/ 457 h 1053"/>
                <a:gd name="T8" fmla="*/ 1089 w 1129"/>
                <a:gd name="T9" fmla="*/ 708 h 1053"/>
                <a:gd name="T10" fmla="*/ 945 w 1129"/>
                <a:gd name="T11" fmla="*/ 920 h 1053"/>
                <a:gd name="T12" fmla="*/ 663 w 1129"/>
                <a:gd name="T13" fmla="*/ 1033 h 1053"/>
                <a:gd name="T14" fmla="*/ 369 w 1129"/>
                <a:gd name="T15" fmla="*/ 1021 h 1053"/>
                <a:gd name="T16" fmla="*/ 106 w 1129"/>
                <a:gd name="T17" fmla="*/ 839 h 1053"/>
                <a:gd name="T18" fmla="*/ 24 w 1129"/>
                <a:gd name="T19" fmla="*/ 695 h 1053"/>
                <a:gd name="T20" fmla="*/ 12 w 1129"/>
                <a:gd name="T21" fmla="*/ 601 h 1053"/>
                <a:gd name="T22" fmla="*/ 31 w 1129"/>
                <a:gd name="T23" fmla="*/ 338 h 1053"/>
                <a:gd name="T24" fmla="*/ 200 w 1129"/>
                <a:gd name="T25" fmla="*/ 119 h 1053"/>
                <a:gd name="T26" fmla="*/ 394 w 1129"/>
                <a:gd name="T27" fmla="*/ 31 h 105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129" h="1053">
                  <a:moveTo>
                    <a:pt x="757" y="0"/>
                  </a:moveTo>
                  <a:cubicBezTo>
                    <a:pt x="812" y="24"/>
                    <a:pt x="867" y="48"/>
                    <a:pt x="913" y="88"/>
                  </a:cubicBezTo>
                  <a:cubicBezTo>
                    <a:pt x="959" y="128"/>
                    <a:pt x="998" y="177"/>
                    <a:pt x="1032" y="238"/>
                  </a:cubicBezTo>
                  <a:cubicBezTo>
                    <a:pt x="1066" y="299"/>
                    <a:pt x="1111" y="379"/>
                    <a:pt x="1120" y="457"/>
                  </a:cubicBezTo>
                  <a:cubicBezTo>
                    <a:pt x="1129" y="535"/>
                    <a:pt x="1118" y="631"/>
                    <a:pt x="1089" y="708"/>
                  </a:cubicBezTo>
                  <a:cubicBezTo>
                    <a:pt x="1060" y="785"/>
                    <a:pt x="1016" y="866"/>
                    <a:pt x="945" y="920"/>
                  </a:cubicBezTo>
                  <a:cubicBezTo>
                    <a:pt x="874" y="974"/>
                    <a:pt x="759" y="1016"/>
                    <a:pt x="663" y="1033"/>
                  </a:cubicBezTo>
                  <a:cubicBezTo>
                    <a:pt x="567" y="1050"/>
                    <a:pt x="462" y="1053"/>
                    <a:pt x="369" y="1021"/>
                  </a:cubicBezTo>
                  <a:cubicBezTo>
                    <a:pt x="276" y="989"/>
                    <a:pt x="163" y="893"/>
                    <a:pt x="106" y="839"/>
                  </a:cubicBezTo>
                  <a:cubicBezTo>
                    <a:pt x="49" y="785"/>
                    <a:pt x="40" y="735"/>
                    <a:pt x="24" y="695"/>
                  </a:cubicBezTo>
                  <a:cubicBezTo>
                    <a:pt x="8" y="655"/>
                    <a:pt x="11" y="660"/>
                    <a:pt x="12" y="601"/>
                  </a:cubicBezTo>
                  <a:cubicBezTo>
                    <a:pt x="13" y="542"/>
                    <a:pt x="0" y="418"/>
                    <a:pt x="31" y="338"/>
                  </a:cubicBezTo>
                  <a:cubicBezTo>
                    <a:pt x="62" y="258"/>
                    <a:pt x="139" y="170"/>
                    <a:pt x="200" y="119"/>
                  </a:cubicBezTo>
                  <a:cubicBezTo>
                    <a:pt x="261" y="68"/>
                    <a:pt x="367" y="48"/>
                    <a:pt x="394" y="31"/>
                  </a:cubicBezTo>
                </a:path>
              </a:pathLst>
            </a:custGeom>
            <a:noFill/>
            <a:ln w="152400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6297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Token Ring Throughput</a:t>
            </a:r>
          </a:p>
        </p:txBody>
      </p:sp>
      <p:graphicFrame>
        <p:nvGraphicFramePr>
          <p:cNvPr id="74755" name="Object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9681856"/>
              </p:ext>
            </p:extLst>
          </p:nvPr>
        </p:nvGraphicFramePr>
        <p:xfrm>
          <a:off x="290883" y="4835377"/>
          <a:ext cx="5418137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12" name="Equation" r:id="rId3" imgW="2514600" imgH="393700" progId="Equation.3">
                  <p:embed/>
                </p:oleObj>
              </mc:Choice>
              <mc:Fallback>
                <p:oleObj name="Equation" r:id="rId3" imgW="2514600" imgH="393700" progId="Equation.3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883" y="4835377"/>
                        <a:ext cx="5418137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6" name="Object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401363"/>
              </p:ext>
            </p:extLst>
          </p:nvPr>
        </p:nvGraphicFramePr>
        <p:xfrm>
          <a:off x="5514631" y="5897620"/>
          <a:ext cx="3385486" cy="5762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13" name="Equation" r:id="rId5" imgW="2311400" imgH="393700" progId="Equation.3">
                  <p:embed/>
                </p:oleObj>
              </mc:Choice>
              <mc:Fallback>
                <p:oleObj name="Equation" r:id="rId5" imgW="2311400" imgH="393700" progId="Equation.3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4631" y="5897620"/>
                        <a:ext cx="3385486" cy="5762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58" name="TextBox 2"/>
          <p:cNvSpPr txBox="1">
            <a:spLocks noChangeArrowheads="1"/>
          </p:cNvSpPr>
          <p:nvPr/>
        </p:nvSpPr>
        <p:spPr bwMode="auto">
          <a:xfrm>
            <a:off x="354936" y="4467077"/>
            <a:ext cx="33401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en-US" b="1" dirty="0"/>
              <a:t>Multi-token operation</a:t>
            </a:r>
          </a:p>
        </p:txBody>
      </p:sp>
      <p:sp>
        <p:nvSpPr>
          <p:cNvPr id="74759" name="TextBox 2"/>
          <p:cNvSpPr txBox="1">
            <a:spLocks noChangeArrowheads="1"/>
          </p:cNvSpPr>
          <p:nvPr/>
        </p:nvSpPr>
        <p:spPr bwMode="auto">
          <a:xfrm>
            <a:off x="290883" y="4035996"/>
            <a:ext cx="62579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Assuming only one frame can be transmitted per token:</a:t>
            </a:r>
          </a:p>
        </p:txBody>
      </p:sp>
      <p:sp>
        <p:nvSpPr>
          <p:cNvPr id="2" name="TextBox 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74603" y="1319147"/>
            <a:ext cx="8105313" cy="1874809"/>
          </a:xfrm>
          <a:prstGeom prst="rect">
            <a:avLst/>
          </a:prstGeom>
          <a:blipFill>
            <a:blip r:embed="rId7"/>
            <a:stretch>
              <a:fillRect l="-602" t="-1623" b="-4221"/>
            </a:stretch>
          </a:blipFill>
          <a:effectLst>
            <a:softEdge rad="0"/>
          </a:effectLst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964554" y="3319564"/>
                <a:ext cx="4070794" cy="5738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𝑓𝑟𝑎𝑚𝑒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𝑡𝑟𝑎𝑛𝑠𝑚𝑖𝑠𝑠𝑖𝑜𝑛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𝑡𝑖𝑚𝑒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𝑐𝑦𝑐𝑙𝑒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𝑡𝑖𝑚𝑒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554" y="3319564"/>
                <a:ext cx="4070794" cy="5738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59763" cy="1341438"/>
          </a:xfrm>
        </p:spPr>
        <p:txBody>
          <a:bodyPr/>
          <a:lstStyle/>
          <a:p>
            <a:pPr eaLnBrk="1" hangingPunct="1"/>
            <a:r>
              <a:rPr lang="en-US" altLang="en-US" sz="2600" i="1" smtClean="0">
                <a:sym typeface="Symbol" panose="05050102010706020507" pitchFamily="18" charset="2"/>
              </a:rPr>
              <a:t>Single-token operation</a:t>
            </a:r>
          </a:p>
          <a:p>
            <a:pPr lvl="1" eaLnBrk="1" hangingPunct="1"/>
            <a:r>
              <a:rPr lang="en-US" altLang="en-US" sz="2200" smtClean="0">
                <a:sym typeface="Symbol" panose="05050102010706020507" pitchFamily="18" charset="2"/>
              </a:rPr>
              <a:t>Effective frame transmission time is maximum of X and </a:t>
            </a:r>
            <a:r>
              <a:rPr lang="en-US" altLang="en-US" sz="2200" i="1" smtClean="0">
                <a:sym typeface="Symbol" panose="05050102010706020507" pitchFamily="18" charset="2"/>
              </a:rPr>
              <a:t>’ </a:t>
            </a:r>
            <a:r>
              <a:rPr lang="en-US" altLang="en-US" sz="2200" smtClean="0">
                <a:sym typeface="Symbol" panose="05050102010706020507" pitchFamily="18" charset="2"/>
              </a:rPr>
              <a:t>, therefore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Token Ring Throughput</a:t>
            </a:r>
          </a:p>
        </p:txBody>
      </p:sp>
      <p:grpSp>
        <p:nvGrpSpPr>
          <p:cNvPr id="75780" name="Group 4"/>
          <p:cNvGrpSpPr>
            <a:grpSpLocks/>
          </p:cNvGrpSpPr>
          <p:nvPr/>
        </p:nvGrpSpPr>
        <p:grpSpPr bwMode="auto">
          <a:xfrm>
            <a:off x="1933575" y="5451475"/>
            <a:ext cx="3992563" cy="727075"/>
            <a:chOff x="1262" y="277"/>
            <a:chExt cx="2515" cy="458"/>
          </a:xfrm>
        </p:grpSpPr>
        <p:sp>
          <p:nvSpPr>
            <p:cNvPr id="75790" name="Text Box 5"/>
            <p:cNvSpPr txBox="1">
              <a:spLocks noChangeArrowheads="1"/>
            </p:cNvSpPr>
            <p:nvPr/>
          </p:nvSpPr>
          <p:spPr bwMode="auto">
            <a:xfrm>
              <a:off x="1262" y="387"/>
              <a:ext cx="222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l-GR" altLang="en-US" sz="2000" i="1">
                  <a:cs typeface="Arial" panose="020B0604020202020204" pitchFamily="34" charset="0"/>
                </a:rPr>
                <a:t>ρ</a:t>
              </a:r>
              <a:r>
                <a:rPr lang="en-US" altLang="en-US" baseline="-25000"/>
                <a:t>max</a:t>
              </a:r>
              <a:r>
                <a:rPr lang="en-US" altLang="en-US"/>
                <a:t> =                        =                </a:t>
              </a:r>
            </a:p>
          </p:txBody>
        </p:sp>
        <p:grpSp>
          <p:nvGrpSpPr>
            <p:cNvPr id="75791" name="Group 6"/>
            <p:cNvGrpSpPr>
              <a:grpSpLocks/>
            </p:cNvGrpSpPr>
            <p:nvPr/>
          </p:nvGrpSpPr>
          <p:grpSpPr bwMode="auto">
            <a:xfrm>
              <a:off x="1683" y="277"/>
              <a:ext cx="1061" cy="442"/>
              <a:chOff x="1683" y="277"/>
              <a:chExt cx="1061" cy="442"/>
            </a:xfrm>
          </p:grpSpPr>
          <p:sp>
            <p:nvSpPr>
              <p:cNvPr id="75795" name="Text Box 7"/>
              <p:cNvSpPr txBox="1">
                <a:spLocks noChangeArrowheads="1"/>
              </p:cNvSpPr>
              <p:nvPr/>
            </p:nvSpPr>
            <p:spPr bwMode="auto">
              <a:xfrm>
                <a:off x="1683" y="277"/>
                <a:ext cx="1061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2000" i="1">
                    <a:sym typeface="Symbol" panose="05050102010706020507" pitchFamily="18" charset="2"/>
                  </a:rPr>
                  <a:t>MX</a:t>
                </a:r>
                <a:r>
                  <a:rPr lang="en-US" altLang="en-US" sz="2000"/>
                  <a:t>            </a:t>
                </a:r>
                <a:r>
                  <a:rPr lang="en-US" altLang="en-US" sz="2000" i="1">
                    <a:sym typeface="Symbol" panose="05050102010706020507" pitchFamily="18" charset="2"/>
                  </a:rPr>
                  <a:t></a:t>
                </a:r>
                <a:r>
                  <a:rPr lang="el-GR" altLang="en-US" sz="2000">
                    <a:cs typeface="Arial" panose="020B0604020202020204" pitchFamily="34" charset="0"/>
                  </a:rPr>
                  <a:t>΄</a:t>
                </a:r>
                <a:r>
                  <a:rPr lang="en-US" altLang="en-US" sz="2000">
                    <a:cs typeface="Arial" panose="020B0604020202020204" pitchFamily="34" charset="0"/>
                  </a:rPr>
                  <a:t>+ </a:t>
                </a:r>
                <a:r>
                  <a:rPr lang="en-US" altLang="en-US" sz="2000" i="1">
                    <a:sym typeface="Symbol" panose="05050102010706020507" pitchFamily="18" charset="2"/>
                  </a:rPr>
                  <a:t>M</a:t>
                </a:r>
                <a:r>
                  <a:rPr lang="en-US" altLang="en-US" sz="2000">
                    <a:sym typeface="Symbol" panose="05050102010706020507" pitchFamily="18" charset="2"/>
                  </a:rPr>
                  <a:t>(</a:t>
                </a:r>
                <a:r>
                  <a:rPr lang="en-US" altLang="en-US" sz="2000" i="1">
                    <a:sym typeface="Symbol" panose="05050102010706020507" pitchFamily="18" charset="2"/>
                  </a:rPr>
                  <a:t>X+ </a:t>
                </a:r>
                <a:r>
                  <a:rPr lang="el-GR" altLang="en-US" sz="2000">
                    <a:cs typeface="Arial" panose="020B0604020202020204" pitchFamily="34" charset="0"/>
                  </a:rPr>
                  <a:t>΄</a:t>
                </a:r>
                <a:r>
                  <a:rPr lang="en-US" altLang="en-US" sz="2000">
                    <a:sym typeface="Symbol" panose="05050102010706020507" pitchFamily="18" charset="2"/>
                  </a:rPr>
                  <a:t>)</a:t>
                </a:r>
              </a:p>
            </p:txBody>
          </p:sp>
          <p:sp>
            <p:nvSpPr>
              <p:cNvPr id="75796" name="Line 8"/>
              <p:cNvSpPr>
                <a:spLocks noChangeShapeType="1"/>
              </p:cNvSpPr>
              <p:nvPr/>
            </p:nvSpPr>
            <p:spPr bwMode="auto">
              <a:xfrm>
                <a:off x="1783" y="499"/>
                <a:ext cx="838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5792" name="Group 9"/>
            <p:cNvGrpSpPr>
              <a:grpSpLocks/>
            </p:cNvGrpSpPr>
            <p:nvPr/>
          </p:nvGrpSpPr>
          <p:grpSpPr bwMode="auto">
            <a:xfrm>
              <a:off x="2702" y="293"/>
              <a:ext cx="1075" cy="442"/>
              <a:chOff x="3110" y="293"/>
              <a:chExt cx="1075" cy="442"/>
            </a:xfrm>
          </p:grpSpPr>
          <p:sp>
            <p:nvSpPr>
              <p:cNvPr id="75793" name="Line 10"/>
              <p:cNvSpPr>
                <a:spLocks noChangeShapeType="1"/>
              </p:cNvSpPr>
              <p:nvPr/>
            </p:nvSpPr>
            <p:spPr bwMode="auto">
              <a:xfrm>
                <a:off x="3210" y="517"/>
                <a:ext cx="897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794" name="Text Box 11"/>
              <p:cNvSpPr txBox="1">
                <a:spLocks noChangeArrowheads="1"/>
              </p:cNvSpPr>
              <p:nvPr/>
            </p:nvSpPr>
            <p:spPr bwMode="auto">
              <a:xfrm>
                <a:off x="3110" y="293"/>
                <a:ext cx="1075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2000">
                    <a:sym typeface="Symbol" panose="05050102010706020507" pitchFamily="18" charset="2"/>
                  </a:rPr>
                  <a:t>1              </a:t>
                </a:r>
                <a:r>
                  <a:rPr lang="en-US" altLang="en-US" sz="2000"/>
                  <a:t>  1+</a:t>
                </a:r>
                <a:r>
                  <a:rPr lang="en-US" altLang="en-US" sz="2000" i="1">
                    <a:latin typeface="Times New Roman" panose="02020603050405020304" pitchFamily="18" charset="0"/>
                    <a:sym typeface="Symbol" panose="05050102010706020507" pitchFamily="18" charset="2"/>
                  </a:rPr>
                  <a:t>a</a:t>
                </a:r>
                <a:r>
                  <a:rPr lang="el-GR" altLang="en-US" sz="2000">
                    <a:cs typeface="Arial" panose="020B0604020202020204" pitchFamily="34" charset="0"/>
                  </a:rPr>
                  <a:t>΄</a:t>
                </a:r>
                <a:r>
                  <a:rPr lang="en-US" altLang="en-US" sz="2000">
                    <a:cs typeface="Arial" panose="020B0604020202020204" pitchFamily="34" charset="0"/>
                  </a:rPr>
                  <a:t>(1 + 1</a:t>
                </a:r>
                <a:r>
                  <a:rPr lang="en-US" altLang="en-US" sz="2000"/>
                  <a:t>/</a:t>
                </a:r>
                <a:r>
                  <a:rPr lang="en-US" altLang="en-US" sz="2000" i="1"/>
                  <a:t>M) </a:t>
                </a:r>
              </a:p>
            </p:txBody>
          </p:sp>
        </p:grpSp>
      </p:grpSp>
      <p:grpSp>
        <p:nvGrpSpPr>
          <p:cNvPr id="75781" name="Group 12"/>
          <p:cNvGrpSpPr>
            <a:grpSpLocks/>
          </p:cNvGrpSpPr>
          <p:nvPr/>
        </p:nvGrpSpPr>
        <p:grpSpPr bwMode="auto">
          <a:xfrm>
            <a:off x="1657350" y="3127375"/>
            <a:ext cx="5135563" cy="727075"/>
            <a:chOff x="2110" y="2093"/>
            <a:chExt cx="3235" cy="458"/>
          </a:xfrm>
        </p:grpSpPr>
        <p:sp>
          <p:nvSpPr>
            <p:cNvPr id="75783" name="Text Box 13"/>
            <p:cNvSpPr txBox="1">
              <a:spLocks noChangeArrowheads="1"/>
            </p:cNvSpPr>
            <p:nvPr/>
          </p:nvSpPr>
          <p:spPr bwMode="auto">
            <a:xfrm>
              <a:off x="2110" y="2203"/>
              <a:ext cx="222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l-GR" altLang="en-US" sz="2000" i="1">
                  <a:cs typeface="Arial" panose="020B0604020202020204" pitchFamily="34" charset="0"/>
                </a:rPr>
                <a:t>ρ</a:t>
              </a:r>
              <a:r>
                <a:rPr lang="en-US" altLang="en-US" baseline="-25000"/>
                <a:t>max</a:t>
              </a:r>
              <a:r>
                <a:rPr lang="en-US" altLang="en-US"/>
                <a:t> =                                =                </a:t>
              </a:r>
            </a:p>
          </p:txBody>
        </p:sp>
        <p:grpSp>
          <p:nvGrpSpPr>
            <p:cNvPr id="75784" name="Group 14"/>
            <p:cNvGrpSpPr>
              <a:grpSpLocks/>
            </p:cNvGrpSpPr>
            <p:nvPr/>
          </p:nvGrpSpPr>
          <p:grpSpPr bwMode="auto">
            <a:xfrm>
              <a:off x="2531" y="2093"/>
              <a:ext cx="1333" cy="442"/>
              <a:chOff x="1683" y="277"/>
              <a:chExt cx="1061" cy="442"/>
            </a:xfrm>
          </p:grpSpPr>
          <p:sp>
            <p:nvSpPr>
              <p:cNvPr id="75788" name="Text Box 15"/>
              <p:cNvSpPr txBox="1">
                <a:spLocks noChangeArrowheads="1"/>
              </p:cNvSpPr>
              <p:nvPr/>
            </p:nvSpPr>
            <p:spPr bwMode="auto">
              <a:xfrm>
                <a:off x="1683" y="277"/>
                <a:ext cx="1061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2000" i="1">
                    <a:sym typeface="Symbol" panose="05050102010706020507" pitchFamily="18" charset="2"/>
                  </a:rPr>
                  <a:t>MX</a:t>
                </a:r>
                <a:r>
                  <a:rPr lang="en-US" altLang="en-US" sz="2000"/>
                  <a:t>                  </a:t>
                </a:r>
                <a:r>
                  <a:rPr lang="en-US" altLang="en-US" sz="2000" i="1">
                    <a:sym typeface="Symbol" panose="05050102010706020507" pitchFamily="18" charset="2"/>
                  </a:rPr>
                  <a:t></a:t>
                </a:r>
                <a:r>
                  <a:rPr lang="el-GR" altLang="en-US" sz="2000">
                    <a:cs typeface="Arial" panose="020B0604020202020204" pitchFamily="34" charset="0"/>
                  </a:rPr>
                  <a:t>΄</a:t>
                </a:r>
                <a:r>
                  <a:rPr lang="en-US" altLang="en-US" sz="2000">
                    <a:cs typeface="Arial" panose="020B0604020202020204" pitchFamily="34" charset="0"/>
                  </a:rPr>
                  <a:t>+ </a:t>
                </a:r>
                <a:r>
                  <a:rPr lang="en-US" altLang="en-US" sz="2000" i="1">
                    <a:sym typeface="Symbol" panose="05050102010706020507" pitchFamily="18" charset="2"/>
                  </a:rPr>
                  <a:t>M </a:t>
                </a:r>
                <a:r>
                  <a:rPr lang="en-US" altLang="en-US" sz="2000">
                    <a:sym typeface="Symbol" panose="05050102010706020507" pitchFamily="18" charset="2"/>
                  </a:rPr>
                  <a:t>max{</a:t>
                </a:r>
                <a:r>
                  <a:rPr lang="en-US" altLang="en-US" sz="2000" i="1">
                    <a:sym typeface="Symbol" panose="05050102010706020507" pitchFamily="18" charset="2"/>
                  </a:rPr>
                  <a:t>X,</a:t>
                </a:r>
                <a:r>
                  <a:rPr lang="el-GR" altLang="en-US" sz="2000">
                    <a:cs typeface="Arial" panose="020B0604020202020204" pitchFamily="34" charset="0"/>
                  </a:rPr>
                  <a:t>΄</a:t>
                </a:r>
                <a:r>
                  <a:rPr lang="en-US" altLang="en-US" sz="2000">
                    <a:cs typeface="Arial" panose="020B0604020202020204" pitchFamily="34" charset="0"/>
                  </a:rPr>
                  <a:t>}</a:t>
                </a:r>
                <a:endParaRPr lang="en-US" altLang="en-US" sz="2000">
                  <a:sym typeface="Symbol" panose="05050102010706020507" pitchFamily="18" charset="2"/>
                </a:endParaRPr>
              </a:p>
            </p:txBody>
          </p:sp>
          <p:sp>
            <p:nvSpPr>
              <p:cNvPr id="75789" name="Line 16"/>
              <p:cNvSpPr>
                <a:spLocks noChangeShapeType="1"/>
              </p:cNvSpPr>
              <p:nvPr/>
            </p:nvSpPr>
            <p:spPr bwMode="auto">
              <a:xfrm>
                <a:off x="1783" y="499"/>
                <a:ext cx="838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5785" name="Group 17"/>
            <p:cNvGrpSpPr>
              <a:grpSpLocks/>
            </p:cNvGrpSpPr>
            <p:nvPr/>
          </p:nvGrpSpPr>
          <p:grpSpPr bwMode="auto">
            <a:xfrm>
              <a:off x="3838" y="2109"/>
              <a:ext cx="1507" cy="442"/>
              <a:chOff x="3110" y="293"/>
              <a:chExt cx="1075" cy="442"/>
            </a:xfrm>
          </p:grpSpPr>
          <p:sp>
            <p:nvSpPr>
              <p:cNvPr id="75786" name="Line 18"/>
              <p:cNvSpPr>
                <a:spLocks noChangeShapeType="1"/>
              </p:cNvSpPr>
              <p:nvPr/>
            </p:nvSpPr>
            <p:spPr bwMode="auto">
              <a:xfrm>
                <a:off x="3210" y="517"/>
                <a:ext cx="897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787" name="Text Box 19"/>
              <p:cNvSpPr txBox="1">
                <a:spLocks noChangeArrowheads="1"/>
              </p:cNvSpPr>
              <p:nvPr/>
            </p:nvSpPr>
            <p:spPr bwMode="auto">
              <a:xfrm>
                <a:off x="3110" y="293"/>
                <a:ext cx="1075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2000">
                    <a:sym typeface="Symbol" panose="05050102010706020507" pitchFamily="18" charset="2"/>
                  </a:rPr>
                  <a:t>1                 </a:t>
                </a:r>
                <a:r>
                  <a:rPr lang="en-US" altLang="en-US" sz="2000"/>
                  <a:t>  max{1, </a:t>
                </a:r>
                <a:r>
                  <a:rPr lang="en-US" altLang="en-US" sz="2000" i="1">
                    <a:latin typeface="Times New Roman" panose="02020603050405020304" pitchFamily="18" charset="0"/>
                    <a:sym typeface="Symbol" panose="05050102010706020507" pitchFamily="18" charset="2"/>
                  </a:rPr>
                  <a:t>a</a:t>
                </a:r>
                <a:r>
                  <a:rPr lang="el-GR" altLang="en-US" sz="2000">
                    <a:cs typeface="Arial" panose="020B0604020202020204" pitchFamily="34" charset="0"/>
                  </a:rPr>
                  <a:t>΄</a:t>
                </a:r>
                <a:r>
                  <a:rPr lang="en-US" altLang="en-US" sz="2000">
                    <a:cs typeface="Arial" panose="020B0604020202020204" pitchFamily="34" charset="0"/>
                  </a:rPr>
                  <a:t>} +  </a:t>
                </a:r>
                <a:r>
                  <a:rPr lang="en-US" altLang="en-US" sz="2000" i="1">
                    <a:latin typeface="Times New Roman" panose="02020603050405020304" pitchFamily="18" charset="0"/>
                    <a:cs typeface="Arial" panose="020B0604020202020204" pitchFamily="34" charset="0"/>
                  </a:rPr>
                  <a:t>a</a:t>
                </a:r>
                <a:r>
                  <a:rPr lang="el-GR" altLang="en-US" sz="2000" i="1">
                    <a:cs typeface="Arial" panose="020B0604020202020204" pitchFamily="34" charset="0"/>
                  </a:rPr>
                  <a:t>΄</a:t>
                </a:r>
                <a:r>
                  <a:rPr lang="en-US" altLang="en-US" sz="2000"/>
                  <a:t>/</a:t>
                </a:r>
                <a:r>
                  <a:rPr lang="en-US" altLang="en-US" sz="2000" i="1"/>
                  <a:t>M </a:t>
                </a:r>
              </a:p>
            </p:txBody>
          </p:sp>
        </p:grpSp>
      </p:grpSp>
      <p:sp>
        <p:nvSpPr>
          <p:cNvPr id="75782" name="Rectangle 20"/>
          <p:cNvSpPr>
            <a:spLocks noChangeArrowheads="1"/>
          </p:cNvSpPr>
          <p:nvPr/>
        </p:nvSpPr>
        <p:spPr bwMode="auto">
          <a:xfrm>
            <a:off x="555625" y="4140200"/>
            <a:ext cx="8229600" cy="1868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87425" indent="-293688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81113" indent="-2921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98613" indent="-315913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0558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130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9702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274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2600" i="1">
                <a:sym typeface="Symbol" panose="05050102010706020507" pitchFamily="18" charset="2"/>
              </a:rPr>
              <a:t>Single-frame operation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>
                <a:sym typeface="Symbol" panose="05050102010706020507" pitchFamily="18" charset="2"/>
              </a:rPr>
              <a:t>Effective frame transmission time is X+ </a:t>
            </a:r>
            <a:r>
              <a:rPr lang="en-US" altLang="en-US" sz="2200" i="1">
                <a:sym typeface="Symbol" panose="05050102010706020507" pitchFamily="18" charset="2"/>
              </a:rPr>
              <a:t>’ ,</a:t>
            </a:r>
            <a:r>
              <a:rPr lang="en-US" altLang="en-US" sz="2200">
                <a:sym typeface="Symbol" panose="05050102010706020507" pitchFamily="18" charset="2"/>
              </a:rPr>
              <a:t>therefore</a:t>
            </a:r>
            <a:endParaRPr lang="en-US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500" smtClean="0"/>
              <a:t>Token Reinsertion Efficiency Comparison</a:t>
            </a:r>
          </a:p>
        </p:txBody>
      </p:sp>
      <p:grpSp>
        <p:nvGrpSpPr>
          <p:cNvPr id="76803" name="Group 7"/>
          <p:cNvGrpSpPr>
            <a:grpSpLocks/>
          </p:cNvGrpSpPr>
          <p:nvPr/>
        </p:nvGrpSpPr>
        <p:grpSpPr bwMode="auto">
          <a:xfrm>
            <a:off x="946150" y="1160463"/>
            <a:ext cx="7075488" cy="3949700"/>
            <a:chOff x="471" y="280"/>
            <a:chExt cx="4457" cy="2200"/>
          </a:xfrm>
        </p:grpSpPr>
        <p:sp>
          <p:nvSpPr>
            <p:cNvPr id="76805" name="Rectangle 8"/>
            <p:cNvSpPr>
              <a:spLocks noChangeArrowheads="1"/>
            </p:cNvSpPr>
            <p:nvPr/>
          </p:nvSpPr>
          <p:spPr bwMode="auto">
            <a:xfrm rot="-5400000">
              <a:off x="52" y="1266"/>
              <a:ext cx="1027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400"/>
                <a:t>Maximum throughput</a:t>
              </a:r>
            </a:p>
          </p:txBody>
        </p:sp>
        <p:sp>
          <p:nvSpPr>
            <p:cNvPr id="76806" name="Rectangle 9"/>
            <p:cNvSpPr>
              <a:spLocks noChangeArrowheads="1"/>
            </p:cNvSpPr>
            <p:nvPr/>
          </p:nvSpPr>
          <p:spPr bwMode="auto">
            <a:xfrm>
              <a:off x="3995" y="2146"/>
              <a:ext cx="262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i="1">
                  <a:latin typeface="Times New Roman" panose="02020603050405020304" pitchFamily="18" charset="0"/>
                  <a:sym typeface="Symbol" panose="05050102010706020507" pitchFamily="18" charset="2"/>
                </a:rPr>
                <a:t>a</a:t>
              </a:r>
              <a:r>
                <a:rPr lang="en-US" altLang="en-US" i="1">
                  <a:sym typeface="Symbol" panose="05050102010706020507" pitchFamily="18" charset="2"/>
                </a:rPr>
                <a:t> </a:t>
              </a:r>
              <a:r>
                <a:rPr lang="en-US" altLang="en-US">
                  <a:sym typeface="Symbol" panose="05050102010706020507" pitchFamily="18" charset="2"/>
                </a:rPr>
                <a:t></a:t>
              </a:r>
              <a:endParaRPr lang="en-US" altLang="en-US"/>
            </a:p>
          </p:txBody>
        </p:sp>
        <p:sp>
          <p:nvSpPr>
            <p:cNvPr id="76807" name="Rectangle 10"/>
            <p:cNvSpPr>
              <a:spLocks noChangeArrowheads="1"/>
            </p:cNvSpPr>
            <p:nvPr/>
          </p:nvSpPr>
          <p:spPr bwMode="auto">
            <a:xfrm>
              <a:off x="4125" y="834"/>
              <a:ext cx="803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400"/>
                <a:t>Multiple token</a:t>
              </a:r>
            </a:p>
            <a:p>
              <a:r>
                <a:rPr lang="en-US" altLang="en-US" sz="1400"/>
                <a:t>operation</a:t>
              </a:r>
            </a:p>
          </p:txBody>
        </p:sp>
        <p:graphicFrame>
          <p:nvGraphicFramePr>
            <p:cNvPr id="76808" name="Object 11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624" y="280"/>
            <a:ext cx="3432" cy="2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847" name="Chart" r:id="rId3" imgW="5267305" imgH="2943165" progId="Excel.Chart.8">
                    <p:embed followColorScheme="full"/>
                  </p:oleObj>
                </mc:Choice>
                <mc:Fallback>
                  <p:oleObj name="Chart" r:id="rId3" imgW="5267305" imgH="2943165" progId="Excel.Chart.8">
                    <p:embed followColorScheme="full"/>
                    <p:pic>
                      <p:nvPicPr>
                        <p:cNvPr id="0" name="Object 1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280"/>
                          <a:ext cx="3432" cy="2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6809" name="Rectangle 12"/>
            <p:cNvSpPr>
              <a:spLocks noChangeArrowheads="1"/>
            </p:cNvSpPr>
            <p:nvPr/>
          </p:nvSpPr>
          <p:spPr bwMode="auto">
            <a:xfrm>
              <a:off x="1015" y="1636"/>
              <a:ext cx="741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400"/>
                <a:t>Single frame</a:t>
              </a:r>
            </a:p>
            <a:p>
              <a:r>
                <a:rPr lang="en-US" altLang="en-US" sz="1400"/>
                <a:t>operation</a:t>
              </a:r>
            </a:p>
          </p:txBody>
        </p:sp>
        <p:sp>
          <p:nvSpPr>
            <p:cNvPr id="76810" name="Rectangle 13"/>
            <p:cNvSpPr>
              <a:spLocks noChangeArrowheads="1"/>
            </p:cNvSpPr>
            <p:nvPr/>
          </p:nvSpPr>
          <p:spPr bwMode="auto">
            <a:xfrm>
              <a:off x="3353" y="560"/>
              <a:ext cx="458" cy="1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400" i="1"/>
                <a:t>M </a:t>
              </a:r>
              <a:r>
                <a:rPr lang="en-US" altLang="en-US" sz="1400"/>
                <a:t>= 50</a:t>
              </a:r>
            </a:p>
          </p:txBody>
        </p:sp>
        <p:sp>
          <p:nvSpPr>
            <p:cNvPr id="76811" name="Rectangle 14"/>
            <p:cNvSpPr>
              <a:spLocks noChangeArrowheads="1"/>
            </p:cNvSpPr>
            <p:nvPr/>
          </p:nvSpPr>
          <p:spPr bwMode="auto">
            <a:xfrm>
              <a:off x="3317" y="1201"/>
              <a:ext cx="458" cy="1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400" i="1"/>
                <a:t>M </a:t>
              </a:r>
              <a:r>
                <a:rPr lang="en-US" altLang="en-US" sz="1400"/>
                <a:t>= 10</a:t>
              </a:r>
            </a:p>
          </p:txBody>
        </p:sp>
        <p:sp>
          <p:nvSpPr>
            <p:cNvPr id="76812" name="Rectangle 15"/>
            <p:cNvSpPr>
              <a:spLocks noChangeArrowheads="1"/>
            </p:cNvSpPr>
            <p:nvPr/>
          </p:nvSpPr>
          <p:spPr bwMode="auto">
            <a:xfrm>
              <a:off x="4103" y="1772"/>
              <a:ext cx="729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400"/>
                <a:t>Single token</a:t>
              </a:r>
            </a:p>
            <a:p>
              <a:r>
                <a:rPr lang="en-US" altLang="en-US" sz="1400"/>
                <a:t>operation</a:t>
              </a:r>
            </a:p>
          </p:txBody>
        </p:sp>
        <p:sp>
          <p:nvSpPr>
            <p:cNvPr id="76813" name="Rectangle 16"/>
            <p:cNvSpPr>
              <a:spLocks noChangeArrowheads="1"/>
            </p:cNvSpPr>
            <p:nvPr/>
          </p:nvSpPr>
          <p:spPr bwMode="auto">
            <a:xfrm>
              <a:off x="1833" y="982"/>
              <a:ext cx="458" cy="1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400" i="1"/>
                <a:t>M </a:t>
              </a:r>
              <a:r>
                <a:rPr lang="en-US" altLang="en-US" sz="1400"/>
                <a:t>= 50</a:t>
              </a:r>
            </a:p>
          </p:txBody>
        </p:sp>
        <p:sp>
          <p:nvSpPr>
            <p:cNvPr id="76814" name="Rectangle 17"/>
            <p:cNvSpPr>
              <a:spLocks noChangeArrowheads="1"/>
            </p:cNvSpPr>
            <p:nvPr/>
          </p:nvSpPr>
          <p:spPr bwMode="auto">
            <a:xfrm>
              <a:off x="1119" y="856"/>
              <a:ext cx="458" cy="1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400" i="1"/>
                <a:t>M </a:t>
              </a:r>
              <a:r>
                <a:rPr lang="en-US" altLang="en-US" sz="1400"/>
                <a:t>= 10</a:t>
              </a:r>
            </a:p>
          </p:txBody>
        </p:sp>
        <p:sp>
          <p:nvSpPr>
            <p:cNvPr id="76815" name="Line 18"/>
            <p:cNvSpPr>
              <a:spLocks noChangeShapeType="1"/>
            </p:cNvSpPr>
            <p:nvPr/>
          </p:nvSpPr>
          <p:spPr bwMode="auto">
            <a:xfrm>
              <a:off x="1320" y="1062"/>
              <a:ext cx="336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76816" name="Line 19"/>
            <p:cNvSpPr>
              <a:spLocks noChangeShapeType="1"/>
            </p:cNvSpPr>
            <p:nvPr/>
          </p:nvSpPr>
          <p:spPr bwMode="auto">
            <a:xfrm flipH="1">
              <a:off x="1926" y="1158"/>
              <a:ext cx="72" cy="1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76817" name="Line 20"/>
            <p:cNvSpPr>
              <a:spLocks noChangeShapeType="1"/>
            </p:cNvSpPr>
            <p:nvPr/>
          </p:nvSpPr>
          <p:spPr bwMode="auto">
            <a:xfrm flipH="1" flipV="1">
              <a:off x="3216" y="1194"/>
              <a:ext cx="102" cy="9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76818" name="Line 21"/>
            <p:cNvSpPr>
              <a:spLocks noChangeShapeType="1"/>
            </p:cNvSpPr>
            <p:nvPr/>
          </p:nvSpPr>
          <p:spPr bwMode="auto">
            <a:xfrm flipH="1">
              <a:off x="3162" y="690"/>
              <a:ext cx="204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76819" name="AutoShape 22"/>
            <p:cNvSpPr>
              <a:spLocks/>
            </p:cNvSpPr>
            <p:nvPr/>
          </p:nvSpPr>
          <p:spPr bwMode="auto">
            <a:xfrm>
              <a:off x="3972" y="828"/>
              <a:ext cx="102" cy="396"/>
            </a:xfrm>
            <a:prstGeom prst="rightBrace">
              <a:avLst>
                <a:gd name="adj1" fmla="val 32353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76820" name="AutoShape 23"/>
            <p:cNvSpPr>
              <a:spLocks/>
            </p:cNvSpPr>
            <p:nvPr/>
          </p:nvSpPr>
          <p:spPr bwMode="auto">
            <a:xfrm>
              <a:off x="4056" y="1836"/>
              <a:ext cx="47" cy="156"/>
            </a:xfrm>
            <a:prstGeom prst="rightBrace">
              <a:avLst>
                <a:gd name="adj1" fmla="val 27660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</p:grpSp>
      <p:sp>
        <p:nvSpPr>
          <p:cNvPr id="76804" name="Rectangle 24"/>
          <p:cNvSpPr>
            <a:spLocks noChangeArrowheads="1"/>
          </p:cNvSpPr>
          <p:nvPr/>
        </p:nvSpPr>
        <p:spPr bwMode="auto">
          <a:xfrm>
            <a:off x="595313" y="5284788"/>
            <a:ext cx="8259762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87425" indent="-293688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81113" indent="-2921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98613" indent="-315913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0558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130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9702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27413" indent="-3159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2600" i="1">
                <a:latin typeface="Times New Roman" panose="02020603050405020304" pitchFamily="18" charset="0"/>
                <a:sym typeface="Symbol" panose="05050102010706020507" pitchFamily="18" charset="2"/>
              </a:rPr>
              <a:t>a'</a:t>
            </a:r>
            <a:r>
              <a:rPr lang="en-US" altLang="en-US" sz="2600" i="1">
                <a:sym typeface="Symbol" panose="05050102010706020507" pitchFamily="18" charset="2"/>
              </a:rPr>
              <a:t> &lt;&lt;1, </a:t>
            </a:r>
            <a:r>
              <a:rPr lang="en-US" altLang="en-US" sz="2600">
                <a:sym typeface="Symbol" panose="05050102010706020507" pitchFamily="18" charset="2"/>
              </a:rPr>
              <a:t> any token reinsertion strategy acceptable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 i="1">
                <a:latin typeface="Times New Roman" panose="02020603050405020304" pitchFamily="18" charset="0"/>
                <a:sym typeface="Symbol" panose="05050102010706020507" pitchFamily="18" charset="2"/>
              </a:rPr>
              <a:t>a'</a:t>
            </a:r>
            <a:r>
              <a:rPr lang="en-US" altLang="en-US" sz="2600" i="1">
                <a:sym typeface="Symbol" panose="05050102010706020507" pitchFamily="18" charset="2"/>
              </a:rPr>
              <a:t> </a:t>
            </a:r>
            <a:r>
              <a:rPr lang="en-US" altLang="en-US" sz="2600" i="1">
                <a:cs typeface="Arial" panose="020B0604020202020204" pitchFamily="34" charset="0"/>
                <a:sym typeface="Symbol" panose="05050102010706020507" pitchFamily="18" charset="2"/>
              </a:rPr>
              <a:t>≈</a:t>
            </a:r>
            <a:r>
              <a:rPr lang="en-US" altLang="en-US" sz="2600" i="1">
                <a:sym typeface="Symbol" panose="05050102010706020507" pitchFamily="18" charset="2"/>
              </a:rPr>
              <a:t>1, </a:t>
            </a:r>
            <a:r>
              <a:rPr lang="en-US" altLang="en-US" sz="2600">
                <a:sym typeface="Symbol" panose="05050102010706020507" pitchFamily="18" charset="2"/>
              </a:rPr>
              <a:t> single token reinsertion strategy acceptable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 i="1">
                <a:latin typeface="Times New Roman" panose="02020603050405020304" pitchFamily="18" charset="0"/>
                <a:sym typeface="Symbol" panose="05050102010706020507" pitchFamily="18" charset="2"/>
              </a:rPr>
              <a:t>a'</a:t>
            </a:r>
            <a:r>
              <a:rPr lang="en-US" altLang="en-US" sz="2600" i="1">
                <a:sym typeface="Symbol" panose="05050102010706020507" pitchFamily="18" charset="2"/>
              </a:rPr>
              <a:t> &gt;1, </a:t>
            </a:r>
            <a:r>
              <a:rPr lang="en-US" altLang="en-US" sz="2600">
                <a:sym typeface="Symbol" panose="05050102010706020507" pitchFamily="18" charset="2"/>
              </a:rPr>
              <a:t> multitoken reinsertion strategy necessary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Application Examples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Single-frame reinsertion</a:t>
            </a:r>
          </a:p>
          <a:p>
            <a:pPr lvl="1" eaLnBrk="1" hangingPunct="1"/>
            <a:r>
              <a:rPr lang="en-US" altLang="en-US" smtClean="0"/>
              <a:t> IEEE 802.5 Token Ring LAN @ 4 Mbps</a:t>
            </a:r>
          </a:p>
          <a:p>
            <a:pPr eaLnBrk="1" hangingPunct="1"/>
            <a:r>
              <a:rPr lang="en-US" altLang="en-US" smtClean="0"/>
              <a:t>Single token reinsertion</a:t>
            </a:r>
          </a:p>
          <a:p>
            <a:pPr lvl="1" eaLnBrk="1" hangingPunct="1"/>
            <a:r>
              <a:rPr lang="en-US" altLang="en-US" smtClean="0"/>
              <a:t>IBM Token Ring @ 4 Mbps</a:t>
            </a:r>
          </a:p>
          <a:p>
            <a:pPr eaLnBrk="1" hangingPunct="1"/>
            <a:r>
              <a:rPr lang="en-US" altLang="en-US" smtClean="0"/>
              <a:t>Multitoken reinsertion</a:t>
            </a:r>
          </a:p>
          <a:p>
            <a:pPr lvl="1" eaLnBrk="1" hangingPunct="1"/>
            <a:r>
              <a:rPr lang="en-US" altLang="en-US" smtClean="0"/>
              <a:t>IEEE 802.5 and IBM Ring LANs @ 16 Mbps</a:t>
            </a:r>
          </a:p>
          <a:p>
            <a:pPr lvl="1" eaLnBrk="1" hangingPunct="1"/>
            <a:r>
              <a:rPr lang="en-US" altLang="en-US" smtClean="0"/>
              <a:t>FDDI Ring @ 50 Mbps</a:t>
            </a:r>
          </a:p>
          <a:p>
            <a:pPr eaLnBrk="1" hangingPunct="1"/>
            <a:r>
              <a:rPr lang="en-US" altLang="en-US" smtClean="0"/>
              <a:t>All of these LANs incorporate token priority mechanisms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500" smtClean="0"/>
              <a:t>Comparison of MAC approaches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600" smtClean="0"/>
              <a:t>Aloha &amp; Slotted Aloha</a:t>
            </a:r>
          </a:p>
          <a:p>
            <a:pPr lvl="1" eaLnBrk="1" hangingPunct="1"/>
            <a:r>
              <a:rPr lang="en-US" altLang="en-US" sz="2200" smtClean="0"/>
              <a:t>Simple &amp; quick transfer at very low load</a:t>
            </a:r>
          </a:p>
          <a:p>
            <a:pPr lvl="1" eaLnBrk="1" hangingPunct="1"/>
            <a:r>
              <a:rPr lang="en-US" altLang="en-US" sz="2200" smtClean="0"/>
              <a:t>Accommodates large number of low-traffic bursty users</a:t>
            </a:r>
          </a:p>
          <a:p>
            <a:pPr lvl="1" eaLnBrk="1" hangingPunct="1"/>
            <a:r>
              <a:rPr lang="en-US" altLang="en-US" sz="2200" smtClean="0"/>
              <a:t>Highly variable delay at moderate loads</a:t>
            </a:r>
          </a:p>
          <a:p>
            <a:pPr lvl="1" eaLnBrk="1" hangingPunct="1"/>
            <a:r>
              <a:rPr lang="en-US" altLang="en-US" sz="2200" smtClean="0"/>
              <a:t>Efficiency does not depend on </a:t>
            </a:r>
            <a:r>
              <a:rPr lang="en-US" altLang="en-US" sz="2200" i="1" smtClean="0">
                <a:latin typeface="Times New Roman" panose="02020603050405020304" pitchFamily="18" charset="0"/>
              </a:rPr>
              <a:t>a</a:t>
            </a:r>
          </a:p>
          <a:p>
            <a:pPr eaLnBrk="1" hangingPunct="1"/>
            <a:r>
              <a:rPr lang="en-US" altLang="en-US" sz="2600" smtClean="0"/>
              <a:t>CSMA-CD</a:t>
            </a:r>
          </a:p>
          <a:p>
            <a:pPr lvl="1" eaLnBrk="1" hangingPunct="1"/>
            <a:r>
              <a:rPr lang="en-US" altLang="en-US" sz="2200" smtClean="0"/>
              <a:t>Quick transfer and high efficiency for low delay-bandwidth product</a:t>
            </a:r>
          </a:p>
          <a:p>
            <a:pPr lvl="1" eaLnBrk="1" hangingPunct="1"/>
            <a:r>
              <a:rPr lang="en-US" altLang="en-US" sz="2200" smtClean="0"/>
              <a:t>Can accommodate large number of bursty users</a:t>
            </a:r>
          </a:p>
          <a:p>
            <a:pPr lvl="1" eaLnBrk="1" hangingPunct="1"/>
            <a:r>
              <a:rPr lang="en-US" altLang="en-US" sz="2200" smtClean="0"/>
              <a:t>Variable and unpredictable delay</a:t>
            </a:r>
          </a:p>
          <a:p>
            <a:pPr lvl="1" eaLnBrk="1" hangingPunct="1"/>
            <a:endParaRPr lang="en-US" altLang="en-US" sz="22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500" smtClean="0"/>
              <a:t>Comparison of MAC approaches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972050"/>
          </a:xfrm>
        </p:spPr>
        <p:txBody>
          <a:bodyPr/>
          <a:lstStyle/>
          <a:p>
            <a:pPr eaLnBrk="1" hangingPunct="1"/>
            <a:r>
              <a:rPr lang="en-US" altLang="en-US" sz="2600" smtClean="0"/>
              <a:t>Reservation</a:t>
            </a:r>
          </a:p>
          <a:p>
            <a:pPr lvl="1" eaLnBrk="1" hangingPunct="1"/>
            <a:r>
              <a:rPr lang="en-US" altLang="en-US" sz="2200" smtClean="0"/>
              <a:t>On-demand transmission of bursty or steady streams</a:t>
            </a:r>
          </a:p>
          <a:p>
            <a:pPr lvl="1" eaLnBrk="1" hangingPunct="1"/>
            <a:r>
              <a:rPr lang="en-US" altLang="en-US" sz="2200" smtClean="0"/>
              <a:t>Accommodates large number of low-traffic users with slotted Aloha reservations</a:t>
            </a:r>
          </a:p>
          <a:p>
            <a:pPr lvl="1" eaLnBrk="1" hangingPunct="1"/>
            <a:r>
              <a:rPr lang="en-US" altLang="en-US" sz="2200" smtClean="0"/>
              <a:t>Can incorporate QoS</a:t>
            </a:r>
          </a:p>
          <a:p>
            <a:pPr lvl="1" eaLnBrk="1" hangingPunct="1"/>
            <a:r>
              <a:rPr lang="en-US" altLang="en-US" sz="2200" smtClean="0"/>
              <a:t>Handles large delay-bandwidth product via delayed grants</a:t>
            </a:r>
          </a:p>
          <a:p>
            <a:pPr eaLnBrk="1" hangingPunct="1"/>
            <a:r>
              <a:rPr lang="en-US" altLang="en-US" sz="2600" smtClean="0"/>
              <a:t>Polling</a:t>
            </a:r>
          </a:p>
          <a:p>
            <a:pPr lvl="1" eaLnBrk="1" hangingPunct="1"/>
            <a:r>
              <a:rPr lang="en-US" altLang="en-US" sz="2200" smtClean="0"/>
              <a:t>Generalization of time-division multiplexing</a:t>
            </a:r>
          </a:p>
          <a:p>
            <a:pPr lvl="1" eaLnBrk="1" hangingPunct="1"/>
            <a:r>
              <a:rPr lang="en-US" altLang="en-US" sz="2200" smtClean="0"/>
              <a:t>Provides fairness through regular access opportunities</a:t>
            </a:r>
          </a:p>
          <a:p>
            <a:pPr lvl="1" eaLnBrk="1" hangingPunct="1"/>
            <a:r>
              <a:rPr lang="en-US" altLang="en-US" sz="2200" smtClean="0"/>
              <a:t>Can provide bounds on access delay</a:t>
            </a:r>
          </a:p>
          <a:p>
            <a:pPr lvl="1" eaLnBrk="1" hangingPunct="1"/>
            <a:r>
              <a:rPr lang="en-US" altLang="en-US" sz="2200" smtClean="0"/>
              <a:t>Performance  deteriorates with large delay-bandwidth product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ChangeArrowheads="1"/>
          </p:cNvSpPr>
          <p:nvPr/>
        </p:nvSpPr>
        <p:spPr bwMode="auto">
          <a:xfrm>
            <a:off x="376238" y="2151063"/>
            <a:ext cx="204470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1600" b="1"/>
              <a:t>  </a:t>
            </a:r>
            <a:r>
              <a:rPr lang="en-US" altLang="en-US" sz="2000" b="1"/>
              <a:t>Ring networks</a:t>
            </a:r>
            <a:endParaRPr lang="en-US" altLang="en-US" sz="1600" b="1"/>
          </a:p>
        </p:txBody>
      </p:sp>
      <p:sp>
        <p:nvSpPr>
          <p:cNvPr id="14339" name="Rectangle 41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/>
              <a:t>Scheduling:  Token-Passing</a:t>
            </a:r>
          </a:p>
        </p:txBody>
      </p:sp>
      <p:sp>
        <p:nvSpPr>
          <p:cNvPr id="14340" name="Oval 44"/>
          <p:cNvSpPr>
            <a:spLocks noChangeArrowheads="1"/>
          </p:cNvSpPr>
          <p:nvPr/>
        </p:nvSpPr>
        <p:spPr bwMode="auto">
          <a:xfrm>
            <a:off x="3413125" y="2678113"/>
            <a:ext cx="3581400" cy="1477962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4341" name="Rectangle 45"/>
          <p:cNvSpPr>
            <a:spLocks noChangeArrowheads="1"/>
          </p:cNvSpPr>
          <p:nvPr/>
        </p:nvSpPr>
        <p:spPr bwMode="auto">
          <a:xfrm>
            <a:off x="2490788" y="2784475"/>
            <a:ext cx="250825" cy="29368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4342" name="Rectangle 46"/>
          <p:cNvSpPr>
            <a:spLocks noChangeArrowheads="1"/>
          </p:cNvSpPr>
          <p:nvPr/>
        </p:nvSpPr>
        <p:spPr bwMode="auto">
          <a:xfrm>
            <a:off x="3806825" y="2184400"/>
            <a:ext cx="250825" cy="2921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4343" name="Rectangle 47"/>
          <p:cNvSpPr>
            <a:spLocks noChangeArrowheads="1"/>
          </p:cNvSpPr>
          <p:nvPr/>
        </p:nvSpPr>
        <p:spPr bwMode="auto">
          <a:xfrm>
            <a:off x="6296025" y="2200275"/>
            <a:ext cx="250825" cy="2921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4344" name="Rectangle 48"/>
          <p:cNvSpPr>
            <a:spLocks noChangeArrowheads="1"/>
          </p:cNvSpPr>
          <p:nvPr/>
        </p:nvSpPr>
        <p:spPr bwMode="auto">
          <a:xfrm>
            <a:off x="7783513" y="3324225"/>
            <a:ext cx="250825" cy="2921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4345" name="Rectangle 49"/>
          <p:cNvSpPr>
            <a:spLocks noChangeArrowheads="1"/>
          </p:cNvSpPr>
          <p:nvPr/>
        </p:nvSpPr>
        <p:spPr bwMode="auto">
          <a:xfrm>
            <a:off x="6778625" y="4373563"/>
            <a:ext cx="250825" cy="2921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4346" name="Rectangle 50"/>
          <p:cNvSpPr>
            <a:spLocks noChangeArrowheads="1"/>
          </p:cNvSpPr>
          <p:nvPr/>
        </p:nvSpPr>
        <p:spPr bwMode="auto">
          <a:xfrm>
            <a:off x="3175000" y="4125913"/>
            <a:ext cx="250825" cy="2921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4347" name="Rectangle 51"/>
          <p:cNvSpPr>
            <a:spLocks noChangeArrowheads="1"/>
          </p:cNvSpPr>
          <p:nvPr/>
        </p:nvSpPr>
        <p:spPr bwMode="auto">
          <a:xfrm>
            <a:off x="4044950" y="2784475"/>
            <a:ext cx="65088" cy="107950"/>
          </a:xfrm>
          <a:prstGeom prst="rect">
            <a:avLst/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4348" name="Rectangle 52"/>
          <p:cNvSpPr>
            <a:spLocks noChangeArrowheads="1"/>
          </p:cNvSpPr>
          <p:nvPr/>
        </p:nvSpPr>
        <p:spPr bwMode="auto">
          <a:xfrm>
            <a:off x="6176963" y="2754313"/>
            <a:ext cx="66675" cy="107950"/>
          </a:xfrm>
          <a:prstGeom prst="rect">
            <a:avLst/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4349" name="Rectangle 53"/>
          <p:cNvSpPr>
            <a:spLocks noChangeArrowheads="1"/>
          </p:cNvSpPr>
          <p:nvPr/>
        </p:nvSpPr>
        <p:spPr bwMode="auto">
          <a:xfrm>
            <a:off x="6967538" y="3386138"/>
            <a:ext cx="66675" cy="107950"/>
          </a:xfrm>
          <a:prstGeom prst="rect">
            <a:avLst/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4350" name="Rectangle 54"/>
          <p:cNvSpPr>
            <a:spLocks noChangeArrowheads="1"/>
          </p:cNvSpPr>
          <p:nvPr/>
        </p:nvSpPr>
        <p:spPr bwMode="auto">
          <a:xfrm>
            <a:off x="6440488" y="3894138"/>
            <a:ext cx="66675" cy="107950"/>
          </a:xfrm>
          <a:prstGeom prst="rect">
            <a:avLst/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4351" name="Rectangle 55"/>
          <p:cNvSpPr>
            <a:spLocks noChangeArrowheads="1"/>
          </p:cNvSpPr>
          <p:nvPr/>
        </p:nvSpPr>
        <p:spPr bwMode="auto">
          <a:xfrm>
            <a:off x="3781425" y="3848100"/>
            <a:ext cx="65088" cy="107950"/>
          </a:xfrm>
          <a:prstGeom prst="rect">
            <a:avLst/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4352" name="Rectangle 56"/>
          <p:cNvSpPr>
            <a:spLocks noChangeArrowheads="1"/>
          </p:cNvSpPr>
          <p:nvPr/>
        </p:nvSpPr>
        <p:spPr bwMode="auto">
          <a:xfrm>
            <a:off x="3438525" y="3140075"/>
            <a:ext cx="66675" cy="107950"/>
          </a:xfrm>
          <a:prstGeom prst="rect">
            <a:avLst/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4353" name="Line 57"/>
          <p:cNvSpPr>
            <a:spLocks noChangeShapeType="1"/>
          </p:cNvSpPr>
          <p:nvPr/>
        </p:nvSpPr>
        <p:spPr bwMode="auto">
          <a:xfrm>
            <a:off x="2767013" y="2954338"/>
            <a:ext cx="671512" cy="215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4" name="Line 58"/>
          <p:cNvSpPr>
            <a:spLocks noChangeShapeType="1"/>
          </p:cNvSpPr>
          <p:nvPr/>
        </p:nvSpPr>
        <p:spPr bwMode="auto">
          <a:xfrm>
            <a:off x="3938588" y="2492375"/>
            <a:ext cx="131762" cy="292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5" name="Line 59"/>
          <p:cNvSpPr>
            <a:spLocks noChangeShapeType="1"/>
          </p:cNvSpPr>
          <p:nvPr/>
        </p:nvSpPr>
        <p:spPr bwMode="auto">
          <a:xfrm flipH="1">
            <a:off x="6216650" y="2508250"/>
            <a:ext cx="211138" cy="2301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6" name="Line 60"/>
          <p:cNvSpPr>
            <a:spLocks noChangeShapeType="1"/>
          </p:cNvSpPr>
          <p:nvPr/>
        </p:nvSpPr>
        <p:spPr bwMode="auto">
          <a:xfrm flipH="1" flipV="1">
            <a:off x="7034213" y="3448050"/>
            <a:ext cx="749300" cy="301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7" name="Line 61"/>
          <p:cNvSpPr>
            <a:spLocks noChangeShapeType="1"/>
          </p:cNvSpPr>
          <p:nvPr/>
        </p:nvSpPr>
        <p:spPr bwMode="auto">
          <a:xfrm flipH="1" flipV="1">
            <a:off x="6494463" y="3986213"/>
            <a:ext cx="368300" cy="385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8" name="Line 62"/>
          <p:cNvSpPr>
            <a:spLocks noChangeShapeType="1"/>
          </p:cNvSpPr>
          <p:nvPr/>
        </p:nvSpPr>
        <p:spPr bwMode="auto">
          <a:xfrm flipV="1">
            <a:off x="3438525" y="3925888"/>
            <a:ext cx="342900" cy="3381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6879" name="Freeform 63"/>
          <p:cNvSpPr>
            <a:spLocks/>
          </p:cNvSpPr>
          <p:nvPr/>
        </p:nvSpPr>
        <p:spPr bwMode="auto">
          <a:xfrm>
            <a:off x="6453188" y="2732088"/>
            <a:ext cx="669925" cy="550862"/>
          </a:xfrm>
          <a:custGeom>
            <a:avLst/>
            <a:gdLst>
              <a:gd name="T0" fmla="*/ 0 w 226"/>
              <a:gd name="T1" fmla="*/ 0 h 127"/>
              <a:gd name="T2" fmla="*/ 2147483646 w 226"/>
              <a:gd name="T3" fmla="*/ 2147483646 h 127"/>
              <a:gd name="T4" fmla="*/ 2147483646 w 226"/>
              <a:gd name="T5" fmla="*/ 2147483646 h 12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26" h="127">
                <a:moveTo>
                  <a:pt x="0" y="0"/>
                </a:moveTo>
                <a:cubicBezTo>
                  <a:pt x="51" y="14"/>
                  <a:pt x="103" y="28"/>
                  <a:pt x="141" y="49"/>
                </a:cubicBezTo>
                <a:cubicBezTo>
                  <a:pt x="179" y="70"/>
                  <a:pt x="213" y="113"/>
                  <a:pt x="226" y="127"/>
                </a:cubicBezTo>
              </a:path>
            </a:pathLst>
          </a:custGeom>
          <a:noFill/>
          <a:ln w="57150" cap="flat" cmpd="sng">
            <a:solidFill>
              <a:srgbClr val="FF33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6882" name="Text Box 66"/>
          <p:cNvSpPr txBox="1">
            <a:spLocks noChangeArrowheads="1"/>
          </p:cNvSpPr>
          <p:nvPr/>
        </p:nvSpPr>
        <p:spPr bwMode="auto">
          <a:xfrm>
            <a:off x="6810375" y="2495550"/>
            <a:ext cx="742950" cy="36671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57150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token</a:t>
            </a:r>
          </a:p>
        </p:txBody>
      </p:sp>
      <p:sp>
        <p:nvSpPr>
          <p:cNvPr id="14361" name="Text Box 67"/>
          <p:cNvSpPr txBox="1">
            <a:spLocks noChangeArrowheads="1"/>
          </p:cNvSpPr>
          <p:nvPr/>
        </p:nvSpPr>
        <p:spPr bwMode="auto">
          <a:xfrm>
            <a:off x="1562100" y="5483225"/>
            <a:ext cx="5861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Station that holds token transmits into ring</a:t>
            </a:r>
          </a:p>
        </p:txBody>
      </p:sp>
      <p:sp>
        <p:nvSpPr>
          <p:cNvPr id="546884" name="Freeform 68"/>
          <p:cNvSpPr>
            <a:spLocks/>
          </p:cNvSpPr>
          <p:nvPr/>
        </p:nvSpPr>
        <p:spPr bwMode="auto">
          <a:xfrm rot="-5400000" flipH="1" flipV="1">
            <a:off x="6871494" y="3604419"/>
            <a:ext cx="669925" cy="550863"/>
          </a:xfrm>
          <a:custGeom>
            <a:avLst/>
            <a:gdLst>
              <a:gd name="T0" fmla="*/ 0 w 226"/>
              <a:gd name="T1" fmla="*/ 0 h 127"/>
              <a:gd name="T2" fmla="*/ 2147483646 w 226"/>
              <a:gd name="T3" fmla="*/ 2147483646 h 127"/>
              <a:gd name="T4" fmla="*/ 2147483646 w 226"/>
              <a:gd name="T5" fmla="*/ 2147483646 h 12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26" h="127">
                <a:moveTo>
                  <a:pt x="0" y="0"/>
                </a:moveTo>
                <a:cubicBezTo>
                  <a:pt x="51" y="14"/>
                  <a:pt x="103" y="28"/>
                  <a:pt x="141" y="49"/>
                </a:cubicBezTo>
                <a:cubicBezTo>
                  <a:pt x="179" y="70"/>
                  <a:pt x="213" y="113"/>
                  <a:pt x="226" y="127"/>
                </a:cubicBezTo>
              </a:path>
            </a:pathLst>
          </a:custGeom>
          <a:noFill/>
          <a:ln w="57150" cap="flat" cmpd="sng">
            <a:solidFill>
              <a:srgbClr val="FF33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6885" name="Text Box 69"/>
          <p:cNvSpPr txBox="1">
            <a:spLocks noChangeArrowheads="1"/>
          </p:cNvSpPr>
          <p:nvPr/>
        </p:nvSpPr>
        <p:spPr bwMode="auto">
          <a:xfrm>
            <a:off x="6932613" y="3656013"/>
            <a:ext cx="742950" cy="366712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57150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token</a:t>
            </a:r>
          </a:p>
        </p:txBody>
      </p:sp>
      <p:sp>
        <p:nvSpPr>
          <p:cNvPr id="546889" name="Text Box 73"/>
          <p:cNvSpPr txBox="1">
            <a:spLocks noChangeArrowheads="1"/>
          </p:cNvSpPr>
          <p:nvPr/>
        </p:nvSpPr>
        <p:spPr bwMode="auto">
          <a:xfrm>
            <a:off x="7170738" y="3522663"/>
            <a:ext cx="1174750" cy="366712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57150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Data to 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46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46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4" dur="500"/>
                                        <p:tgtEl>
                                          <p:spTgt spid="5468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6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7" dur="500"/>
                                        <p:tgtEl>
                                          <p:spTgt spid="5468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6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5" presetClass="entr" presetSubtype="1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546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761 -0.00694 C -0.08264 -0.00162 -0.0875 0.00394 -0.0967 0.01249 C -0.10591 0.02105 -0.10955 0.03308 -0.13264 0.04395 C -0.15573 0.05483 -0.19722 0.07264 -0.2349 0.07842 C -0.27257 0.0842 -0.32327 0.08536 -0.35851 0.07842 C -0.39375 0.07148 -0.42466 0.0539 -0.44618 0.03655 C -0.46771 0.0192 -0.48021 -0.00694 -0.48785 -0.02498 C -0.49549 -0.04302 -0.49966 -0.05551 -0.49219 -0.07124 C -0.48472 -0.08697 -0.46285 -0.10571 -0.44288 -0.11913 C -0.42292 -0.13254 -0.41198 -0.14619 -0.37205 -0.15221 C -0.33212 -0.15822 -0.2408 -0.15544 -0.20347 -0.15521 C -0.16615 -0.15498 -0.16302 -0.13694 -0.14844 -0.15059 C -0.13386 -0.16423 -0.12483 -0.20101 -0.1158 -0.23756 " pathEditMode="relative" ptsTypes="aaaaaaaaaaaaA">
                                      <p:cBhvr>
                                        <p:cTn id="26" dur="2000" fill="hold"/>
                                        <p:tgtEl>
                                          <p:spTgt spid="5468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8" presetID="5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9" dur="500"/>
                                        <p:tgtEl>
                                          <p:spTgt spid="5468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6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546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546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6882" grpId="0" animBg="1"/>
      <p:bldP spid="546882" grpId="1" animBg="1"/>
      <p:bldP spid="546885" grpId="0" animBg="1"/>
      <p:bldP spid="546889" grpId="0" animBg="1"/>
      <p:bldP spid="546889" grpId="1" animBg="1"/>
      <p:bldP spid="546889" grpId="2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ChangeArrowheads="1"/>
          </p:cNvSpPr>
          <p:nvPr/>
        </p:nvSpPr>
        <p:spPr bwMode="auto">
          <a:xfrm>
            <a:off x="549275" y="3287713"/>
            <a:ext cx="400050" cy="4191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5363" name="Rectangle 5"/>
          <p:cNvSpPr>
            <a:spLocks noChangeArrowheads="1"/>
          </p:cNvSpPr>
          <p:nvPr/>
        </p:nvSpPr>
        <p:spPr bwMode="auto">
          <a:xfrm>
            <a:off x="2022475" y="3287713"/>
            <a:ext cx="400050" cy="4191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3516313" y="3309938"/>
            <a:ext cx="400050" cy="4191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5365" name="Rectangle 7"/>
          <p:cNvSpPr>
            <a:spLocks noChangeArrowheads="1"/>
          </p:cNvSpPr>
          <p:nvPr/>
        </p:nvSpPr>
        <p:spPr bwMode="auto">
          <a:xfrm>
            <a:off x="8207375" y="3221038"/>
            <a:ext cx="400050" cy="4191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5366" name="Line 8"/>
          <p:cNvSpPr>
            <a:spLocks noChangeShapeType="1"/>
          </p:cNvSpPr>
          <p:nvPr/>
        </p:nvSpPr>
        <p:spPr bwMode="auto">
          <a:xfrm>
            <a:off x="644525" y="2538413"/>
            <a:ext cx="0" cy="727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7" name="Line 9"/>
          <p:cNvSpPr>
            <a:spLocks noChangeShapeType="1"/>
          </p:cNvSpPr>
          <p:nvPr/>
        </p:nvSpPr>
        <p:spPr bwMode="auto">
          <a:xfrm>
            <a:off x="2106613" y="2560638"/>
            <a:ext cx="0" cy="704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8" name="Line 10"/>
          <p:cNvSpPr>
            <a:spLocks noChangeShapeType="1"/>
          </p:cNvSpPr>
          <p:nvPr/>
        </p:nvSpPr>
        <p:spPr bwMode="auto">
          <a:xfrm>
            <a:off x="3652838" y="2560638"/>
            <a:ext cx="0" cy="727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9" name="Line 11"/>
          <p:cNvSpPr>
            <a:spLocks noChangeShapeType="1"/>
          </p:cNvSpPr>
          <p:nvPr/>
        </p:nvSpPr>
        <p:spPr bwMode="auto">
          <a:xfrm>
            <a:off x="8250238" y="2560638"/>
            <a:ext cx="0" cy="639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0" name="Line 12"/>
          <p:cNvSpPr>
            <a:spLocks noChangeShapeType="1"/>
          </p:cNvSpPr>
          <p:nvPr/>
        </p:nvSpPr>
        <p:spPr bwMode="auto">
          <a:xfrm>
            <a:off x="633413" y="2527300"/>
            <a:ext cx="77628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1" name="Line 13"/>
          <p:cNvSpPr>
            <a:spLocks noChangeShapeType="1"/>
          </p:cNvSpPr>
          <p:nvPr/>
        </p:nvSpPr>
        <p:spPr bwMode="auto">
          <a:xfrm flipV="1">
            <a:off x="833438" y="2516188"/>
            <a:ext cx="0" cy="771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2" name="Line 14"/>
          <p:cNvSpPr>
            <a:spLocks noChangeShapeType="1"/>
          </p:cNvSpPr>
          <p:nvPr/>
        </p:nvSpPr>
        <p:spPr bwMode="auto">
          <a:xfrm flipV="1">
            <a:off x="2306638" y="2516188"/>
            <a:ext cx="0" cy="771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3" name="Line 15"/>
          <p:cNvSpPr>
            <a:spLocks noChangeShapeType="1"/>
          </p:cNvSpPr>
          <p:nvPr/>
        </p:nvSpPr>
        <p:spPr bwMode="auto">
          <a:xfrm flipV="1">
            <a:off x="3821113" y="2516188"/>
            <a:ext cx="0" cy="793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4" name="Line 16"/>
          <p:cNvSpPr>
            <a:spLocks noChangeShapeType="1"/>
          </p:cNvSpPr>
          <p:nvPr/>
        </p:nvSpPr>
        <p:spPr bwMode="auto">
          <a:xfrm flipV="1">
            <a:off x="8470900" y="2516188"/>
            <a:ext cx="0" cy="684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5" name="Rectangle 19"/>
          <p:cNvSpPr>
            <a:spLocks noChangeArrowheads="1"/>
          </p:cNvSpPr>
          <p:nvPr/>
        </p:nvSpPr>
        <p:spPr bwMode="auto">
          <a:xfrm>
            <a:off x="412750" y="1428750"/>
            <a:ext cx="266700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1600"/>
              <a:t>  </a:t>
            </a:r>
            <a:r>
              <a:rPr lang="en-US" altLang="en-US" sz="2000" b="1"/>
              <a:t>Multitapped Bus</a:t>
            </a:r>
            <a:endParaRPr lang="en-US" altLang="en-US" sz="1600"/>
          </a:p>
        </p:txBody>
      </p:sp>
      <p:sp>
        <p:nvSpPr>
          <p:cNvPr id="15376" name="Rectangle 20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/>
              <a:t>Random Access</a:t>
            </a:r>
          </a:p>
        </p:txBody>
      </p:sp>
      <p:sp>
        <p:nvSpPr>
          <p:cNvPr id="15377" name="Rectangle 42"/>
          <p:cNvSpPr>
            <a:spLocks noChangeArrowheads="1"/>
          </p:cNvSpPr>
          <p:nvPr/>
        </p:nvSpPr>
        <p:spPr bwMode="auto">
          <a:xfrm>
            <a:off x="4878388" y="3300413"/>
            <a:ext cx="400050" cy="4191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5378" name="Line 43"/>
          <p:cNvSpPr>
            <a:spLocks noChangeShapeType="1"/>
          </p:cNvSpPr>
          <p:nvPr/>
        </p:nvSpPr>
        <p:spPr bwMode="auto">
          <a:xfrm>
            <a:off x="5014913" y="2551113"/>
            <a:ext cx="0" cy="727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9" name="Line 44"/>
          <p:cNvSpPr>
            <a:spLocks noChangeShapeType="1"/>
          </p:cNvSpPr>
          <p:nvPr/>
        </p:nvSpPr>
        <p:spPr bwMode="auto">
          <a:xfrm flipV="1">
            <a:off x="5183188" y="2506663"/>
            <a:ext cx="0" cy="793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0" name="Rectangle 45"/>
          <p:cNvSpPr>
            <a:spLocks noChangeArrowheads="1"/>
          </p:cNvSpPr>
          <p:nvPr/>
        </p:nvSpPr>
        <p:spPr bwMode="auto">
          <a:xfrm>
            <a:off x="6240463" y="3290888"/>
            <a:ext cx="400050" cy="4191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5381" name="Line 46"/>
          <p:cNvSpPr>
            <a:spLocks noChangeShapeType="1"/>
          </p:cNvSpPr>
          <p:nvPr/>
        </p:nvSpPr>
        <p:spPr bwMode="auto">
          <a:xfrm>
            <a:off x="6376988" y="2541588"/>
            <a:ext cx="0" cy="727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2" name="Line 47"/>
          <p:cNvSpPr>
            <a:spLocks noChangeShapeType="1"/>
          </p:cNvSpPr>
          <p:nvPr/>
        </p:nvSpPr>
        <p:spPr bwMode="auto">
          <a:xfrm flipV="1">
            <a:off x="6545263" y="2497138"/>
            <a:ext cx="0" cy="793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5393" name="Freeform 49"/>
          <p:cNvSpPr>
            <a:spLocks/>
          </p:cNvSpPr>
          <p:nvPr/>
        </p:nvSpPr>
        <p:spPr bwMode="auto">
          <a:xfrm>
            <a:off x="668338" y="2355850"/>
            <a:ext cx="4522787" cy="1209675"/>
          </a:xfrm>
          <a:custGeom>
            <a:avLst/>
            <a:gdLst>
              <a:gd name="T0" fmla="*/ 2147483646 w 2849"/>
              <a:gd name="T1" fmla="*/ 2147483646 h 762"/>
              <a:gd name="T2" fmla="*/ 2147483646 w 2849"/>
              <a:gd name="T3" fmla="*/ 2147483646 h 762"/>
              <a:gd name="T4" fmla="*/ 2147483646 w 2849"/>
              <a:gd name="T5" fmla="*/ 2147483646 h 762"/>
              <a:gd name="T6" fmla="*/ 2147483646 w 2849"/>
              <a:gd name="T7" fmla="*/ 2147483646 h 762"/>
              <a:gd name="T8" fmla="*/ 0 w 2849"/>
              <a:gd name="T9" fmla="*/ 2147483646 h 76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849" h="762">
                <a:moveTo>
                  <a:pt x="2776" y="762"/>
                </a:moveTo>
                <a:cubicBezTo>
                  <a:pt x="2774" y="677"/>
                  <a:pt x="2767" y="371"/>
                  <a:pt x="2763" y="250"/>
                </a:cubicBezTo>
                <a:cubicBezTo>
                  <a:pt x="2759" y="129"/>
                  <a:pt x="2849" y="74"/>
                  <a:pt x="2750" y="37"/>
                </a:cubicBezTo>
                <a:cubicBezTo>
                  <a:pt x="2651" y="0"/>
                  <a:pt x="2626" y="30"/>
                  <a:pt x="2168" y="30"/>
                </a:cubicBezTo>
                <a:cubicBezTo>
                  <a:pt x="1710" y="30"/>
                  <a:pt x="452" y="36"/>
                  <a:pt x="0" y="37"/>
                </a:cubicBezTo>
              </a:path>
            </a:pathLst>
          </a:custGeom>
          <a:noFill/>
          <a:ln w="57150" cap="flat" cmpd="sng">
            <a:solidFill>
              <a:srgbClr val="FF33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5394" name="Freeform 50"/>
          <p:cNvSpPr>
            <a:spLocks/>
          </p:cNvSpPr>
          <p:nvPr/>
        </p:nvSpPr>
        <p:spPr bwMode="auto">
          <a:xfrm>
            <a:off x="5000625" y="2347913"/>
            <a:ext cx="3516313" cy="1217612"/>
          </a:xfrm>
          <a:custGeom>
            <a:avLst/>
            <a:gdLst>
              <a:gd name="T0" fmla="*/ 2147483646 w 2215"/>
              <a:gd name="T1" fmla="*/ 2147483646 h 767"/>
              <a:gd name="T2" fmla="*/ 2147483646 w 2215"/>
              <a:gd name="T3" fmla="*/ 2147483646 h 767"/>
              <a:gd name="T4" fmla="*/ 2147483646 w 2215"/>
              <a:gd name="T5" fmla="*/ 2147483646 h 767"/>
              <a:gd name="T6" fmla="*/ 2147483646 w 2215"/>
              <a:gd name="T7" fmla="*/ 2147483646 h 767"/>
              <a:gd name="T8" fmla="*/ 2147483646 w 2215"/>
              <a:gd name="T9" fmla="*/ 2147483646 h 767"/>
              <a:gd name="T10" fmla="*/ 2147483646 w 2215"/>
              <a:gd name="T11" fmla="*/ 2147483646 h 76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215" h="767">
                <a:moveTo>
                  <a:pt x="54" y="767"/>
                </a:moveTo>
                <a:cubicBezTo>
                  <a:pt x="51" y="713"/>
                  <a:pt x="33" y="566"/>
                  <a:pt x="34" y="450"/>
                </a:cubicBezTo>
                <a:cubicBezTo>
                  <a:pt x="35" y="334"/>
                  <a:pt x="0" y="136"/>
                  <a:pt x="60" y="68"/>
                </a:cubicBezTo>
                <a:cubicBezTo>
                  <a:pt x="120" y="0"/>
                  <a:pt x="214" y="45"/>
                  <a:pt x="397" y="42"/>
                </a:cubicBezTo>
                <a:cubicBezTo>
                  <a:pt x="580" y="39"/>
                  <a:pt x="857" y="47"/>
                  <a:pt x="1160" y="48"/>
                </a:cubicBezTo>
                <a:cubicBezTo>
                  <a:pt x="1463" y="49"/>
                  <a:pt x="1995" y="48"/>
                  <a:pt x="2215" y="48"/>
                </a:cubicBezTo>
              </a:path>
            </a:pathLst>
          </a:custGeom>
          <a:noFill/>
          <a:ln w="57150" cap="flat" cmpd="sng">
            <a:solidFill>
              <a:srgbClr val="FF33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5396" name="Text Box 52"/>
          <p:cNvSpPr txBox="1">
            <a:spLocks noChangeArrowheads="1"/>
          </p:cNvSpPr>
          <p:nvPr/>
        </p:nvSpPr>
        <p:spPr bwMode="auto">
          <a:xfrm>
            <a:off x="752475" y="4591050"/>
            <a:ext cx="2317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Transmit when ready</a:t>
            </a:r>
          </a:p>
        </p:txBody>
      </p:sp>
      <p:sp>
        <p:nvSpPr>
          <p:cNvPr id="825397" name="Freeform 53"/>
          <p:cNvSpPr>
            <a:spLocks/>
          </p:cNvSpPr>
          <p:nvPr/>
        </p:nvSpPr>
        <p:spPr bwMode="auto">
          <a:xfrm>
            <a:off x="827088" y="2451100"/>
            <a:ext cx="3570287" cy="1062038"/>
          </a:xfrm>
          <a:custGeom>
            <a:avLst/>
            <a:gdLst>
              <a:gd name="T0" fmla="*/ 2147483646 w 2249"/>
              <a:gd name="T1" fmla="*/ 2147483646 h 669"/>
              <a:gd name="T2" fmla="*/ 2147483646 w 2249"/>
              <a:gd name="T3" fmla="*/ 2147483646 h 669"/>
              <a:gd name="T4" fmla="*/ 2147483646 w 2249"/>
              <a:gd name="T5" fmla="*/ 2147483646 h 669"/>
              <a:gd name="T6" fmla="*/ 2147483646 w 2249"/>
              <a:gd name="T7" fmla="*/ 2147483646 h 66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249" h="669">
                <a:moveTo>
                  <a:pt x="107" y="669"/>
                </a:moveTo>
                <a:cubicBezTo>
                  <a:pt x="53" y="452"/>
                  <a:pt x="0" y="235"/>
                  <a:pt x="94" y="126"/>
                </a:cubicBezTo>
                <a:cubicBezTo>
                  <a:pt x="188" y="17"/>
                  <a:pt x="311" y="32"/>
                  <a:pt x="670" y="16"/>
                </a:cubicBezTo>
                <a:cubicBezTo>
                  <a:pt x="1029" y="0"/>
                  <a:pt x="1985" y="27"/>
                  <a:pt x="2249" y="29"/>
                </a:cubicBezTo>
              </a:path>
            </a:pathLst>
          </a:custGeom>
          <a:noFill/>
          <a:ln w="57150" cap="flat" cmpd="sng">
            <a:solidFill>
              <a:srgbClr val="33CCFF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5400" name="Freeform 56"/>
          <p:cNvSpPr>
            <a:spLocks/>
          </p:cNvSpPr>
          <p:nvPr/>
        </p:nvSpPr>
        <p:spPr bwMode="auto">
          <a:xfrm>
            <a:off x="4572000" y="2451100"/>
            <a:ext cx="4129088" cy="1062038"/>
          </a:xfrm>
          <a:custGeom>
            <a:avLst/>
            <a:gdLst>
              <a:gd name="T0" fmla="*/ 2147483646 w 2601"/>
              <a:gd name="T1" fmla="*/ 2147483646 h 669"/>
              <a:gd name="T2" fmla="*/ 2147483646 w 2601"/>
              <a:gd name="T3" fmla="*/ 2147483646 h 669"/>
              <a:gd name="T4" fmla="*/ 2147483646 w 2601"/>
              <a:gd name="T5" fmla="*/ 2147483646 h 669"/>
              <a:gd name="T6" fmla="*/ 2147483646 w 2601"/>
              <a:gd name="T7" fmla="*/ 2147483646 h 669"/>
              <a:gd name="T8" fmla="*/ 0 w 2601"/>
              <a:gd name="T9" fmla="*/ 2147483646 h 6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601" h="669">
                <a:moveTo>
                  <a:pt x="2524" y="669"/>
                </a:moveTo>
                <a:cubicBezTo>
                  <a:pt x="2520" y="646"/>
                  <a:pt x="2505" y="578"/>
                  <a:pt x="2498" y="533"/>
                </a:cubicBezTo>
                <a:cubicBezTo>
                  <a:pt x="2491" y="488"/>
                  <a:pt x="2531" y="477"/>
                  <a:pt x="2479" y="398"/>
                </a:cubicBezTo>
                <a:cubicBezTo>
                  <a:pt x="2427" y="319"/>
                  <a:pt x="2601" y="122"/>
                  <a:pt x="2188" y="61"/>
                </a:cubicBezTo>
                <a:cubicBezTo>
                  <a:pt x="1775" y="0"/>
                  <a:pt x="338" y="14"/>
                  <a:pt x="0" y="29"/>
                </a:cubicBezTo>
              </a:path>
            </a:pathLst>
          </a:custGeom>
          <a:noFill/>
          <a:ln w="57150" cap="flat" cmpd="sng">
            <a:solidFill>
              <a:srgbClr val="0066CC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25403" name="Group 59"/>
          <p:cNvGrpSpPr>
            <a:grpSpLocks/>
          </p:cNvGrpSpPr>
          <p:nvPr/>
        </p:nvGrpSpPr>
        <p:grpSpPr bwMode="auto">
          <a:xfrm>
            <a:off x="3790950" y="2055813"/>
            <a:ext cx="1725613" cy="1057275"/>
            <a:chOff x="2608" y="3437"/>
            <a:chExt cx="1087" cy="666"/>
          </a:xfrm>
        </p:grpSpPr>
        <p:sp>
          <p:nvSpPr>
            <p:cNvPr id="15390" name="AutoShape 57"/>
            <p:cNvSpPr>
              <a:spLocks noChangeArrowheads="1"/>
            </p:cNvSpPr>
            <p:nvPr/>
          </p:nvSpPr>
          <p:spPr bwMode="auto">
            <a:xfrm>
              <a:off x="2608" y="3437"/>
              <a:ext cx="1087" cy="666"/>
            </a:xfrm>
            <a:prstGeom prst="irregularSeal1">
              <a:avLst/>
            </a:prstGeom>
            <a:solidFill>
              <a:srgbClr val="FF3300"/>
            </a:solidFill>
            <a:ln w="57150" algn="ctr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15391" name="Text Box 58"/>
            <p:cNvSpPr txBox="1">
              <a:spLocks noChangeArrowheads="1"/>
            </p:cNvSpPr>
            <p:nvPr/>
          </p:nvSpPr>
          <p:spPr bwMode="auto">
            <a:xfrm>
              <a:off x="2827" y="3615"/>
              <a:ext cx="6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 algn="ctr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b="1" i="1">
                  <a:solidFill>
                    <a:srgbClr val="FFFF00"/>
                  </a:solidFill>
                </a:rPr>
                <a:t>Crash!!</a:t>
              </a:r>
            </a:p>
          </p:txBody>
        </p:sp>
      </p:grpSp>
      <p:sp>
        <p:nvSpPr>
          <p:cNvPr id="825404" name="Text Box 60"/>
          <p:cNvSpPr txBox="1">
            <a:spLocks noChangeArrowheads="1"/>
          </p:cNvSpPr>
          <p:nvPr/>
        </p:nvSpPr>
        <p:spPr bwMode="auto">
          <a:xfrm>
            <a:off x="787400" y="5195888"/>
            <a:ext cx="5391150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Collisions can occur;  need retransmission strategy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825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825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825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7" dur="500"/>
                                        <p:tgtEl>
                                          <p:spTgt spid="8253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5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0" dur="500"/>
                                        <p:tgtEl>
                                          <p:spTgt spid="8253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5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25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825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254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254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25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825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5396" grpId="0"/>
      <p:bldP spid="82540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Group 26"/>
          <p:cNvGrpSpPr>
            <a:grpSpLocks/>
          </p:cNvGrpSpPr>
          <p:nvPr/>
        </p:nvGrpSpPr>
        <p:grpSpPr bwMode="auto">
          <a:xfrm>
            <a:off x="1119188" y="2381250"/>
            <a:ext cx="6837362" cy="4319588"/>
            <a:chOff x="864" y="831"/>
            <a:chExt cx="4307" cy="2721"/>
          </a:xfrm>
        </p:grpSpPr>
        <p:graphicFrame>
          <p:nvGraphicFramePr>
            <p:cNvPr id="16389" name="Object 3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1142" y="1463"/>
            <a:ext cx="400" cy="4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617" name="Microsoft ClipArt Gallery" r:id="rId3" imgW="3238500" imgH="3429000" progId="MS_ClipArt_Gallery">
                    <p:embed/>
                  </p:oleObj>
                </mc:Choice>
                <mc:Fallback>
                  <p:oleObj name="Microsoft ClipArt Gallery" r:id="rId3" imgW="3238500" imgH="3429000" progId="MS_ClipArt_Gallery">
                    <p:embed/>
                    <p:pic>
                      <p:nvPicPr>
                        <p:cNvPr id="0" name="Object 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2" y="1463"/>
                          <a:ext cx="400" cy="4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90" name="Object 4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2864" y="831"/>
            <a:ext cx="400" cy="4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618" name="Microsoft ClipArt Gallery" r:id="rId5" imgW="3238500" imgH="3429000" progId="MS_ClipArt_Gallery">
                    <p:embed/>
                  </p:oleObj>
                </mc:Choice>
                <mc:Fallback>
                  <p:oleObj name="Microsoft ClipArt Gallery" r:id="rId5" imgW="3238500" imgH="3429000" progId="MS_ClipArt_Gallery">
                    <p:embed/>
                    <p:pic>
                      <p:nvPicPr>
                        <p:cNvPr id="0" name="Object 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64" y="831"/>
                          <a:ext cx="400" cy="4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91" name="Object 5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4374" y="1439"/>
            <a:ext cx="400" cy="4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619" name="Microsoft ClipArt Gallery" r:id="rId6" imgW="3238500" imgH="3429000" progId="MS_ClipArt_Gallery">
                    <p:embed/>
                  </p:oleObj>
                </mc:Choice>
                <mc:Fallback>
                  <p:oleObj name="Microsoft ClipArt Gallery" r:id="rId6" imgW="3238500" imgH="3429000" progId="MS_ClipArt_Gallery">
                    <p:embed/>
                    <p:pic>
                      <p:nvPicPr>
                        <p:cNvPr id="0" name="Object 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74" y="1439"/>
                          <a:ext cx="400" cy="4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92" name="Object 6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2081" y="1154"/>
            <a:ext cx="74" cy="3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620" name="Microsoft ClipArt Gallery" r:id="rId7" imgW="1308100" imgH="5727700" progId="MS_ClipArt_Gallery">
                    <p:embed/>
                  </p:oleObj>
                </mc:Choice>
                <mc:Fallback>
                  <p:oleObj name="Microsoft ClipArt Gallery" r:id="rId7" imgW="1308100" imgH="5727700" progId="MS_ClipArt_Gallery">
                    <p:embed/>
                    <p:pic>
                      <p:nvPicPr>
                        <p:cNvPr id="0" name="Object 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81" y="1154"/>
                          <a:ext cx="74" cy="3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93" name="Object 7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3633" y="1298"/>
            <a:ext cx="74" cy="3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621" name="Microsoft ClipArt Gallery" r:id="rId9" imgW="1308100" imgH="5727700" progId="MS_ClipArt_Gallery">
                    <p:embed/>
                  </p:oleObj>
                </mc:Choice>
                <mc:Fallback>
                  <p:oleObj name="Microsoft ClipArt Gallery" r:id="rId9" imgW="1308100" imgH="5727700" progId="MS_ClipArt_Gallery">
                    <p:embed/>
                    <p:pic>
                      <p:nvPicPr>
                        <p:cNvPr id="0" name="Object 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33" y="1298"/>
                          <a:ext cx="74" cy="3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94" name="Object 8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864" y="2693"/>
            <a:ext cx="971" cy="6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622" name="Microsoft ClipArt Gallery" r:id="rId10" imgW="3886200" imgH="2743200" progId="MS_ClipArt_Gallery">
                    <p:embed/>
                  </p:oleObj>
                </mc:Choice>
                <mc:Fallback>
                  <p:oleObj name="Microsoft ClipArt Gallery" r:id="rId10" imgW="3886200" imgH="2743200" progId="MS_ClipArt_Gallery">
                    <p:embed/>
                    <p:pic>
                      <p:nvPicPr>
                        <p:cNvPr id="0" name="Object 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" y="2693"/>
                          <a:ext cx="971" cy="6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95" name="Object 9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2632" y="2869"/>
            <a:ext cx="971" cy="6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623" name="Microsoft ClipArt Gallery" r:id="rId12" imgW="3886200" imgH="2743200" progId="MS_ClipArt_Gallery">
                    <p:embed/>
                  </p:oleObj>
                </mc:Choice>
                <mc:Fallback>
                  <p:oleObj name="Microsoft ClipArt Gallery" r:id="rId12" imgW="3886200" imgH="2743200" progId="MS_ClipArt_Gallery">
                    <p:embed/>
                    <p:pic>
                      <p:nvPicPr>
                        <p:cNvPr id="0" name="Object 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32" y="2869"/>
                          <a:ext cx="971" cy="6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96" name="Object 10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4200" y="2341"/>
            <a:ext cx="971" cy="6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624" name="Microsoft ClipArt Gallery" r:id="rId13" imgW="3886200" imgH="2743200" progId="MS_ClipArt_Gallery">
                    <p:embed/>
                  </p:oleObj>
                </mc:Choice>
                <mc:Fallback>
                  <p:oleObj name="Microsoft ClipArt Gallery" r:id="rId13" imgW="3886200" imgH="2743200" progId="MS_ClipArt_Gallery">
                    <p:embed/>
                    <p:pic>
                      <p:nvPicPr>
                        <p:cNvPr id="0" name="Object 1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00" y="2341"/>
                          <a:ext cx="971" cy="6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397" name="Line 11"/>
            <p:cNvSpPr>
              <a:spLocks noChangeShapeType="1"/>
            </p:cNvSpPr>
            <p:nvPr/>
          </p:nvSpPr>
          <p:spPr bwMode="auto">
            <a:xfrm>
              <a:off x="1554" y="1891"/>
              <a:ext cx="336" cy="1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8" name="Line 12"/>
            <p:cNvSpPr>
              <a:spLocks noChangeShapeType="1"/>
            </p:cNvSpPr>
            <p:nvPr/>
          </p:nvSpPr>
          <p:spPr bwMode="auto">
            <a:xfrm flipH="1">
              <a:off x="1762" y="2011"/>
              <a:ext cx="128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9" name="Line 13"/>
            <p:cNvSpPr>
              <a:spLocks noChangeShapeType="1"/>
            </p:cNvSpPr>
            <p:nvPr/>
          </p:nvSpPr>
          <p:spPr bwMode="auto">
            <a:xfrm>
              <a:off x="1802" y="2091"/>
              <a:ext cx="448" cy="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0" name="Line 14"/>
            <p:cNvSpPr>
              <a:spLocks noChangeShapeType="1"/>
            </p:cNvSpPr>
            <p:nvPr/>
          </p:nvSpPr>
          <p:spPr bwMode="auto">
            <a:xfrm>
              <a:off x="2282" y="1531"/>
              <a:ext cx="272" cy="2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1" name="Line 15"/>
            <p:cNvSpPr>
              <a:spLocks noChangeShapeType="1"/>
            </p:cNvSpPr>
            <p:nvPr/>
          </p:nvSpPr>
          <p:spPr bwMode="auto">
            <a:xfrm flipH="1">
              <a:off x="2450" y="1747"/>
              <a:ext cx="1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2" name="Line 16"/>
            <p:cNvSpPr>
              <a:spLocks noChangeShapeType="1"/>
            </p:cNvSpPr>
            <p:nvPr/>
          </p:nvSpPr>
          <p:spPr bwMode="auto">
            <a:xfrm>
              <a:off x="2482" y="1771"/>
              <a:ext cx="272" cy="2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3" name="Line 17"/>
            <p:cNvSpPr>
              <a:spLocks noChangeShapeType="1"/>
            </p:cNvSpPr>
            <p:nvPr/>
          </p:nvSpPr>
          <p:spPr bwMode="auto">
            <a:xfrm flipV="1">
              <a:off x="2986" y="2595"/>
              <a:ext cx="88" cy="3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4" name="Line 18"/>
            <p:cNvSpPr>
              <a:spLocks noChangeShapeType="1"/>
            </p:cNvSpPr>
            <p:nvPr/>
          </p:nvSpPr>
          <p:spPr bwMode="auto">
            <a:xfrm flipH="1">
              <a:off x="2890" y="2603"/>
              <a:ext cx="1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5" name="Line 19"/>
            <p:cNvSpPr>
              <a:spLocks noChangeShapeType="1"/>
            </p:cNvSpPr>
            <p:nvPr/>
          </p:nvSpPr>
          <p:spPr bwMode="auto">
            <a:xfrm flipV="1">
              <a:off x="2906" y="2219"/>
              <a:ext cx="168" cy="3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6" name="Line 20"/>
            <p:cNvSpPr>
              <a:spLocks noChangeShapeType="1"/>
            </p:cNvSpPr>
            <p:nvPr/>
          </p:nvSpPr>
          <p:spPr bwMode="auto">
            <a:xfrm flipH="1">
              <a:off x="3954" y="1867"/>
              <a:ext cx="376" cy="1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7" name="Line 21"/>
            <p:cNvSpPr>
              <a:spLocks noChangeShapeType="1"/>
            </p:cNvSpPr>
            <p:nvPr/>
          </p:nvSpPr>
          <p:spPr bwMode="auto">
            <a:xfrm>
              <a:off x="3970" y="2011"/>
              <a:ext cx="104" cy="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8" name="Line 22"/>
            <p:cNvSpPr>
              <a:spLocks noChangeShapeType="1"/>
            </p:cNvSpPr>
            <p:nvPr/>
          </p:nvSpPr>
          <p:spPr bwMode="auto">
            <a:xfrm flipH="1">
              <a:off x="3554" y="2107"/>
              <a:ext cx="536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387" name="Text Box 23"/>
          <p:cNvSpPr txBox="1">
            <a:spLocks noChangeArrowheads="1"/>
          </p:cNvSpPr>
          <p:nvPr/>
        </p:nvSpPr>
        <p:spPr bwMode="auto">
          <a:xfrm>
            <a:off x="277813" y="1273175"/>
            <a:ext cx="545147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/>
              <a:t>AdHoc:  station-to-station</a:t>
            </a:r>
          </a:p>
          <a:p>
            <a:r>
              <a:rPr lang="en-US" altLang="en-US" sz="2400"/>
              <a:t>Infrastructure:  stations to access point</a:t>
            </a:r>
          </a:p>
          <a:p>
            <a:r>
              <a:rPr lang="en-US" altLang="en-US" sz="2400"/>
              <a:t>Random access &amp; polling</a:t>
            </a:r>
          </a:p>
        </p:txBody>
      </p:sp>
      <p:sp>
        <p:nvSpPr>
          <p:cNvPr id="16388" name="Rectangle 2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/>
              <a:t>Wireless LAN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rgbClr val="FF33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rgbClr val="FF33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12475</TotalTime>
  <Words>3645</Words>
  <Application>Microsoft Office PowerPoint</Application>
  <PresentationFormat>On-screen Show (4:3)</PresentationFormat>
  <Paragraphs>771</Paragraphs>
  <Slides>68</Slides>
  <Notes>6</Notes>
  <HiddenSlides>1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5</vt:i4>
      </vt:variant>
      <vt:variant>
        <vt:lpstr>Slide Titles</vt:lpstr>
      </vt:variant>
      <vt:variant>
        <vt:i4>68</vt:i4>
      </vt:variant>
    </vt:vector>
  </HeadingPairs>
  <TitlesOfParts>
    <vt:vector size="81" baseType="lpstr">
      <vt:lpstr>MS PGothic</vt:lpstr>
      <vt:lpstr>新細明體</vt:lpstr>
      <vt:lpstr>Arial</vt:lpstr>
      <vt:lpstr>Cambria Math</vt:lpstr>
      <vt:lpstr>Symbol</vt:lpstr>
      <vt:lpstr>Times New Roman</vt:lpstr>
      <vt:lpstr>Wingdings</vt:lpstr>
      <vt:lpstr>Network</vt:lpstr>
      <vt:lpstr>Microsoft ClipArt Gallery</vt:lpstr>
      <vt:lpstr>Equation</vt:lpstr>
      <vt:lpstr>Chart</vt:lpstr>
      <vt:lpstr>Worksheet</vt:lpstr>
      <vt:lpstr>公式</vt:lpstr>
      <vt:lpstr>  Medium Access Control Protocols</vt:lpstr>
      <vt:lpstr>Medium Access Control Protocols</vt:lpstr>
      <vt:lpstr>MAC sublayer</vt:lpstr>
      <vt:lpstr>Multiple Access Communications</vt:lpstr>
      <vt:lpstr>Approaches to Media Sharing</vt:lpstr>
      <vt:lpstr>Scheduling:  Polling</vt:lpstr>
      <vt:lpstr>Scheduling:  Token-Passing</vt:lpstr>
      <vt:lpstr>Random Access</vt:lpstr>
      <vt:lpstr>Wireless LAN</vt:lpstr>
      <vt:lpstr>Delay-Bandwidth Product</vt:lpstr>
      <vt:lpstr>Two-Station MAC Example</vt:lpstr>
      <vt:lpstr>Efficiency of Two-Station Example</vt:lpstr>
      <vt:lpstr>Typical MAC Efficiencies</vt:lpstr>
      <vt:lpstr>Typical Delay-Bandwidth Products</vt:lpstr>
      <vt:lpstr>MAC Performance</vt:lpstr>
      <vt:lpstr>Normalized Delay versus Load</vt:lpstr>
      <vt:lpstr>Dependence on Rtprop/L</vt:lpstr>
      <vt:lpstr>PowerPoint Presentation</vt:lpstr>
      <vt:lpstr>ALOHA</vt:lpstr>
      <vt:lpstr>ALOHA Model</vt:lpstr>
      <vt:lpstr>Abramson’s Assumption</vt:lpstr>
      <vt:lpstr>Throughput of ALOHA</vt:lpstr>
      <vt:lpstr>Slotted ALOHA</vt:lpstr>
      <vt:lpstr>Throughput of Slotted ALOHA</vt:lpstr>
      <vt:lpstr>Application of Slotted Aloha</vt:lpstr>
      <vt:lpstr>Carrier Sensing Multiple Access (CSMA)</vt:lpstr>
      <vt:lpstr>CSMA Options</vt:lpstr>
      <vt:lpstr>1-Persistent CSMA Throughput</vt:lpstr>
      <vt:lpstr>Non-Persistent CSMA Throughput</vt:lpstr>
      <vt:lpstr>CSMA with Collision Detection (CSMA/CD)</vt:lpstr>
      <vt:lpstr>CSMA/CD reaction time</vt:lpstr>
      <vt:lpstr>CSMA-CD Model</vt:lpstr>
      <vt:lpstr>Contention Resolution</vt:lpstr>
      <vt:lpstr>CSMA/CD Throughput</vt:lpstr>
      <vt:lpstr>CSMA/CD Application:  Ethernet</vt:lpstr>
      <vt:lpstr>Throughput for Random Access MACs</vt:lpstr>
      <vt:lpstr>Random Access MAC in WLAN</vt:lpstr>
      <vt:lpstr>CSMA/CA</vt:lpstr>
      <vt:lpstr>An Example of CSMA/CA</vt:lpstr>
      <vt:lpstr>PowerPoint Presentation</vt:lpstr>
      <vt:lpstr>PowerPoint Presentation</vt:lpstr>
      <vt:lpstr>Random Backoff Time</vt:lpstr>
      <vt:lpstr>Acknowledgment for MAC Recovery</vt:lpstr>
      <vt:lpstr>PowerPoint Presentation</vt:lpstr>
      <vt:lpstr>PowerPoint Presentation</vt:lpstr>
      <vt:lpstr>Scheduling for Medium Access Control</vt:lpstr>
      <vt:lpstr>Reservations Systems</vt:lpstr>
      <vt:lpstr>Reservation Systems</vt:lpstr>
      <vt:lpstr>Reservation System Options</vt:lpstr>
      <vt:lpstr>Example</vt:lpstr>
      <vt:lpstr>Efficiency of Reservation Systems</vt:lpstr>
      <vt:lpstr>Random Access Reservation Systems</vt:lpstr>
      <vt:lpstr>Reservation Systems and Quality of Service</vt:lpstr>
      <vt:lpstr>Polling Systems</vt:lpstr>
      <vt:lpstr>Polling System Options</vt:lpstr>
      <vt:lpstr>Walk Time &amp; Cycle Time</vt:lpstr>
      <vt:lpstr>Average Cycle Time</vt:lpstr>
      <vt:lpstr>Efficiency of Polling Systems</vt:lpstr>
      <vt:lpstr>Application:  Token-Passing Rings</vt:lpstr>
      <vt:lpstr>Station/Ring Interface</vt:lpstr>
      <vt:lpstr>Methods of Token Reinsertion (1/2)</vt:lpstr>
      <vt:lpstr>Methods of Token Reinsertion (2/2)</vt:lpstr>
      <vt:lpstr>Token Ring Throughput</vt:lpstr>
      <vt:lpstr>Token Ring Throughput</vt:lpstr>
      <vt:lpstr>Token Reinsertion Efficiency Comparison</vt:lpstr>
      <vt:lpstr>Application Examples</vt:lpstr>
      <vt:lpstr>Comparison of MAC approaches</vt:lpstr>
      <vt:lpstr>Comparison of MAC approaches</vt:lpstr>
    </vt:vector>
  </TitlesOfParts>
  <Company>McGraw-Hill Higher Education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6 Lecture Presentation</dc:title>
  <dc:subject>MAC and LANs</dc:subject>
  <dc:creator>Leon-Garcia/Widjaja</dc:creator>
  <cp:lastModifiedBy>Sammy Chan</cp:lastModifiedBy>
  <cp:revision>344</cp:revision>
  <dcterms:created xsi:type="dcterms:W3CDTF">2003-04-11T22:55:48Z</dcterms:created>
  <dcterms:modified xsi:type="dcterms:W3CDTF">2024-10-30T03:31:50Z</dcterms:modified>
</cp:coreProperties>
</file>