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13" r:id="rId3"/>
    <p:sldId id="259" r:id="rId4"/>
    <p:sldId id="260" r:id="rId5"/>
    <p:sldId id="261" r:id="rId6"/>
    <p:sldId id="318" r:id="rId7"/>
    <p:sldId id="319" r:id="rId8"/>
    <p:sldId id="316" r:id="rId9"/>
    <p:sldId id="262" r:id="rId10"/>
    <p:sldId id="263" r:id="rId11"/>
    <p:sldId id="264" r:id="rId12"/>
    <p:sldId id="265" r:id="rId13"/>
    <p:sldId id="279" r:id="rId14"/>
    <p:sldId id="266" r:id="rId15"/>
    <p:sldId id="306" r:id="rId16"/>
    <p:sldId id="307" r:id="rId17"/>
    <p:sldId id="280" r:id="rId18"/>
    <p:sldId id="281" r:id="rId19"/>
    <p:sldId id="282" r:id="rId20"/>
    <p:sldId id="283" r:id="rId21"/>
    <p:sldId id="284" r:id="rId22"/>
    <p:sldId id="308" r:id="rId23"/>
    <p:sldId id="309" r:id="rId24"/>
    <p:sldId id="268" r:id="rId25"/>
    <p:sldId id="310" r:id="rId26"/>
    <p:sldId id="285" r:id="rId27"/>
    <p:sldId id="312" r:id="rId28"/>
    <p:sldId id="314" r:id="rId29"/>
    <p:sldId id="288" r:id="rId30"/>
    <p:sldId id="289" r:id="rId31"/>
    <p:sldId id="290" r:id="rId32"/>
    <p:sldId id="291" r:id="rId33"/>
    <p:sldId id="293" r:id="rId34"/>
    <p:sldId id="292" r:id="rId35"/>
    <p:sldId id="294" r:id="rId36"/>
    <p:sldId id="295" r:id="rId37"/>
    <p:sldId id="315" r:id="rId38"/>
    <p:sldId id="311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714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35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677AE-B140-4FCB-88B1-CF3EF0C38D9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0A89E-AD21-452C-A93D-EF4474508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0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A8D1EC-5996-461D-9A82-6D834F2377E1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302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C7B39FB-3F59-49C3-9FF4-E12AB7EED26A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7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9DA3DC-6C4D-4043-84D5-DFCD9E5EF512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63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C48C018-5C25-42B0-A5BE-279E71C4E7F8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0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4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7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79120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95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7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5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3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B940-369D-49B7-917D-B491D4527A9B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C9023-2962-46DC-A9C2-DE22DEA34D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2050"/>
          <p:cNvSpPr txBox="1">
            <a:spLocks noChangeArrowheads="1"/>
          </p:cNvSpPr>
          <p:nvPr userDrawn="1"/>
        </p:nvSpPr>
        <p:spPr bwMode="auto">
          <a:xfrm>
            <a:off x="138988" y="76200"/>
            <a:ext cx="8628887" cy="30480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zh-TW" dirty="0" smtClean="0">
                <a:ea typeface="+mn-ea"/>
              </a:rPr>
              <a:t>Department</a:t>
            </a:r>
            <a:r>
              <a:rPr lang="en-US" altLang="zh-TW" baseline="0" dirty="0" smtClean="0">
                <a:ea typeface="+mn-ea"/>
              </a:rPr>
              <a:t> of Electrical Engineering</a:t>
            </a:r>
            <a:r>
              <a:rPr lang="en-US" altLang="zh-TW" dirty="0" smtClean="0">
                <a:ea typeface="新細明體" pitchFamily="18" charset="-120"/>
              </a:rPr>
              <a:t> 	                                        		 City University of Hong Kong</a:t>
            </a:r>
            <a:endParaRPr lang="en-US" dirty="0">
              <a:latin typeface="+mn-lt"/>
            </a:endParaRPr>
          </a:p>
        </p:txBody>
      </p:sp>
      <p:sp>
        <p:nvSpPr>
          <p:cNvPr id="8" name="Rectangle 2050"/>
          <p:cNvSpPr txBox="1">
            <a:spLocks noChangeArrowheads="1"/>
          </p:cNvSpPr>
          <p:nvPr userDrawn="1"/>
        </p:nvSpPr>
        <p:spPr bwMode="auto">
          <a:xfrm>
            <a:off x="264173" y="6525986"/>
            <a:ext cx="8628887" cy="304800"/>
          </a:xfrm>
          <a:prstGeom prst="rect">
            <a:avLst/>
          </a:prstGeom>
          <a:solidFill>
            <a:schemeClr val="accent1">
              <a:alpha val="49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>
                <a:ea typeface="+mn-ea"/>
              </a:rPr>
              <a:t>EE3009</a:t>
            </a:r>
            <a:r>
              <a:rPr lang="en-US" altLang="zh-TW" baseline="0" dirty="0" smtClean="0">
                <a:ea typeface="+mn-ea"/>
              </a:rPr>
              <a:t> Data Comm. &amp; Networking	          Router Architecture				</a:t>
            </a:r>
            <a:r>
              <a:rPr lang="en-US" sz="1200" kern="1200" dirty="0" smtClean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rPr>
              <a:t>Slide </a:t>
            </a:r>
            <a:fld id="{CD88F638-F8F9-45FF-97E3-6F773331C5D5}" type="slidenum">
              <a:rPr lang="en-US" sz="1200" kern="1200" smtClean="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rPr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2133600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 smtClean="0"/>
              <a:t>Router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8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456" y="973137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0358" y="43086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Switching via memory</a:t>
            </a:r>
            <a:endParaRPr lang="en-US" altLang="en-US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7925"/>
            <a:ext cx="7848600" cy="1066800"/>
          </a:xfrm>
        </p:spPr>
        <p:txBody>
          <a:bodyPr>
            <a:normAutofit fontScale="62500" lnSpcReduction="20000"/>
          </a:bodyPr>
          <a:lstStyle/>
          <a:p>
            <a:pPr marL="234950" indent="-234950"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first generation routers:</a:t>
            </a:r>
          </a:p>
          <a:p>
            <a:pPr marL="234950" indent="-234950"/>
            <a:r>
              <a:rPr lang="en-US" altLang="en-US" sz="2400" dirty="0" smtClean="0"/>
              <a:t>traditional computers with switching under direct control of CPU</a:t>
            </a:r>
          </a:p>
          <a:p>
            <a:pPr marL="234950" indent="-234950"/>
            <a:r>
              <a:rPr lang="en-US" altLang="en-US" sz="2400" dirty="0" smtClean="0"/>
              <a:t>datagram copied to system</a:t>
            </a:r>
            <a:r>
              <a:rPr lang="ja-JP" altLang="en-US" sz="2400" dirty="0" smtClean="0"/>
              <a:t>’</a:t>
            </a:r>
            <a:r>
              <a:rPr lang="en-US" altLang="ja-JP" sz="2400" dirty="0" smtClean="0"/>
              <a:t>s memory</a:t>
            </a:r>
          </a:p>
          <a:p>
            <a:pPr marL="234950" indent="-234950"/>
            <a:r>
              <a:rPr lang="en-US" altLang="en-US" sz="2400" dirty="0" smtClean="0"/>
              <a:t>speed limited by memory bandwidth (2 bus crossings per datagram)</a:t>
            </a:r>
            <a:endParaRPr lang="en-US" altLang="en-US" sz="1800" dirty="0" smtClean="0"/>
          </a:p>
        </p:txBody>
      </p:sp>
      <p:grpSp>
        <p:nvGrpSpPr>
          <p:cNvPr id="57349" name="Group 42"/>
          <p:cNvGrpSpPr>
            <a:grpSpLocks/>
          </p:cNvGrpSpPr>
          <p:nvPr/>
        </p:nvGrpSpPr>
        <p:grpSpPr bwMode="auto">
          <a:xfrm>
            <a:off x="1524000" y="2667000"/>
            <a:ext cx="6611937" cy="1787525"/>
            <a:chOff x="983" y="2540"/>
            <a:chExt cx="4165" cy="1126"/>
          </a:xfrm>
        </p:grpSpPr>
        <p:sp>
          <p:nvSpPr>
            <p:cNvPr id="57356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57" name="Text Box 31"/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port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(e.g.,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Ethernet)</a:t>
              </a:r>
            </a:p>
          </p:txBody>
        </p:sp>
        <p:sp>
          <p:nvSpPr>
            <p:cNvPr id="57358" name="Text Box 32"/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57359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60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7361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output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port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(e.g.,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Ethernet)</a:t>
              </a:r>
            </a:p>
          </p:txBody>
        </p:sp>
        <p:sp>
          <p:nvSpPr>
            <p:cNvPr id="57362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3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4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5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366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system bus</a:t>
              </a:r>
            </a:p>
          </p:txBody>
        </p:sp>
      </p:grpSp>
      <p:pic>
        <p:nvPicPr>
          <p:cNvPr id="57350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2860675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2824163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341312" y="3095625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auto">
          <a:xfrm>
            <a:off x="354012" y="3105150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32258" y="4519757"/>
            <a:ext cx="7848600" cy="1977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/>
            <a:r>
              <a:rPr lang="en-US" altLang="en-US" sz="1400" dirty="0" smtClean="0"/>
              <a:t>Let the input line rate be </a:t>
            </a:r>
            <a:r>
              <a:rPr lang="en-US" altLang="en-US" sz="1400" i="1" dirty="0" smtClean="0"/>
              <a:t>L</a:t>
            </a:r>
            <a:r>
              <a:rPr lang="en-US" altLang="en-US" sz="1400" dirty="0" smtClean="0"/>
              <a:t> cells/sec</a:t>
            </a:r>
          </a:p>
          <a:p>
            <a:pPr marL="234950" indent="-234950"/>
            <a:r>
              <a:rPr lang="en-US" altLang="en-US" sz="1400" dirty="0" smtClean="0"/>
              <a:t>Datagrams form all </a:t>
            </a:r>
            <a:r>
              <a:rPr lang="en-US" altLang="en-US" sz="1400" i="1" dirty="0" smtClean="0"/>
              <a:t>N</a:t>
            </a:r>
            <a:r>
              <a:rPr lang="en-US" altLang="en-US" sz="1400" dirty="0" smtClean="0"/>
              <a:t> input lines must be read in, and then read out and distributed over the </a:t>
            </a:r>
            <a:r>
              <a:rPr lang="en-US" altLang="en-US" sz="1400" i="1" dirty="0" smtClean="0"/>
              <a:t>N</a:t>
            </a:r>
            <a:r>
              <a:rPr lang="en-US" altLang="en-US" sz="1400" dirty="0" smtClean="0"/>
              <a:t> output lines</a:t>
            </a:r>
          </a:p>
          <a:p>
            <a:pPr marL="234950" indent="-234950"/>
            <a:r>
              <a:rPr lang="en-US" altLang="ja-JP" sz="1400" dirty="0" smtClean="0"/>
              <a:t>So, the aggregate throughput is </a:t>
            </a:r>
            <a:r>
              <a:rPr lang="en-US" altLang="ja-JP" sz="1400" i="1" dirty="0" smtClean="0"/>
              <a:t>LN</a:t>
            </a:r>
            <a:r>
              <a:rPr lang="en-US" altLang="ja-JP" sz="1400" dirty="0" smtClean="0"/>
              <a:t> cells/sec, and the fabric must switch at </a:t>
            </a:r>
            <a:r>
              <a:rPr lang="en-US" altLang="ja-JP" sz="1400" i="1" dirty="0" smtClean="0"/>
              <a:t>2LN</a:t>
            </a:r>
            <a:r>
              <a:rPr lang="en-US" altLang="ja-JP" sz="1400" dirty="0" smtClean="0"/>
              <a:t> cells/sec</a:t>
            </a:r>
          </a:p>
          <a:p>
            <a:pPr marL="234950" indent="-234950"/>
            <a:r>
              <a:rPr lang="en-US" altLang="en-US" sz="1400" dirty="0"/>
              <a:t>For a </a:t>
            </a:r>
            <a:r>
              <a:rPr lang="en-US" altLang="en-US" sz="1400" dirty="0" smtClean="0"/>
              <a:t>2.5 Gb/s </a:t>
            </a:r>
            <a:r>
              <a:rPr lang="en-US" altLang="en-US" sz="1400" dirty="0"/>
              <a:t>line rate, and 53-byte </a:t>
            </a:r>
            <a:r>
              <a:rPr lang="en-US" altLang="en-US" sz="1400" dirty="0" smtClean="0"/>
              <a:t>cells</a:t>
            </a:r>
            <a:r>
              <a:rPr lang="en-US" altLang="en-US" sz="1400" dirty="0"/>
              <a:t>, </a:t>
            </a:r>
            <a:r>
              <a:rPr lang="en-US" altLang="en-US" sz="1400" dirty="0" smtClean="0"/>
              <a:t>the cell interval is 170 ns .  For an 8x8 switch, 16 cells are switched within each cell interval =&gt; can only have about 10 ns for writing/reading a cell to/from memory</a:t>
            </a:r>
            <a:endParaRPr lang="en-US" altLang="ja-JP" sz="1400" dirty="0" smtClean="0"/>
          </a:p>
          <a:p>
            <a:pPr marL="234950" indent="-234950"/>
            <a:r>
              <a:rPr lang="en-US" altLang="en-US" sz="1400" dirty="0" smtClean="0"/>
              <a:t>speed limited by memory bandwidth  available commercially</a:t>
            </a:r>
          </a:p>
        </p:txBody>
      </p:sp>
    </p:spTree>
    <p:extLst>
      <p:ext uri="{BB962C8B-B14F-4D97-AF65-F5344CB8AC3E}">
        <p14:creationId xmlns:p14="http://schemas.microsoft.com/office/powerpoint/2010/main" val="11371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37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93" grpId="0" animBg="1"/>
      <p:bldP spid="437293" grpId="1" animBg="1"/>
      <p:bldP spid="437293" grpId="2" animBg="1"/>
      <p:bldP spid="437294" grpId="0" animBg="1"/>
      <p:bldP spid="43729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971116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Switching via a bus</a:t>
            </a:r>
            <a:endParaRPr lang="en-US" altLang="en-US" smtClean="0"/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31825" y="1530350"/>
            <a:ext cx="5608638" cy="46418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datagram from input port </a:t>
            </a:r>
            <a:r>
              <a:rPr lang="en-US" dirty="0" smtClean="0">
                <a:ea typeface="ＭＳ Ｐゴシック" charset="0"/>
                <a:cs typeface="+mn-cs"/>
              </a:rPr>
              <a:t>memory </a:t>
            </a:r>
            <a:r>
              <a:rPr lang="en-US" dirty="0">
                <a:ea typeface="ＭＳ Ｐゴシック" charset="0"/>
                <a:cs typeface="+mn-cs"/>
              </a:rPr>
              <a:t>to output port memory via a shared bus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The bus needs to handle </a:t>
            </a:r>
            <a:r>
              <a:rPr lang="en-US" i="1" dirty="0" smtClean="0">
                <a:ea typeface="ＭＳ Ｐゴシック" charset="0"/>
                <a:cs typeface="+mn-cs"/>
              </a:rPr>
              <a:t>LN </a:t>
            </a:r>
            <a:r>
              <a:rPr lang="en-US" dirty="0" smtClean="0">
                <a:ea typeface="ＭＳ Ｐゴシック" charset="0"/>
                <a:cs typeface="+mn-cs"/>
              </a:rPr>
              <a:t>datagrams/sec</a:t>
            </a:r>
          </a:p>
          <a:p>
            <a:pPr>
              <a:buFont typeface="Wingdings" charset="2"/>
              <a:buChar char="§"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  <a:cs typeface="+mn-cs"/>
              </a:rPr>
              <a:t>bus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contention:</a:t>
            </a:r>
            <a:r>
              <a:rPr lang="en-US" dirty="0">
                <a:ea typeface="ＭＳ Ｐゴシック" charset="0"/>
                <a:cs typeface="+mn-cs"/>
              </a:rPr>
              <a:t>  switching speed limited by bus bandwidth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32 </a:t>
            </a:r>
            <a:r>
              <a:rPr lang="en-US" dirty="0" err="1">
                <a:ea typeface="ＭＳ Ｐゴシック" charset="0"/>
                <a:cs typeface="+mn-cs"/>
              </a:rPr>
              <a:t>Gbps</a:t>
            </a:r>
            <a:r>
              <a:rPr lang="en-US" dirty="0">
                <a:ea typeface="ＭＳ Ｐゴシック" charset="0"/>
                <a:cs typeface="+mn-cs"/>
              </a:rPr>
              <a:t> bus, Cisco 5600: sufficient speed for access and enterprise routers</a:t>
            </a:r>
          </a:p>
        </p:txBody>
      </p:sp>
      <p:grpSp>
        <p:nvGrpSpPr>
          <p:cNvPr id="58373" name="Group 8"/>
          <p:cNvGrpSpPr>
            <a:grpSpLocks/>
          </p:cNvGrpSpPr>
          <p:nvPr/>
        </p:nvGrpSpPr>
        <p:grpSpPr bwMode="auto">
          <a:xfrm>
            <a:off x="6408738" y="2435225"/>
            <a:ext cx="890587" cy="215900"/>
            <a:chOff x="876" y="2800"/>
            <a:chExt cx="642" cy="175"/>
          </a:xfrm>
        </p:grpSpPr>
        <p:sp>
          <p:nvSpPr>
            <p:cNvPr id="58409" name="Rectangle 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10" name="Rectangle 1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11" name="Rectangle 1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12" name="Rectangle 1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13" name="Line 1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4" name="Group 14"/>
          <p:cNvGrpSpPr>
            <a:grpSpLocks/>
          </p:cNvGrpSpPr>
          <p:nvPr/>
        </p:nvGrpSpPr>
        <p:grpSpPr bwMode="auto">
          <a:xfrm>
            <a:off x="6407150" y="2830513"/>
            <a:ext cx="890588" cy="215900"/>
            <a:chOff x="876" y="2800"/>
            <a:chExt cx="642" cy="175"/>
          </a:xfrm>
        </p:grpSpPr>
        <p:sp>
          <p:nvSpPr>
            <p:cNvPr id="58404" name="Rectangle 1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5" name="Rectangle 1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6" name="Rectangle 1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7" name="Rectangle 1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8" name="Line 1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5" name="Group 20"/>
          <p:cNvGrpSpPr>
            <a:grpSpLocks/>
          </p:cNvGrpSpPr>
          <p:nvPr/>
        </p:nvGrpSpPr>
        <p:grpSpPr bwMode="auto">
          <a:xfrm>
            <a:off x="6402388" y="3257550"/>
            <a:ext cx="890587" cy="215900"/>
            <a:chOff x="876" y="2800"/>
            <a:chExt cx="642" cy="175"/>
          </a:xfrm>
        </p:grpSpPr>
        <p:sp>
          <p:nvSpPr>
            <p:cNvPr id="58399" name="Rectangle 2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0" name="Rectangle 2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1" name="Rectangle 2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2" name="Rectangle 2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3" name="Line 2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76" name="Line 26"/>
          <p:cNvSpPr>
            <a:spLocks noChangeShapeType="1"/>
          </p:cNvSpPr>
          <p:nvPr/>
        </p:nvSpPr>
        <p:spPr bwMode="auto">
          <a:xfrm>
            <a:off x="7310438" y="2438400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8377" name="Group 27"/>
          <p:cNvGrpSpPr>
            <a:grpSpLocks/>
          </p:cNvGrpSpPr>
          <p:nvPr/>
        </p:nvGrpSpPr>
        <p:grpSpPr bwMode="auto">
          <a:xfrm>
            <a:off x="7364413" y="2422525"/>
            <a:ext cx="890587" cy="215900"/>
            <a:chOff x="455" y="3463"/>
            <a:chExt cx="561" cy="136"/>
          </a:xfrm>
        </p:grpSpPr>
        <p:sp>
          <p:nvSpPr>
            <p:cNvPr id="58394" name="Rectangle 28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95" name="Rectangle 29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96" name="Rectangle 30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97" name="Rectangle 31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98" name="Line 32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8" name="Group 33"/>
          <p:cNvGrpSpPr>
            <a:grpSpLocks/>
          </p:cNvGrpSpPr>
          <p:nvPr/>
        </p:nvGrpSpPr>
        <p:grpSpPr bwMode="auto">
          <a:xfrm>
            <a:off x="7369175" y="2814638"/>
            <a:ext cx="890588" cy="215900"/>
            <a:chOff x="455" y="3463"/>
            <a:chExt cx="561" cy="136"/>
          </a:xfrm>
        </p:grpSpPr>
        <p:sp>
          <p:nvSpPr>
            <p:cNvPr id="58389" name="Rectangle 34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90" name="Rectangle 35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91" name="Rectangle 36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92" name="Rectangle 37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93" name="Line 38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379" name="Group 39"/>
          <p:cNvGrpSpPr>
            <a:grpSpLocks/>
          </p:cNvGrpSpPr>
          <p:nvPr/>
        </p:nvGrpSpPr>
        <p:grpSpPr bwMode="auto">
          <a:xfrm>
            <a:off x="7364413" y="3241675"/>
            <a:ext cx="890587" cy="215900"/>
            <a:chOff x="455" y="3463"/>
            <a:chExt cx="561" cy="136"/>
          </a:xfrm>
        </p:grpSpPr>
        <p:sp>
          <p:nvSpPr>
            <p:cNvPr id="58384" name="Rectangle 4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85" name="Rectangle 4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86" name="Rectangle 4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87" name="Rectangle 4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388" name="Line 4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380" name="Text Box 45"/>
          <p:cNvSpPr txBox="1">
            <a:spLocks noChangeArrowheads="1"/>
          </p:cNvSpPr>
          <p:nvPr/>
        </p:nvSpPr>
        <p:spPr bwMode="auto">
          <a:xfrm>
            <a:off x="7046913" y="3678238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58381" name="Freeform 46"/>
          <p:cNvSpPr>
            <a:spLocks/>
          </p:cNvSpPr>
          <p:nvPr/>
        </p:nvSpPr>
        <p:spPr bwMode="auto">
          <a:xfrm>
            <a:off x="6402388" y="2463800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5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5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8493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41300"/>
            <a:ext cx="7772400" cy="854075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a typeface="ＭＳ Ｐゴシック" charset="0"/>
                <a:cs typeface="+mj-cs"/>
              </a:rPr>
              <a:t>Space-</a:t>
            </a:r>
            <a:r>
              <a:rPr lang="en-US" sz="3600" dirty="0">
                <a:ea typeface="ＭＳ Ｐゴシック" charset="0"/>
              </a:rPr>
              <a:t>d</a:t>
            </a:r>
            <a:r>
              <a:rPr lang="en-US" sz="3600" dirty="0" smtClean="0">
                <a:ea typeface="ＭＳ Ｐゴシック" charset="0"/>
                <a:cs typeface="+mj-cs"/>
              </a:rPr>
              <a:t>ivision Switches</a:t>
            </a:r>
            <a:endParaRPr lang="en-US" sz="3600" dirty="0">
              <a:ea typeface="ＭＳ Ｐゴシック" charset="0"/>
              <a:cs typeface="+mj-cs"/>
            </a:endParaRP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25563"/>
            <a:ext cx="7156450" cy="441166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overcome  bus bandwidth limitations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v</a:t>
            </a:r>
            <a:r>
              <a:rPr lang="en-US" dirty="0" smtClean="0">
                <a:ea typeface="ＭＳ Ｐゴシック" charset="0"/>
              </a:rPr>
              <a:t>ariety of architectures: crossbar, Banyan </a:t>
            </a:r>
            <a:r>
              <a:rPr lang="en-US" dirty="0">
                <a:ea typeface="ＭＳ Ｐゴシック" charset="0"/>
                <a:cs typeface="+mn-cs"/>
              </a:rPr>
              <a:t>networks</a:t>
            </a:r>
            <a:r>
              <a:rPr lang="en-US" dirty="0" smtClean="0">
                <a:ea typeface="ＭＳ Ｐゴシック" charset="0"/>
                <a:cs typeface="+mn-cs"/>
              </a:rPr>
              <a:t>, or other </a:t>
            </a:r>
            <a:r>
              <a:rPr lang="en-US" dirty="0">
                <a:ea typeface="ＭＳ Ｐゴシック" charset="0"/>
                <a:cs typeface="+mn-cs"/>
              </a:rPr>
              <a:t>interconnection </a:t>
            </a:r>
            <a:r>
              <a:rPr lang="en-US" dirty="0" smtClean="0">
                <a:ea typeface="ＭＳ Ｐゴシック" charset="0"/>
                <a:cs typeface="+mn-cs"/>
              </a:rPr>
              <a:t>networks </a:t>
            </a:r>
            <a:r>
              <a:rPr lang="en-US" dirty="0">
                <a:ea typeface="ＭＳ Ｐゴシック" charset="0"/>
                <a:cs typeface="+mn-cs"/>
              </a:rPr>
              <a:t>initially developed to connect processors in </a:t>
            </a:r>
            <a:r>
              <a:rPr lang="en-US" dirty="0" smtClean="0">
                <a:ea typeface="ＭＳ Ｐゴシック" charset="0"/>
                <a:cs typeface="+mn-cs"/>
              </a:rPr>
              <a:t>multiprocessor systems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advanced design: fragmenting datagram into fixed length cells, switch cells through the </a:t>
            </a:r>
            <a:r>
              <a:rPr lang="en-US" dirty="0" smtClean="0">
                <a:ea typeface="ＭＳ Ｐゴシック" charset="0"/>
                <a:cs typeface="+mn-cs"/>
              </a:rPr>
              <a:t>fabric 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Cisco 12000: switches 60 </a:t>
            </a:r>
            <a:r>
              <a:rPr lang="en-US" dirty="0" err="1">
                <a:ea typeface="ＭＳ Ｐゴシック" charset="0"/>
                <a:cs typeface="+mn-cs"/>
              </a:rPr>
              <a:t>Gbps</a:t>
            </a:r>
            <a:r>
              <a:rPr lang="en-US" dirty="0">
                <a:ea typeface="ＭＳ Ｐゴシック" charset="0"/>
                <a:cs typeface="+mn-cs"/>
              </a:rPr>
              <a:t> through the interconnection network</a:t>
            </a:r>
          </a:p>
        </p:txBody>
      </p:sp>
    </p:spTree>
    <p:extLst>
      <p:ext uri="{BB962C8B-B14F-4D97-AF65-F5344CB8AC3E}">
        <p14:creationId xmlns:p14="http://schemas.microsoft.com/office/powerpoint/2010/main" val="18710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5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8493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41300"/>
            <a:ext cx="7772400" cy="854075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a typeface="ＭＳ Ｐゴシック" charset="0"/>
                <a:cs typeface="+mj-cs"/>
              </a:rPr>
              <a:t>Crossbar Switch</a:t>
            </a:r>
            <a:endParaRPr lang="en-US" sz="3600" dirty="0">
              <a:ea typeface="ＭＳ Ｐゴシック" charset="0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2425" y="991755"/>
                <a:ext cx="8105775" cy="198004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A connection between input port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and </a:t>
                </a:r>
                <a:r>
                  <a:rPr lang="en-US" sz="2000" dirty="0" smtClean="0"/>
                  <a:t>output port </a:t>
                </a:r>
                <a:r>
                  <a:rPr lang="en-US" sz="2000" i="1" dirty="0"/>
                  <a:t>j </a:t>
                </a:r>
                <a:r>
                  <a:rPr lang="en-US" sz="2000" dirty="0"/>
                  <a:t>is established by setting the </a:t>
                </a:r>
                <a:r>
                  <a:rPr lang="en-US" sz="2000" dirty="0" smtClean="0"/>
                  <a:t>(</a:t>
                </a:r>
                <a:r>
                  <a:rPr lang="en-US" sz="2000" i="1" dirty="0" err="1" smtClean="0"/>
                  <a:t>i</a:t>
                </a:r>
                <a:r>
                  <a:rPr lang="en-US" sz="2000" dirty="0"/>
                  <a:t>, </a:t>
                </a:r>
                <a:r>
                  <a:rPr lang="en-US" sz="2000" i="1" dirty="0" smtClean="0"/>
                  <a:t>j)</a:t>
                </a:r>
                <a:r>
                  <a:rPr lang="en-US" sz="2000" dirty="0" err="1"/>
                  <a:t>t</a:t>
                </a:r>
                <a:r>
                  <a:rPr lang="en-US" sz="2000" dirty="0" err="1" smtClean="0"/>
                  <a:t>h</a:t>
                </a:r>
                <a:r>
                  <a:rPr lang="en-US" sz="2000" dirty="0" smtClean="0"/>
                  <a:t> </a:t>
                </a:r>
                <a:r>
                  <a:rPr lang="en-US" sz="2000" dirty="0" err="1"/>
                  <a:t>crosspoint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to </a:t>
                </a:r>
                <a:r>
                  <a:rPr lang="en-US" sz="2000" dirty="0"/>
                  <a:t>the bar </a:t>
                </a:r>
                <a:r>
                  <a:rPr lang="en-US" sz="2000" dirty="0" smtClean="0"/>
                  <a:t>state,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while </a:t>
                </a:r>
                <a:r>
                  <a:rPr lang="en-US" sz="2000" dirty="0"/>
                  <a:t>letting other </a:t>
                </a:r>
                <a:r>
                  <a:rPr lang="en-US" sz="2000" dirty="0" err="1"/>
                  <a:t>crosspoints</a:t>
                </a:r>
                <a:r>
                  <a:rPr lang="en-US" sz="2000" dirty="0"/>
                  <a:t> along the connection remain the cross </a:t>
                </a:r>
                <a:r>
                  <a:rPr lang="en-US" sz="2000" dirty="0" smtClean="0"/>
                  <a:t>state</a:t>
                </a:r>
                <a:endParaRPr lang="en-US" sz="2000" dirty="0"/>
              </a:p>
              <a:p>
                <a:pPr>
                  <a:buFont typeface="Wingdings" charset="2"/>
                  <a:buChar char="§"/>
                  <a:defRPr/>
                </a:pPr>
                <a:r>
                  <a:rPr lang="en-US" sz="2000" dirty="0" smtClean="0">
                    <a:ea typeface="ＭＳ Ｐゴシック" charset="0"/>
                  </a:rPr>
                  <a:t>The number of </a:t>
                </a:r>
                <a:r>
                  <a:rPr lang="en-US" sz="2000" dirty="0" err="1" smtClean="0">
                    <a:ea typeface="ＭＳ Ｐゴシック" charset="0"/>
                  </a:rPr>
                  <a:t>crosspoints</a:t>
                </a:r>
                <a:r>
                  <a:rPr lang="en-US" sz="2000" dirty="0" smtClean="0">
                    <a:ea typeface="ＭＳ Ｐゴシック" charset="0"/>
                  </a:rPr>
                  <a:t> reflects the cost of a switch</a:t>
                </a:r>
              </a:p>
              <a:p>
                <a:pPr>
                  <a:buFont typeface="Wingdings" charset="2"/>
                  <a:buChar char="§"/>
                  <a:defRPr/>
                </a:pPr>
                <a:r>
                  <a:rPr lang="en-US" sz="2000" dirty="0" smtClean="0">
                    <a:ea typeface="ＭＳ Ｐゴシック" charset="0"/>
                  </a:rPr>
                  <a:t>An </a:t>
                </a:r>
                <a:r>
                  <a:rPr lang="en-US" sz="2000" i="1" dirty="0" err="1" smtClean="0">
                    <a:ea typeface="ＭＳ Ｐゴシック" charset="0"/>
                  </a:rPr>
                  <a:t>N</a:t>
                </a:r>
                <a:r>
                  <a:rPr lang="en-US" sz="2000" dirty="0" err="1" smtClean="0">
                    <a:ea typeface="ＭＳ Ｐゴシック" charset="0"/>
                  </a:rPr>
                  <a:t>x</a:t>
                </a:r>
                <a:r>
                  <a:rPr lang="en-US" sz="2000" i="1" dirty="0" err="1" smtClean="0">
                    <a:ea typeface="ＭＳ Ｐゴシック" charset="0"/>
                  </a:rPr>
                  <a:t>N</a:t>
                </a:r>
                <a:r>
                  <a:rPr lang="en-US" sz="2000" dirty="0" smtClean="0">
                    <a:ea typeface="ＭＳ Ｐゴシック" charset="0"/>
                  </a:rPr>
                  <a:t> switch requires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𝑁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ea typeface="ＭＳ Ｐゴシック" charset="0"/>
                  </a:rPr>
                  <a:t> crosspoints</a:t>
                </a:r>
                <a:endParaRPr lang="en-US" sz="2000" dirty="0">
                  <a:ea typeface="ＭＳ Ｐゴシック" charset="0"/>
                </a:endParaRPr>
              </a:p>
            </p:txBody>
          </p:sp>
        </mc:Choice>
        <mc:Fallback xmlns="">
          <p:sp>
            <p:nvSpPr>
              <p:cNvPr id="2765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2425" y="991755"/>
                <a:ext cx="8105775" cy="1980045"/>
              </a:xfrm>
              <a:blipFill>
                <a:blip r:embed="rId3"/>
                <a:stretch>
                  <a:fillRect l="-677" t="-1846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2819400"/>
            <a:ext cx="4822009" cy="35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5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4" y="972896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Banyan Switch</a:t>
            </a:r>
            <a:endParaRPr lang="en-US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Rectangle 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31825" y="1145935"/>
                <a:ext cx="8012554" cy="511245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A type of interconnection network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Using 2x2 switches as building blocks</a:t>
                </a: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dirty="0" smtClean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 smtClean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It has the self-routing </a:t>
                </a:r>
                <a:r>
                  <a:rPr lang="en-US" altLang="en-US" dirty="0" smtClean="0"/>
                  <a:t>property (see next slide)</a:t>
                </a: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 smtClean="0"/>
                  <a:t>It consists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altLang="en-US" dirty="0" smtClean="0"/>
                  <a:t> stages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dirty="0" smtClean="0"/>
                  <a:t> nodes per stage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Its regularity and interconnection pattern are very attractive for </a:t>
                </a:r>
                <a:r>
                  <a:rPr lang="en-US" dirty="0" smtClean="0"/>
                  <a:t>VLSI implementation</a:t>
                </a:r>
                <a:endParaRPr lang="en-US" dirty="0"/>
              </a:p>
            </p:txBody>
          </p:sp>
        </mc:Choice>
        <mc:Fallback xmlns="">
          <p:sp>
            <p:nvSpPr>
              <p:cNvPr id="26630" name="Rectang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1825" y="1145935"/>
                <a:ext cx="8012554" cy="5112458"/>
              </a:xfrm>
              <a:blipFill>
                <a:blip r:embed="rId3"/>
                <a:stretch>
                  <a:fillRect l="-1598" t="-3099" r="-1979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 bwMode="auto">
          <a:xfrm>
            <a:off x="4085387" y="2206052"/>
            <a:ext cx="1521502" cy="11167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5606889" y="2438400"/>
            <a:ext cx="8169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5606889" y="3117955"/>
            <a:ext cx="8169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4092882" y="2438400"/>
            <a:ext cx="1514007" cy="677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4092882" y="2438400"/>
            <a:ext cx="1514007" cy="677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4092882" y="3111709"/>
            <a:ext cx="1521502" cy="112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4120389" y="2430907"/>
            <a:ext cx="1521502" cy="112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5297731" y="21465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08973" y="30330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323251" y="2333469"/>
            <a:ext cx="884419" cy="20986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5539" y="22999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3303425" y="2445327"/>
            <a:ext cx="8169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/>
          <p:nvPr/>
        </p:nvCxnSpPr>
        <p:spPr bwMode="auto">
          <a:xfrm>
            <a:off x="3303425" y="3111709"/>
            <a:ext cx="8169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961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56" y="965200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An 8</a:t>
            </a:r>
            <a:r>
              <a:rPr lang="en-US" altLang="en-US" sz="2800" dirty="0" smtClean="0"/>
              <a:t>x</a:t>
            </a:r>
            <a:r>
              <a:rPr lang="en-US" altLang="en-US" sz="4000" dirty="0" smtClean="0"/>
              <a:t>8 Banyan Switch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000" y="5547698"/>
            <a:ext cx="8008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unique </a:t>
            </a:r>
            <a:r>
              <a:rPr lang="en-US" i="1" dirty="0" smtClean="0"/>
              <a:t>3</a:t>
            </a:r>
            <a:r>
              <a:rPr lang="en-US" dirty="0" smtClean="0"/>
              <a:t>-bit </a:t>
            </a:r>
            <a:r>
              <a:rPr lang="en-US" dirty="0"/>
              <a:t>destination address can be used to route a </a:t>
            </a:r>
            <a:r>
              <a:rPr lang="en-US" dirty="0" smtClean="0"/>
              <a:t>cell from </a:t>
            </a:r>
            <a:r>
              <a:rPr lang="en-US" dirty="0"/>
              <a:t>any input to any </a:t>
            </a:r>
            <a:r>
              <a:rPr lang="en-US" dirty="0" smtClean="0"/>
              <a:t>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most significant bit is used in stage 1, etc…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70" y="1357981"/>
            <a:ext cx="6368795" cy="38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56" y="965200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Equivalent Topologies</a:t>
            </a: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3400" y="4800600"/>
            <a:ext cx="800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above equivalent topologies also belong to the Banyan class of self-routing switches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9961"/>
            <a:ext cx="3416218" cy="21589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843" y="1853683"/>
            <a:ext cx="3489820" cy="223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2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4" y="972896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Internal Blocking</a:t>
            </a:r>
            <a:endParaRPr lang="en-US" altLang="en-US" dirty="0" smtClean="0"/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31825" y="1530349"/>
            <a:ext cx="8012554" cy="47280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when there is contention on a link inside the </a:t>
            </a:r>
            <a:r>
              <a:rPr lang="en-US" altLang="en-US" dirty="0" smtClean="0"/>
              <a:t>switching fabric, </a:t>
            </a:r>
            <a:r>
              <a:rPr lang="en-US" altLang="en-US" dirty="0"/>
              <a:t>a cell is lost</a:t>
            </a:r>
            <a:endParaRPr lang="en-US" alt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90800"/>
            <a:ext cx="522932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4" y="972896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Avoiding Internal </a:t>
            </a:r>
            <a:r>
              <a:rPr lang="en-US" altLang="en-US" sz="4000" dirty="0"/>
              <a:t>B</a:t>
            </a:r>
            <a:r>
              <a:rPr lang="en-US" altLang="en-US" sz="4000" dirty="0" smtClean="0"/>
              <a:t>locking</a:t>
            </a:r>
            <a:endParaRPr lang="en-US" altLang="en-US" dirty="0" smtClean="0"/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145935"/>
            <a:ext cx="8012554" cy="20544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A Banyan </a:t>
            </a:r>
            <a:r>
              <a:rPr lang="en-US" altLang="en-US" sz="2400" dirty="0"/>
              <a:t>switch </a:t>
            </a:r>
            <a:r>
              <a:rPr lang="en-US" altLang="en-US" sz="2400" dirty="0" smtClean="0"/>
              <a:t>is internally non-blocking </a:t>
            </a:r>
            <a:r>
              <a:rPr lang="en-US" altLang="en-US" sz="2400" dirty="0"/>
              <a:t>if both </a:t>
            </a:r>
            <a:r>
              <a:rPr lang="en-US" altLang="en-US" sz="2400" dirty="0" smtClean="0"/>
              <a:t>following conditions </a:t>
            </a:r>
            <a:r>
              <a:rPr lang="en-US" altLang="en-US" sz="2400" dirty="0"/>
              <a:t>are satisfied</a:t>
            </a:r>
            <a:r>
              <a:rPr lang="en-US" altLang="en-US" sz="24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there is no idle input between any two active </a:t>
            </a:r>
            <a:r>
              <a:rPr lang="en-US" altLang="en-US" sz="2400" dirty="0" smtClean="0"/>
              <a:t>inputs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the output addresses of the cells are in either ascending order </a:t>
            </a:r>
            <a:r>
              <a:rPr lang="en-US" altLang="en-US" sz="2400" dirty="0" smtClean="0"/>
              <a:t>or descending order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048000"/>
            <a:ext cx="4821171" cy="33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4" y="972896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s</a:t>
            </a:r>
            <a:r>
              <a:rPr lang="en-US" altLang="en-US" sz="4000" dirty="0" smtClean="0"/>
              <a:t>ort-Banyan Network</a:t>
            </a:r>
            <a:endParaRPr lang="en-US" altLang="en-US" dirty="0" smtClean="0"/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145936"/>
            <a:ext cx="8012554" cy="1903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Suppose the banyan network is preceded by a network </a:t>
            </a:r>
            <a:r>
              <a:rPr lang="en-US" altLang="en-US" sz="2400" dirty="0" smtClean="0"/>
              <a:t>that </a:t>
            </a:r>
            <a:r>
              <a:rPr lang="en-US" altLang="en-US" sz="2400" i="1" dirty="0" smtClean="0"/>
              <a:t>concentrates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the cells and </a:t>
            </a:r>
            <a:r>
              <a:rPr lang="en-US" altLang="en-US" sz="2400" i="1" dirty="0"/>
              <a:t>sorts</a:t>
            </a:r>
            <a:r>
              <a:rPr lang="en-US" altLang="en-US" sz="2400" dirty="0"/>
              <a:t> the cells according to their output </a:t>
            </a:r>
            <a:r>
              <a:rPr lang="en-US" altLang="en-US" sz="2400" dirty="0" smtClean="0"/>
              <a:t>destinations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overall </a:t>
            </a:r>
            <a:r>
              <a:rPr lang="en-US" altLang="en-US" sz="2400" dirty="0" smtClean="0"/>
              <a:t>sort-banyan </a:t>
            </a:r>
            <a:r>
              <a:rPr lang="en-US" altLang="en-US" sz="2400" dirty="0"/>
              <a:t>network will be </a:t>
            </a:r>
            <a:r>
              <a:rPr lang="en-US" altLang="en-US" sz="2400" dirty="0" smtClean="0"/>
              <a:t>internally non-blocking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742" y="3124200"/>
            <a:ext cx="5892016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Overview</a:t>
            </a:r>
          </a:p>
          <a:p>
            <a:r>
              <a:rPr lang="en-US" dirty="0" smtClean="0"/>
              <a:t>Switching Fabrics</a:t>
            </a:r>
          </a:p>
          <a:p>
            <a:r>
              <a:rPr lang="en-US" dirty="0" smtClean="0"/>
              <a:t>Buffering Approaches</a:t>
            </a:r>
          </a:p>
          <a:p>
            <a:r>
              <a:rPr lang="en-US" dirty="0" smtClean="0"/>
              <a:t>Throughput </a:t>
            </a:r>
            <a:r>
              <a:rPr lang="en-US" dirty="0"/>
              <a:t>P</a:t>
            </a:r>
            <a:r>
              <a:rPr lang="en-US" dirty="0" smtClean="0"/>
              <a:t>erformance</a:t>
            </a:r>
          </a:p>
          <a:p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4" y="972896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Batcher-Sorting Network</a:t>
            </a:r>
            <a:endParaRPr lang="en-US" altLang="en-US" dirty="0" smtClean="0"/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145936"/>
            <a:ext cx="8012554" cy="7590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smtClean="0"/>
              <a:t>It is a </a:t>
            </a:r>
            <a:r>
              <a:rPr lang="en-US" altLang="en-US" sz="2400" dirty="0"/>
              <a:t>sorting </a:t>
            </a:r>
            <a:r>
              <a:rPr lang="en-US" altLang="en-US" sz="2400" dirty="0" smtClean="0"/>
              <a:t>network </a:t>
            </a:r>
            <a:r>
              <a:rPr lang="en-US" altLang="en-US" sz="2400" dirty="0"/>
              <a:t>formed by a series of </a:t>
            </a:r>
            <a:r>
              <a:rPr lang="en-US" altLang="en-US" sz="2400" i="1" dirty="0"/>
              <a:t>merge networks </a:t>
            </a:r>
            <a:r>
              <a:rPr lang="en-US" altLang="en-US" sz="2400" dirty="0"/>
              <a:t>of different sizes</a:t>
            </a:r>
            <a:endParaRPr lang="en-US" alt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8763000" cy="3007684"/>
          </a:xfrm>
          <a:prstGeom prst="rect">
            <a:avLst/>
          </a:prstGeom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609600" y="5105400"/>
            <a:ext cx="8012554" cy="75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400" dirty="0"/>
              <a:t>A merge network is </a:t>
            </a:r>
            <a:r>
              <a:rPr lang="en-US" altLang="en-US" sz="2400" dirty="0" smtClean="0"/>
              <a:t>built from </a:t>
            </a:r>
            <a:r>
              <a:rPr lang="en-US" altLang="en-US" sz="2400" dirty="0"/>
              <a:t>2x2 sorting elements in stages, </a:t>
            </a:r>
            <a:r>
              <a:rPr lang="en-US" altLang="en-US" sz="2400" dirty="0" smtClean="0"/>
              <a:t>with connection pattern same as </a:t>
            </a:r>
            <a:r>
              <a:rPr lang="en-US" altLang="en-US" sz="2400" dirty="0"/>
              <a:t>a </a:t>
            </a:r>
            <a:r>
              <a:rPr lang="en-US" altLang="en-US" sz="2400" dirty="0" smtClean="0"/>
              <a:t>Banyan network</a:t>
            </a:r>
          </a:p>
        </p:txBody>
      </p:sp>
    </p:spTree>
    <p:extLst>
      <p:ext uri="{BB962C8B-B14F-4D97-AF65-F5344CB8AC3E}">
        <p14:creationId xmlns:p14="http://schemas.microsoft.com/office/powerpoint/2010/main" val="20725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4" y="972896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Basic structure of a Batcher-Sorting Network</a:t>
            </a:r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9600" y="1145936"/>
            <a:ext cx="8012554" cy="7590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if the order of the destinations of the first </a:t>
            </a:r>
            <a:r>
              <a:rPr lang="en-US" altLang="en-US" sz="2400" dirty="0" smtClean="0"/>
              <a:t>half input </a:t>
            </a:r>
            <a:r>
              <a:rPr lang="en-US" altLang="en-US" sz="2400" dirty="0"/>
              <a:t>cells is ascending and that of the second half is descending, then </a:t>
            </a:r>
            <a:r>
              <a:rPr lang="en-US" altLang="en-US" sz="2400" dirty="0" smtClean="0"/>
              <a:t>the merge </a:t>
            </a:r>
            <a:r>
              <a:rPr lang="en-US" altLang="en-US" sz="2400" dirty="0"/>
              <a:t>network will sort the cells into an ascending list at the outputs</a:t>
            </a:r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795" y="2057400"/>
            <a:ext cx="5176709" cy="443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1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Switching Fabrics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Buffering Approaches</a:t>
            </a:r>
          </a:p>
          <a:p>
            <a:r>
              <a:rPr lang="en-US" dirty="0" smtClean="0"/>
              <a:t>Throughput </a:t>
            </a:r>
            <a:r>
              <a:rPr lang="en-US" dirty="0"/>
              <a:t>P</a:t>
            </a:r>
            <a:r>
              <a:rPr lang="en-US" dirty="0" smtClean="0"/>
              <a:t>erformance</a:t>
            </a:r>
          </a:p>
          <a:p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Port Contention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401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Output port contention occurs when two or more cells arrive from </a:t>
            </a:r>
            <a:r>
              <a:rPr lang="en-US" dirty="0" smtClean="0"/>
              <a:t>different input </a:t>
            </a:r>
            <a:r>
              <a:rPr lang="en-US" dirty="0"/>
              <a:t>ports and are destined for the same output </a:t>
            </a:r>
            <a:r>
              <a:rPr lang="en-US" dirty="0" smtClean="0"/>
              <a:t>port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single output port can transmit only one cell in a time slot; </a:t>
            </a:r>
            <a:r>
              <a:rPr lang="en-US" dirty="0" smtClean="0"/>
              <a:t>thus the </a:t>
            </a:r>
            <a:r>
              <a:rPr lang="en-US" dirty="0"/>
              <a:t>other cells must be either discarded or </a:t>
            </a:r>
            <a:r>
              <a:rPr lang="en-US" i="1" dirty="0"/>
              <a:t>buffered</a:t>
            </a:r>
            <a:r>
              <a:rPr lang="en-US" dirty="0"/>
              <a:t>.</a:t>
            </a:r>
            <a:endParaRPr lang="en-US" sz="2400" i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00200"/>
            <a:ext cx="5825105" cy="29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3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7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73" y="818812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63279" y="354287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Input Buffered Switches</a:t>
            </a:r>
            <a:endParaRPr lang="en-US" altLang="en-US" dirty="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4267200"/>
            <a:ext cx="8101012" cy="1600200"/>
          </a:xfrm>
        </p:spPr>
        <p:txBody>
          <a:bodyPr/>
          <a:lstStyle/>
          <a:p>
            <a:pPr marL="514350" indent="-457200"/>
            <a:r>
              <a:rPr lang="en-US" altLang="en-US" sz="2400" dirty="0">
                <a:cs typeface="Gill Sans MT" panose="020B0502020104020203" pitchFamily="34" charset="0"/>
              </a:rPr>
              <a:t>b</a:t>
            </a:r>
            <a:r>
              <a:rPr lang="en-US" altLang="en-US" sz="2400" dirty="0" smtClean="0">
                <a:cs typeface="Gill Sans MT" panose="020B0502020104020203" pitchFamily="34" charset="0"/>
              </a:rPr>
              <a:t>uffers are placed in each input port</a:t>
            </a:r>
          </a:p>
          <a:p>
            <a:pPr marL="514350" indent="-457200"/>
            <a:r>
              <a:rPr lang="en-US" altLang="en-US" sz="2400" dirty="0" smtClean="0">
                <a:solidFill>
                  <a:srgbClr val="FF0000"/>
                </a:solidFill>
                <a:cs typeface="Gill Sans MT" panose="020B0502020104020203" pitchFamily="34" charset="0"/>
              </a:rPr>
              <a:t>queueing delay and loss due to input buffer overflow!</a:t>
            </a:r>
          </a:p>
          <a:p>
            <a:r>
              <a:rPr lang="en-US" altLang="en-US" sz="2400" dirty="0"/>
              <a:t>s</a:t>
            </a:r>
            <a:r>
              <a:rPr lang="en-US" altLang="en-US" sz="2400" dirty="0" smtClean="0"/>
              <a:t>uffer from head-of-the-Line (HOL) blocking (see next slide)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213809"/>
            <a:ext cx="5008271" cy="30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7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98" y="935834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4" y="452153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Head-of-the-Line (HOL) blocking</a:t>
            </a:r>
            <a:endParaRPr lang="en-US" altLang="en-US" dirty="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187819"/>
            <a:ext cx="8101012" cy="833745"/>
          </a:xfrm>
        </p:spPr>
        <p:txBody>
          <a:bodyPr/>
          <a:lstStyle/>
          <a:p>
            <a:r>
              <a:rPr lang="en-US" altLang="en-US" sz="2400" dirty="0" smtClean="0"/>
              <a:t>queued datagram at front of queue prevents others in queue from moving forward</a:t>
            </a:r>
          </a:p>
        </p:txBody>
      </p:sp>
      <p:grpSp>
        <p:nvGrpSpPr>
          <p:cNvPr id="60421" name="Group 7"/>
          <p:cNvGrpSpPr>
            <a:grpSpLocks/>
          </p:cNvGrpSpPr>
          <p:nvPr/>
        </p:nvGrpSpPr>
        <p:grpSpPr bwMode="auto">
          <a:xfrm>
            <a:off x="1207792" y="1828800"/>
            <a:ext cx="3027362" cy="1809750"/>
            <a:chOff x="523" y="976"/>
            <a:chExt cx="2099" cy="1356"/>
          </a:xfrm>
        </p:grpSpPr>
        <p:sp>
          <p:nvSpPr>
            <p:cNvPr id="60468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60469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60488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89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90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0470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60485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86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0487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0471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72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73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74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75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76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60477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60482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83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84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0478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60479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80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81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0422" name="Rectangle 55"/>
          <p:cNvSpPr>
            <a:spLocks noChangeArrowheads="1"/>
          </p:cNvSpPr>
          <p:nvPr/>
        </p:nvSpPr>
        <p:spPr bwMode="auto">
          <a:xfrm>
            <a:off x="1660229" y="1825625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0423" name="Rectangle 56"/>
          <p:cNvSpPr>
            <a:spLocks noChangeArrowheads="1"/>
          </p:cNvSpPr>
          <p:nvPr/>
        </p:nvSpPr>
        <p:spPr bwMode="auto">
          <a:xfrm>
            <a:off x="1645942" y="2557463"/>
            <a:ext cx="252412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0424" name="Rectangle 57"/>
          <p:cNvSpPr>
            <a:spLocks noChangeArrowheads="1"/>
          </p:cNvSpPr>
          <p:nvPr/>
        </p:nvSpPr>
        <p:spPr bwMode="auto">
          <a:xfrm>
            <a:off x="1644354" y="3192463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0425" name="Rectangle 58"/>
          <p:cNvSpPr>
            <a:spLocks noChangeArrowheads="1"/>
          </p:cNvSpPr>
          <p:nvPr/>
        </p:nvSpPr>
        <p:spPr bwMode="auto">
          <a:xfrm>
            <a:off x="1301454" y="1820863"/>
            <a:ext cx="252413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0426" name="Rectangle 59"/>
          <p:cNvSpPr>
            <a:spLocks noChangeArrowheads="1"/>
          </p:cNvSpPr>
          <p:nvPr/>
        </p:nvSpPr>
        <p:spPr bwMode="auto">
          <a:xfrm>
            <a:off x="1296692" y="3181350"/>
            <a:ext cx="252412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0427" name="Line 60"/>
          <p:cNvSpPr>
            <a:spLocks noChangeShapeType="1"/>
          </p:cNvSpPr>
          <p:nvPr/>
        </p:nvSpPr>
        <p:spPr bwMode="auto">
          <a:xfrm>
            <a:off x="1952329" y="1881188"/>
            <a:ext cx="14795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8" name="Freeform 61"/>
          <p:cNvSpPr>
            <a:spLocks/>
          </p:cNvSpPr>
          <p:nvPr/>
        </p:nvSpPr>
        <p:spPr bwMode="auto">
          <a:xfrm>
            <a:off x="1996779" y="2279650"/>
            <a:ext cx="1395413" cy="979488"/>
          </a:xfrm>
          <a:custGeom>
            <a:avLst/>
            <a:gdLst>
              <a:gd name="T0" fmla="*/ 0 w 967"/>
              <a:gd name="T1" fmla="*/ 2147483647 h 735"/>
              <a:gd name="T2" fmla="*/ 2147483647 w 967"/>
              <a:gd name="T3" fmla="*/ 2147483647 h 735"/>
              <a:gd name="T4" fmla="*/ 2147483647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29" name="Text Box 62"/>
          <p:cNvSpPr txBox="1">
            <a:spLocks noChangeArrowheads="1"/>
          </p:cNvSpPr>
          <p:nvPr/>
        </p:nvSpPr>
        <p:spPr bwMode="auto">
          <a:xfrm>
            <a:off x="1168104" y="3735388"/>
            <a:ext cx="3390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output port contention: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only one red datagram can be transferred.</a:t>
            </a:r>
            <a:br>
              <a:rPr lang="en-US" altLang="en-US" sz="1800"/>
            </a:br>
            <a:r>
              <a:rPr lang="en-US" altLang="en-US" sz="1800" i="1"/>
              <a:t>lower red packet is blocked</a:t>
            </a:r>
          </a:p>
        </p:txBody>
      </p:sp>
      <p:sp>
        <p:nvSpPr>
          <p:cNvPr id="60430" name="Text Box 64"/>
          <p:cNvSpPr txBox="1">
            <a:spLocks noChangeArrowheads="1"/>
          </p:cNvSpPr>
          <p:nvPr/>
        </p:nvSpPr>
        <p:spPr bwMode="auto">
          <a:xfrm>
            <a:off x="2346029" y="2625725"/>
            <a:ext cx="7477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switch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fabric</a:t>
            </a:r>
          </a:p>
        </p:txBody>
      </p:sp>
      <p:sp>
        <p:nvSpPr>
          <p:cNvPr id="60431" name="Line 73"/>
          <p:cNvSpPr>
            <a:spLocks noChangeShapeType="1"/>
          </p:cNvSpPr>
          <p:nvPr/>
        </p:nvSpPr>
        <p:spPr bwMode="auto">
          <a:xfrm>
            <a:off x="1942804" y="2625725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4698704" y="1849438"/>
            <a:ext cx="3249613" cy="3095625"/>
            <a:chOff x="3074" y="2025"/>
            <a:chExt cx="2047" cy="1950"/>
          </a:xfrm>
        </p:grpSpPr>
        <p:grpSp>
          <p:nvGrpSpPr>
            <p:cNvPr id="60435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60445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0446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0465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6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7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60447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0462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3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464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0448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49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50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51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52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453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60454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0459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0460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0461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0455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0456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0457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0458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0436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83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one packet time later: </a:t>
              </a:r>
              <a:r>
                <a:rPr lang="en-US" altLang="en-US" sz="1800" dirty="0" smtClean="0"/>
                <a:t>lower red packet is transferred, so green </a:t>
              </a:r>
              <a:r>
                <a:rPr lang="en-US" altLang="en-US" sz="1800" dirty="0"/>
                <a:t>packet experiences HOL blocking</a:t>
              </a:r>
              <a:endParaRPr lang="en-US" altLang="en-US" sz="1800" i="1" dirty="0"/>
            </a:p>
          </p:txBody>
        </p:sp>
        <p:sp>
          <p:nvSpPr>
            <p:cNvPr id="60437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switch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fabric</a:t>
              </a:r>
            </a:p>
          </p:txBody>
        </p:sp>
        <p:sp>
          <p:nvSpPr>
            <p:cNvPr id="60438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39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40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41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24 h 735"/>
                <a:gd name="T2" fmla="*/ 76 w 967"/>
                <a:gd name="T3" fmla="*/ 24 h 735"/>
                <a:gd name="T4" fmla="*/ 14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42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43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44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5" name="Freeform 71"/>
          <p:cNvSpPr>
            <a:spLocks/>
          </p:cNvSpPr>
          <p:nvPr/>
        </p:nvSpPr>
        <p:spPr bwMode="auto">
          <a:xfrm rot="384535">
            <a:off x="1467735" y="3301550"/>
            <a:ext cx="1760561" cy="219185"/>
          </a:xfrm>
          <a:custGeom>
            <a:avLst/>
            <a:gdLst>
              <a:gd name="T0" fmla="*/ 0 w 967"/>
              <a:gd name="T1" fmla="*/ 24 h 735"/>
              <a:gd name="T2" fmla="*/ 76 w 967"/>
              <a:gd name="T3" fmla="*/ 24 h 735"/>
              <a:gd name="T4" fmla="*/ 141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00B05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5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7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73" y="928824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663279" y="412955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Handling HOL blocking</a:t>
            </a:r>
            <a:endParaRPr lang="en-US" altLang="en-US" dirty="0" smtClean="0"/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8101012" cy="2649538"/>
          </a:xfrm>
        </p:spPr>
        <p:txBody>
          <a:bodyPr>
            <a:normAutofit fontScale="92500"/>
          </a:bodyPr>
          <a:lstStyle/>
          <a:p>
            <a:r>
              <a:rPr lang="en-US" altLang="en-US" sz="2400" dirty="0" smtClean="0"/>
              <a:t>If the fabric speed is increased, more cells can be switched to any one output in a cell interval, HOL blocking can be alleviated</a:t>
            </a:r>
          </a:p>
          <a:p>
            <a:r>
              <a:rPr lang="en-US" altLang="en-US" sz="2400" dirty="0" smtClean="0"/>
              <a:t>For an </a:t>
            </a:r>
            <a:r>
              <a:rPr lang="en-US" altLang="en-US" sz="2400" i="1" dirty="0" err="1" smtClean="0"/>
              <a:t>N</a:t>
            </a:r>
            <a:r>
              <a:rPr lang="en-US" altLang="en-US" sz="2400" dirty="0" err="1" smtClean="0"/>
              <a:t>x</a:t>
            </a:r>
            <a:r>
              <a:rPr lang="en-US" altLang="en-US" sz="2400" i="1" dirty="0" err="1" smtClean="0"/>
              <a:t>N</a:t>
            </a:r>
            <a:r>
              <a:rPr lang="en-US" altLang="en-US" sz="2400" dirty="0" smtClean="0"/>
              <a:t> switch, fabric speed = </a:t>
            </a:r>
            <a:r>
              <a:rPr lang="en-US" altLang="en-US" sz="2400" i="1" dirty="0" smtClean="0"/>
              <a:t>N</a:t>
            </a:r>
            <a:r>
              <a:rPr lang="en-US" altLang="en-US" sz="2400" dirty="0" smtClean="0"/>
              <a:t> x line speed can eliminate HOL blocking</a:t>
            </a:r>
          </a:p>
          <a:p>
            <a:r>
              <a:rPr lang="en-US" altLang="en-US" sz="2400" dirty="0" smtClean="0"/>
              <a:t>With more than one cell switched to a given output in a cell interval, buffers are required at the output port, leading to </a:t>
            </a:r>
            <a:r>
              <a:rPr lang="en-US" altLang="en-US" sz="2400" dirty="0"/>
              <a:t>o</a:t>
            </a:r>
            <a:r>
              <a:rPr lang="en-US" altLang="en-US" sz="2400" dirty="0" smtClean="0"/>
              <a:t>utput port queueing  </a:t>
            </a:r>
          </a:p>
        </p:txBody>
      </p:sp>
    </p:spTree>
    <p:extLst>
      <p:ext uri="{BB962C8B-B14F-4D97-AF65-F5344CB8AC3E}">
        <p14:creationId xmlns:p14="http://schemas.microsoft.com/office/powerpoint/2010/main" val="21978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802" y="947738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507546" y="311341"/>
            <a:ext cx="7772400" cy="730250"/>
          </a:xfrm>
        </p:spPr>
        <p:txBody>
          <a:bodyPr/>
          <a:lstStyle/>
          <a:p>
            <a:r>
              <a:rPr lang="en-US" sz="4000" dirty="0"/>
              <a:t>Output-buffered </a:t>
            </a:r>
            <a:r>
              <a:rPr lang="en-US" sz="4000" dirty="0" smtClean="0"/>
              <a:t>Switches</a:t>
            </a:r>
            <a:endParaRPr lang="en-US" altLang="en-US" dirty="0" smtClean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676054"/>
            <a:ext cx="7772400" cy="11906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allows all incoming cells to arrive at the output port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there is no HOL blocking, the switch can achieve 100% </a:t>
            </a:r>
            <a:r>
              <a:rPr lang="en-US" dirty="0" smtClean="0"/>
              <a:t>throughput</a:t>
            </a:r>
            <a:endParaRPr lang="en-US" altLang="en-US" dirty="0" smtClean="0"/>
          </a:p>
          <a:p>
            <a:r>
              <a:rPr lang="en-US" altLang="en-US" i="1" dirty="0" smtClean="0">
                <a:solidFill>
                  <a:srgbClr val="CC0000"/>
                </a:solidFill>
              </a:rPr>
              <a:t>queueing (delay) and loss due to output port buffer overflow!</a:t>
            </a:r>
            <a:endParaRPr lang="en-US" altLang="en-US" dirty="0" smtClean="0">
              <a:solidFill>
                <a:srgbClr val="CC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447800"/>
            <a:ext cx="4495800" cy="29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0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Switching Fabrics</a:t>
            </a:r>
          </a:p>
          <a:p>
            <a:r>
              <a:rPr lang="en-US" dirty="0" smtClean="0"/>
              <a:t>Buffering Approaches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Throughput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erformance</a:t>
            </a:r>
          </a:p>
          <a:p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2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Throughput of </a:t>
            </a:r>
            <a:r>
              <a:rPr lang="en-US" dirty="0" err="1" smtClean="0"/>
              <a:t>Nonbuffered</a:t>
            </a:r>
            <a:r>
              <a:rPr lang="en-US" dirty="0" smtClean="0"/>
              <a:t> </a:t>
            </a:r>
            <a:r>
              <a:rPr lang="en-US" dirty="0"/>
              <a:t>C</a:t>
            </a:r>
            <a:r>
              <a:rPr lang="en-US" dirty="0" smtClean="0"/>
              <a:t>rossbar </a:t>
            </a:r>
            <a:r>
              <a:rPr lang="en-US" dirty="0"/>
              <a:t>S</a:t>
            </a:r>
            <a:r>
              <a:rPr lang="en-US" dirty="0" smtClean="0"/>
              <a:t>witch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In each cell interval, each line has a cell present with probability </a:t>
                </a:r>
                <a:r>
                  <a:rPr lang="en-US" sz="2400" i="1" dirty="0" smtClean="0"/>
                  <a:t>p</a:t>
                </a:r>
              </a:p>
              <a:p>
                <a:r>
                  <a:rPr lang="en-US" sz="2400" dirty="0"/>
                  <a:t>Cells in different time slots are assumed to be independently generated with the same probability </a:t>
                </a:r>
                <a:r>
                  <a:rPr lang="en-US" sz="2400" i="1" dirty="0"/>
                  <a:t>p</a:t>
                </a:r>
              </a:p>
              <a:p>
                <a:r>
                  <a:rPr lang="en-US" sz="2400" dirty="0" smtClean="0"/>
                  <a:t>Each cell is equally-likely destined to any output link</a:t>
                </a:r>
              </a:p>
              <a:p>
                <a:r>
                  <a:rPr lang="en-US" sz="2400" dirty="0" smtClean="0"/>
                  <a:t>If more than one of the 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 inputs has a cell destined for the same output, all except one will  have to drop the cells</a:t>
                </a:r>
              </a:p>
              <a:p>
                <a:r>
                  <a:rPr lang="en-US" sz="2400" dirty="0" smtClean="0"/>
                  <a:t>Considering a particular output link, the probability a given input line has a cell destined for it is </a:t>
                </a:r>
                <a:r>
                  <a:rPr lang="en-US" sz="2400" i="1" dirty="0" err="1" smtClean="0"/>
                  <a:t>p/N</a:t>
                </a:r>
                <a:endParaRPr lang="en-US" sz="2400" i="1" dirty="0" smtClean="0"/>
              </a:p>
              <a:p>
                <a:r>
                  <a:rPr lang="en-US" sz="2400" dirty="0" smtClean="0"/>
                  <a:t>The probability that this output will receive one cell in a given time slot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525963"/>
              </a:xfrm>
              <a:blipFill>
                <a:blip r:embed="rId2"/>
                <a:stretch>
                  <a:fillRect l="-963" t="-1078" r="-741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26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Router architecture overview</a:t>
            </a:r>
            <a:endParaRPr lang="en-US" altLang="en-US" smtClean="0"/>
          </a:p>
        </p:txBody>
      </p:sp>
      <p:grpSp>
        <p:nvGrpSpPr>
          <p:cNvPr id="50179" name="Group 60"/>
          <p:cNvGrpSpPr>
            <a:grpSpLocks/>
          </p:cNvGrpSpPr>
          <p:nvPr/>
        </p:nvGrpSpPr>
        <p:grpSpPr bwMode="auto">
          <a:xfrm>
            <a:off x="2787650" y="3333750"/>
            <a:ext cx="1609725" cy="2343150"/>
            <a:chOff x="2418" y="1882"/>
            <a:chExt cx="1014" cy="1476"/>
          </a:xfrm>
        </p:grpSpPr>
        <p:sp>
          <p:nvSpPr>
            <p:cNvPr id="50231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32" name="Text Box 48"/>
            <p:cNvSpPr txBox="1">
              <a:spLocks noChangeArrowheads="1"/>
            </p:cNvSpPr>
            <p:nvPr/>
          </p:nvSpPr>
          <p:spPr bwMode="auto">
            <a:xfrm>
              <a:off x="2485" y="2418"/>
              <a:ext cx="876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latin typeface="Arial" panose="020B0604020202020204" pitchFamily="34" charset="0"/>
                </a:rPr>
                <a:t>high-speed </a:t>
              </a:r>
              <a:endParaRPr lang="en-US" altLang="en-US" sz="1800" dirty="0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switching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fabric</a:t>
              </a:r>
            </a:p>
          </p:txBody>
        </p:sp>
      </p:grpSp>
      <p:sp>
        <p:nvSpPr>
          <p:cNvPr id="50180" name="Rectangle 46"/>
          <p:cNvSpPr>
            <a:spLocks noChangeArrowheads="1"/>
          </p:cNvSpPr>
          <p:nvPr/>
        </p:nvSpPr>
        <p:spPr bwMode="auto">
          <a:xfrm>
            <a:off x="2805113" y="2371725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0181" name="Text Box 47"/>
          <p:cNvSpPr txBox="1">
            <a:spLocks noChangeArrowheads="1"/>
          </p:cNvSpPr>
          <p:nvPr/>
        </p:nvSpPr>
        <p:spPr bwMode="auto">
          <a:xfrm>
            <a:off x="2982913" y="2413000"/>
            <a:ext cx="1187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routing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processor</a:t>
            </a:r>
          </a:p>
        </p:txBody>
      </p:sp>
      <p:sp>
        <p:nvSpPr>
          <p:cNvPr id="50182" name="Line 50"/>
          <p:cNvSpPr>
            <a:spLocks noChangeShapeType="1"/>
          </p:cNvSpPr>
          <p:nvPr/>
        </p:nvSpPr>
        <p:spPr bwMode="auto">
          <a:xfrm>
            <a:off x="3533775" y="2890838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0183" name="Group 17"/>
          <p:cNvGrpSpPr>
            <a:grpSpLocks/>
          </p:cNvGrpSpPr>
          <p:nvPr/>
        </p:nvGrpSpPr>
        <p:grpSpPr bwMode="auto">
          <a:xfrm>
            <a:off x="744538" y="3348038"/>
            <a:ext cx="2033587" cy="566737"/>
            <a:chOff x="930" y="1989"/>
            <a:chExt cx="1482" cy="357"/>
          </a:xfrm>
        </p:grpSpPr>
        <p:sp>
          <p:nvSpPr>
            <p:cNvPr id="50226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27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28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29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30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0184" name="Group 18"/>
          <p:cNvGrpSpPr>
            <a:grpSpLocks/>
          </p:cNvGrpSpPr>
          <p:nvPr/>
        </p:nvGrpSpPr>
        <p:grpSpPr bwMode="auto">
          <a:xfrm>
            <a:off x="733425" y="5086350"/>
            <a:ext cx="2058988" cy="566738"/>
            <a:chOff x="930" y="1989"/>
            <a:chExt cx="1482" cy="357"/>
          </a:xfrm>
        </p:grpSpPr>
        <p:sp>
          <p:nvSpPr>
            <p:cNvPr id="50221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22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23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24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25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0185" name="Group 29"/>
          <p:cNvGrpSpPr>
            <a:grpSpLocks/>
          </p:cNvGrpSpPr>
          <p:nvPr/>
        </p:nvGrpSpPr>
        <p:grpSpPr bwMode="auto">
          <a:xfrm rot="2656396">
            <a:off x="1363663" y="4238625"/>
            <a:ext cx="546100" cy="546100"/>
            <a:chOff x="354" y="2715"/>
            <a:chExt cx="344" cy="344"/>
          </a:xfrm>
        </p:grpSpPr>
        <p:sp>
          <p:nvSpPr>
            <p:cNvPr id="50217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18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19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20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0186" name="Text Box 57"/>
          <p:cNvSpPr txBox="1">
            <a:spLocks noChangeArrowheads="1"/>
          </p:cNvSpPr>
          <p:nvPr/>
        </p:nvSpPr>
        <p:spPr bwMode="auto">
          <a:xfrm>
            <a:off x="639763" y="5732463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router input ports</a:t>
            </a:r>
          </a:p>
        </p:txBody>
      </p:sp>
      <p:grpSp>
        <p:nvGrpSpPr>
          <p:cNvPr id="50187" name="Group 37"/>
          <p:cNvGrpSpPr>
            <a:grpSpLocks/>
          </p:cNvGrpSpPr>
          <p:nvPr/>
        </p:nvGrpSpPr>
        <p:grpSpPr bwMode="auto">
          <a:xfrm>
            <a:off x="4344988" y="3352800"/>
            <a:ext cx="1957387" cy="566738"/>
            <a:chOff x="-51" y="2454"/>
            <a:chExt cx="1482" cy="357"/>
          </a:xfrm>
        </p:grpSpPr>
        <p:grpSp>
          <p:nvGrpSpPr>
            <p:cNvPr id="50211" name="Group 36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0213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0214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0215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0216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212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0188" name="Group 38"/>
          <p:cNvGrpSpPr>
            <a:grpSpLocks/>
          </p:cNvGrpSpPr>
          <p:nvPr/>
        </p:nvGrpSpPr>
        <p:grpSpPr bwMode="auto">
          <a:xfrm>
            <a:off x="4364038" y="5086350"/>
            <a:ext cx="2011362" cy="566738"/>
            <a:chOff x="-51" y="2454"/>
            <a:chExt cx="1482" cy="357"/>
          </a:xfrm>
        </p:grpSpPr>
        <p:grpSp>
          <p:nvGrpSpPr>
            <p:cNvPr id="50205" name="Group 39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0207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0208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0209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0210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206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0189" name="Group 51"/>
          <p:cNvGrpSpPr>
            <a:grpSpLocks/>
          </p:cNvGrpSpPr>
          <p:nvPr/>
        </p:nvGrpSpPr>
        <p:grpSpPr bwMode="auto">
          <a:xfrm rot="2656396">
            <a:off x="5230813" y="4229100"/>
            <a:ext cx="546100" cy="546100"/>
            <a:chOff x="354" y="2715"/>
            <a:chExt cx="344" cy="344"/>
          </a:xfrm>
        </p:grpSpPr>
        <p:sp>
          <p:nvSpPr>
            <p:cNvPr id="50201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02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03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0204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0190" name="Text Box 58"/>
          <p:cNvSpPr txBox="1">
            <a:spLocks noChangeArrowheads="1"/>
          </p:cNvSpPr>
          <p:nvPr/>
        </p:nvSpPr>
        <p:spPr bwMode="auto">
          <a:xfrm>
            <a:off x="4664075" y="5773738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router output ports</a:t>
            </a:r>
          </a:p>
        </p:txBody>
      </p:sp>
      <p:pic>
        <p:nvPicPr>
          <p:cNvPr id="50191" name="Picture 6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842963"/>
            <a:ext cx="63531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733425" y="3143250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640513" y="3179763"/>
            <a:ext cx="21859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CC0000"/>
                </a:solidFill>
                <a:latin typeface="Arial" panose="020B0604020202020204" pitchFamily="34" charset="0"/>
              </a:rPr>
              <a:t>forwarding data plane  </a:t>
            </a:r>
            <a:r>
              <a:rPr lang="en-US" altLang="en-US" sz="1600" dirty="0">
                <a:latin typeface="Arial" panose="020B0604020202020204" pitchFamily="34" charset="0"/>
              </a:rPr>
              <a:t>(hardware) </a:t>
            </a:r>
            <a:r>
              <a:rPr lang="en-US" altLang="en-US" sz="1600" dirty="0" smtClean="0">
                <a:latin typeface="Arial" panose="020B0604020202020204" pitchFamily="34" charset="0"/>
              </a:rPr>
              <a:t>operates </a:t>
            </a:r>
            <a:r>
              <a:rPr lang="en-US" altLang="en-US" sz="1600" dirty="0">
                <a:latin typeface="Arial" panose="020B0604020202020204" pitchFamily="34" charset="0"/>
              </a:rPr>
              <a:t>in nanosecond timeframe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53125" y="2076450"/>
            <a:ext cx="28797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CC0000"/>
                </a:solidFill>
                <a:latin typeface="Arial" panose="020B0604020202020204" pitchFamily="34" charset="0"/>
              </a:rPr>
              <a:t>routing, management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CC0000"/>
                </a:solidFill>
                <a:latin typeface="Arial" panose="020B0604020202020204" pitchFamily="34" charset="0"/>
              </a:rPr>
              <a:t>control plane </a:t>
            </a:r>
            <a:r>
              <a:rPr lang="en-US" altLang="en-US" sz="1600">
                <a:latin typeface="Arial" panose="020B0604020202020204" pitchFamily="34" charset="0"/>
              </a:rPr>
              <a:t>(software)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operates in millisecond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time frame</a:t>
            </a:r>
          </a:p>
        </p:txBody>
      </p:sp>
      <p:sp>
        <p:nvSpPr>
          <p:cNvPr id="50195" name="Freeform 10"/>
          <p:cNvSpPr>
            <a:spLocks/>
          </p:cNvSpPr>
          <p:nvPr/>
        </p:nvSpPr>
        <p:spPr bwMode="auto">
          <a:xfrm>
            <a:off x="2198688" y="2667000"/>
            <a:ext cx="512762" cy="73025"/>
          </a:xfrm>
          <a:custGeom>
            <a:avLst/>
            <a:gdLst>
              <a:gd name="T0" fmla="*/ 486109 w 512919"/>
              <a:gd name="T1" fmla="*/ 69504 h 73266"/>
              <a:gd name="T2" fmla="*/ 510412 w 512919"/>
              <a:gd name="T3" fmla="*/ 0 h 73266"/>
              <a:gd name="T4" fmla="*/ 145828 w 512919"/>
              <a:gd name="T5" fmla="*/ 11584 h 73266"/>
              <a:gd name="T6" fmla="*/ 97219 w 512919"/>
              <a:gd name="T7" fmla="*/ 23168 h 73266"/>
              <a:gd name="T8" fmla="*/ 0 w 512919"/>
              <a:gd name="T9" fmla="*/ 11584 h 73266"/>
              <a:gd name="T10" fmla="*/ 0 w 512919"/>
              <a:gd name="T11" fmla="*/ 11584 h 73266"/>
              <a:gd name="T12" fmla="*/ 510412 w 512919"/>
              <a:gd name="T13" fmla="*/ 11584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96" name="Freeform 11"/>
          <p:cNvSpPr>
            <a:spLocks/>
          </p:cNvSpPr>
          <p:nvPr/>
        </p:nvSpPr>
        <p:spPr bwMode="auto">
          <a:xfrm>
            <a:off x="-144463" y="647700"/>
            <a:ext cx="8802688" cy="2197100"/>
          </a:xfrm>
          <a:custGeom>
            <a:avLst/>
            <a:gdLst>
              <a:gd name="T0" fmla="*/ 8251413 w 8802811"/>
              <a:gd name="T1" fmla="*/ 0 h 2197979"/>
              <a:gd name="T2" fmla="*/ 8288037 w 8802811"/>
              <a:gd name="T3" fmla="*/ 351861 h 2197979"/>
              <a:gd name="T4" fmla="*/ 8300249 w 8802811"/>
              <a:gd name="T5" fmla="*/ 982782 h 2197979"/>
              <a:gd name="T6" fmla="*/ 8312461 w 8802811"/>
              <a:gd name="T7" fmla="*/ 1201177 h 2197979"/>
              <a:gd name="T8" fmla="*/ 8336877 w 8802811"/>
              <a:gd name="T9" fmla="*/ 1371041 h 2197979"/>
              <a:gd name="T10" fmla="*/ 8312461 w 8802811"/>
              <a:gd name="T11" fmla="*/ 1298241 h 2197979"/>
              <a:gd name="T12" fmla="*/ 8300249 w 8802811"/>
              <a:gd name="T13" fmla="*/ 1213310 h 2197979"/>
              <a:gd name="T14" fmla="*/ 8288037 w 8802811"/>
              <a:gd name="T15" fmla="*/ 1164781 h 2197979"/>
              <a:gd name="T16" fmla="*/ 8251413 w 8802811"/>
              <a:gd name="T17" fmla="*/ 982782 h 2197979"/>
              <a:gd name="T18" fmla="*/ 8239201 w 8802811"/>
              <a:gd name="T19" fmla="*/ 849317 h 2197979"/>
              <a:gd name="T20" fmla="*/ 8214773 w 8802811"/>
              <a:gd name="T21" fmla="*/ 679454 h 2197979"/>
              <a:gd name="T22" fmla="*/ 8202561 w 8802811"/>
              <a:gd name="T23" fmla="*/ 545990 h 2197979"/>
              <a:gd name="T24" fmla="*/ 8178149 w 8802811"/>
              <a:gd name="T25" fmla="*/ 545990 h 2197979"/>
              <a:gd name="T26" fmla="*/ 8178149 w 8802811"/>
              <a:gd name="T27" fmla="*/ 545990 h 2197979"/>
              <a:gd name="T28" fmla="*/ 8410124 w 8802811"/>
              <a:gd name="T29" fmla="*/ 618786 h 2197979"/>
              <a:gd name="T30" fmla="*/ 8471179 w 8802811"/>
              <a:gd name="T31" fmla="*/ 679454 h 2197979"/>
              <a:gd name="T32" fmla="*/ 8556643 w 8802811"/>
              <a:gd name="T33" fmla="*/ 788650 h 2197979"/>
              <a:gd name="T34" fmla="*/ 8581067 w 8802811"/>
              <a:gd name="T35" fmla="*/ 861450 h 2197979"/>
              <a:gd name="T36" fmla="*/ 8617707 w 8802811"/>
              <a:gd name="T37" fmla="*/ 946381 h 2197979"/>
              <a:gd name="T38" fmla="*/ 8690967 w 8802811"/>
              <a:gd name="T39" fmla="*/ 1176912 h 2197979"/>
              <a:gd name="T40" fmla="*/ 8703163 w 8802811"/>
              <a:gd name="T41" fmla="*/ 1249712 h 2197979"/>
              <a:gd name="T42" fmla="*/ 8715379 w 8802811"/>
              <a:gd name="T43" fmla="*/ 1334643 h 2197979"/>
              <a:gd name="T44" fmla="*/ 8739803 w 8802811"/>
              <a:gd name="T45" fmla="*/ 1395307 h 2197979"/>
              <a:gd name="T46" fmla="*/ 8800855 w 8802811"/>
              <a:gd name="T47" fmla="*/ 1395307 h 2197979"/>
              <a:gd name="T48" fmla="*/ 8800855 w 8802811"/>
              <a:gd name="T49" fmla="*/ 1395307 h 2197979"/>
              <a:gd name="T50" fmla="*/ 8788639 w 8802811"/>
              <a:gd name="T51" fmla="*/ 1662236 h 2197979"/>
              <a:gd name="T52" fmla="*/ 8788639 w 8802811"/>
              <a:gd name="T53" fmla="*/ 1662236 h 2197979"/>
              <a:gd name="T54" fmla="*/ 8703163 w 8802811"/>
              <a:gd name="T55" fmla="*/ 1565172 h 2197979"/>
              <a:gd name="T56" fmla="*/ 8642119 w 8802811"/>
              <a:gd name="T57" fmla="*/ 1504505 h 2197979"/>
              <a:gd name="T58" fmla="*/ 8581067 w 8802811"/>
              <a:gd name="T59" fmla="*/ 1407441 h 2197979"/>
              <a:gd name="T60" fmla="*/ 8507807 w 8802811"/>
              <a:gd name="T61" fmla="*/ 1322509 h 2197979"/>
              <a:gd name="T62" fmla="*/ 8434547 w 8802811"/>
              <a:gd name="T63" fmla="*/ 1225444 h 2197979"/>
              <a:gd name="T64" fmla="*/ 8300249 w 8802811"/>
              <a:gd name="T65" fmla="*/ 1031312 h 2197979"/>
              <a:gd name="T66" fmla="*/ 8226985 w 8802811"/>
              <a:gd name="T67" fmla="*/ 909983 h 2197979"/>
              <a:gd name="T68" fmla="*/ 8214773 w 8802811"/>
              <a:gd name="T69" fmla="*/ 873583 h 2197979"/>
              <a:gd name="T70" fmla="*/ 8190361 w 8802811"/>
              <a:gd name="T71" fmla="*/ 837184 h 2197979"/>
              <a:gd name="T72" fmla="*/ 8178149 w 8802811"/>
              <a:gd name="T73" fmla="*/ 788650 h 2197979"/>
              <a:gd name="T74" fmla="*/ 8129301 w 8802811"/>
              <a:gd name="T75" fmla="*/ 715852 h 2197979"/>
              <a:gd name="T76" fmla="*/ 8117113 w 8802811"/>
              <a:gd name="T77" fmla="*/ 703718 h 2197979"/>
              <a:gd name="T78" fmla="*/ 8214773 w 8802811"/>
              <a:gd name="T79" fmla="*/ 776517 h 2197979"/>
              <a:gd name="T80" fmla="*/ 8251413 w 8802811"/>
              <a:gd name="T81" fmla="*/ 812919 h 2197979"/>
              <a:gd name="T82" fmla="*/ 8361297 w 8802811"/>
              <a:gd name="T83" fmla="*/ 909983 h 2197979"/>
              <a:gd name="T84" fmla="*/ 8434547 w 8802811"/>
              <a:gd name="T85" fmla="*/ 1007048 h 2197979"/>
              <a:gd name="T86" fmla="*/ 8471179 w 8802811"/>
              <a:gd name="T87" fmla="*/ 1043447 h 2197979"/>
              <a:gd name="T88" fmla="*/ 8458971 w 8802811"/>
              <a:gd name="T89" fmla="*/ 1031312 h 2197979"/>
              <a:gd name="T90" fmla="*/ 632602 w 8802811"/>
              <a:gd name="T91" fmla="*/ 2147560 h 2197979"/>
              <a:gd name="T92" fmla="*/ 1523912 w 8802811"/>
              <a:gd name="T93" fmla="*/ 2183960 h 2197979"/>
              <a:gd name="T94" fmla="*/ 1035530 w 8802811"/>
              <a:gd name="T95" fmla="*/ 2147560 h 2197979"/>
              <a:gd name="T96" fmla="*/ 547136 w 8802811"/>
              <a:gd name="T97" fmla="*/ 2099030 h 2197979"/>
              <a:gd name="T98" fmla="*/ 70962 w 8802811"/>
              <a:gd name="T99" fmla="*/ 2074762 h 21979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802811"/>
              <a:gd name="T151" fmla="*/ 0 h 2197979"/>
              <a:gd name="T152" fmla="*/ 8802811 w 8802811"/>
              <a:gd name="T153" fmla="*/ 2197979 h 21979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14" name="Elbow Connector 13"/>
          <p:cNvCxnSpPr>
            <a:cxnSpLocks noChangeShapeType="1"/>
            <a:endCxn id="50224" idx="0"/>
          </p:cNvCxnSpPr>
          <p:nvPr/>
        </p:nvCxnSpPr>
        <p:spPr bwMode="auto">
          <a:xfrm rot="5400000">
            <a:off x="1215231" y="3729832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8" name="Content Placeholder 1"/>
          <p:cNvSpPr>
            <a:spLocks noGrp="1"/>
          </p:cNvSpPr>
          <p:nvPr>
            <p:ph idx="1"/>
          </p:nvPr>
        </p:nvSpPr>
        <p:spPr>
          <a:xfrm>
            <a:off x="533400" y="1287463"/>
            <a:ext cx="7772400" cy="585787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high-level view of generic router architecture:</a:t>
            </a:r>
          </a:p>
        </p:txBody>
      </p:sp>
    </p:spTree>
    <p:extLst>
      <p:ext uri="{BB962C8B-B14F-4D97-AF65-F5344CB8AC3E}">
        <p14:creationId xmlns:p14="http://schemas.microsoft.com/office/powerpoint/2010/main" val="72762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Let a cell interval be </a:t>
                </a:r>
                <a:r>
                  <a:rPr lang="en-US" sz="2400" i="1" dirty="0" smtClean="0"/>
                  <a:t>T</a:t>
                </a:r>
                <a:r>
                  <a:rPr lang="en-US" sz="2400" dirty="0" smtClean="0"/>
                  <a:t> sec long, the throughput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 smtClean="0"/>
                  <a:t> in cells/sec at a given output is given by: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Hence, the switch throughput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For throughput to be maximum, set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=1:</a:t>
                </a:r>
              </a:p>
              <a:p>
                <a:pPr lvl="1"/>
                <a:r>
                  <a:rPr lang="en-US" sz="2000" dirty="0"/>
                  <a:t>f</a:t>
                </a:r>
                <a:r>
                  <a:rPr lang="en-US" sz="2000" dirty="0" smtClean="0"/>
                  <a:t>or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=2,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=0.75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000" dirty="0" smtClean="0"/>
                  <a:t>   (or, normalized throughput=0.75)</a:t>
                </a:r>
              </a:p>
              <a:p>
                <a:pPr lvl="1"/>
                <a:r>
                  <a:rPr lang="en-US" sz="2000" dirty="0" smtClean="0"/>
                  <a:t>For N &gt;&gt;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sz="2000" dirty="0" smtClean="0"/>
                  <a:t>with </a:t>
                </a:r>
                <a:r>
                  <a:rPr lang="en-US" sz="2000" i="1" dirty="0" smtClean="0"/>
                  <a:t>p</a:t>
                </a:r>
                <a:r>
                  <a:rPr lang="en-US" sz="2000" dirty="0" smtClean="0"/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=0.632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199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Throughput of Input-buffered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Time is slotted in the size of a cell transmission time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there are more than one cell contending the </a:t>
            </a:r>
            <a:r>
              <a:rPr lang="en-US" sz="2400" dirty="0" smtClean="0"/>
              <a:t>same output</a:t>
            </a:r>
            <a:r>
              <a:rPr lang="en-US" sz="2400" dirty="0"/>
              <a:t>, only one of them is allowed to pass through the switch and the </a:t>
            </a:r>
            <a:r>
              <a:rPr lang="en-US" sz="2400" dirty="0" smtClean="0"/>
              <a:t>others have </a:t>
            </a:r>
            <a:r>
              <a:rPr lang="en-US" sz="2400" dirty="0"/>
              <a:t>to wait until the next time slot</a:t>
            </a:r>
            <a:endParaRPr lang="en-US" sz="2400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371600"/>
            <a:ext cx="3759958" cy="28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01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Assuming </a:t>
            </a:r>
            <a:r>
              <a:rPr lang="en-US" sz="2400" dirty="0"/>
              <a:t>that all the </a:t>
            </a:r>
            <a:r>
              <a:rPr lang="en-US" sz="2400" dirty="0" smtClean="0"/>
              <a:t>input queues </a:t>
            </a:r>
            <a:r>
              <a:rPr lang="en-US" sz="2400" dirty="0"/>
              <a:t>are </a:t>
            </a:r>
            <a:r>
              <a:rPr lang="en-US" sz="2400" dirty="0" smtClean="0"/>
              <a:t>saturated, i.e., </a:t>
            </a:r>
            <a:r>
              <a:rPr lang="en-US" sz="2400" dirty="0"/>
              <a:t>there are always cells waiting in each </a:t>
            </a:r>
            <a:r>
              <a:rPr lang="en-US" sz="2400" dirty="0" smtClean="0"/>
              <a:t>input buffer</a:t>
            </a:r>
            <a:r>
              <a:rPr lang="en-US" sz="2400" dirty="0"/>
              <a:t>, and whenever a cell is transmitted through the switch, a new </a:t>
            </a:r>
            <a:r>
              <a:rPr lang="en-US" sz="2400" dirty="0" smtClean="0"/>
              <a:t>cell immediately </a:t>
            </a:r>
            <a:r>
              <a:rPr lang="en-US" sz="2400" dirty="0"/>
              <a:t>replaces it at the head of the input </a:t>
            </a:r>
            <a:r>
              <a:rPr lang="en-US" sz="2400" dirty="0" smtClean="0"/>
              <a:t>queue</a:t>
            </a:r>
          </a:p>
          <a:p>
            <a:r>
              <a:rPr lang="en-US" sz="2400" dirty="0"/>
              <a:t>If there are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en-US" sz="2400" dirty="0" smtClean="0"/>
              <a:t>cells waiting </a:t>
            </a:r>
            <a:r>
              <a:rPr lang="en-US" sz="2400" dirty="0"/>
              <a:t>at the heads of input queues addressed to the same output, one </a:t>
            </a:r>
            <a:r>
              <a:rPr lang="en-US" sz="2400" dirty="0" smtClean="0"/>
              <a:t>of them </a:t>
            </a:r>
            <a:r>
              <a:rPr lang="en-US" sz="2400" dirty="0"/>
              <a:t>will be selected at random to pass through the switch. In other </a:t>
            </a:r>
            <a:r>
              <a:rPr lang="en-US" sz="2400" dirty="0" smtClean="0"/>
              <a:t>words, each </a:t>
            </a:r>
            <a:r>
              <a:rPr lang="en-US" sz="2400" dirty="0"/>
              <a:t>of the HOL cells has equal </a:t>
            </a:r>
            <a:r>
              <a:rPr lang="en-US" sz="2400" dirty="0" smtClean="0"/>
              <a:t>probability 1/</a:t>
            </a:r>
            <a:r>
              <a:rPr lang="en-US" sz="2400" i="1" dirty="0" smtClean="0"/>
              <a:t>k</a:t>
            </a:r>
            <a:r>
              <a:rPr lang="en-US" sz="2400" dirty="0" smtClean="0"/>
              <a:t>  </a:t>
            </a:r>
            <a:r>
              <a:rPr lang="en-US" sz="2400" dirty="0"/>
              <a:t>of being </a:t>
            </a:r>
            <a:r>
              <a:rPr lang="en-US" sz="2400" dirty="0" smtClean="0"/>
              <a:t>selected</a:t>
            </a:r>
          </a:p>
        </p:txBody>
      </p:sp>
    </p:spTree>
    <p:extLst>
      <p:ext uri="{BB962C8B-B14F-4D97-AF65-F5344CB8AC3E}">
        <p14:creationId xmlns:p14="http://schemas.microsoft.com/office/powerpoint/2010/main" val="1380136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236" y="4114800"/>
                <a:ext cx="8229600" cy="17065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/>
                  <a:t> represent the total number of cells transmitted through the switch, summing over all output lines, in time slot (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-1)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236" y="4114800"/>
                <a:ext cx="8229600" cy="1706563"/>
              </a:xfrm>
              <a:blipFill>
                <a:blip r:embed="rId2"/>
                <a:stretch>
                  <a:fillRect l="-963" t="-2857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36" y="990600"/>
            <a:ext cx="8077200" cy="259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00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/>
                  <a:t> input queues must each have transmitted a cell, one to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/>
                  <a:t> output lines, freeing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/>
                  <a:t> spaces at the heads of the input queues</a:t>
                </a:r>
              </a:p>
              <a:p>
                <a:r>
                  <a:rPr lang="en-US" sz="2400" dirty="0" smtClean="0"/>
                  <a:t>Since </a:t>
                </a:r>
                <a:r>
                  <a:rPr lang="en-US" sz="2400" dirty="0"/>
                  <a:t>all the input queues are </a:t>
                </a:r>
                <a:r>
                  <a:rPr lang="en-US" sz="2400" dirty="0" smtClean="0"/>
                  <a:t>saturated, each free head of a queue must be filled by a cell during the next time slot</a:t>
                </a:r>
              </a:p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 smtClean="0"/>
                  <a:t> represent the number of these cells moving to the head of freed-up queues in time slot </a:t>
                </a:r>
                <a:r>
                  <a:rPr lang="en-US" sz="2400" i="1" dirty="0" smtClean="0"/>
                  <a:t>m, </a:t>
                </a:r>
                <a:r>
                  <a:rPr lang="en-US" sz="2400" dirty="0" smtClean="0"/>
                  <a:t>that are destined for output line</a:t>
                </a:r>
                <a:r>
                  <a:rPr lang="en-US" sz="2400" i="1" dirty="0" smtClean="0"/>
                  <a:t> </a:t>
                </a:r>
                <a:r>
                  <a:rPr lang="en-US" sz="2400" i="1" dirty="0" err="1" smtClean="0"/>
                  <a:t>i</a:t>
                </a:r>
                <a:endParaRPr lang="en-US" sz="2400" i="1" dirty="0" smtClean="0"/>
              </a:p>
              <a:p>
                <a:r>
                  <a:rPr lang="en-US" sz="2400" dirty="0" smtClean="0"/>
                  <a:t>By continuity,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Also,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1−1/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	where k=0,1,…,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  <a:blipFill>
                <a:blip r:embed="rId2"/>
                <a:stretch>
                  <a:fillRect l="-963" t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289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236" y="685800"/>
                <a:ext cx="8229600" cy="51355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 smtClean="0"/>
                  <a:t> represent the number of cells at the heads of input queues that are destined for output </a:t>
                </a:r>
                <a:r>
                  <a:rPr lang="en-US" sz="2400" i="1" dirty="0" err="1" smtClean="0"/>
                  <a:t>i</a:t>
                </a:r>
                <a:r>
                  <a:rPr lang="en-US" sz="2400" dirty="0" smtClean="0"/>
                  <a:t>, but are </a:t>
                </a:r>
                <a:r>
                  <a:rPr lang="en-US" sz="2400" i="1" dirty="0" smtClean="0"/>
                  <a:t>not</a:t>
                </a:r>
                <a:r>
                  <a:rPr lang="en-US" sz="2400" dirty="0" smtClean="0"/>
                  <a:t> selected for transmission in time slot </a:t>
                </a:r>
                <a:r>
                  <a:rPr lang="en-US" sz="2400" i="1" dirty="0" smtClean="0"/>
                  <a:t>m, </a:t>
                </a:r>
                <a:r>
                  <a:rPr lang="en-US" sz="2400" dirty="0" smtClean="0"/>
                  <a:t>then we have</a:t>
                </a:r>
                <a:r>
                  <a:rPr lang="en-US" sz="2400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400" i="1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max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Taking the limit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→∞,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Based on queueing theory, the mean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/>
                  <a:t> is given by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2(1−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/>
                  <a:t> 		(1)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is the utilization of an output line, and is to be    determined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236" y="685800"/>
                <a:ext cx="8229600" cy="5135563"/>
              </a:xfrm>
              <a:blipFill>
                <a:blip r:embed="rId2"/>
                <a:stretch>
                  <a:fillRect l="-1111" t="-713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771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236" y="685800"/>
                <a:ext cx="8229600" cy="51355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Returning to the definitions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 smtClean="0"/>
                  <a:t>, by throughput continuity, we have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In the stationary case,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 smtClean="0"/>
                  <a:t> , and taking expectation on both sides: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But, by definition,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, hence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    (2)</a:t>
                </a:r>
              </a:p>
              <a:p>
                <a:r>
                  <a:rPr lang="en-US" sz="2400" dirty="0" smtClean="0"/>
                  <a:t>Equating (1) and (2),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2(1−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/>
                  <a:t>   </a:t>
                </a:r>
                <a:endParaRPr lang="en-US" sz="24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=2−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=0.586</m:t>
                    </m:r>
                  </m:oMath>
                </a14:m>
                <a:r>
                  <a:rPr lang="en-US" sz="2400" dirty="0" smtClean="0"/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236" y="685800"/>
                <a:ext cx="8229600" cy="5135563"/>
              </a:xfrm>
              <a:blipFill>
                <a:blip r:embed="rId2"/>
                <a:stretch>
                  <a:fillRect l="-963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777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Switching Fabrics</a:t>
            </a:r>
          </a:p>
          <a:p>
            <a:r>
              <a:rPr lang="en-US" dirty="0" smtClean="0"/>
              <a:t>Buffering Approaches</a:t>
            </a:r>
          </a:p>
          <a:p>
            <a:r>
              <a:rPr lang="en-US" dirty="0" smtClean="0"/>
              <a:t>Throughput </a:t>
            </a:r>
            <a:r>
              <a:rPr lang="en-US" dirty="0"/>
              <a:t>P</a:t>
            </a:r>
            <a:r>
              <a:rPr lang="en-US" dirty="0" smtClean="0"/>
              <a:t>erformance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Scheduling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8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005" y="809626"/>
            <a:ext cx="2970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55588"/>
            <a:ext cx="7772400" cy="685800"/>
          </a:xfrm>
          <a:extLst>
            <a:ext uri="{FAA26D3D-D897-4be2-8F04-BA451C77F1D7}"/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Output ports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529" y="4330412"/>
            <a:ext cx="7772400" cy="914400"/>
          </a:xfrm>
          <a:extLst>
            <a:ext uri="{FAA26D3D-D897-4be2-8F04-BA451C77F1D7}"/>
          </a:extLst>
        </p:spPr>
        <p:txBody>
          <a:bodyPr>
            <a:normAutofit fontScale="55000" lnSpcReduction="20000"/>
          </a:bodyPr>
          <a:lstStyle/>
          <a:p>
            <a:pP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buffering</a:t>
            </a:r>
            <a:r>
              <a:rPr lang="en-US" dirty="0">
                <a:ea typeface="ＭＳ Ｐゴシック" charset="0"/>
                <a:cs typeface="+mn-cs"/>
              </a:rPr>
              <a:t> required when datagrams arrive from fabric faster than the transmission </a:t>
            </a:r>
            <a:r>
              <a:rPr lang="en-US" dirty="0" smtClean="0">
                <a:ea typeface="ＭＳ Ｐゴシック" charset="0"/>
                <a:cs typeface="+mn-cs"/>
              </a:rPr>
              <a:t>rate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scheduling discipline</a:t>
            </a:r>
            <a:r>
              <a:rPr lang="en-US" dirty="0">
                <a:ea typeface="ＭＳ Ｐゴシック" charset="0"/>
                <a:cs typeface="+mn-cs"/>
              </a:rPr>
              <a:t> chooses among queued datagrams for transmission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406650" y="1473200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5329238" y="1931988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line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termination</a:t>
            </a: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4019550" y="165893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1448" name="Line 10"/>
          <p:cNvSpPr>
            <a:spLocks noChangeShapeType="1"/>
          </p:cNvSpPr>
          <p:nvPr/>
        </p:nvSpPr>
        <p:spPr bwMode="auto">
          <a:xfrm>
            <a:off x="3841750" y="237807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49" name="Line 11"/>
          <p:cNvSpPr>
            <a:spLocks noChangeShapeType="1"/>
          </p:cNvSpPr>
          <p:nvPr/>
        </p:nvSpPr>
        <p:spPr bwMode="auto">
          <a:xfrm>
            <a:off x="5175250" y="2335213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0" name="Line 12"/>
          <p:cNvSpPr>
            <a:spLocks noChangeShapeType="1"/>
          </p:cNvSpPr>
          <p:nvPr/>
        </p:nvSpPr>
        <p:spPr bwMode="auto">
          <a:xfrm flipV="1">
            <a:off x="6732588" y="2376488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1" name="Rectangle 13"/>
          <p:cNvSpPr>
            <a:spLocks noChangeArrowheads="1"/>
          </p:cNvSpPr>
          <p:nvPr/>
        </p:nvSpPr>
        <p:spPr bwMode="auto">
          <a:xfrm>
            <a:off x="4052888" y="1968500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link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layer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protocol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(send)</a:t>
            </a:r>
          </a:p>
        </p:txBody>
      </p:sp>
      <p:sp>
        <p:nvSpPr>
          <p:cNvPr id="61452" name="Rectangle 16"/>
          <p:cNvSpPr>
            <a:spLocks noChangeArrowheads="1"/>
          </p:cNvSpPr>
          <p:nvPr/>
        </p:nvSpPr>
        <p:spPr bwMode="auto">
          <a:xfrm>
            <a:off x="847725" y="176212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switch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fabric</a:t>
            </a:r>
          </a:p>
        </p:txBody>
      </p:sp>
      <p:grpSp>
        <p:nvGrpSpPr>
          <p:cNvPr id="61453" name="Group 28"/>
          <p:cNvGrpSpPr>
            <a:grpSpLocks/>
          </p:cNvGrpSpPr>
          <p:nvPr/>
        </p:nvGrpSpPr>
        <p:grpSpPr bwMode="auto">
          <a:xfrm>
            <a:off x="2559050" y="1609725"/>
            <a:ext cx="1247775" cy="1504950"/>
            <a:chOff x="3180" y="909"/>
            <a:chExt cx="786" cy="948"/>
          </a:xfrm>
        </p:grpSpPr>
        <p:sp>
          <p:nvSpPr>
            <p:cNvPr id="61461" name="Rectangle 8"/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462" name="Text Box 14"/>
            <p:cNvSpPr txBox="1">
              <a:spLocks noChangeArrowheads="1"/>
            </p:cNvSpPr>
            <p:nvPr/>
          </p:nvSpPr>
          <p:spPr bwMode="auto">
            <a:xfrm>
              <a:off x="3232" y="917"/>
              <a:ext cx="72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datagram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buffer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queueing</a:t>
              </a:r>
            </a:p>
          </p:txBody>
        </p:sp>
        <p:grpSp>
          <p:nvGrpSpPr>
            <p:cNvPr id="61463" name="Group 17"/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61464" name="Rectangle 18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465" name="Line 19"/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466" name="Line 20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467" name="Line 21"/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468" name="Line 22"/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469" name="Line 23"/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470" name="Line 24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471" name="Line 25"/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472" name="Line 26"/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1454" name="Line 27"/>
          <p:cNvSpPr>
            <a:spLocks noChangeShapeType="1"/>
          </p:cNvSpPr>
          <p:nvPr/>
        </p:nvSpPr>
        <p:spPr bwMode="auto">
          <a:xfrm>
            <a:off x="1770063" y="1338263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455" name="Line 9"/>
          <p:cNvSpPr>
            <a:spLocks noChangeShapeType="1"/>
          </p:cNvSpPr>
          <p:nvPr/>
        </p:nvSpPr>
        <p:spPr bwMode="auto">
          <a:xfrm flipV="1">
            <a:off x="1762125" y="2420938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052888" y="3526128"/>
            <a:ext cx="4695825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Datagram (packets) can be lost due to congestion, lack of buffers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16005" y="5232250"/>
            <a:ext cx="6124575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Priority scheduling – who gets best performance, network neutrality</a:t>
            </a:r>
          </a:p>
        </p:txBody>
      </p:sp>
    </p:spTree>
    <p:extLst>
      <p:ext uri="{BB962C8B-B14F-4D97-AF65-F5344CB8AC3E}">
        <p14:creationId xmlns:p14="http://schemas.microsoft.com/office/powerpoint/2010/main" val="21495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r>
              <a:rPr lang="en-US" altLang="en-US" sz="4000" smtClean="0"/>
              <a:t>Scheduling mechanisms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262938" cy="358298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i="1" smtClean="0">
                <a:solidFill>
                  <a:srgbClr val="CC0000"/>
                </a:solidFill>
              </a:rPr>
              <a:t>scheduling: </a:t>
            </a:r>
            <a:r>
              <a:rPr lang="en-US" altLang="en-US" smtClean="0"/>
              <a:t>choose next packet to send on link</a:t>
            </a:r>
          </a:p>
          <a:p>
            <a:r>
              <a:rPr lang="en-US" altLang="en-US" i="1" smtClean="0">
                <a:solidFill>
                  <a:srgbClr val="CC0000"/>
                </a:solidFill>
              </a:rPr>
              <a:t>FIFO (first in first out) scheduling: </a:t>
            </a:r>
            <a:r>
              <a:rPr lang="en-US" altLang="en-US" smtClean="0"/>
              <a:t>send in order of arrival to queue</a:t>
            </a:r>
          </a:p>
          <a:p>
            <a:pPr lvl="1"/>
            <a:r>
              <a:rPr lang="en-US" altLang="en-US" smtClean="0">
                <a:latin typeface="Gill Sans MT" panose="020B0502020104020203" pitchFamily="34" charset="0"/>
                <a:cs typeface="Gill Sans MT" panose="020B0502020104020203" pitchFamily="34" charset="0"/>
              </a:rPr>
              <a:t>real-world example?</a:t>
            </a:r>
          </a:p>
          <a:p>
            <a:pPr lvl="1"/>
            <a:r>
              <a:rPr lang="en-US" altLang="en-US" i="1" smtClean="0">
                <a:solidFill>
                  <a:srgbClr val="000099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discard policy: </a:t>
            </a:r>
            <a:r>
              <a:rPr lang="en-US" altLang="en-US" smtClean="0">
                <a:latin typeface="Gill Sans MT" panose="020B0502020104020203" pitchFamily="34" charset="0"/>
                <a:cs typeface="Gill Sans MT" panose="020B0502020104020203" pitchFamily="34" charset="0"/>
              </a:rPr>
              <a:t>if packet arrives to full queue: who to discard?</a:t>
            </a:r>
          </a:p>
          <a:p>
            <a:pPr lvl="2">
              <a:lnSpc>
                <a:spcPts val="2275"/>
              </a:lnSpc>
            </a:pPr>
            <a:r>
              <a:rPr lang="en-US" altLang="en-US" sz="2400" i="1" smtClean="0">
                <a:solidFill>
                  <a:srgbClr val="000099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tail drop: </a:t>
            </a:r>
            <a:r>
              <a:rPr lang="en-US" altLang="en-US" sz="2400" smtClean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drop arriving packet</a:t>
            </a:r>
          </a:p>
          <a:p>
            <a:pPr lvl="2">
              <a:lnSpc>
                <a:spcPts val="2275"/>
              </a:lnSpc>
            </a:pPr>
            <a:r>
              <a:rPr lang="en-US" altLang="en-US" sz="2400" i="1" smtClean="0">
                <a:solidFill>
                  <a:srgbClr val="000099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priority: </a:t>
            </a:r>
            <a:r>
              <a:rPr lang="en-US" altLang="en-US" sz="2400" smtClean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drop/remove on priority basis</a:t>
            </a:r>
          </a:p>
          <a:p>
            <a:pPr lvl="2">
              <a:lnSpc>
                <a:spcPts val="2275"/>
              </a:lnSpc>
            </a:pPr>
            <a:r>
              <a:rPr lang="en-US" altLang="en-US" sz="2400" i="1" smtClean="0">
                <a:solidFill>
                  <a:srgbClr val="000099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random: </a:t>
            </a:r>
            <a:r>
              <a:rPr lang="en-US" altLang="en-US" sz="2400" smtClean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drop/remove randomly</a:t>
            </a:r>
          </a:p>
        </p:txBody>
      </p:sp>
      <p:pic>
        <p:nvPicPr>
          <p:cNvPr id="6451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26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4517" name="Group 25"/>
          <p:cNvGrpSpPr>
            <a:grpSpLocks/>
          </p:cNvGrpSpPr>
          <p:nvPr/>
        </p:nvGrpSpPr>
        <p:grpSpPr bwMode="auto">
          <a:xfrm>
            <a:off x="3771900" y="5132388"/>
            <a:ext cx="939800" cy="565150"/>
            <a:chOff x="1670312" y="2562997"/>
            <a:chExt cx="940317" cy="565219"/>
          </a:xfrm>
        </p:grpSpPr>
        <p:grpSp>
          <p:nvGrpSpPr>
            <p:cNvPr id="64528" name="Group 28"/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64530" name="Rectangle 30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64531" name="Straight Connector 31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32" name="Straight Connector 32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33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34" name="Straight Connector 34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35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36" name="Straight Connector 36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4537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4529" name="Rectangle 29"/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4518" name="Oval 27"/>
          <p:cNvSpPr>
            <a:spLocks noChangeArrowheads="1"/>
          </p:cNvSpPr>
          <p:nvPr/>
        </p:nvSpPr>
        <p:spPr bwMode="auto">
          <a:xfrm>
            <a:off x="4799013" y="5103813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64519" name="Straight Arrow Connector 11"/>
          <p:cNvCxnSpPr>
            <a:cxnSpLocks noChangeShapeType="1"/>
          </p:cNvCxnSpPr>
          <p:nvPr/>
        </p:nvCxnSpPr>
        <p:spPr bwMode="auto">
          <a:xfrm>
            <a:off x="2532063" y="5414963"/>
            <a:ext cx="1054100" cy="0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0" name="TextBox 17"/>
          <p:cNvSpPr txBox="1">
            <a:spLocks noChangeArrowheads="1"/>
          </p:cNvSpPr>
          <p:nvPr/>
        </p:nvSpPr>
        <p:spPr bwMode="auto">
          <a:xfrm>
            <a:off x="3514725" y="5699125"/>
            <a:ext cx="127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(waiting area)</a:t>
            </a:r>
          </a:p>
        </p:txBody>
      </p:sp>
      <p:sp>
        <p:nvSpPr>
          <p:cNvPr id="64521" name="TextBox 18"/>
          <p:cNvSpPr txBox="1">
            <a:spLocks noChangeArrowheads="1"/>
          </p:cNvSpPr>
          <p:nvPr/>
        </p:nvSpPr>
        <p:spPr bwMode="auto">
          <a:xfrm>
            <a:off x="2673350" y="5459413"/>
            <a:ext cx="763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arrivals</a:t>
            </a:r>
          </a:p>
        </p:txBody>
      </p:sp>
      <p:cxnSp>
        <p:nvCxnSpPr>
          <p:cNvPr id="64522" name="Straight Arrow Connector 20"/>
          <p:cNvCxnSpPr>
            <a:cxnSpLocks noChangeShapeType="1"/>
          </p:cNvCxnSpPr>
          <p:nvPr/>
        </p:nvCxnSpPr>
        <p:spPr bwMode="auto">
          <a:xfrm>
            <a:off x="5632450" y="5400675"/>
            <a:ext cx="906463" cy="4763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2"/>
          <p:cNvSpPr txBox="1">
            <a:spLocks noChangeArrowheads="1"/>
          </p:cNvSpPr>
          <p:nvPr/>
        </p:nvSpPr>
        <p:spPr bwMode="auto">
          <a:xfrm>
            <a:off x="5724525" y="5508625"/>
            <a:ext cx="10429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64524" name="TextBox 23"/>
          <p:cNvSpPr txBox="1">
            <a:spLocks noChangeArrowheads="1"/>
          </p:cNvSpPr>
          <p:nvPr/>
        </p:nvSpPr>
        <p:spPr bwMode="auto">
          <a:xfrm>
            <a:off x="4714875" y="5703888"/>
            <a:ext cx="852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(server)</a:t>
            </a:r>
          </a:p>
        </p:txBody>
      </p:sp>
      <p:cxnSp>
        <p:nvCxnSpPr>
          <p:cNvPr id="64525" name="Straight Arrow Connector 52"/>
          <p:cNvCxnSpPr>
            <a:cxnSpLocks noChangeShapeType="1"/>
            <a:stCxn id="64529" idx="3"/>
            <a:endCxn id="64518" idx="2"/>
          </p:cNvCxnSpPr>
          <p:nvPr/>
        </p:nvCxnSpPr>
        <p:spPr bwMode="auto">
          <a:xfrm>
            <a:off x="4711700" y="5414963"/>
            <a:ext cx="87313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745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46" y="80705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12"/>
          <p:cNvSpPr>
            <a:spLocks noChangeArrowheads="1"/>
          </p:cNvSpPr>
          <p:nvPr/>
        </p:nvSpPr>
        <p:spPr bwMode="auto">
          <a:xfrm>
            <a:off x="1917700" y="1306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04" name="Rectangle 13"/>
          <p:cNvSpPr>
            <a:spLocks noChangeArrowheads="1"/>
          </p:cNvSpPr>
          <p:nvPr/>
        </p:nvSpPr>
        <p:spPr bwMode="auto">
          <a:xfrm>
            <a:off x="2073275" y="1820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termination</a:t>
            </a:r>
          </a:p>
        </p:txBody>
      </p:sp>
      <p:sp>
        <p:nvSpPr>
          <p:cNvPr id="51205" name="Rectangle 14"/>
          <p:cNvSpPr>
            <a:spLocks noChangeArrowheads="1"/>
          </p:cNvSpPr>
          <p:nvPr/>
        </p:nvSpPr>
        <p:spPr bwMode="auto">
          <a:xfrm>
            <a:off x="3697288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06" name="Rectangle 15"/>
          <p:cNvSpPr>
            <a:spLocks noChangeArrowheads="1"/>
          </p:cNvSpPr>
          <p:nvPr/>
        </p:nvSpPr>
        <p:spPr bwMode="auto">
          <a:xfrm>
            <a:off x="5048250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07" name="Line 16"/>
          <p:cNvSpPr>
            <a:spLocks noChangeShapeType="1"/>
          </p:cNvSpPr>
          <p:nvPr/>
        </p:nvSpPr>
        <p:spPr bwMode="auto">
          <a:xfrm>
            <a:off x="1641475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08" name="Line 30"/>
          <p:cNvSpPr>
            <a:spLocks noChangeShapeType="1"/>
          </p:cNvSpPr>
          <p:nvPr/>
        </p:nvSpPr>
        <p:spPr bwMode="auto">
          <a:xfrm>
            <a:off x="3509963" y="2211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09" name="Line 31"/>
          <p:cNvSpPr>
            <a:spLocks noChangeShapeType="1"/>
          </p:cNvSpPr>
          <p:nvPr/>
        </p:nvSpPr>
        <p:spPr bwMode="auto">
          <a:xfrm>
            <a:off x="4852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0" name="Line 32"/>
          <p:cNvSpPr>
            <a:spLocks noChangeShapeType="1"/>
          </p:cNvSpPr>
          <p:nvPr/>
        </p:nvSpPr>
        <p:spPr bwMode="auto">
          <a:xfrm flipV="1">
            <a:off x="6243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1" name="Rectangle 33"/>
          <p:cNvSpPr>
            <a:spLocks noChangeArrowheads="1"/>
          </p:cNvSpPr>
          <p:nvPr/>
        </p:nvSpPr>
        <p:spPr bwMode="auto">
          <a:xfrm>
            <a:off x="3730625" y="1801813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layer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protocol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(receive)</a:t>
            </a:r>
          </a:p>
        </p:txBody>
      </p:sp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5080000" y="1455738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lookup,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forwarding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queueing</a:t>
            </a:r>
          </a:p>
        </p:txBody>
      </p:sp>
      <p:sp>
        <p:nvSpPr>
          <p:cNvPr id="51213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93688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Input port functions</a:t>
            </a:r>
            <a:endParaRPr lang="en-US" altLang="en-US" smtClean="0"/>
          </a:p>
        </p:txBody>
      </p:sp>
      <p:sp>
        <p:nvSpPr>
          <p:cNvPr id="512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94075" y="3746500"/>
            <a:ext cx="5456238" cy="2667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decentralized switching</a:t>
            </a:r>
            <a:r>
              <a:rPr lang="en-US" altLang="en-US" sz="2400" i="1" smtClean="0">
                <a:solidFill>
                  <a:srgbClr val="000099"/>
                </a:solidFill>
              </a:rPr>
              <a:t>:</a:t>
            </a:r>
            <a:r>
              <a:rPr lang="en-US" altLang="en-US" sz="2400" smtClean="0">
                <a:solidFill>
                  <a:srgbClr val="000099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200" smtClean="0"/>
              <a:t>using header field values, lookup output port using forwarding table in input port memory </a:t>
            </a:r>
            <a:r>
              <a:rPr lang="en-US" altLang="en-US" sz="2200" i="1" smtClean="0"/>
              <a:t>(“match plus action”)</a:t>
            </a:r>
          </a:p>
          <a:p>
            <a:pPr>
              <a:lnSpc>
                <a:spcPct val="90000"/>
              </a:lnSpc>
            </a:pPr>
            <a:r>
              <a:rPr lang="en-US" altLang="en-US" sz="2200" smtClean="0"/>
              <a:t>goal: complete input port processing at </a:t>
            </a:r>
            <a:r>
              <a:rPr lang="ja-JP" altLang="en-US" sz="2200" smtClean="0"/>
              <a:t>‘</a:t>
            </a:r>
            <a:r>
              <a:rPr lang="en-US" altLang="ja-JP" sz="2200" smtClean="0"/>
              <a:t>line speed</a:t>
            </a:r>
            <a:r>
              <a:rPr lang="ja-JP" altLang="en-US" sz="2200" smtClean="0"/>
              <a:t>’</a:t>
            </a:r>
            <a:endParaRPr lang="en-US" altLang="ja-JP" sz="2200" smtClean="0"/>
          </a:p>
          <a:p>
            <a:pPr>
              <a:lnSpc>
                <a:spcPct val="90000"/>
              </a:lnSpc>
            </a:pPr>
            <a:r>
              <a:rPr lang="en-US" altLang="en-US" sz="2200" smtClean="0"/>
              <a:t>queuing: if datagrams arrive faster than forwarding rate into switch fabric</a:t>
            </a:r>
          </a:p>
        </p:txBody>
      </p:sp>
      <p:sp>
        <p:nvSpPr>
          <p:cNvPr id="51215" name="Text Box 5"/>
          <p:cNvSpPr txBox="1">
            <a:spLocks noChangeArrowheads="1"/>
          </p:cNvSpPr>
          <p:nvPr/>
        </p:nvSpPr>
        <p:spPr bwMode="auto">
          <a:xfrm>
            <a:off x="201613" y="3054350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physical layer: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bit-level reception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16" name="Text Box 6"/>
          <p:cNvSpPr txBox="1">
            <a:spLocks noChangeArrowheads="1"/>
          </p:cNvSpPr>
          <p:nvPr/>
        </p:nvSpPr>
        <p:spPr bwMode="auto">
          <a:xfrm>
            <a:off x="569913" y="3783013"/>
            <a:ext cx="1820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data link layer: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e.g., Ethernet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see chapter 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217" name="Line 45"/>
          <p:cNvSpPr>
            <a:spLocks noChangeShapeType="1"/>
          </p:cNvSpPr>
          <p:nvPr/>
        </p:nvSpPr>
        <p:spPr bwMode="auto">
          <a:xfrm>
            <a:off x="6969125" y="690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18" name="Rectangle 46"/>
          <p:cNvSpPr>
            <a:spLocks noChangeArrowheads="1"/>
          </p:cNvSpPr>
          <p:nvPr/>
        </p:nvSpPr>
        <p:spPr bwMode="auto">
          <a:xfrm>
            <a:off x="7061200" y="181927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switch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fabric</a:t>
            </a:r>
          </a:p>
        </p:txBody>
      </p:sp>
      <p:grpSp>
        <p:nvGrpSpPr>
          <p:cNvPr id="51219" name="Group 56"/>
          <p:cNvGrpSpPr>
            <a:grpSpLocks/>
          </p:cNvGrpSpPr>
          <p:nvPr/>
        </p:nvGrpSpPr>
        <p:grpSpPr bwMode="auto">
          <a:xfrm>
            <a:off x="5175250" y="2062163"/>
            <a:ext cx="993775" cy="468312"/>
            <a:chOff x="310" y="3526"/>
            <a:chExt cx="1040" cy="457"/>
          </a:xfrm>
        </p:grpSpPr>
        <p:sp>
          <p:nvSpPr>
            <p:cNvPr id="51225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226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7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8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29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0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1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2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33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220" name="Line 58"/>
          <p:cNvSpPr>
            <a:spLocks noChangeShapeType="1"/>
          </p:cNvSpPr>
          <p:nvPr/>
        </p:nvSpPr>
        <p:spPr bwMode="auto">
          <a:xfrm flipV="1">
            <a:off x="2386013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1" name="Line 59"/>
          <p:cNvSpPr>
            <a:spLocks noChangeShapeType="1"/>
          </p:cNvSpPr>
          <p:nvPr/>
        </p:nvSpPr>
        <p:spPr bwMode="auto">
          <a:xfrm flipV="1">
            <a:off x="2405063" y="2940050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22" name="Line 60"/>
          <p:cNvSpPr>
            <a:spLocks noChangeShapeType="1"/>
          </p:cNvSpPr>
          <p:nvPr/>
        </p:nvSpPr>
        <p:spPr bwMode="auto">
          <a:xfrm flipV="1">
            <a:off x="4910138" y="3070225"/>
            <a:ext cx="669925" cy="790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3185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r>
              <a:rPr lang="en-US" altLang="en-US" smtClean="0"/>
              <a:t>Scheduling policies: priority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289050"/>
            <a:ext cx="3705225" cy="51038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</a:rPr>
              <a:t>priority scheduling: </a:t>
            </a:r>
            <a:r>
              <a:rPr lang="en-US" altLang="en-US" smtClean="0"/>
              <a:t>send highest priority queued packet </a:t>
            </a:r>
          </a:p>
          <a:p>
            <a:r>
              <a:rPr lang="en-US" altLang="en-US" smtClean="0"/>
              <a:t>multiple </a:t>
            </a:r>
            <a:r>
              <a:rPr lang="en-US" altLang="en-US" i="1" smtClean="0"/>
              <a:t>classes</a:t>
            </a:r>
            <a:r>
              <a:rPr lang="en-US" altLang="en-US" smtClean="0"/>
              <a:t>, with different priorities</a:t>
            </a:r>
          </a:p>
          <a:p>
            <a:pPr lvl="1"/>
            <a:r>
              <a:rPr lang="en-US" altLang="en-US" smtClean="0">
                <a:latin typeface="Gill Sans MT" panose="020B0502020104020203" pitchFamily="34" charset="0"/>
                <a:cs typeface="Gill Sans MT" panose="020B0502020104020203" pitchFamily="34" charset="0"/>
              </a:rPr>
              <a:t>class may depend on marking or other header info, e.g. IP source/dest, port numbers, etc.</a:t>
            </a:r>
          </a:p>
          <a:p>
            <a:pPr lvl="1"/>
            <a:r>
              <a:rPr lang="en-US" altLang="en-US" smtClean="0">
                <a:latin typeface="Gill Sans MT" panose="020B0502020104020203" pitchFamily="34" charset="0"/>
                <a:cs typeface="Gill Sans MT" panose="020B0502020104020203" pitchFamily="34" charset="0"/>
              </a:rPr>
              <a:t>real world example? </a:t>
            </a:r>
          </a:p>
        </p:txBody>
      </p:sp>
      <p:grpSp>
        <p:nvGrpSpPr>
          <p:cNvPr id="65541" name="Group 8"/>
          <p:cNvGrpSpPr>
            <a:grpSpLocks/>
          </p:cNvGrpSpPr>
          <p:nvPr/>
        </p:nvGrpSpPr>
        <p:grpSpPr bwMode="auto">
          <a:xfrm>
            <a:off x="4683125" y="1214438"/>
            <a:ext cx="4051300" cy="2263775"/>
            <a:chOff x="251257" y="1325350"/>
            <a:chExt cx="4051177" cy="2263278"/>
          </a:xfrm>
        </p:grpSpPr>
        <p:grpSp>
          <p:nvGrpSpPr>
            <p:cNvPr id="65624" name="Group 9"/>
            <p:cNvGrpSpPr>
              <a:grpSpLocks/>
            </p:cNvGrpSpPr>
            <p:nvPr/>
          </p:nvGrpSpPr>
          <p:grpSpPr bwMode="auto">
            <a:xfrm>
              <a:off x="1008970" y="1860956"/>
              <a:ext cx="2431250" cy="1240418"/>
              <a:chOff x="5418640" y="1702302"/>
              <a:chExt cx="2431250" cy="1240418"/>
            </a:xfrm>
          </p:grpSpPr>
          <p:grpSp>
            <p:nvGrpSpPr>
              <p:cNvPr id="2" name="Group 25"/>
              <p:cNvGrpSpPr>
                <a:grpSpLocks/>
              </p:cNvGrpSpPr>
              <p:nvPr/>
            </p:nvGrpSpPr>
            <p:grpSpPr bwMode="auto">
              <a:xfrm>
                <a:off x="6179876" y="2377501"/>
                <a:ext cx="929822" cy="565219"/>
                <a:chOff x="1670312" y="2562997"/>
                <a:chExt cx="929822" cy="565219"/>
              </a:xfrm>
            </p:grpSpPr>
            <p:grpSp>
              <p:nvGrpSpPr>
                <p:cNvPr id="65654" name="Group 3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5658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65659" name="Straight Connector 4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60" name="Straight Connector 4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61" name="Straight Connector 4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62" name="Straight Connector 4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63" name="Straight Connector 4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64" name="Straight Connector 4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65" name="Straight Connector 4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41" name="Rectangle 40"/>
                <p:cNvSpPr/>
                <p:nvPr/>
              </p:nvSpPr>
              <p:spPr>
                <a:xfrm>
                  <a:off x="2254738" y="2571262"/>
                  <a:ext cx="336062" cy="547076"/>
                </a:xfrm>
                <a:prstGeom prst="rect">
                  <a:avLst/>
                </a:prstGeom>
                <a:gradFill flip="none" rotWithShape="1">
                  <a:gsLst>
                    <a:gs pos="99000">
                      <a:srgbClr val="006633">
                        <a:alpha val="71000"/>
                      </a:srgb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15875">
                  <a:noFill/>
                </a:ln>
              </p:spPr>
              <p:txBody>
                <a:bodyPr wrap="none"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smtClean="0">
                    <a:latin typeface="Comic Sans MS" pitchFamily="66" charset="0"/>
                  </a:endParaRPr>
                </a:p>
              </p:txBody>
            </p:sp>
          </p:grpSp>
          <p:grpSp>
            <p:nvGrpSpPr>
              <p:cNvPr id="65641" name="Group 26"/>
              <p:cNvGrpSpPr>
                <a:grpSpLocks/>
              </p:cNvGrpSpPr>
              <p:nvPr/>
            </p:nvGrpSpPr>
            <p:grpSpPr bwMode="auto">
              <a:xfrm>
                <a:off x="6146757" y="1702302"/>
                <a:ext cx="940317" cy="565219"/>
                <a:chOff x="1670312" y="2562997"/>
                <a:chExt cx="940317" cy="565219"/>
              </a:xfrm>
            </p:grpSpPr>
            <p:grpSp>
              <p:nvGrpSpPr>
                <p:cNvPr id="3" name="Group 2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564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65647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48" name="Straight Connector 3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49" name="Straight Connector 3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50" name="Straight Connector 3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51" name="Straight Connector 3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52" name="Straight Connector 3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5653" name="Straight Connector 3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5645" name="Rectangle 30"/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47076"/>
                </a:xfrm>
                <a:prstGeom prst="rect">
                  <a:avLst/>
                </a:prstGeom>
                <a:solidFill>
                  <a:srgbClr val="CC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5642" name="Isosceles Triangle 27"/>
              <p:cNvSpPr>
                <a:spLocks noChangeArrowheads="1"/>
              </p:cNvSpPr>
              <p:nvPr/>
            </p:nvSpPr>
            <p:spPr bwMode="auto">
              <a:xfrm rot="5400000">
                <a:off x="5346244" y="2083057"/>
                <a:ext cx="575027" cy="43023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643" name="Oval 28"/>
              <p:cNvSpPr>
                <a:spLocks noChangeArrowheads="1"/>
              </p:cNvSpPr>
              <p:nvPr/>
            </p:nvSpPr>
            <p:spPr bwMode="auto">
              <a:xfrm>
                <a:off x="7216951" y="2016897"/>
                <a:ext cx="632939" cy="62881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65625" name="Straight Arrow Connector 10"/>
            <p:cNvCxnSpPr>
              <a:cxnSpLocks noChangeShapeType="1"/>
              <a:stCxn id="65642" idx="0"/>
              <a:endCxn id="65646" idx="1"/>
            </p:cNvCxnSpPr>
            <p:nvPr/>
          </p:nvCxnSpPr>
          <p:spPr bwMode="auto">
            <a:xfrm flipV="1">
              <a:off x="1439206" y="2142535"/>
              <a:ext cx="297881" cy="314295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26" name="Straight Arrow Connector 11"/>
            <p:cNvCxnSpPr>
              <a:cxnSpLocks noChangeShapeType="1"/>
              <a:stCxn id="65642" idx="0"/>
              <a:endCxn id="65658" idx="1"/>
            </p:cNvCxnSpPr>
            <p:nvPr/>
          </p:nvCxnSpPr>
          <p:spPr bwMode="auto">
            <a:xfrm>
              <a:off x="1439206" y="2456830"/>
              <a:ext cx="331000" cy="360904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27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414946" y="2332657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28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413380" y="2589841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29" name="Straight Arrow Connector 14"/>
            <p:cNvCxnSpPr>
              <a:cxnSpLocks noChangeShapeType="1"/>
              <a:endCxn id="65643" idx="1"/>
            </p:cNvCxnSpPr>
            <p:nvPr/>
          </p:nvCxnSpPr>
          <p:spPr bwMode="auto">
            <a:xfrm>
              <a:off x="2675605" y="2143260"/>
              <a:ext cx="224368" cy="124379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30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2699077" y="2677595"/>
              <a:ext cx="185641" cy="157128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31" name="Straight Arrow Connector 16"/>
            <p:cNvCxnSpPr>
              <a:cxnSpLocks noChangeShapeType="1"/>
            </p:cNvCxnSpPr>
            <p:nvPr/>
          </p:nvCxnSpPr>
          <p:spPr bwMode="auto">
            <a:xfrm>
              <a:off x="3435754" y="2488459"/>
              <a:ext cx="390968" cy="1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632" name="TextBox 17"/>
            <p:cNvSpPr txBox="1">
              <a:spLocks noChangeArrowheads="1"/>
            </p:cNvSpPr>
            <p:nvPr/>
          </p:nvSpPr>
          <p:spPr bwMode="auto">
            <a:xfrm>
              <a:off x="1145802" y="1325350"/>
              <a:ext cx="17053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high priority queue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(waiting area)</a:t>
              </a:r>
            </a:p>
          </p:txBody>
        </p:sp>
        <p:sp>
          <p:nvSpPr>
            <p:cNvPr id="65633" name="TextBox 18"/>
            <p:cNvSpPr txBox="1">
              <a:spLocks noChangeArrowheads="1"/>
            </p:cNvSpPr>
            <p:nvPr/>
          </p:nvSpPr>
          <p:spPr bwMode="auto">
            <a:xfrm>
              <a:off x="1272157" y="3065408"/>
              <a:ext cx="15917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low priority queue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(waiting area)</a:t>
              </a:r>
            </a:p>
          </p:txBody>
        </p:sp>
        <p:sp>
          <p:nvSpPr>
            <p:cNvPr id="65634" name="TextBox 19"/>
            <p:cNvSpPr txBox="1">
              <a:spLocks noChangeArrowheads="1"/>
            </p:cNvSpPr>
            <p:nvPr/>
          </p:nvSpPr>
          <p:spPr bwMode="auto">
            <a:xfrm>
              <a:off x="251257" y="2002904"/>
              <a:ext cx="763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65635" name="TextBox 20"/>
            <p:cNvSpPr txBox="1">
              <a:spLocks noChangeArrowheads="1"/>
            </p:cNvSpPr>
            <p:nvPr/>
          </p:nvSpPr>
          <p:spPr bwMode="auto">
            <a:xfrm>
              <a:off x="778235" y="2735146"/>
              <a:ext cx="7873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classify</a:t>
              </a:r>
            </a:p>
          </p:txBody>
        </p:sp>
        <p:cxnSp>
          <p:nvCxnSpPr>
            <p:cNvPr id="65636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563003" y="2333194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637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3561437" y="2590378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638" name="TextBox 23"/>
            <p:cNvSpPr txBox="1">
              <a:spLocks noChangeArrowheads="1"/>
            </p:cNvSpPr>
            <p:nvPr/>
          </p:nvSpPr>
          <p:spPr bwMode="auto">
            <a:xfrm>
              <a:off x="3259448" y="2003441"/>
              <a:ext cx="1042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65639" name="TextBox 24"/>
            <p:cNvSpPr txBox="1">
              <a:spLocks noChangeArrowheads="1"/>
            </p:cNvSpPr>
            <p:nvPr/>
          </p:nvSpPr>
          <p:spPr bwMode="auto">
            <a:xfrm>
              <a:off x="2706310" y="2735682"/>
              <a:ext cx="8529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 (server)</a:t>
              </a:r>
            </a:p>
          </p:txBody>
        </p:sp>
      </p:grpSp>
      <p:cxnSp>
        <p:nvCxnSpPr>
          <p:cNvPr id="65542" name="Straight Connector 49"/>
          <p:cNvCxnSpPr>
            <a:cxnSpLocks noChangeShapeType="1"/>
          </p:cNvCxnSpPr>
          <p:nvPr/>
        </p:nvCxnSpPr>
        <p:spPr bwMode="auto">
          <a:xfrm>
            <a:off x="5489575" y="4460875"/>
            <a:ext cx="3230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3" name="Straight Connector 50"/>
          <p:cNvCxnSpPr>
            <a:cxnSpLocks noChangeShapeType="1"/>
          </p:cNvCxnSpPr>
          <p:nvPr/>
        </p:nvCxnSpPr>
        <p:spPr bwMode="auto">
          <a:xfrm>
            <a:off x="5491163" y="5232400"/>
            <a:ext cx="3230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5599113" y="4467225"/>
            <a:ext cx="347662" cy="754063"/>
            <a:chOff x="2797204" y="2989241"/>
            <a:chExt cx="347099" cy="755477"/>
          </a:xfrm>
        </p:grpSpPr>
        <p:sp>
          <p:nvSpPr>
            <p:cNvPr id="65620" name="Rectangle 52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65621" name="Group 53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5622" name="Oval 5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623" name="TextBox 5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5948363" y="4471988"/>
            <a:ext cx="346075" cy="755650"/>
            <a:chOff x="2797204" y="2989241"/>
            <a:chExt cx="347099" cy="755477"/>
          </a:xfrm>
        </p:grpSpPr>
        <p:sp>
          <p:nvSpPr>
            <p:cNvPr id="65616" name="Rectangle 5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65617" name="Group 5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5618" name="Oval 5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619" name="TextBox 6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12" name="Group 61"/>
          <p:cNvGrpSpPr>
            <a:grpSpLocks/>
          </p:cNvGrpSpPr>
          <p:nvPr/>
        </p:nvGrpSpPr>
        <p:grpSpPr bwMode="auto">
          <a:xfrm>
            <a:off x="6299200" y="4467225"/>
            <a:ext cx="346075" cy="755650"/>
            <a:chOff x="997686" y="3954289"/>
            <a:chExt cx="347099" cy="755477"/>
          </a:xfrm>
        </p:grpSpPr>
        <p:sp>
          <p:nvSpPr>
            <p:cNvPr id="65612" name="Rectangle 6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65613" name="Group 6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5614" name="Oval 6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615" name="TextBox 6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14" name="Group 66"/>
          <p:cNvGrpSpPr>
            <a:grpSpLocks/>
          </p:cNvGrpSpPr>
          <p:nvPr/>
        </p:nvGrpSpPr>
        <p:grpSpPr bwMode="auto">
          <a:xfrm>
            <a:off x="6654800" y="4465638"/>
            <a:ext cx="347663" cy="754062"/>
            <a:chOff x="2797204" y="2989241"/>
            <a:chExt cx="347099" cy="755477"/>
          </a:xfrm>
        </p:grpSpPr>
        <p:sp>
          <p:nvSpPr>
            <p:cNvPr id="65608" name="Rectangle 6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65609" name="Group 6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5610" name="Oval 6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611" name="TextBox 7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7716838" y="4473575"/>
            <a:ext cx="347662" cy="755650"/>
            <a:chOff x="997686" y="3954289"/>
            <a:chExt cx="347099" cy="755477"/>
          </a:xfrm>
        </p:grpSpPr>
        <p:sp>
          <p:nvSpPr>
            <p:cNvPr id="65604" name="Rectangle 7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65605" name="Group 7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5606" name="Oval 7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607" name="TextBox 7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7562850" y="3776663"/>
            <a:ext cx="298450" cy="657225"/>
            <a:chOff x="4760251" y="2300242"/>
            <a:chExt cx="298780" cy="656159"/>
          </a:xfrm>
        </p:grpSpPr>
        <p:cxnSp>
          <p:nvCxnSpPr>
            <p:cNvPr id="65600" name="Straight Connector 77"/>
            <p:cNvCxnSpPr>
              <a:cxnSpLocks noChangeShapeType="1"/>
            </p:cNvCxnSpPr>
            <p:nvPr/>
          </p:nvCxnSpPr>
          <p:spPr bwMode="auto">
            <a:xfrm>
              <a:off x="4912310" y="2592956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601" name="Group 78"/>
            <p:cNvGrpSpPr>
              <a:grpSpLocks/>
            </p:cNvGrpSpPr>
            <p:nvPr/>
          </p:nvGrpSpPr>
          <p:grpSpPr bwMode="auto">
            <a:xfrm>
              <a:off x="4760251" y="2300242"/>
              <a:ext cx="298780" cy="338554"/>
              <a:chOff x="6623318" y="3519940"/>
              <a:chExt cx="298780" cy="338554"/>
            </a:xfrm>
          </p:grpSpPr>
          <p:sp>
            <p:nvSpPr>
              <p:cNvPr id="65602" name="Oval 7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603" name="TextBox 80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20" name="Group 81"/>
          <p:cNvGrpSpPr>
            <a:grpSpLocks/>
          </p:cNvGrpSpPr>
          <p:nvPr/>
        </p:nvGrpSpPr>
        <p:grpSpPr bwMode="auto">
          <a:xfrm>
            <a:off x="7921625" y="5243513"/>
            <a:ext cx="298450" cy="677862"/>
            <a:chOff x="5119335" y="3766271"/>
            <a:chExt cx="298780" cy="677232"/>
          </a:xfrm>
        </p:grpSpPr>
        <p:cxnSp>
          <p:nvCxnSpPr>
            <p:cNvPr id="65596" name="Straight Connector 82"/>
            <p:cNvCxnSpPr>
              <a:cxnSpLocks noChangeShapeType="1"/>
            </p:cNvCxnSpPr>
            <p:nvPr/>
          </p:nvCxnSpPr>
          <p:spPr bwMode="auto">
            <a:xfrm>
              <a:off x="5256634" y="3766271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597" name="Group 83"/>
            <p:cNvGrpSpPr>
              <a:grpSpLocks/>
            </p:cNvGrpSpPr>
            <p:nvPr/>
          </p:nvGrpSpPr>
          <p:grpSpPr bwMode="auto">
            <a:xfrm>
              <a:off x="5119335" y="4104949"/>
              <a:ext cx="298780" cy="338554"/>
              <a:chOff x="6623318" y="3519940"/>
              <a:chExt cx="298780" cy="338554"/>
            </a:xfrm>
          </p:grpSpPr>
          <p:sp>
            <p:nvSpPr>
              <p:cNvPr id="65598" name="Oval 8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599" name="TextBox 85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22" name="Group 86"/>
          <p:cNvGrpSpPr>
            <a:grpSpLocks/>
          </p:cNvGrpSpPr>
          <p:nvPr/>
        </p:nvGrpSpPr>
        <p:grpSpPr bwMode="auto">
          <a:xfrm>
            <a:off x="5576888" y="3505200"/>
            <a:ext cx="298450" cy="936625"/>
            <a:chOff x="2774212" y="2028763"/>
            <a:chExt cx="298780" cy="935975"/>
          </a:xfrm>
        </p:grpSpPr>
        <p:cxnSp>
          <p:nvCxnSpPr>
            <p:cNvPr id="65592" name="Straight Connector 87"/>
            <p:cNvCxnSpPr>
              <a:cxnSpLocks noChangeShapeType="1"/>
            </p:cNvCxnSpPr>
            <p:nvPr/>
          </p:nvCxnSpPr>
          <p:spPr bwMode="auto">
            <a:xfrm>
              <a:off x="2916985" y="2311177"/>
              <a:ext cx="12403" cy="653561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593" name="Group 88"/>
            <p:cNvGrpSpPr>
              <a:grpSpLocks/>
            </p:cNvGrpSpPr>
            <p:nvPr/>
          </p:nvGrpSpPr>
          <p:grpSpPr bwMode="auto">
            <a:xfrm>
              <a:off x="2774212" y="2028763"/>
              <a:ext cx="298780" cy="338554"/>
              <a:chOff x="6631486" y="3519940"/>
              <a:chExt cx="298780" cy="338554"/>
            </a:xfrm>
          </p:grpSpPr>
          <p:sp>
            <p:nvSpPr>
              <p:cNvPr id="65594" name="Oval 8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595" name="TextBox 90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24" name="Group 91"/>
          <p:cNvGrpSpPr>
            <a:grpSpLocks/>
          </p:cNvGrpSpPr>
          <p:nvPr/>
        </p:nvGrpSpPr>
        <p:grpSpPr bwMode="auto">
          <a:xfrm>
            <a:off x="6518275" y="5246688"/>
            <a:ext cx="298450" cy="674687"/>
            <a:chOff x="3715481" y="3769050"/>
            <a:chExt cx="298780" cy="675327"/>
          </a:xfrm>
        </p:grpSpPr>
        <p:cxnSp>
          <p:nvCxnSpPr>
            <p:cNvPr id="65588" name="Straight Connector 92"/>
            <p:cNvCxnSpPr>
              <a:cxnSpLocks noChangeShapeType="1"/>
            </p:cNvCxnSpPr>
            <p:nvPr/>
          </p:nvCxnSpPr>
          <p:spPr bwMode="auto">
            <a:xfrm>
              <a:off x="3846513" y="3769050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589" name="Group 93"/>
            <p:cNvGrpSpPr>
              <a:grpSpLocks/>
            </p:cNvGrpSpPr>
            <p:nvPr/>
          </p:nvGrpSpPr>
          <p:grpSpPr bwMode="auto">
            <a:xfrm>
              <a:off x="3715481" y="4105823"/>
              <a:ext cx="298780" cy="338554"/>
              <a:chOff x="6631486" y="3519940"/>
              <a:chExt cx="298780" cy="338554"/>
            </a:xfrm>
          </p:grpSpPr>
          <p:sp>
            <p:nvSpPr>
              <p:cNvPr id="65590" name="Oval 9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591" name="TextBox 95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26" name="Group 96"/>
          <p:cNvGrpSpPr>
            <a:grpSpLocks/>
          </p:cNvGrpSpPr>
          <p:nvPr/>
        </p:nvGrpSpPr>
        <p:grpSpPr bwMode="auto">
          <a:xfrm>
            <a:off x="5427663" y="3794125"/>
            <a:ext cx="298450" cy="641350"/>
            <a:chOff x="2625635" y="2316906"/>
            <a:chExt cx="298780" cy="640969"/>
          </a:xfrm>
        </p:grpSpPr>
        <p:cxnSp>
          <p:nvCxnSpPr>
            <p:cNvPr id="65584" name="Straight Connector 97"/>
            <p:cNvCxnSpPr>
              <a:cxnSpLocks noChangeShapeType="1"/>
            </p:cNvCxnSpPr>
            <p:nvPr/>
          </p:nvCxnSpPr>
          <p:spPr bwMode="auto">
            <a:xfrm>
              <a:off x="2774013" y="25944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585" name="Group 98"/>
            <p:cNvGrpSpPr>
              <a:grpSpLocks/>
            </p:cNvGrpSpPr>
            <p:nvPr/>
          </p:nvGrpSpPr>
          <p:grpSpPr bwMode="auto">
            <a:xfrm>
              <a:off x="2625635" y="2316906"/>
              <a:ext cx="298780" cy="338554"/>
              <a:chOff x="7118580" y="4088704"/>
              <a:chExt cx="298780" cy="338554"/>
            </a:xfrm>
          </p:grpSpPr>
          <p:sp>
            <p:nvSpPr>
              <p:cNvPr id="65586" name="Oval 9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587" name="TextBox 100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28" name="Group 101"/>
          <p:cNvGrpSpPr>
            <a:grpSpLocks/>
          </p:cNvGrpSpPr>
          <p:nvPr/>
        </p:nvGrpSpPr>
        <p:grpSpPr bwMode="auto">
          <a:xfrm>
            <a:off x="5810250" y="5253038"/>
            <a:ext cx="298450" cy="660400"/>
            <a:chOff x="3007422" y="3776327"/>
            <a:chExt cx="298780" cy="659661"/>
          </a:xfrm>
        </p:grpSpPr>
        <p:cxnSp>
          <p:nvCxnSpPr>
            <p:cNvPr id="65580" name="Straight Connector 102"/>
            <p:cNvCxnSpPr>
              <a:cxnSpLocks noChangeShapeType="1"/>
            </p:cNvCxnSpPr>
            <p:nvPr/>
          </p:nvCxnSpPr>
          <p:spPr bwMode="auto">
            <a:xfrm>
              <a:off x="3148837" y="3776327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581" name="Group 103"/>
            <p:cNvGrpSpPr>
              <a:grpSpLocks/>
            </p:cNvGrpSpPr>
            <p:nvPr/>
          </p:nvGrpSpPr>
          <p:grpSpPr bwMode="auto">
            <a:xfrm>
              <a:off x="3007422" y="4097434"/>
              <a:ext cx="298780" cy="338554"/>
              <a:chOff x="7118580" y="4088704"/>
              <a:chExt cx="298780" cy="338554"/>
            </a:xfrm>
          </p:grpSpPr>
          <p:sp>
            <p:nvSpPr>
              <p:cNvPr id="65582" name="Oval 10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583" name="TextBox 105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30" name="Group 106"/>
          <p:cNvGrpSpPr>
            <a:grpSpLocks/>
          </p:cNvGrpSpPr>
          <p:nvPr/>
        </p:nvGrpSpPr>
        <p:grpSpPr bwMode="auto">
          <a:xfrm>
            <a:off x="5708650" y="3810000"/>
            <a:ext cx="298450" cy="642938"/>
            <a:chOff x="2905934" y="2332859"/>
            <a:chExt cx="298780" cy="642655"/>
          </a:xfrm>
        </p:grpSpPr>
        <p:cxnSp>
          <p:nvCxnSpPr>
            <p:cNvPr id="65576" name="Straight Connector 107"/>
            <p:cNvCxnSpPr>
              <a:cxnSpLocks noChangeShapeType="1"/>
            </p:cNvCxnSpPr>
            <p:nvPr/>
          </p:nvCxnSpPr>
          <p:spPr bwMode="auto">
            <a:xfrm>
              <a:off x="3044835" y="261206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577" name="Group 108"/>
            <p:cNvGrpSpPr>
              <a:grpSpLocks/>
            </p:cNvGrpSpPr>
            <p:nvPr/>
          </p:nvGrpSpPr>
          <p:grpSpPr bwMode="auto">
            <a:xfrm>
              <a:off x="2905934" y="2332859"/>
              <a:ext cx="298780" cy="338554"/>
              <a:chOff x="7126748" y="4088704"/>
              <a:chExt cx="298780" cy="338554"/>
            </a:xfrm>
          </p:grpSpPr>
          <p:sp>
            <p:nvSpPr>
              <p:cNvPr id="65578" name="Oval 10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579" name="TextBox 11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65640" name="Group 111"/>
          <p:cNvGrpSpPr>
            <a:grpSpLocks/>
          </p:cNvGrpSpPr>
          <p:nvPr/>
        </p:nvGrpSpPr>
        <p:grpSpPr bwMode="auto">
          <a:xfrm>
            <a:off x="6169025" y="5248275"/>
            <a:ext cx="298450" cy="669925"/>
            <a:chOff x="3366049" y="3770526"/>
            <a:chExt cx="298780" cy="670225"/>
          </a:xfrm>
        </p:grpSpPr>
        <p:cxnSp>
          <p:nvCxnSpPr>
            <p:cNvPr id="65572" name="Straight Connector 112"/>
            <p:cNvCxnSpPr>
              <a:cxnSpLocks noChangeShapeType="1"/>
            </p:cNvCxnSpPr>
            <p:nvPr/>
          </p:nvCxnSpPr>
          <p:spPr bwMode="auto">
            <a:xfrm>
              <a:off x="3496795" y="3770526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573" name="Group 113"/>
            <p:cNvGrpSpPr>
              <a:grpSpLocks/>
            </p:cNvGrpSpPr>
            <p:nvPr/>
          </p:nvGrpSpPr>
          <p:grpSpPr bwMode="auto">
            <a:xfrm>
              <a:off x="3366049" y="4102197"/>
              <a:ext cx="298780" cy="338554"/>
              <a:chOff x="7126748" y="4088704"/>
              <a:chExt cx="298780" cy="338554"/>
            </a:xfrm>
          </p:grpSpPr>
          <p:sp>
            <p:nvSpPr>
              <p:cNvPr id="65574" name="Oval 11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575" name="TextBox 11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65644" name="Group 116"/>
          <p:cNvGrpSpPr>
            <a:grpSpLocks/>
          </p:cNvGrpSpPr>
          <p:nvPr/>
        </p:nvGrpSpPr>
        <p:grpSpPr bwMode="auto">
          <a:xfrm>
            <a:off x="6865938" y="5237163"/>
            <a:ext cx="300037" cy="679450"/>
            <a:chOff x="4064326" y="3759579"/>
            <a:chExt cx="298780" cy="680611"/>
          </a:xfrm>
        </p:grpSpPr>
        <p:cxnSp>
          <p:nvCxnSpPr>
            <p:cNvPr id="65568" name="Straight Connector 117"/>
            <p:cNvCxnSpPr>
              <a:cxnSpLocks noChangeShapeType="1"/>
            </p:cNvCxnSpPr>
            <p:nvPr/>
          </p:nvCxnSpPr>
          <p:spPr bwMode="auto">
            <a:xfrm>
              <a:off x="4196385" y="375957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569" name="Group 118"/>
            <p:cNvGrpSpPr>
              <a:grpSpLocks/>
            </p:cNvGrpSpPr>
            <p:nvPr/>
          </p:nvGrpSpPr>
          <p:grpSpPr bwMode="auto">
            <a:xfrm>
              <a:off x="4064326" y="4101636"/>
              <a:ext cx="298780" cy="338554"/>
              <a:chOff x="7126748" y="4088704"/>
              <a:chExt cx="298780" cy="338554"/>
            </a:xfrm>
          </p:grpSpPr>
          <p:sp>
            <p:nvSpPr>
              <p:cNvPr id="65570" name="Oval 11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571" name="TextBox 12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65655" name="Group 121"/>
          <p:cNvGrpSpPr>
            <a:grpSpLocks/>
          </p:cNvGrpSpPr>
          <p:nvPr/>
        </p:nvGrpSpPr>
        <p:grpSpPr bwMode="auto">
          <a:xfrm>
            <a:off x="6330950" y="3789363"/>
            <a:ext cx="298450" cy="647700"/>
            <a:chOff x="3528567" y="2312591"/>
            <a:chExt cx="298780" cy="646584"/>
          </a:xfrm>
        </p:grpSpPr>
        <p:cxnSp>
          <p:nvCxnSpPr>
            <p:cNvPr id="65564" name="Straight Connector 122"/>
            <p:cNvCxnSpPr>
              <a:cxnSpLocks noChangeShapeType="1"/>
            </p:cNvCxnSpPr>
            <p:nvPr/>
          </p:nvCxnSpPr>
          <p:spPr bwMode="auto">
            <a:xfrm>
              <a:off x="3677779" y="25957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5565" name="Group 123"/>
            <p:cNvGrpSpPr>
              <a:grpSpLocks/>
            </p:cNvGrpSpPr>
            <p:nvPr/>
          </p:nvGrpSpPr>
          <p:grpSpPr bwMode="auto">
            <a:xfrm>
              <a:off x="3528567" y="2312591"/>
              <a:ext cx="298780" cy="338554"/>
              <a:chOff x="7126748" y="4088704"/>
              <a:chExt cx="298780" cy="338554"/>
            </a:xfrm>
          </p:grpSpPr>
          <p:sp>
            <p:nvSpPr>
              <p:cNvPr id="65566" name="Oval 12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5567" name="TextBox 12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65559" name="TextBox 126"/>
          <p:cNvSpPr txBox="1">
            <a:spLocks noChangeArrowheads="1"/>
          </p:cNvSpPr>
          <p:nvPr/>
        </p:nvSpPr>
        <p:spPr bwMode="auto">
          <a:xfrm>
            <a:off x="4743450" y="4062413"/>
            <a:ext cx="806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arrivals</a:t>
            </a:r>
          </a:p>
        </p:txBody>
      </p:sp>
      <p:sp>
        <p:nvSpPr>
          <p:cNvPr id="65560" name="TextBox 127"/>
          <p:cNvSpPr txBox="1">
            <a:spLocks noChangeArrowheads="1"/>
          </p:cNvSpPr>
          <p:nvPr/>
        </p:nvSpPr>
        <p:spPr bwMode="auto">
          <a:xfrm>
            <a:off x="4767263" y="5260975"/>
            <a:ext cx="1087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65561" name="TextBox 128"/>
          <p:cNvSpPr txBox="1">
            <a:spLocks noChangeArrowheads="1"/>
          </p:cNvSpPr>
          <p:nvPr/>
        </p:nvSpPr>
        <p:spPr bwMode="auto">
          <a:xfrm>
            <a:off x="4789488" y="4567238"/>
            <a:ext cx="860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ts val="1275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packet in service</a:t>
            </a:r>
          </a:p>
        </p:txBody>
      </p:sp>
    </p:spTree>
    <p:extLst>
      <p:ext uri="{BB962C8B-B14F-4D97-AF65-F5344CB8AC3E}">
        <p14:creationId xmlns:p14="http://schemas.microsoft.com/office/powerpoint/2010/main" val="17635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8461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772400" cy="1143000"/>
          </a:xfrm>
        </p:spPr>
        <p:txBody>
          <a:bodyPr/>
          <a:lstStyle/>
          <a:p>
            <a:r>
              <a:rPr lang="en-US" altLang="en-US" smtClean="0"/>
              <a:t>Scheduling policies: still more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214438"/>
            <a:ext cx="7772400" cy="755650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Round Robin (RR) scheduling:</a:t>
            </a:r>
          </a:p>
          <a:p>
            <a:r>
              <a:rPr lang="en-US" altLang="en-US" dirty="0" smtClean="0"/>
              <a:t>multiple classes</a:t>
            </a:r>
          </a:p>
          <a:p>
            <a:r>
              <a:rPr lang="en-US" altLang="en-US" dirty="0" smtClean="0"/>
              <a:t>cyclically scan class queues, sending one complete packet from each class (if available)</a:t>
            </a:r>
          </a:p>
        </p:txBody>
      </p:sp>
      <p:grpSp>
        <p:nvGrpSpPr>
          <p:cNvPr id="66565" name="Group 1"/>
          <p:cNvGrpSpPr>
            <a:grpSpLocks/>
          </p:cNvGrpSpPr>
          <p:nvPr/>
        </p:nvGrpSpPr>
        <p:grpSpPr bwMode="auto">
          <a:xfrm>
            <a:off x="2132013" y="3421063"/>
            <a:ext cx="3978275" cy="2414587"/>
            <a:chOff x="4743786" y="3505977"/>
            <a:chExt cx="3978331" cy="2414740"/>
          </a:xfrm>
        </p:grpSpPr>
        <p:cxnSp>
          <p:nvCxnSpPr>
            <p:cNvPr id="66568" name="Straight Connector 6"/>
            <p:cNvCxnSpPr>
              <a:cxnSpLocks noChangeShapeType="1"/>
            </p:cNvCxnSpPr>
            <p:nvPr/>
          </p:nvCxnSpPr>
          <p:spPr bwMode="auto">
            <a:xfrm>
              <a:off x="5489275" y="4460807"/>
              <a:ext cx="3230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569" name="Straight Connector 7"/>
            <p:cNvCxnSpPr>
              <a:cxnSpLocks noChangeShapeType="1"/>
            </p:cNvCxnSpPr>
            <p:nvPr/>
          </p:nvCxnSpPr>
          <p:spPr bwMode="auto">
            <a:xfrm>
              <a:off x="5491778" y="5232334"/>
              <a:ext cx="3230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6570" name="Group 8"/>
            <p:cNvGrpSpPr>
              <a:grpSpLocks/>
            </p:cNvGrpSpPr>
            <p:nvPr/>
          </p:nvGrpSpPr>
          <p:grpSpPr bwMode="auto">
            <a:xfrm>
              <a:off x="5599591" y="4466455"/>
              <a:ext cx="347099" cy="755477"/>
              <a:chOff x="2797204" y="2989241"/>
              <a:chExt cx="347099" cy="755477"/>
            </a:xfrm>
          </p:grpSpPr>
          <p:sp>
            <p:nvSpPr>
              <p:cNvPr id="66638" name="Rectangle 9"/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6639" name="Group 10"/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66640" name="Oval 11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41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66571" name="Group 13"/>
            <p:cNvGrpSpPr>
              <a:grpSpLocks/>
            </p:cNvGrpSpPr>
            <p:nvPr/>
          </p:nvGrpSpPr>
          <p:grpSpPr bwMode="auto">
            <a:xfrm>
              <a:off x="6300545" y="4463205"/>
              <a:ext cx="347099" cy="755477"/>
              <a:chOff x="2797204" y="2989241"/>
              <a:chExt cx="347099" cy="755477"/>
            </a:xfrm>
          </p:grpSpPr>
          <p:sp>
            <p:nvSpPr>
              <p:cNvPr id="66634" name="Rectangle 14"/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6635" name="Group 15"/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66636" name="Oval 16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37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66572" name="Group 18"/>
            <p:cNvGrpSpPr>
              <a:grpSpLocks/>
            </p:cNvGrpSpPr>
            <p:nvPr/>
          </p:nvGrpSpPr>
          <p:grpSpPr bwMode="auto">
            <a:xfrm>
              <a:off x="5949418" y="4467757"/>
              <a:ext cx="347099" cy="755477"/>
              <a:chOff x="997686" y="3954289"/>
              <a:chExt cx="347099" cy="755477"/>
            </a:xfrm>
          </p:grpSpPr>
          <p:sp>
            <p:nvSpPr>
              <p:cNvPr id="66630" name="Rectangle 19"/>
              <p:cNvSpPr>
                <a:spLocks noChangeArrowheads="1"/>
              </p:cNvSpPr>
              <p:nvPr/>
            </p:nvSpPr>
            <p:spPr bwMode="auto">
              <a:xfrm>
                <a:off x="997686" y="3954289"/>
                <a:ext cx="347099" cy="755477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6631" name="Group 20"/>
              <p:cNvGrpSpPr>
                <a:grpSpLocks/>
              </p:cNvGrpSpPr>
              <p:nvPr/>
            </p:nvGrpSpPr>
            <p:grpSpPr bwMode="auto">
              <a:xfrm>
                <a:off x="1022183" y="4162551"/>
                <a:ext cx="298780" cy="338554"/>
                <a:chOff x="2821701" y="3197503"/>
                <a:chExt cx="298780" cy="338554"/>
              </a:xfrm>
            </p:grpSpPr>
            <p:sp>
              <p:nvSpPr>
                <p:cNvPr id="66632" name="Oval 21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33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</p:grpSp>
        </p:grpSp>
        <p:grpSp>
          <p:nvGrpSpPr>
            <p:cNvPr id="66573" name="Group 23"/>
            <p:cNvGrpSpPr>
              <a:grpSpLocks/>
            </p:cNvGrpSpPr>
            <p:nvPr/>
          </p:nvGrpSpPr>
          <p:grpSpPr bwMode="auto">
            <a:xfrm>
              <a:off x="6655307" y="4464973"/>
              <a:ext cx="347099" cy="755477"/>
              <a:chOff x="2797204" y="2989241"/>
              <a:chExt cx="347099" cy="755477"/>
            </a:xfrm>
          </p:grpSpPr>
          <p:sp>
            <p:nvSpPr>
              <p:cNvPr id="66626" name="Rectangle 24"/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6627" name="Group 25"/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66628" name="Oval 26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29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66574" name="Group 28"/>
            <p:cNvGrpSpPr>
              <a:grpSpLocks/>
            </p:cNvGrpSpPr>
            <p:nvPr/>
          </p:nvGrpSpPr>
          <p:grpSpPr bwMode="auto">
            <a:xfrm>
              <a:off x="7717471" y="4473145"/>
              <a:ext cx="347099" cy="755477"/>
              <a:chOff x="997686" y="3954289"/>
              <a:chExt cx="347099" cy="755477"/>
            </a:xfrm>
          </p:grpSpPr>
          <p:sp>
            <p:nvSpPr>
              <p:cNvPr id="66622" name="Rectangle 29"/>
              <p:cNvSpPr>
                <a:spLocks noChangeArrowheads="1"/>
              </p:cNvSpPr>
              <p:nvPr/>
            </p:nvSpPr>
            <p:spPr bwMode="auto">
              <a:xfrm>
                <a:off x="997686" y="3954289"/>
                <a:ext cx="347099" cy="755477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66623" name="Group 30"/>
              <p:cNvGrpSpPr>
                <a:grpSpLocks/>
              </p:cNvGrpSpPr>
              <p:nvPr/>
            </p:nvGrpSpPr>
            <p:grpSpPr bwMode="auto">
              <a:xfrm>
                <a:off x="1022183" y="4162551"/>
                <a:ext cx="298780" cy="338554"/>
                <a:chOff x="2821701" y="3197503"/>
                <a:chExt cx="298780" cy="338554"/>
              </a:xfrm>
            </p:grpSpPr>
            <p:sp>
              <p:nvSpPr>
                <p:cNvPr id="66624" name="Oval 31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25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66575" name="Group 33"/>
            <p:cNvGrpSpPr>
              <a:grpSpLocks/>
            </p:cNvGrpSpPr>
            <p:nvPr/>
          </p:nvGrpSpPr>
          <p:grpSpPr bwMode="auto">
            <a:xfrm>
              <a:off x="7562638" y="3777456"/>
              <a:ext cx="298780" cy="656159"/>
              <a:chOff x="4760251" y="2300242"/>
              <a:chExt cx="298780" cy="656159"/>
            </a:xfrm>
          </p:grpSpPr>
          <p:cxnSp>
            <p:nvCxnSpPr>
              <p:cNvPr id="66618" name="Straight Connector 34"/>
              <p:cNvCxnSpPr>
                <a:cxnSpLocks noChangeShapeType="1"/>
              </p:cNvCxnSpPr>
              <p:nvPr/>
            </p:nvCxnSpPr>
            <p:spPr bwMode="auto">
              <a:xfrm>
                <a:off x="4912310" y="2592956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0066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6619" name="Group 35"/>
              <p:cNvGrpSpPr>
                <a:grpSpLocks/>
              </p:cNvGrpSpPr>
              <p:nvPr/>
            </p:nvGrpSpPr>
            <p:grpSpPr bwMode="auto">
              <a:xfrm>
                <a:off x="4760251" y="2300242"/>
                <a:ext cx="298780" cy="338554"/>
                <a:chOff x="6623318" y="3519940"/>
                <a:chExt cx="298780" cy="338554"/>
              </a:xfrm>
            </p:grpSpPr>
            <p:sp>
              <p:nvSpPr>
                <p:cNvPr id="66620" name="Oval 36"/>
                <p:cNvSpPr>
                  <a:spLocks noChangeArrowheads="1"/>
                </p:cNvSpPr>
                <p:nvPr/>
              </p:nvSpPr>
              <p:spPr bwMode="auto">
                <a:xfrm>
                  <a:off x="6668221" y="359753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006633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21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623318" y="3519940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66576" name="Group 38"/>
            <p:cNvGrpSpPr>
              <a:grpSpLocks/>
            </p:cNvGrpSpPr>
            <p:nvPr/>
          </p:nvGrpSpPr>
          <p:grpSpPr bwMode="auto">
            <a:xfrm>
              <a:off x="7921722" y="5243485"/>
              <a:ext cx="298780" cy="677232"/>
              <a:chOff x="5119335" y="3766271"/>
              <a:chExt cx="298780" cy="677232"/>
            </a:xfrm>
          </p:grpSpPr>
          <p:cxnSp>
            <p:nvCxnSpPr>
              <p:cNvPr id="66614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5256634" y="3766271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00663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6615" name="Group 40"/>
              <p:cNvGrpSpPr>
                <a:grpSpLocks/>
              </p:cNvGrpSpPr>
              <p:nvPr/>
            </p:nvGrpSpPr>
            <p:grpSpPr bwMode="auto">
              <a:xfrm>
                <a:off x="5119335" y="4104949"/>
                <a:ext cx="298780" cy="338554"/>
                <a:chOff x="6623318" y="3519940"/>
                <a:chExt cx="298780" cy="338554"/>
              </a:xfrm>
            </p:grpSpPr>
            <p:sp>
              <p:nvSpPr>
                <p:cNvPr id="66616" name="Oval 41"/>
                <p:cNvSpPr>
                  <a:spLocks noChangeArrowheads="1"/>
                </p:cNvSpPr>
                <p:nvPr/>
              </p:nvSpPr>
              <p:spPr bwMode="auto">
                <a:xfrm>
                  <a:off x="6668221" y="359753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006633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17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6623318" y="3519940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cxnSp>
          <p:nvCxnSpPr>
            <p:cNvPr id="66577" name="Straight Connector 44"/>
            <p:cNvCxnSpPr>
              <a:cxnSpLocks noChangeShapeType="1"/>
            </p:cNvCxnSpPr>
            <p:nvPr/>
          </p:nvCxnSpPr>
          <p:spPr bwMode="auto">
            <a:xfrm>
              <a:off x="5719372" y="3788391"/>
              <a:ext cx="12403" cy="653561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78" name="Oval 46"/>
            <p:cNvSpPr>
              <a:spLocks noChangeArrowheads="1"/>
            </p:cNvSpPr>
            <p:nvPr/>
          </p:nvSpPr>
          <p:spPr bwMode="auto">
            <a:xfrm>
              <a:off x="5613334" y="3583570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579" name="TextBox 47"/>
            <p:cNvSpPr txBox="1">
              <a:spLocks noChangeArrowheads="1"/>
            </p:cNvSpPr>
            <p:nvPr/>
          </p:nvSpPr>
          <p:spPr bwMode="auto">
            <a:xfrm>
              <a:off x="5580789" y="3505977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66580" name="Straight Connector 49"/>
            <p:cNvCxnSpPr>
              <a:cxnSpLocks noChangeShapeType="1"/>
            </p:cNvCxnSpPr>
            <p:nvPr/>
          </p:nvCxnSpPr>
          <p:spPr bwMode="auto">
            <a:xfrm>
              <a:off x="6296825" y="5242073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81" name="Oval 51"/>
            <p:cNvSpPr>
              <a:spLocks noChangeArrowheads="1"/>
            </p:cNvSpPr>
            <p:nvPr/>
          </p:nvSpPr>
          <p:spPr bwMode="auto">
            <a:xfrm>
              <a:off x="6202528" y="5656439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006633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582" name="TextBox 52"/>
            <p:cNvSpPr txBox="1">
              <a:spLocks noChangeArrowheads="1"/>
            </p:cNvSpPr>
            <p:nvPr/>
          </p:nvSpPr>
          <p:spPr bwMode="auto">
            <a:xfrm>
              <a:off x="6165793" y="5578846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66583" name="Group 53"/>
            <p:cNvGrpSpPr>
              <a:grpSpLocks/>
            </p:cNvGrpSpPr>
            <p:nvPr/>
          </p:nvGrpSpPr>
          <p:grpSpPr bwMode="auto">
            <a:xfrm>
              <a:off x="5428022" y="3794120"/>
              <a:ext cx="298780" cy="640969"/>
              <a:chOff x="2625635" y="2316906"/>
              <a:chExt cx="298780" cy="640969"/>
            </a:xfrm>
          </p:grpSpPr>
          <p:cxnSp>
            <p:nvCxnSpPr>
              <p:cNvPr id="66610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2774013" y="2594430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6611" name="Group 55"/>
              <p:cNvGrpSpPr>
                <a:grpSpLocks/>
              </p:cNvGrpSpPr>
              <p:nvPr/>
            </p:nvGrpSpPr>
            <p:grpSpPr bwMode="auto">
              <a:xfrm>
                <a:off x="2625635" y="2316906"/>
                <a:ext cx="298780" cy="338554"/>
                <a:chOff x="7118580" y="4088704"/>
                <a:chExt cx="298780" cy="338554"/>
              </a:xfrm>
            </p:grpSpPr>
            <p:sp>
              <p:nvSpPr>
                <p:cNvPr id="66612" name="Oval 56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13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7118580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66584" name="Group 58"/>
            <p:cNvGrpSpPr>
              <a:grpSpLocks/>
            </p:cNvGrpSpPr>
            <p:nvPr/>
          </p:nvGrpSpPr>
          <p:grpSpPr bwMode="auto">
            <a:xfrm>
              <a:off x="5809809" y="5253541"/>
              <a:ext cx="298780" cy="659661"/>
              <a:chOff x="3007422" y="3776327"/>
              <a:chExt cx="298780" cy="659661"/>
            </a:xfrm>
          </p:grpSpPr>
          <p:cxnSp>
            <p:nvCxnSpPr>
              <p:cNvPr id="66606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3148837" y="3776327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6607" name="Group 60"/>
              <p:cNvGrpSpPr>
                <a:grpSpLocks/>
              </p:cNvGrpSpPr>
              <p:nvPr/>
            </p:nvGrpSpPr>
            <p:grpSpPr bwMode="auto">
              <a:xfrm>
                <a:off x="3007422" y="4097434"/>
                <a:ext cx="298780" cy="338554"/>
                <a:chOff x="7118580" y="4088704"/>
                <a:chExt cx="298780" cy="338554"/>
              </a:xfrm>
            </p:grpSpPr>
            <p:sp>
              <p:nvSpPr>
                <p:cNvPr id="66608" name="Oval 61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09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7118580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cxnSp>
          <p:nvCxnSpPr>
            <p:cNvPr id="66585" name="Straight Connector 64"/>
            <p:cNvCxnSpPr>
              <a:cxnSpLocks noChangeShapeType="1"/>
            </p:cNvCxnSpPr>
            <p:nvPr/>
          </p:nvCxnSpPr>
          <p:spPr bwMode="auto">
            <a:xfrm>
              <a:off x="5847222" y="4089283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586" name="Oval 66"/>
            <p:cNvSpPr>
              <a:spLocks noChangeArrowheads="1"/>
            </p:cNvSpPr>
            <p:nvPr/>
          </p:nvSpPr>
          <p:spPr bwMode="auto">
            <a:xfrm>
              <a:off x="5745055" y="3887666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006633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587" name="TextBox 67"/>
            <p:cNvSpPr txBox="1">
              <a:spLocks noChangeArrowheads="1"/>
            </p:cNvSpPr>
            <p:nvPr/>
          </p:nvSpPr>
          <p:spPr bwMode="auto">
            <a:xfrm>
              <a:off x="5712513" y="3814265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66588" name="Group 68"/>
            <p:cNvGrpSpPr>
              <a:grpSpLocks/>
            </p:cNvGrpSpPr>
            <p:nvPr/>
          </p:nvGrpSpPr>
          <p:grpSpPr bwMode="auto">
            <a:xfrm>
              <a:off x="6527391" y="5239838"/>
              <a:ext cx="298780" cy="670225"/>
              <a:chOff x="3366049" y="3770526"/>
              <a:chExt cx="298780" cy="670225"/>
            </a:xfrm>
          </p:grpSpPr>
          <p:cxnSp>
            <p:nvCxnSpPr>
              <p:cNvPr id="66602" name="Straight Connector 69"/>
              <p:cNvCxnSpPr>
                <a:cxnSpLocks noChangeShapeType="1"/>
              </p:cNvCxnSpPr>
              <p:nvPr/>
            </p:nvCxnSpPr>
            <p:spPr bwMode="auto">
              <a:xfrm>
                <a:off x="3496795" y="3770526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6603" name="Group 70"/>
              <p:cNvGrpSpPr>
                <a:grpSpLocks/>
              </p:cNvGrpSpPr>
              <p:nvPr/>
            </p:nvGrpSpPr>
            <p:grpSpPr bwMode="auto">
              <a:xfrm>
                <a:off x="3366049" y="4102197"/>
                <a:ext cx="298780" cy="338554"/>
                <a:chOff x="7126748" y="4088704"/>
                <a:chExt cx="298780" cy="338554"/>
              </a:xfrm>
            </p:grpSpPr>
            <p:sp>
              <p:nvSpPr>
                <p:cNvPr id="66604" name="Oval 71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05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  <a:endPara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66589" name="Group 73"/>
            <p:cNvGrpSpPr>
              <a:grpSpLocks/>
            </p:cNvGrpSpPr>
            <p:nvPr/>
          </p:nvGrpSpPr>
          <p:grpSpPr bwMode="auto">
            <a:xfrm>
              <a:off x="6866713" y="5236793"/>
              <a:ext cx="298780" cy="680611"/>
              <a:chOff x="4064326" y="3759579"/>
              <a:chExt cx="298780" cy="680611"/>
            </a:xfrm>
          </p:grpSpPr>
          <p:cxnSp>
            <p:nvCxnSpPr>
              <p:cNvPr id="66598" name="Straight Connector 74"/>
              <p:cNvCxnSpPr>
                <a:cxnSpLocks noChangeShapeType="1"/>
              </p:cNvCxnSpPr>
              <p:nvPr/>
            </p:nvCxnSpPr>
            <p:spPr bwMode="auto">
              <a:xfrm>
                <a:off x="4196385" y="3759579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6599" name="Group 75"/>
              <p:cNvGrpSpPr>
                <a:grpSpLocks/>
              </p:cNvGrpSpPr>
              <p:nvPr/>
            </p:nvGrpSpPr>
            <p:grpSpPr bwMode="auto">
              <a:xfrm>
                <a:off x="4064326" y="4101636"/>
                <a:ext cx="298780" cy="338554"/>
                <a:chOff x="7126748" y="4088704"/>
                <a:chExt cx="298780" cy="338554"/>
              </a:xfrm>
            </p:grpSpPr>
            <p:sp>
              <p:nvSpPr>
                <p:cNvPr id="66600" name="Oval 76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601" name="TextBox 77"/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66590" name="Group 78"/>
            <p:cNvGrpSpPr>
              <a:grpSpLocks/>
            </p:cNvGrpSpPr>
            <p:nvPr/>
          </p:nvGrpSpPr>
          <p:grpSpPr bwMode="auto">
            <a:xfrm>
              <a:off x="6330954" y="3789805"/>
              <a:ext cx="298780" cy="646584"/>
              <a:chOff x="3528567" y="2312591"/>
              <a:chExt cx="298780" cy="646584"/>
            </a:xfrm>
          </p:grpSpPr>
          <p:cxnSp>
            <p:nvCxnSpPr>
              <p:cNvPr id="66594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3677779" y="2595730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6595" name="Group 80"/>
              <p:cNvGrpSpPr>
                <a:grpSpLocks/>
              </p:cNvGrpSpPr>
              <p:nvPr/>
            </p:nvGrpSpPr>
            <p:grpSpPr bwMode="auto">
              <a:xfrm>
                <a:off x="3528567" y="2312591"/>
                <a:ext cx="298780" cy="338554"/>
                <a:chOff x="7126748" y="4088704"/>
                <a:chExt cx="298780" cy="338554"/>
              </a:xfrm>
            </p:grpSpPr>
            <p:sp>
              <p:nvSpPr>
                <p:cNvPr id="66596" name="Oval 81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6597" name="TextBox 82"/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66591" name="TextBox 83"/>
            <p:cNvSpPr txBox="1">
              <a:spLocks noChangeArrowheads="1"/>
            </p:cNvSpPr>
            <p:nvPr/>
          </p:nvSpPr>
          <p:spPr bwMode="auto">
            <a:xfrm>
              <a:off x="4743786" y="4062076"/>
              <a:ext cx="80677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66592" name="TextBox 84"/>
            <p:cNvSpPr txBox="1">
              <a:spLocks noChangeArrowheads="1"/>
            </p:cNvSpPr>
            <p:nvPr/>
          </p:nvSpPr>
          <p:spPr bwMode="auto">
            <a:xfrm>
              <a:off x="4767502" y="5260730"/>
              <a:ext cx="108651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66593" name="TextBox 85"/>
            <p:cNvSpPr txBox="1">
              <a:spLocks noChangeArrowheads="1"/>
            </p:cNvSpPr>
            <p:nvPr/>
          </p:nvSpPr>
          <p:spPr bwMode="auto">
            <a:xfrm>
              <a:off x="4789885" y="4566958"/>
              <a:ext cx="860255" cy="59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ts val="1275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i="1">
                  <a:latin typeface="Arial" panose="020B0604020202020204" pitchFamily="34" charset="0"/>
                  <a:cs typeface="Arial" panose="020B0604020202020204" pitchFamily="34" charset="0"/>
                </a:rPr>
                <a:t>packet in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5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6350"/>
            <a:ext cx="7772400" cy="49085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 smtClean="0">
                <a:solidFill>
                  <a:srgbClr val="CC0000"/>
                </a:solidFill>
              </a:rPr>
              <a:t>Weighted Fair Queuing (WFQ): </a:t>
            </a:r>
          </a:p>
          <a:p>
            <a:r>
              <a:rPr lang="en-US" altLang="en-US" dirty="0" smtClean="0"/>
              <a:t>generalized Round Robin</a:t>
            </a:r>
          </a:p>
          <a:p>
            <a:r>
              <a:rPr lang="en-US" altLang="en-US" dirty="0" smtClean="0"/>
              <a:t>each class gets weighted amount of service in each cycle</a:t>
            </a:r>
          </a:p>
        </p:txBody>
      </p:sp>
      <p:pic>
        <p:nvPicPr>
          <p:cNvPr id="67587" name="Picture 4" descr="666 WF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844925"/>
            <a:ext cx="524351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8461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772400" cy="1143000"/>
          </a:xfrm>
        </p:spPr>
        <p:txBody>
          <a:bodyPr/>
          <a:lstStyle/>
          <a:p>
            <a:r>
              <a:rPr lang="en-US" altLang="en-US" smtClean="0"/>
              <a:t>Scheduling policies: still more</a:t>
            </a:r>
          </a:p>
        </p:txBody>
      </p:sp>
    </p:spTree>
    <p:extLst>
      <p:ext uri="{BB962C8B-B14F-4D97-AF65-F5344CB8AC3E}">
        <p14:creationId xmlns:p14="http://schemas.microsoft.com/office/powerpoint/2010/main" val="426623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51" y="820692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12"/>
          <p:cNvSpPr>
            <a:spLocks noChangeArrowheads="1"/>
          </p:cNvSpPr>
          <p:nvPr/>
        </p:nvSpPr>
        <p:spPr bwMode="auto">
          <a:xfrm>
            <a:off x="1917700" y="1306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28" name="Rectangle 13"/>
          <p:cNvSpPr>
            <a:spLocks noChangeArrowheads="1"/>
          </p:cNvSpPr>
          <p:nvPr/>
        </p:nvSpPr>
        <p:spPr bwMode="auto">
          <a:xfrm>
            <a:off x="2073275" y="1820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termination</a:t>
            </a:r>
          </a:p>
        </p:txBody>
      </p:sp>
      <p:sp>
        <p:nvSpPr>
          <p:cNvPr id="52229" name="Rectangle 14"/>
          <p:cNvSpPr>
            <a:spLocks noChangeArrowheads="1"/>
          </p:cNvSpPr>
          <p:nvPr/>
        </p:nvSpPr>
        <p:spPr bwMode="auto">
          <a:xfrm>
            <a:off x="3697288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30" name="Rectangle 15"/>
          <p:cNvSpPr>
            <a:spLocks noChangeArrowheads="1"/>
          </p:cNvSpPr>
          <p:nvPr/>
        </p:nvSpPr>
        <p:spPr bwMode="auto">
          <a:xfrm>
            <a:off x="5048250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31" name="Line 16"/>
          <p:cNvSpPr>
            <a:spLocks noChangeShapeType="1"/>
          </p:cNvSpPr>
          <p:nvPr/>
        </p:nvSpPr>
        <p:spPr bwMode="auto">
          <a:xfrm>
            <a:off x="1641475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2" name="Line 30"/>
          <p:cNvSpPr>
            <a:spLocks noChangeShapeType="1"/>
          </p:cNvSpPr>
          <p:nvPr/>
        </p:nvSpPr>
        <p:spPr bwMode="auto">
          <a:xfrm>
            <a:off x="3509963" y="2211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3" name="Line 31"/>
          <p:cNvSpPr>
            <a:spLocks noChangeShapeType="1"/>
          </p:cNvSpPr>
          <p:nvPr/>
        </p:nvSpPr>
        <p:spPr bwMode="auto">
          <a:xfrm>
            <a:off x="4852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4" name="Line 32"/>
          <p:cNvSpPr>
            <a:spLocks noChangeShapeType="1"/>
          </p:cNvSpPr>
          <p:nvPr/>
        </p:nvSpPr>
        <p:spPr bwMode="auto">
          <a:xfrm flipV="1">
            <a:off x="6243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5" name="Rectangle 33"/>
          <p:cNvSpPr>
            <a:spLocks noChangeArrowheads="1"/>
          </p:cNvSpPr>
          <p:nvPr/>
        </p:nvSpPr>
        <p:spPr bwMode="auto">
          <a:xfrm>
            <a:off x="3730625" y="1801813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layer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protocol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(receive)</a:t>
            </a:r>
          </a:p>
        </p:txBody>
      </p:sp>
      <p:sp>
        <p:nvSpPr>
          <p:cNvPr id="52236" name="Text Box 35"/>
          <p:cNvSpPr txBox="1">
            <a:spLocks noChangeArrowheads="1"/>
          </p:cNvSpPr>
          <p:nvPr/>
        </p:nvSpPr>
        <p:spPr bwMode="auto">
          <a:xfrm>
            <a:off x="5080000" y="1455738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lookup,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forwarding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queueing</a:t>
            </a:r>
          </a:p>
        </p:txBody>
      </p:sp>
      <p:sp>
        <p:nvSpPr>
          <p:cNvPr id="52237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93688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4000" smtClean="0"/>
              <a:t>Input port functions</a:t>
            </a:r>
            <a:endParaRPr lang="en-US" altLang="en-US" smtClean="0"/>
          </a:p>
        </p:txBody>
      </p:sp>
      <p:sp>
        <p:nvSpPr>
          <p:cNvPr id="522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94075" y="3492500"/>
            <a:ext cx="5456238" cy="2667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smtClean="0">
                <a:solidFill>
                  <a:srgbClr val="000099"/>
                </a:solidFill>
              </a:rPr>
              <a:t>decentralized switching</a:t>
            </a:r>
            <a:r>
              <a:rPr lang="en-US" altLang="en-US" sz="2400" i="1" smtClean="0">
                <a:solidFill>
                  <a:srgbClr val="000099"/>
                </a:solidFill>
              </a:rPr>
              <a:t>:</a:t>
            </a:r>
            <a:r>
              <a:rPr lang="en-US" altLang="en-US" sz="2400" smtClean="0">
                <a:solidFill>
                  <a:srgbClr val="000099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200" smtClean="0"/>
              <a:t>using header field values, lookup output port using forwarding table in input port memory </a:t>
            </a:r>
            <a:r>
              <a:rPr lang="en-US" altLang="en-US" sz="2200" i="1" smtClean="0"/>
              <a:t>(“match plus action”)</a:t>
            </a:r>
          </a:p>
          <a:p>
            <a:pPr>
              <a:lnSpc>
                <a:spcPct val="90000"/>
              </a:lnSpc>
            </a:pPr>
            <a:r>
              <a:rPr lang="en-US" altLang="en-US" sz="2200" i="1" smtClean="0">
                <a:solidFill>
                  <a:srgbClr val="CC0000"/>
                </a:solidFill>
              </a:rPr>
              <a:t>destination-based forwarding: </a:t>
            </a:r>
            <a:r>
              <a:rPr lang="en-US" altLang="en-US" sz="2200" smtClean="0"/>
              <a:t>forward based only on destination IP address (traditional)</a:t>
            </a:r>
            <a:endParaRPr lang="en-US" altLang="ja-JP" sz="2200" smtClean="0"/>
          </a:p>
          <a:p>
            <a:pPr>
              <a:lnSpc>
                <a:spcPct val="90000"/>
              </a:lnSpc>
            </a:pPr>
            <a:r>
              <a:rPr lang="en-US" altLang="en-US" sz="2200" i="1" smtClean="0">
                <a:solidFill>
                  <a:srgbClr val="CC0000"/>
                </a:solidFill>
              </a:rPr>
              <a:t>generalized forwarding: </a:t>
            </a:r>
            <a:r>
              <a:rPr lang="en-US" altLang="en-US" sz="2200" smtClean="0"/>
              <a:t>forward based on any set of header field values</a:t>
            </a:r>
          </a:p>
        </p:txBody>
      </p:sp>
      <p:sp>
        <p:nvSpPr>
          <p:cNvPr id="52239" name="Text Box 5"/>
          <p:cNvSpPr txBox="1">
            <a:spLocks noChangeArrowheads="1"/>
          </p:cNvSpPr>
          <p:nvPr/>
        </p:nvSpPr>
        <p:spPr bwMode="auto">
          <a:xfrm>
            <a:off x="201613" y="3054350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physical layer: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bit-level reception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40" name="Text Box 6"/>
          <p:cNvSpPr txBox="1">
            <a:spLocks noChangeArrowheads="1"/>
          </p:cNvSpPr>
          <p:nvPr/>
        </p:nvSpPr>
        <p:spPr bwMode="auto">
          <a:xfrm>
            <a:off x="569913" y="3783013"/>
            <a:ext cx="1820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data link layer: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e.g., Ethernet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see chapter 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41" name="Line 45"/>
          <p:cNvSpPr>
            <a:spLocks noChangeShapeType="1"/>
          </p:cNvSpPr>
          <p:nvPr/>
        </p:nvSpPr>
        <p:spPr bwMode="auto">
          <a:xfrm>
            <a:off x="6969125" y="690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2" name="Rectangle 46"/>
          <p:cNvSpPr>
            <a:spLocks noChangeArrowheads="1"/>
          </p:cNvSpPr>
          <p:nvPr/>
        </p:nvSpPr>
        <p:spPr bwMode="auto">
          <a:xfrm>
            <a:off x="7061200" y="181927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switch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fabric</a:t>
            </a:r>
          </a:p>
        </p:txBody>
      </p:sp>
      <p:grpSp>
        <p:nvGrpSpPr>
          <p:cNvPr id="52243" name="Group 56"/>
          <p:cNvGrpSpPr>
            <a:grpSpLocks/>
          </p:cNvGrpSpPr>
          <p:nvPr/>
        </p:nvGrpSpPr>
        <p:grpSpPr bwMode="auto">
          <a:xfrm>
            <a:off x="5175250" y="2062163"/>
            <a:ext cx="993775" cy="468312"/>
            <a:chOff x="310" y="3526"/>
            <a:chExt cx="1040" cy="457"/>
          </a:xfrm>
        </p:grpSpPr>
        <p:sp>
          <p:nvSpPr>
            <p:cNvPr id="52249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0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1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2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3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4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5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6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57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2244" name="Line 58"/>
          <p:cNvSpPr>
            <a:spLocks noChangeShapeType="1"/>
          </p:cNvSpPr>
          <p:nvPr/>
        </p:nvSpPr>
        <p:spPr bwMode="auto">
          <a:xfrm flipV="1">
            <a:off x="2386013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5" name="Line 59"/>
          <p:cNvSpPr>
            <a:spLocks noChangeShapeType="1"/>
          </p:cNvSpPr>
          <p:nvPr/>
        </p:nvSpPr>
        <p:spPr bwMode="auto">
          <a:xfrm flipV="1">
            <a:off x="2405063" y="2940050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6" name="Line 60"/>
          <p:cNvSpPr>
            <a:spLocks noChangeShapeType="1"/>
          </p:cNvSpPr>
          <p:nvPr/>
        </p:nvSpPr>
        <p:spPr bwMode="auto">
          <a:xfrm flipV="1">
            <a:off x="5103813" y="3070225"/>
            <a:ext cx="476250" cy="5778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75507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20"/>
          <p:cNvSpPr>
            <a:spLocks noChangeArrowheads="1"/>
          </p:cNvSpPr>
          <p:nvPr/>
        </p:nvSpPr>
        <p:spPr bwMode="auto">
          <a:xfrm>
            <a:off x="434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276" name="Rectangle 18"/>
          <p:cNvSpPr>
            <a:spLocks noChangeArrowheads="1"/>
          </p:cNvSpPr>
          <p:nvPr/>
        </p:nvSpPr>
        <p:spPr bwMode="auto">
          <a:xfrm>
            <a:off x="427672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277" name="Rectangle 17"/>
          <p:cNvSpPr>
            <a:spLocks noChangeArrowheads="1"/>
          </p:cNvSpPr>
          <p:nvPr/>
        </p:nvSpPr>
        <p:spPr bwMode="auto">
          <a:xfrm>
            <a:off x="4283075" y="6069013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25438" y="207168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Destination-based forwarding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1065213" y="2989263"/>
            <a:ext cx="52355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Destination Address Range                       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00010*** ********* </a:t>
            </a:r>
            <a:endParaRPr lang="en-US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*********</a:t>
            </a:r>
            <a:endParaRPr lang="en-US" altLang="en-US" sz="20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00011*** *********</a:t>
            </a:r>
            <a:endParaRPr lang="en-US" alt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Times New Roman" panose="02020603050405020304" pitchFamily="18" charset="0"/>
              </a:rPr>
              <a:t>otherwise  </a:t>
            </a:r>
            <a:r>
              <a:rPr lang="en-US" altLang="en-US" sz="1800" dirty="0">
                <a:latin typeface="Times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958850" y="6026150"/>
            <a:ext cx="514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DA: 11001000  00010111  00011000  10101010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4281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examples:</a:t>
            </a:r>
          </a:p>
        </p:txBody>
      </p:sp>
      <p:sp>
        <p:nvSpPr>
          <p:cNvPr id="54282" name="Text Box 9"/>
          <p:cNvSpPr txBox="1">
            <a:spLocks noChangeArrowheads="1"/>
          </p:cNvSpPr>
          <p:nvPr/>
        </p:nvSpPr>
        <p:spPr bwMode="auto">
          <a:xfrm>
            <a:off x="944563" y="5641975"/>
            <a:ext cx="513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DA: 11001000  00010111  00010110  10100001 </a:t>
            </a:r>
          </a:p>
        </p:txBody>
      </p:sp>
      <p:sp>
        <p:nvSpPr>
          <p:cNvPr id="54283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which interface?</a:t>
            </a:r>
          </a:p>
        </p:txBody>
      </p:sp>
      <p:sp>
        <p:nvSpPr>
          <p:cNvPr id="54284" name="Text Box 16"/>
          <p:cNvSpPr txBox="1">
            <a:spLocks noChangeArrowheads="1"/>
          </p:cNvSpPr>
          <p:nvPr/>
        </p:nvSpPr>
        <p:spPr bwMode="auto">
          <a:xfrm>
            <a:off x="6310313" y="5991225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which interface?</a:t>
            </a:r>
          </a:p>
        </p:txBody>
      </p:sp>
      <p:sp>
        <p:nvSpPr>
          <p:cNvPr id="54285" name="Text Box 19"/>
          <p:cNvSpPr txBox="1">
            <a:spLocks noChangeArrowheads="1"/>
          </p:cNvSpPr>
          <p:nvPr/>
        </p:nvSpPr>
        <p:spPr bwMode="auto">
          <a:xfrm>
            <a:off x="571500" y="1490663"/>
            <a:ext cx="779938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when looking for forwarding table entry for given destination address, use </a:t>
            </a:r>
            <a:r>
              <a:rPr lang="en-US" altLang="en-US" i="1">
                <a:solidFill>
                  <a:srgbClr val="000099"/>
                </a:solidFill>
              </a:rPr>
              <a:t>longest</a:t>
            </a:r>
            <a:r>
              <a:rPr lang="en-US" altLang="en-US"/>
              <a:t> address prefix that matches destination address.</a:t>
            </a:r>
          </a:p>
        </p:txBody>
      </p:sp>
      <p:sp>
        <p:nvSpPr>
          <p:cNvPr id="54286" name="Text Box 22"/>
          <p:cNvSpPr txBox="1">
            <a:spLocks noChangeArrowheads="1"/>
          </p:cNvSpPr>
          <p:nvPr/>
        </p:nvSpPr>
        <p:spPr bwMode="auto">
          <a:xfrm>
            <a:off x="558800" y="1036638"/>
            <a:ext cx="328295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</a:rPr>
              <a:t>longest prefix matching</a:t>
            </a:r>
          </a:p>
        </p:txBody>
      </p:sp>
      <p:sp>
        <p:nvSpPr>
          <p:cNvPr id="54287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288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9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0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1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2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3" name="Text Box 30"/>
          <p:cNvSpPr txBox="1">
            <a:spLocks noChangeArrowheads="1"/>
          </p:cNvSpPr>
          <p:nvPr/>
        </p:nvSpPr>
        <p:spPr bwMode="auto">
          <a:xfrm>
            <a:off x="6475413" y="2965450"/>
            <a:ext cx="1543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 interface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3758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-68263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Longest prefix matching</a:t>
            </a:r>
          </a:p>
        </p:txBody>
      </p:sp>
      <p:sp>
        <p:nvSpPr>
          <p:cNvPr id="55299" name="Content Placeholder 1"/>
          <p:cNvSpPr>
            <a:spLocks noGrp="1"/>
          </p:cNvSpPr>
          <p:nvPr>
            <p:ph idx="1"/>
          </p:nvPr>
        </p:nvSpPr>
        <p:spPr>
          <a:xfrm>
            <a:off x="512763" y="1366838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longest prefix matching: often performed using ternary content addressable memories (TCAMs)</a:t>
            </a:r>
          </a:p>
          <a:p>
            <a:pPr lvl="1"/>
            <a:r>
              <a:rPr lang="en-US" altLang="en-US" i="1" dirty="0" smtClean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content addressable: </a:t>
            </a:r>
            <a:r>
              <a:rPr lang="en-US" altLang="en-US" dirty="0" smtClean="0">
                <a:latin typeface="Gill Sans MT" panose="020B0502020104020203" pitchFamily="34" charset="0"/>
                <a:cs typeface="Gill Sans MT" panose="020B0502020104020203" pitchFamily="34" charset="0"/>
              </a:rPr>
              <a:t>present address to TCAM: retrieve address in one clock cycle, regardless of table size</a:t>
            </a:r>
          </a:p>
          <a:p>
            <a:pPr lvl="1"/>
            <a:r>
              <a:rPr lang="en-US" altLang="en-US" dirty="0" smtClean="0">
                <a:latin typeface="Gill Sans MT" panose="020B0502020104020203" pitchFamily="34" charset="0"/>
                <a:cs typeface="Gill Sans MT" panose="020B0502020104020203" pitchFamily="34" charset="0"/>
              </a:rPr>
              <a:t>Cisco Catalyst: can hold upwards ~1M routing table entries in TCAM</a:t>
            </a:r>
          </a:p>
        </p:txBody>
      </p:sp>
      <p:pic>
        <p:nvPicPr>
          <p:cNvPr id="55300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777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4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Switching Fabrics</a:t>
            </a:r>
          </a:p>
          <a:p>
            <a:r>
              <a:rPr lang="en-US" dirty="0" smtClean="0"/>
              <a:t>Buffering Approaches</a:t>
            </a:r>
          </a:p>
          <a:p>
            <a:r>
              <a:rPr lang="en-US" dirty="0" smtClean="0"/>
              <a:t>Throughput </a:t>
            </a:r>
            <a:r>
              <a:rPr lang="en-US" dirty="0"/>
              <a:t>P</a:t>
            </a:r>
            <a:r>
              <a:rPr lang="en-US" dirty="0" smtClean="0"/>
              <a:t>erformance</a:t>
            </a:r>
          </a:p>
          <a:p>
            <a:r>
              <a:rPr lang="en-US" dirty="0" smtClean="0"/>
              <a:t>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80" y="1026997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xfrm>
            <a:off x="354014" y="345475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Switching fabrics</a:t>
            </a:r>
            <a:endParaRPr lang="en-US" altLang="en-US" dirty="0" smtClean="0"/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1675" y="1177925"/>
            <a:ext cx="77724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transfer packet from input buffer to appropriate output buffer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 smtClean="0">
                <a:ea typeface="ＭＳ Ｐゴシック" charset="0"/>
                <a:cs typeface="+mn-cs"/>
              </a:rPr>
              <a:t>three </a:t>
            </a:r>
            <a:r>
              <a:rPr lang="en-US" dirty="0">
                <a:ea typeface="ＭＳ Ｐゴシック" charset="0"/>
                <a:cs typeface="+mn-cs"/>
              </a:rPr>
              <a:t>types of switching fabrics</a:t>
            </a:r>
          </a:p>
        </p:txBody>
      </p:sp>
      <p:grpSp>
        <p:nvGrpSpPr>
          <p:cNvPr id="140" name="Group 30"/>
          <p:cNvGrpSpPr>
            <a:grpSpLocks/>
          </p:cNvGrpSpPr>
          <p:nvPr/>
        </p:nvGrpSpPr>
        <p:grpSpPr bwMode="auto">
          <a:xfrm>
            <a:off x="758825" y="3308350"/>
            <a:ext cx="890588" cy="215900"/>
            <a:chOff x="876" y="2800"/>
            <a:chExt cx="642" cy="175"/>
          </a:xfrm>
        </p:grpSpPr>
        <p:sp>
          <p:nvSpPr>
            <p:cNvPr id="141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2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5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6" name="Group 45"/>
          <p:cNvGrpSpPr>
            <a:grpSpLocks/>
          </p:cNvGrpSpPr>
          <p:nvPr/>
        </p:nvGrpSpPr>
        <p:grpSpPr bwMode="auto">
          <a:xfrm>
            <a:off x="735013" y="3703638"/>
            <a:ext cx="890587" cy="215900"/>
            <a:chOff x="876" y="2800"/>
            <a:chExt cx="642" cy="175"/>
          </a:xfrm>
        </p:grpSpPr>
        <p:sp>
          <p:nvSpPr>
            <p:cNvPr id="147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8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9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0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1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2" name="Group 51"/>
          <p:cNvGrpSpPr>
            <a:grpSpLocks/>
          </p:cNvGrpSpPr>
          <p:nvPr/>
        </p:nvGrpSpPr>
        <p:grpSpPr bwMode="auto">
          <a:xfrm>
            <a:off x="730250" y="4130675"/>
            <a:ext cx="890588" cy="215900"/>
            <a:chOff x="876" y="2800"/>
            <a:chExt cx="642" cy="175"/>
          </a:xfrm>
        </p:grpSpPr>
        <p:sp>
          <p:nvSpPr>
            <p:cNvPr id="153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4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5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6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7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8" name="Rectangle 57"/>
          <p:cNvSpPr>
            <a:spLocks noChangeArrowheads="1"/>
          </p:cNvSpPr>
          <p:nvPr/>
        </p:nvSpPr>
        <p:spPr bwMode="auto">
          <a:xfrm>
            <a:off x="1617663" y="3225800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159" name="Group 64"/>
          <p:cNvGrpSpPr>
            <a:grpSpLocks/>
          </p:cNvGrpSpPr>
          <p:nvPr/>
        </p:nvGrpSpPr>
        <p:grpSpPr bwMode="auto">
          <a:xfrm>
            <a:off x="2327275" y="3306763"/>
            <a:ext cx="890588" cy="215900"/>
            <a:chOff x="455" y="3463"/>
            <a:chExt cx="561" cy="136"/>
          </a:xfrm>
        </p:grpSpPr>
        <p:sp>
          <p:nvSpPr>
            <p:cNvPr id="160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1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2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3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4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5" name="Group 65"/>
          <p:cNvGrpSpPr>
            <a:grpSpLocks/>
          </p:cNvGrpSpPr>
          <p:nvPr/>
        </p:nvGrpSpPr>
        <p:grpSpPr bwMode="auto">
          <a:xfrm>
            <a:off x="2332038" y="3698875"/>
            <a:ext cx="890587" cy="215900"/>
            <a:chOff x="455" y="3463"/>
            <a:chExt cx="561" cy="136"/>
          </a:xfrm>
        </p:grpSpPr>
        <p:sp>
          <p:nvSpPr>
            <p:cNvPr id="166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7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8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69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0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1" name="Group 71"/>
          <p:cNvGrpSpPr>
            <a:grpSpLocks/>
          </p:cNvGrpSpPr>
          <p:nvPr/>
        </p:nvGrpSpPr>
        <p:grpSpPr bwMode="auto">
          <a:xfrm>
            <a:off x="2327275" y="4125913"/>
            <a:ext cx="890588" cy="215900"/>
            <a:chOff x="455" y="3463"/>
            <a:chExt cx="561" cy="136"/>
          </a:xfrm>
        </p:grpSpPr>
        <p:sp>
          <p:nvSpPr>
            <p:cNvPr id="172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3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5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6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7" name="Text Box 78"/>
          <p:cNvSpPr txBox="1">
            <a:spLocks noChangeArrowheads="1"/>
          </p:cNvSpPr>
          <p:nvPr/>
        </p:nvSpPr>
        <p:spPr bwMode="auto">
          <a:xfrm>
            <a:off x="1450975" y="461168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memory</a:t>
            </a:r>
          </a:p>
        </p:txBody>
      </p:sp>
      <p:sp>
        <p:nvSpPr>
          <p:cNvPr id="178" name="Text Box 79"/>
          <p:cNvSpPr txBox="1">
            <a:spLocks noChangeArrowheads="1"/>
          </p:cNvSpPr>
          <p:nvPr/>
        </p:nvSpPr>
        <p:spPr bwMode="auto">
          <a:xfrm>
            <a:off x="1549400" y="3543300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memory</a:t>
            </a:r>
          </a:p>
        </p:txBody>
      </p:sp>
      <p:grpSp>
        <p:nvGrpSpPr>
          <p:cNvPr id="179" name="Group 80"/>
          <p:cNvGrpSpPr>
            <a:grpSpLocks/>
          </p:cNvGrpSpPr>
          <p:nvPr/>
        </p:nvGrpSpPr>
        <p:grpSpPr bwMode="auto">
          <a:xfrm>
            <a:off x="3663950" y="3292475"/>
            <a:ext cx="890588" cy="215900"/>
            <a:chOff x="876" y="2800"/>
            <a:chExt cx="642" cy="175"/>
          </a:xfrm>
        </p:grpSpPr>
        <p:sp>
          <p:nvSpPr>
            <p:cNvPr id="180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1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2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3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4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5" name="Group 86"/>
          <p:cNvGrpSpPr>
            <a:grpSpLocks/>
          </p:cNvGrpSpPr>
          <p:nvPr/>
        </p:nvGrpSpPr>
        <p:grpSpPr bwMode="auto">
          <a:xfrm>
            <a:off x="3662363" y="3687763"/>
            <a:ext cx="890587" cy="215900"/>
            <a:chOff x="876" y="2800"/>
            <a:chExt cx="642" cy="175"/>
          </a:xfrm>
        </p:grpSpPr>
        <p:sp>
          <p:nvSpPr>
            <p:cNvPr id="186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7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8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9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0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1" name="Group 92"/>
          <p:cNvGrpSpPr>
            <a:grpSpLocks/>
          </p:cNvGrpSpPr>
          <p:nvPr/>
        </p:nvGrpSpPr>
        <p:grpSpPr bwMode="auto">
          <a:xfrm>
            <a:off x="3657600" y="4114800"/>
            <a:ext cx="890588" cy="215900"/>
            <a:chOff x="876" y="2800"/>
            <a:chExt cx="642" cy="175"/>
          </a:xfrm>
        </p:grpSpPr>
        <p:sp>
          <p:nvSpPr>
            <p:cNvPr id="192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3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5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6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7" name="Line 98"/>
          <p:cNvSpPr>
            <a:spLocks noChangeShapeType="1"/>
          </p:cNvSpPr>
          <p:nvPr/>
        </p:nvSpPr>
        <p:spPr bwMode="auto">
          <a:xfrm>
            <a:off x="4565650" y="3295650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8" name="Group 99"/>
          <p:cNvGrpSpPr>
            <a:grpSpLocks/>
          </p:cNvGrpSpPr>
          <p:nvPr/>
        </p:nvGrpSpPr>
        <p:grpSpPr bwMode="auto">
          <a:xfrm>
            <a:off x="4619625" y="3279775"/>
            <a:ext cx="890588" cy="215900"/>
            <a:chOff x="455" y="3463"/>
            <a:chExt cx="561" cy="136"/>
          </a:xfrm>
        </p:grpSpPr>
        <p:sp>
          <p:nvSpPr>
            <p:cNvPr id="199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0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1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2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3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4" name="Group 105"/>
          <p:cNvGrpSpPr>
            <a:grpSpLocks/>
          </p:cNvGrpSpPr>
          <p:nvPr/>
        </p:nvGrpSpPr>
        <p:grpSpPr bwMode="auto">
          <a:xfrm>
            <a:off x="4624388" y="3671888"/>
            <a:ext cx="890587" cy="215900"/>
            <a:chOff x="455" y="3463"/>
            <a:chExt cx="561" cy="136"/>
          </a:xfrm>
        </p:grpSpPr>
        <p:sp>
          <p:nvSpPr>
            <p:cNvPr id="205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6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7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8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9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0" name="Group 111"/>
          <p:cNvGrpSpPr>
            <a:grpSpLocks/>
          </p:cNvGrpSpPr>
          <p:nvPr/>
        </p:nvGrpSpPr>
        <p:grpSpPr bwMode="auto">
          <a:xfrm>
            <a:off x="4619625" y="4098925"/>
            <a:ext cx="890588" cy="215900"/>
            <a:chOff x="455" y="3463"/>
            <a:chExt cx="561" cy="136"/>
          </a:xfrm>
        </p:grpSpPr>
        <p:sp>
          <p:nvSpPr>
            <p:cNvPr id="211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2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3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4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6" name="Text Box 117"/>
          <p:cNvSpPr txBox="1">
            <a:spLocks noChangeArrowheads="1"/>
          </p:cNvSpPr>
          <p:nvPr/>
        </p:nvSpPr>
        <p:spPr bwMode="auto">
          <a:xfrm>
            <a:off x="4302125" y="4608513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bus</a:t>
            </a:r>
          </a:p>
        </p:txBody>
      </p:sp>
      <p:grpSp>
        <p:nvGrpSpPr>
          <p:cNvPr id="217" name="Group 118"/>
          <p:cNvGrpSpPr>
            <a:grpSpLocks/>
          </p:cNvGrpSpPr>
          <p:nvPr/>
        </p:nvGrpSpPr>
        <p:grpSpPr bwMode="auto">
          <a:xfrm>
            <a:off x="6107113" y="3259138"/>
            <a:ext cx="890587" cy="215900"/>
            <a:chOff x="876" y="2800"/>
            <a:chExt cx="642" cy="175"/>
          </a:xfrm>
        </p:grpSpPr>
        <p:sp>
          <p:nvSpPr>
            <p:cNvPr id="218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9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0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1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2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3" name="Group 124"/>
          <p:cNvGrpSpPr>
            <a:grpSpLocks/>
          </p:cNvGrpSpPr>
          <p:nvPr/>
        </p:nvGrpSpPr>
        <p:grpSpPr bwMode="auto">
          <a:xfrm>
            <a:off x="6083300" y="3654425"/>
            <a:ext cx="890588" cy="215900"/>
            <a:chOff x="876" y="2800"/>
            <a:chExt cx="642" cy="175"/>
          </a:xfrm>
        </p:grpSpPr>
        <p:sp>
          <p:nvSpPr>
            <p:cNvPr id="224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5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6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7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8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9" name="Group 130"/>
          <p:cNvGrpSpPr>
            <a:grpSpLocks/>
          </p:cNvGrpSpPr>
          <p:nvPr/>
        </p:nvGrpSpPr>
        <p:grpSpPr bwMode="auto">
          <a:xfrm>
            <a:off x="6078538" y="4081463"/>
            <a:ext cx="890587" cy="215900"/>
            <a:chOff x="876" y="2800"/>
            <a:chExt cx="642" cy="175"/>
          </a:xfrm>
        </p:grpSpPr>
        <p:sp>
          <p:nvSpPr>
            <p:cNvPr id="230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1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2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3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4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5" name="Group 154"/>
          <p:cNvGrpSpPr>
            <a:grpSpLocks/>
          </p:cNvGrpSpPr>
          <p:nvPr/>
        </p:nvGrpSpPr>
        <p:grpSpPr bwMode="auto">
          <a:xfrm rot="5400000">
            <a:off x="7202488" y="4278313"/>
            <a:ext cx="895350" cy="1035050"/>
            <a:chOff x="2954" y="2776"/>
            <a:chExt cx="564" cy="652"/>
          </a:xfrm>
        </p:grpSpPr>
        <p:grpSp>
          <p:nvGrpSpPr>
            <p:cNvPr id="236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249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0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1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2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3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7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244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5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6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7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8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8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239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0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1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2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54" name="Line 155"/>
          <p:cNvSpPr>
            <a:spLocks noChangeShapeType="1"/>
          </p:cNvSpPr>
          <p:nvPr/>
        </p:nvSpPr>
        <p:spPr bwMode="auto">
          <a:xfrm>
            <a:off x="6997700" y="3365500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5" name="Line 156"/>
          <p:cNvSpPr>
            <a:spLocks noChangeShapeType="1"/>
          </p:cNvSpPr>
          <p:nvPr/>
        </p:nvSpPr>
        <p:spPr bwMode="auto">
          <a:xfrm flipV="1">
            <a:off x="6959600" y="3752850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6" name="Line 157"/>
          <p:cNvSpPr>
            <a:spLocks noChangeShapeType="1"/>
          </p:cNvSpPr>
          <p:nvPr/>
        </p:nvSpPr>
        <p:spPr bwMode="auto">
          <a:xfrm>
            <a:off x="6959600" y="4184650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7" name="Line 158"/>
          <p:cNvSpPr>
            <a:spLocks noChangeShapeType="1"/>
          </p:cNvSpPr>
          <p:nvPr/>
        </p:nvSpPr>
        <p:spPr bwMode="auto">
          <a:xfrm flipV="1">
            <a:off x="7242175" y="33655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8" name="Line 159"/>
          <p:cNvSpPr>
            <a:spLocks noChangeShapeType="1"/>
          </p:cNvSpPr>
          <p:nvPr/>
        </p:nvSpPr>
        <p:spPr bwMode="auto">
          <a:xfrm flipV="1">
            <a:off x="7664450" y="33655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9" name="Line 160"/>
          <p:cNvSpPr>
            <a:spLocks noChangeShapeType="1"/>
          </p:cNvSpPr>
          <p:nvPr/>
        </p:nvSpPr>
        <p:spPr bwMode="auto">
          <a:xfrm flipV="1">
            <a:off x="8061325" y="335597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0" name="Oval 161"/>
          <p:cNvSpPr>
            <a:spLocks noChangeArrowheads="1"/>
          </p:cNvSpPr>
          <p:nvPr/>
        </p:nvSpPr>
        <p:spPr bwMode="auto">
          <a:xfrm>
            <a:off x="7200900" y="33274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1" name="Oval 162"/>
          <p:cNvSpPr>
            <a:spLocks noChangeArrowheads="1"/>
          </p:cNvSpPr>
          <p:nvPr/>
        </p:nvSpPr>
        <p:spPr bwMode="auto">
          <a:xfrm>
            <a:off x="7200900" y="371157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2" name="Oval 163"/>
          <p:cNvSpPr>
            <a:spLocks noChangeArrowheads="1"/>
          </p:cNvSpPr>
          <p:nvPr/>
        </p:nvSpPr>
        <p:spPr bwMode="auto">
          <a:xfrm>
            <a:off x="7194550" y="41370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3" name="Oval 164"/>
          <p:cNvSpPr>
            <a:spLocks noChangeArrowheads="1"/>
          </p:cNvSpPr>
          <p:nvPr/>
        </p:nvSpPr>
        <p:spPr bwMode="auto">
          <a:xfrm>
            <a:off x="7626350" y="33274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4" name="Oval 165"/>
          <p:cNvSpPr>
            <a:spLocks noChangeArrowheads="1"/>
          </p:cNvSpPr>
          <p:nvPr/>
        </p:nvSpPr>
        <p:spPr bwMode="auto">
          <a:xfrm>
            <a:off x="7626350" y="371157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5" name="Oval 166"/>
          <p:cNvSpPr>
            <a:spLocks noChangeArrowheads="1"/>
          </p:cNvSpPr>
          <p:nvPr/>
        </p:nvSpPr>
        <p:spPr bwMode="auto">
          <a:xfrm>
            <a:off x="7620000" y="41370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6" name="Oval 167"/>
          <p:cNvSpPr>
            <a:spLocks noChangeArrowheads="1"/>
          </p:cNvSpPr>
          <p:nvPr/>
        </p:nvSpPr>
        <p:spPr bwMode="auto">
          <a:xfrm>
            <a:off x="8016875" y="33274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7" name="Oval 168"/>
          <p:cNvSpPr>
            <a:spLocks noChangeArrowheads="1"/>
          </p:cNvSpPr>
          <p:nvPr/>
        </p:nvSpPr>
        <p:spPr bwMode="auto">
          <a:xfrm>
            <a:off x="8016875" y="371157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8" name="Oval 169"/>
          <p:cNvSpPr>
            <a:spLocks noChangeArrowheads="1"/>
          </p:cNvSpPr>
          <p:nvPr/>
        </p:nvSpPr>
        <p:spPr bwMode="auto">
          <a:xfrm>
            <a:off x="8010525" y="41370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9" name="Text Box 170"/>
          <p:cNvSpPr txBox="1">
            <a:spLocks noChangeArrowheads="1"/>
          </p:cNvSpPr>
          <p:nvPr/>
        </p:nvSpPr>
        <p:spPr bwMode="auto">
          <a:xfrm>
            <a:off x="5412512" y="4462136"/>
            <a:ext cx="16337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s</a:t>
            </a:r>
            <a:r>
              <a:rPr lang="en-US" altLang="en-US" sz="1800" dirty="0" smtClean="0">
                <a:latin typeface="Arial" panose="020B0604020202020204" pitchFamily="34" charset="0"/>
              </a:rPr>
              <a:t>pace division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Arial" panose="020B0604020202020204" pitchFamily="34" charset="0"/>
              </a:rPr>
              <a:t>switches: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 smtClean="0">
                <a:latin typeface="Arial" panose="020B0604020202020204" pitchFamily="34" charset="0"/>
              </a:rPr>
              <a:t>eg</a:t>
            </a:r>
            <a:r>
              <a:rPr lang="en-US" altLang="en-US" sz="1800" dirty="0" smtClean="0">
                <a:latin typeface="Arial" panose="020B0604020202020204" pitchFamily="34" charset="0"/>
              </a:rPr>
              <a:t>, crossbar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70" name="Freeform 171"/>
          <p:cNvSpPr>
            <a:spLocks/>
          </p:cNvSpPr>
          <p:nvPr/>
        </p:nvSpPr>
        <p:spPr bwMode="auto">
          <a:xfrm>
            <a:off x="606425" y="3351213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7 w 1763"/>
              <a:gd name="T3" fmla="*/ 0 h 260"/>
              <a:gd name="T4" fmla="*/ 2147483647 w 1763"/>
              <a:gd name="T5" fmla="*/ 2147483647 h 260"/>
              <a:gd name="T6" fmla="*/ 2147483647 w 1763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1" name="Freeform 172"/>
          <p:cNvSpPr>
            <a:spLocks/>
          </p:cNvSpPr>
          <p:nvPr/>
        </p:nvSpPr>
        <p:spPr bwMode="auto">
          <a:xfrm>
            <a:off x="3657600" y="3321050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2" name="Freeform 173"/>
          <p:cNvSpPr>
            <a:spLocks/>
          </p:cNvSpPr>
          <p:nvPr/>
        </p:nvSpPr>
        <p:spPr bwMode="auto">
          <a:xfrm>
            <a:off x="6054725" y="3311525"/>
            <a:ext cx="1543050" cy="2014538"/>
          </a:xfrm>
          <a:custGeom>
            <a:avLst/>
            <a:gdLst>
              <a:gd name="T0" fmla="*/ 0 w 972"/>
              <a:gd name="T1" fmla="*/ 2147483647 h 1266"/>
              <a:gd name="T2" fmla="*/ 2147483647 w 972"/>
              <a:gd name="T3" fmla="*/ 0 h 1266"/>
              <a:gd name="T4" fmla="*/ 2147483647 w 972"/>
              <a:gd name="T5" fmla="*/ 2147483647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88638" y="5929527"/>
            <a:ext cx="8519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throughout this topic, the terms </a:t>
            </a:r>
            <a:r>
              <a:rPr lang="en-US" i="1" dirty="0" smtClean="0"/>
              <a:t>datagram</a:t>
            </a:r>
            <a:r>
              <a:rPr lang="en-US" dirty="0" smtClean="0"/>
              <a:t> and </a:t>
            </a:r>
            <a:r>
              <a:rPr lang="en-US" i="1" dirty="0" smtClean="0"/>
              <a:t>packet</a:t>
            </a:r>
            <a:r>
              <a:rPr lang="en-US" dirty="0" smtClean="0"/>
              <a:t> are used interchangeably.  Also, when a datagram is assumed to have constant size, it is referred to as a </a:t>
            </a:r>
            <a:r>
              <a:rPr lang="en-US" i="1" dirty="0" smtClean="0">
                <a:solidFill>
                  <a:srgbClr val="FF0000"/>
                </a:solidFill>
              </a:rPr>
              <a:t>cell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2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16144</TotalTime>
  <Words>2619</Words>
  <Application>Microsoft Office PowerPoint</Application>
  <PresentationFormat>On-screen Show (4:3)</PresentationFormat>
  <Paragraphs>347</Paragraphs>
  <Slides>42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MS PGothic</vt:lpstr>
      <vt:lpstr>MS PGothic</vt:lpstr>
      <vt:lpstr>新細明體</vt:lpstr>
      <vt:lpstr>Arial</vt:lpstr>
      <vt:lpstr>Calibri</vt:lpstr>
      <vt:lpstr>Cambria Math</vt:lpstr>
      <vt:lpstr>Comic Sans MS</vt:lpstr>
      <vt:lpstr>Courier New</vt:lpstr>
      <vt:lpstr>Gill Sans MT</vt:lpstr>
      <vt:lpstr>Tahoma</vt:lpstr>
      <vt:lpstr>Times</vt:lpstr>
      <vt:lpstr>Times New Roman</vt:lpstr>
      <vt:lpstr>Wingdings</vt:lpstr>
      <vt:lpstr>Office Theme</vt:lpstr>
      <vt:lpstr>Router Architecture</vt:lpstr>
      <vt:lpstr>Outline</vt:lpstr>
      <vt:lpstr>Router architecture overview</vt:lpstr>
      <vt:lpstr>Input port functions</vt:lpstr>
      <vt:lpstr>Input port functions</vt:lpstr>
      <vt:lpstr>Destination-based forwarding</vt:lpstr>
      <vt:lpstr>Longest prefix matching</vt:lpstr>
      <vt:lpstr>Outline</vt:lpstr>
      <vt:lpstr>Switching fabrics</vt:lpstr>
      <vt:lpstr>Switching via memory</vt:lpstr>
      <vt:lpstr>Switching via a bus</vt:lpstr>
      <vt:lpstr>Space-division Switches</vt:lpstr>
      <vt:lpstr>Crossbar Switch</vt:lpstr>
      <vt:lpstr>Banyan Switch</vt:lpstr>
      <vt:lpstr>An 8x8 Banyan Switch</vt:lpstr>
      <vt:lpstr>Equivalent Topologies</vt:lpstr>
      <vt:lpstr>Internal Blocking</vt:lpstr>
      <vt:lpstr>Avoiding Internal Blocking</vt:lpstr>
      <vt:lpstr>sort-Banyan Network</vt:lpstr>
      <vt:lpstr>Batcher-Sorting Network</vt:lpstr>
      <vt:lpstr>Basic structure of a Batcher-Sorting Network</vt:lpstr>
      <vt:lpstr>Outline</vt:lpstr>
      <vt:lpstr>Output Port Contention</vt:lpstr>
      <vt:lpstr>Input Buffered Switches</vt:lpstr>
      <vt:lpstr>Head-of-the-Line (HOL) blocking</vt:lpstr>
      <vt:lpstr>Handling HOL blocking</vt:lpstr>
      <vt:lpstr>Output-buffered Switches</vt:lpstr>
      <vt:lpstr>Outline</vt:lpstr>
      <vt:lpstr>Throughput of Nonbuffered Crossbar Switch</vt:lpstr>
      <vt:lpstr>PowerPoint Presentation</vt:lpstr>
      <vt:lpstr>Throughput of Input-buffered Switch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Output ports</vt:lpstr>
      <vt:lpstr>Scheduling mechanisms</vt:lpstr>
      <vt:lpstr>Scheduling policies: priority</vt:lpstr>
      <vt:lpstr>Scheduling policies: still more</vt:lpstr>
      <vt:lpstr>Scheduling policies: still more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Sammy Chan</dc:creator>
  <cp:lastModifiedBy>Sammy Chan</cp:lastModifiedBy>
  <cp:revision>124</cp:revision>
  <dcterms:created xsi:type="dcterms:W3CDTF">2014-09-02T10:37:37Z</dcterms:created>
  <dcterms:modified xsi:type="dcterms:W3CDTF">2024-09-06T09:05:35Z</dcterms:modified>
</cp:coreProperties>
</file>