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23"/>
  </p:notesMasterIdLst>
  <p:sldIdLst>
    <p:sldId id="363" r:id="rId2"/>
    <p:sldId id="258" r:id="rId3"/>
    <p:sldId id="396" r:id="rId4"/>
    <p:sldId id="367" r:id="rId5"/>
    <p:sldId id="382" r:id="rId6"/>
    <p:sldId id="383" r:id="rId7"/>
    <p:sldId id="401" r:id="rId8"/>
    <p:sldId id="397" r:id="rId9"/>
    <p:sldId id="390" r:id="rId10"/>
    <p:sldId id="398" r:id="rId11"/>
    <p:sldId id="399" r:id="rId12"/>
    <p:sldId id="393" r:id="rId13"/>
    <p:sldId id="394" r:id="rId14"/>
    <p:sldId id="395" r:id="rId15"/>
    <p:sldId id="385" r:id="rId16"/>
    <p:sldId id="386" r:id="rId17"/>
    <p:sldId id="387" r:id="rId18"/>
    <p:sldId id="388" r:id="rId19"/>
    <p:sldId id="400" r:id="rId20"/>
    <p:sldId id="389" r:id="rId21"/>
    <p:sldId id="302" r:id="rId2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55D4B"/>
    <a:srgbClr val="0000FF"/>
    <a:srgbClr val="95A5A6"/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2923" autoAdjust="0"/>
  </p:normalViewPr>
  <p:slideViewPr>
    <p:cSldViewPr>
      <p:cViewPr varScale="1">
        <p:scale>
          <a:sx n="104" d="100"/>
          <a:sy n="104" d="100"/>
        </p:scale>
        <p:origin x="19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F36A8B-8F8B-41D1-8882-69C515E7C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4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594" y="2224367"/>
            <a:ext cx="6673203" cy="21927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Learning Content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1843" y="4552342"/>
            <a:ext cx="4302652" cy="61494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grpSp>
        <p:nvGrpSpPr>
          <p:cNvPr id="7" name="Google Shape;10;p2"/>
          <p:cNvGrpSpPr/>
          <p:nvPr userDrawn="1"/>
        </p:nvGrpSpPr>
        <p:grpSpPr>
          <a:xfrm>
            <a:off x="-10674" y="-12013"/>
            <a:ext cx="9159995" cy="6870013"/>
            <a:chOff x="328725" y="2891150"/>
            <a:chExt cx="3447625" cy="2585725"/>
          </a:xfrm>
        </p:grpSpPr>
        <p:sp>
          <p:nvSpPr>
            <p:cNvPr id="8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4252" y="1538919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Learning Content Number</a:t>
            </a:r>
          </a:p>
        </p:txBody>
      </p:sp>
      <p:sp>
        <p:nvSpPr>
          <p:cNvPr id="213" name="Text Placeholder 212"/>
          <p:cNvSpPr>
            <a:spLocks noGrp="1"/>
          </p:cNvSpPr>
          <p:nvPr>
            <p:ph type="body" sz="quarter" idx="11" hasCustomPrompt="1"/>
          </p:nvPr>
        </p:nvSpPr>
        <p:spPr>
          <a:xfrm rot="203428">
            <a:off x="6933846" y="5184044"/>
            <a:ext cx="2149432" cy="6143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Module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273050"/>
            <a:ext cx="32845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68" y="273050"/>
            <a:ext cx="5509954" cy="6166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8" y="1435100"/>
            <a:ext cx="3284535" cy="50043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371600" cy="6126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7391400" cy="61261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18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09;p8"/>
          <p:cNvGrpSpPr/>
          <p:nvPr userDrawn="1"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07826" y="3809693"/>
            <a:ext cx="6425990" cy="51160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Module Title</a:t>
            </a:r>
          </a:p>
        </p:txBody>
      </p:sp>
      <p:sp>
        <p:nvSpPr>
          <p:cNvPr id="265" name="Title 1"/>
          <p:cNvSpPr>
            <a:spLocks noGrp="1"/>
          </p:cNvSpPr>
          <p:nvPr>
            <p:ph type="ctrTitle" hasCustomPrompt="1"/>
          </p:nvPr>
        </p:nvSpPr>
        <p:spPr>
          <a:xfrm>
            <a:off x="1417437" y="1652299"/>
            <a:ext cx="6404819" cy="2148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69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84" y="1179974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</a:p>
        </p:txBody>
      </p:sp>
      <p:sp>
        <p:nvSpPr>
          <p:cNvPr id="270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11708" y="738897"/>
            <a:ext cx="2366078" cy="64528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ln>
                  <a:solidFill>
                    <a:schemeClr val="bg1"/>
                  </a:solidFill>
                </a:ln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7036" y="1727225"/>
            <a:ext cx="5919989" cy="2594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Content Placeholder 2"/>
          <p:cNvSpPr>
            <a:spLocks noGrp="1"/>
          </p:cNvSpPr>
          <p:nvPr>
            <p:ph sz="half" idx="12"/>
          </p:nvPr>
        </p:nvSpPr>
        <p:spPr>
          <a:xfrm>
            <a:off x="1524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Slide Number Placeholder 185"/>
          <p:cNvSpPr>
            <a:spLocks noGrp="1"/>
          </p:cNvSpPr>
          <p:nvPr>
            <p:ph type="sldNum" sz="quarter" idx="12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7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9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293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2930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5" r:id="rId3"/>
    <p:sldLayoutId id="2147483796" r:id="rId4"/>
    <p:sldLayoutId id="2147483808" r:id="rId5"/>
    <p:sldLayoutId id="2147483797" r:id="rId6"/>
    <p:sldLayoutId id="2147483809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00" r:id="rId13"/>
    <p:sldLayoutId id="2147483806" r:id="rId14"/>
    <p:sldLayoutId id="21474838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Making Decision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1843" y="4552342"/>
            <a:ext cx="5010958" cy="6149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Chapter 03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dirty="0"/>
              <a:t>ITP3915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branch using </a:t>
            </a:r>
            <a:r>
              <a:rPr lang="en-US" b="1" dirty="0"/>
              <a:t>else</a:t>
            </a:r>
            <a:r>
              <a:rPr lang="en-US" dirty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35158" y="1664554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2905" y="3087345"/>
            <a:ext cx="1937454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"Bigger"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1935158" y="2357611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&gt; 2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  <a:endCxn id="22" idx="0"/>
          </p:cNvCxnSpPr>
          <p:nvPr/>
        </p:nvCxnSpPr>
        <p:spPr>
          <a:xfrm>
            <a:off x="2811458" y="2121754"/>
            <a:ext cx="0" cy="23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3"/>
            <a:endCxn id="19" idx="0"/>
          </p:cNvCxnSpPr>
          <p:nvPr/>
        </p:nvCxnSpPr>
        <p:spPr>
          <a:xfrm>
            <a:off x="3687758" y="2700511"/>
            <a:ext cx="783874" cy="386834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87758" y="2321214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00980" y="23212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0500" y="3087345"/>
            <a:ext cx="1940804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7030A0"/>
                </a:solidFill>
              </a:rPr>
              <a:t>print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700" dirty="0" smtClean="0">
                <a:solidFill>
                  <a:srgbClr val="00B050"/>
                </a:solidFill>
              </a:rPr>
              <a:t>"Not bigger"</a:t>
            </a:r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Elbow Connector 28"/>
          <p:cNvCxnSpPr>
            <a:stCxn id="22" idx="1"/>
            <a:endCxn id="28" idx="0"/>
          </p:cNvCxnSpPr>
          <p:nvPr/>
        </p:nvCxnSpPr>
        <p:spPr>
          <a:xfrm rot="10800000" flipV="1">
            <a:off x="1160902" y="2700511"/>
            <a:ext cx="774256" cy="386834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35159" y="3963422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"Finish"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1458" y="3727565"/>
            <a:ext cx="0" cy="23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</p:cNvCxnSpPr>
          <p:nvPr/>
        </p:nvCxnSpPr>
        <p:spPr>
          <a:xfrm rot="5400000">
            <a:off x="3550039" y="2805972"/>
            <a:ext cx="183020" cy="166016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2"/>
          </p:cNvCxnSpPr>
          <p:nvPr/>
        </p:nvCxnSpPr>
        <p:spPr>
          <a:xfrm rot="16200000" flipH="1">
            <a:off x="1894670" y="2810777"/>
            <a:ext cx="183020" cy="1650556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759" y="4609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Flowcharting the single-selection if/else structure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25212" y="1490587"/>
            <a:ext cx="3213987" cy="33100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000" b="1" u="sng" dirty="0" smtClean="0"/>
              <a:t>Program:</a:t>
            </a:r>
          </a:p>
          <a:p>
            <a:pPr marL="0" indent="0">
              <a:buNone/>
            </a:pPr>
            <a:r>
              <a:rPr lang="it-IT" sz="3000" dirty="0" smtClean="0"/>
              <a:t>x </a:t>
            </a:r>
            <a:r>
              <a:rPr lang="it-IT" sz="3000" dirty="0"/>
              <a:t>= </a:t>
            </a:r>
            <a:r>
              <a:rPr lang="it-IT" sz="3000" dirty="0" smtClean="0"/>
              <a:t>4</a:t>
            </a:r>
            <a:endParaRPr lang="it-IT" sz="3000" dirty="0"/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if x </a:t>
            </a:r>
            <a:r>
              <a:rPr lang="en-US" sz="3000" dirty="0" smtClean="0">
                <a:solidFill>
                  <a:srgbClr val="0070C0"/>
                </a:solidFill>
              </a:rPr>
              <a:t>&gt; 2 :</a:t>
            </a:r>
            <a:endParaRPr lang="en-US" sz="3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    print </a:t>
            </a:r>
            <a:r>
              <a:rPr lang="en-US" sz="3000" dirty="0" smtClean="0">
                <a:solidFill>
                  <a:srgbClr val="0070C0"/>
                </a:solidFill>
              </a:rPr>
              <a:t>("Bigger")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else :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    print ("Smaller")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7030A0"/>
                </a:solidFill>
              </a:rPr>
              <a:t>print</a:t>
            </a:r>
            <a:r>
              <a:rPr lang="en-US" sz="3000" dirty="0"/>
              <a:t> (</a:t>
            </a:r>
            <a:r>
              <a:rPr lang="en-US" sz="3000" dirty="0">
                <a:solidFill>
                  <a:srgbClr val="008000"/>
                </a:solidFill>
              </a:rPr>
              <a:t>"Finish</a:t>
            </a:r>
            <a:r>
              <a:rPr lang="en-US" sz="3000" dirty="0" smtClean="0">
                <a:solidFill>
                  <a:srgbClr val="008000"/>
                </a:solidFill>
              </a:rPr>
              <a:t>"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25211" y="4978532"/>
            <a:ext cx="321398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u="sng" dirty="0" smtClean="0"/>
              <a:t>Output: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Bigger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301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statement executed as a result of an if statement or else part could be another if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2887622"/>
            <a:ext cx="3429001" cy="3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rgbClr val="0070C0"/>
                </a:solidFill>
              </a:rPr>
              <a:t>if  condition 1 :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    </a:t>
            </a:r>
            <a:r>
              <a:rPr lang="en-US" sz="2800" dirty="0" smtClean="0">
                <a:solidFill>
                  <a:srgbClr val="7030A0"/>
                </a:solidFill>
              </a:rPr>
              <a:t>if condition 2 :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            statement 1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      else :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</a:t>
            </a:r>
            <a:r>
              <a:rPr lang="en-US" sz="2800" dirty="0" smtClean="0">
                <a:solidFill>
                  <a:srgbClr val="C00000"/>
                </a:solidFill>
              </a:rPr>
              <a:t>statement 2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else 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  statement 3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3432690"/>
            <a:ext cx="0" cy="1881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2400" y="3617356"/>
            <a:ext cx="609600" cy="0"/>
          </a:xfrm>
          <a:prstGeom prst="line">
            <a:avLst/>
          </a:prstGeom>
          <a:ln w="1905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43" y="359739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Segoe Script" panose="030B0504020000000003" pitchFamily="66" charset="0"/>
              </a:rPr>
              <a:t>true</a:t>
            </a:r>
            <a:endParaRPr lang="en-US" dirty="0">
              <a:solidFill>
                <a:srgbClr val="7030A0"/>
              </a:solidFill>
              <a:latin typeface="Segoe Script" panose="030B0504020000000003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547259" y="3181605"/>
            <a:ext cx="164374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3181605"/>
            <a:ext cx="0" cy="2543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699657" y="5725556"/>
            <a:ext cx="1491343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1839" y="28416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false</a:t>
            </a:r>
            <a:endParaRPr lang="en-US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65809" y="3845956"/>
            <a:ext cx="0" cy="1881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5809" y="4030622"/>
            <a:ext cx="609600" cy="0"/>
          </a:xfrm>
          <a:prstGeom prst="line">
            <a:avLst/>
          </a:prstGeom>
          <a:ln w="1905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5785" y="40141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Script" panose="030B0504020000000003" pitchFamily="66" charset="0"/>
              </a:rPr>
              <a:t>true</a:t>
            </a:r>
            <a:endParaRPr lang="en-US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079749" y="3617356"/>
            <a:ext cx="914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09258" y="4854348"/>
            <a:ext cx="684891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4149" y="3617356"/>
            <a:ext cx="0" cy="12369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7741" y="32772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Segoe Script" panose="030B0504020000000003" pitchFamily="66" charset="0"/>
              </a:rPr>
              <a:t>false</a:t>
            </a:r>
            <a:endParaRPr lang="en-US" dirty="0">
              <a:solidFill>
                <a:srgbClr val="C0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5" name="Flowchart: Decision 34"/>
          <p:cNvSpPr/>
          <p:nvPr/>
        </p:nvSpPr>
        <p:spPr>
          <a:xfrm>
            <a:off x="5257799" y="3160156"/>
            <a:ext cx="1536700" cy="6858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cond1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26149" y="2839223"/>
            <a:ext cx="0" cy="320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98923" y="4729736"/>
            <a:ext cx="1413868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statement 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56255" y="4729736"/>
            <a:ext cx="1413868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statement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00742" y="4729736"/>
            <a:ext cx="1413868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Elbow Connector 41"/>
          <p:cNvCxnSpPr>
            <a:stCxn id="35" idx="3"/>
            <a:endCxn id="56" idx="0"/>
          </p:cNvCxnSpPr>
          <p:nvPr/>
        </p:nvCxnSpPr>
        <p:spPr>
          <a:xfrm>
            <a:off x="6794499" y="3503056"/>
            <a:ext cx="768350" cy="349374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1"/>
            <a:endCxn id="41" idx="0"/>
          </p:cNvCxnSpPr>
          <p:nvPr/>
        </p:nvCxnSpPr>
        <p:spPr>
          <a:xfrm rot="10800000" flipV="1">
            <a:off x="5107677" y="3503056"/>
            <a:ext cx="150123" cy="122668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794499" y="3852430"/>
            <a:ext cx="1536700" cy="6858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cond2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Elbow Connector 56"/>
          <p:cNvCxnSpPr>
            <a:stCxn id="56" idx="1"/>
            <a:endCxn id="40" idx="0"/>
          </p:cNvCxnSpPr>
          <p:nvPr/>
        </p:nvCxnSpPr>
        <p:spPr>
          <a:xfrm rot="10800000" flipV="1">
            <a:off x="6663189" y="4195330"/>
            <a:ext cx="131310" cy="534406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6" idx="3"/>
            <a:endCxn id="39" idx="0"/>
          </p:cNvCxnSpPr>
          <p:nvPr/>
        </p:nvCxnSpPr>
        <p:spPr>
          <a:xfrm>
            <a:off x="8331199" y="4195330"/>
            <a:ext cx="74658" cy="534406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351143" y="5378442"/>
            <a:ext cx="423412" cy="4062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>
            <a:stCxn id="39" idx="2"/>
            <a:endCxn id="70" idx="6"/>
          </p:cNvCxnSpPr>
          <p:nvPr/>
        </p:nvCxnSpPr>
        <p:spPr>
          <a:xfrm rot="5400000">
            <a:off x="7892882" y="5068609"/>
            <a:ext cx="394648" cy="631302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0" idx="2"/>
            <a:endCxn id="70" idx="2"/>
          </p:cNvCxnSpPr>
          <p:nvPr/>
        </p:nvCxnSpPr>
        <p:spPr>
          <a:xfrm rot="16200000" flipH="1">
            <a:off x="6809842" y="5040283"/>
            <a:ext cx="394648" cy="687954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814443" y="5784726"/>
            <a:ext cx="423412" cy="4062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70" idx="4"/>
            <a:endCxn id="77" idx="6"/>
          </p:cNvCxnSpPr>
          <p:nvPr/>
        </p:nvCxnSpPr>
        <p:spPr>
          <a:xfrm rot="5400000">
            <a:off x="6798781" y="5223800"/>
            <a:ext cx="203142" cy="1324994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1" idx="2"/>
            <a:endCxn id="77" idx="2"/>
          </p:cNvCxnSpPr>
          <p:nvPr/>
        </p:nvCxnSpPr>
        <p:spPr>
          <a:xfrm rot="16200000" flipH="1">
            <a:off x="5060593" y="5234018"/>
            <a:ext cx="800932" cy="70676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300" y="147969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0541" y="2902481"/>
            <a:ext cx="2410759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"More than one"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41300" y="2172747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&gt; 1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1117600" y="1936890"/>
            <a:ext cx="0" cy="23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3"/>
            <a:endCxn id="6" idx="0"/>
          </p:cNvCxnSpPr>
          <p:nvPr/>
        </p:nvCxnSpPr>
        <p:spPr>
          <a:xfrm>
            <a:off x="1993900" y="2515647"/>
            <a:ext cx="852021" cy="386834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93900" y="2136350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1300" y="53340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"Finish"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7" idx="2"/>
            <a:endCxn id="24" idx="0"/>
          </p:cNvCxnSpPr>
          <p:nvPr/>
        </p:nvCxnSpPr>
        <p:spPr>
          <a:xfrm>
            <a:off x="1117600" y="2858547"/>
            <a:ext cx="0" cy="247545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640541" y="3778558"/>
            <a:ext cx="2410759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100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6" idx="2"/>
            <a:endCxn id="19" idx="0"/>
          </p:cNvCxnSpPr>
          <p:nvPr/>
        </p:nvCxnSpPr>
        <p:spPr>
          <a:xfrm>
            <a:off x="2845921" y="3359681"/>
            <a:ext cx="0" cy="4188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9" idx="3"/>
            <a:endCxn id="41" idx="0"/>
          </p:cNvCxnSpPr>
          <p:nvPr/>
        </p:nvCxnSpPr>
        <p:spPr>
          <a:xfrm>
            <a:off x="4051300" y="4121458"/>
            <a:ext cx="247650" cy="417993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75050" y="4539451"/>
            <a:ext cx="1447800" cy="611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"Less than 100"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25900" y="375212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9" idx="2"/>
          </p:cNvCxnSpPr>
          <p:nvPr/>
        </p:nvCxnSpPr>
        <p:spPr>
          <a:xfrm>
            <a:off x="2845921" y="4464358"/>
            <a:ext cx="0" cy="1098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3506" y="2858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19281" y="4483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2" name="Elbow Connector 51"/>
          <p:cNvCxnSpPr>
            <a:stCxn id="41" idx="2"/>
            <a:endCxn id="24" idx="3"/>
          </p:cNvCxnSpPr>
          <p:nvPr/>
        </p:nvCxnSpPr>
        <p:spPr>
          <a:xfrm rot="5400000">
            <a:off x="2940683" y="4204332"/>
            <a:ext cx="411485" cy="230505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2892" y="1323538"/>
            <a:ext cx="3856740" cy="2943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it-IT" sz="2600" dirty="0" smtClean="0"/>
              <a:t>x </a:t>
            </a:r>
            <a:r>
              <a:rPr lang="it-IT" sz="2600" dirty="0"/>
              <a:t>= </a:t>
            </a:r>
            <a:r>
              <a:rPr lang="it-IT" sz="2600" dirty="0" smtClean="0"/>
              <a:t>42</a:t>
            </a:r>
            <a:endParaRPr lang="it-IT" sz="2600" dirty="0"/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if x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&gt; 1 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    print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("More than one")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if x &lt; 100 :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print ("Less than 100")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008000"/>
                </a:solidFill>
              </a:rPr>
              <a:t>"Finish</a:t>
            </a:r>
            <a:r>
              <a:rPr lang="en-US" sz="2600" dirty="0" smtClean="0">
                <a:solidFill>
                  <a:srgbClr val="008000"/>
                </a:solidFill>
              </a:rPr>
              <a:t>"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2892" y="4464621"/>
            <a:ext cx="3856740" cy="1692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More than one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Less than 100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Finish</a:t>
            </a:r>
            <a:endParaRPr lang="en-US" sz="2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Chained </a:t>
            </a:r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41300" y="2172747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2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6" idx="2"/>
            <a:endCxn id="7" idx="0"/>
          </p:cNvCxnSpPr>
          <p:nvPr/>
        </p:nvCxnSpPr>
        <p:spPr>
          <a:xfrm>
            <a:off x="1114258" y="1836240"/>
            <a:ext cx="3342" cy="336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2634" y="214906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1300" y="53340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"Finish"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2633" y="3250992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2" idx="2"/>
            <a:endCxn id="37" idx="0"/>
          </p:cNvCxnSpPr>
          <p:nvPr/>
        </p:nvCxnSpPr>
        <p:spPr>
          <a:xfrm>
            <a:off x="1117600" y="3936792"/>
            <a:ext cx="0" cy="459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806" y="27452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806" y="38594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 flipV="1">
            <a:off x="1117601" y="2515648"/>
            <a:ext cx="3302005" cy="2577949"/>
          </a:xfrm>
          <a:prstGeom prst="bentConnector3">
            <a:avLst>
              <a:gd name="adj1" fmla="val -27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28806" y="2289797"/>
            <a:ext cx="1838394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"Small"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1094" y="3365292"/>
            <a:ext cx="1816106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"Medium"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7" idx="3"/>
            <a:endCxn id="27" idx="1"/>
          </p:cNvCxnSpPr>
          <p:nvPr/>
        </p:nvCxnSpPr>
        <p:spPr>
          <a:xfrm>
            <a:off x="1993900" y="2515647"/>
            <a:ext cx="434906" cy="2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241300" y="3250992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x &lt; 10 ?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7" idx="2"/>
            <a:endCxn id="32" idx="0"/>
          </p:cNvCxnSpPr>
          <p:nvPr/>
        </p:nvCxnSpPr>
        <p:spPr>
          <a:xfrm>
            <a:off x="1117600" y="2858547"/>
            <a:ext cx="0" cy="392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1300" y="4395996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"Large"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7" idx="2"/>
            <a:endCxn id="11" idx="0"/>
          </p:cNvCxnSpPr>
          <p:nvPr/>
        </p:nvCxnSpPr>
        <p:spPr>
          <a:xfrm>
            <a:off x="1117600" y="4853196"/>
            <a:ext cx="0" cy="480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3"/>
            <a:endCxn id="28" idx="1"/>
          </p:cNvCxnSpPr>
          <p:nvPr/>
        </p:nvCxnSpPr>
        <p:spPr>
          <a:xfrm>
            <a:off x="1993900" y="3593892"/>
            <a:ext cx="4571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3"/>
          </p:cNvCxnSpPr>
          <p:nvPr/>
        </p:nvCxnSpPr>
        <p:spPr>
          <a:xfrm>
            <a:off x="4267200" y="3593892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3"/>
          </p:cNvCxnSpPr>
          <p:nvPr/>
        </p:nvCxnSpPr>
        <p:spPr>
          <a:xfrm flipV="1">
            <a:off x="4267200" y="2515647"/>
            <a:ext cx="228600" cy="2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1285186"/>
            <a:ext cx="3856740" cy="39316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x = 10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800" dirty="0" smtClean="0"/>
              <a:t> </a:t>
            </a:r>
            <a:r>
              <a:rPr lang="en-US" sz="2800" dirty="0"/>
              <a:t>x &lt; 2 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00B050"/>
                </a:solidFill>
              </a:rPr>
              <a:t>"Small"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sz="2800" dirty="0"/>
              <a:t> x &lt; 10 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00B050"/>
                </a:solidFill>
              </a:rPr>
              <a:t>"Medium"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00B050"/>
                </a:solidFill>
              </a:rPr>
              <a:t>"Large"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00B050"/>
                </a:solidFill>
              </a:rPr>
              <a:t>"Finish"</a:t>
            </a:r>
            <a:r>
              <a:rPr lang="en-US" sz="28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5372101"/>
            <a:ext cx="385674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Large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Finish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7958" y="137904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Puzzles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434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/>
              <a:t> x &lt; 2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"Below 2"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dirty="0"/>
              <a:t> x &gt;= 2 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"Two </a:t>
            </a:r>
            <a:r>
              <a:rPr lang="en-US" dirty="0">
                <a:solidFill>
                  <a:srgbClr val="00B050"/>
                </a:solidFill>
              </a:rPr>
              <a:t>or </a:t>
            </a:r>
            <a:r>
              <a:rPr lang="en-US" dirty="0" smtClean="0">
                <a:solidFill>
                  <a:srgbClr val="00B050"/>
                </a:solidFill>
              </a:rPr>
              <a:t>more"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</a:t>
            </a:r>
            <a:r>
              <a:rPr lang="en-US" b="1" dirty="0" smtClean="0">
                <a:solidFill>
                  <a:srgbClr val="FF0000"/>
                </a:solidFill>
              </a:rPr>
              <a:t>("Something else")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3434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/>
              <a:t> x &lt; 2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"Below 2"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dirty="0"/>
              <a:t> x &lt; 20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"Below 20"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dirty="0"/>
              <a:t> x &lt; 10 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</a:t>
            </a:r>
            <a:r>
              <a:rPr lang="en-US" b="1" dirty="0" smtClean="0">
                <a:solidFill>
                  <a:srgbClr val="FF0000"/>
                </a:solidFill>
              </a:rPr>
              <a:t>("Below 10")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"Something else"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846" y="1447800"/>
            <a:ext cx="364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  <a:cs typeface="+mn-cs"/>
              </a:rPr>
              <a:t>Which will never print?</a:t>
            </a:r>
          </a:p>
        </p:txBody>
      </p:sp>
    </p:spTree>
    <p:extLst>
      <p:ext uri="{BB962C8B-B14F-4D97-AF65-F5344CB8AC3E}">
        <p14:creationId xmlns:p14="http://schemas.microsoft.com/office/powerpoint/2010/main" val="11366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Indentation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Rules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Increase indent </a:t>
            </a:r>
            <a:r>
              <a:rPr lang="en-US" dirty="0"/>
              <a:t>after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 statement, or function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/>
              <a:t>inition. </a:t>
            </a:r>
            <a:r>
              <a:rPr lang="en-US" dirty="0"/>
              <a:t>(after </a:t>
            </a:r>
            <a:r>
              <a:rPr lang="en-US" b="1" dirty="0"/>
              <a:t>: </a:t>
            </a:r>
            <a:r>
              <a:rPr lang="en-US" dirty="0"/>
              <a:t>)</a:t>
            </a:r>
          </a:p>
          <a:p>
            <a:r>
              <a:rPr lang="en-US" b="1" dirty="0"/>
              <a:t>Maintain indent </a:t>
            </a:r>
            <a:r>
              <a:rPr lang="en-US" dirty="0"/>
              <a:t>to indicate the scope of the block (which lines are affected 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Reduce indent </a:t>
            </a:r>
            <a:r>
              <a:rPr lang="en-US" dirty="0"/>
              <a:t>to back to the level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/>
              <a:t> statement </a:t>
            </a:r>
            <a:r>
              <a:rPr lang="en-US" dirty="0"/>
              <a:t>to indicate the end of the block</a:t>
            </a:r>
          </a:p>
          <a:p>
            <a:r>
              <a:rPr lang="en-US" dirty="0"/>
              <a:t>Blank lines are ignored - they do not affect indentation</a:t>
            </a:r>
          </a:p>
          <a:p>
            <a:r>
              <a:rPr lang="en-US" dirty="0"/>
              <a:t>Comments on a line by themselves are ignored w.r.t. </a:t>
            </a:r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Warning:</a:t>
            </a:r>
            <a:r>
              <a:rPr lang="en-US" dirty="0"/>
              <a:t> Turn Off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text editors can turn tabs into spaces - make sure to enable this feature</a:t>
            </a:r>
          </a:p>
          <a:p>
            <a:r>
              <a:rPr lang="en-US" dirty="0"/>
              <a:t>Eclipse with </a:t>
            </a:r>
            <a:r>
              <a:rPr lang="en-US" dirty="0" err="1"/>
              <a:t>PyDev</a:t>
            </a:r>
            <a:r>
              <a:rPr lang="en-US" dirty="0"/>
              <a:t>: Windows -&gt; Preferences -&gt; </a:t>
            </a:r>
            <a:r>
              <a:rPr lang="en-US" dirty="0" err="1"/>
              <a:t>PyDev</a:t>
            </a:r>
            <a:r>
              <a:rPr lang="en-US" dirty="0"/>
              <a:t> -&gt; Editor -&gt; Tabs</a:t>
            </a:r>
          </a:p>
          <a:p>
            <a:r>
              <a:rPr lang="en-US" dirty="0" err="1" smtClean="0"/>
              <a:t>NotePad</a:t>
            </a:r>
            <a:r>
              <a:rPr lang="en-US" dirty="0"/>
              <a:t>++: Settings -&gt; Preferences -&gt; Language Menu/Tab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Python </a:t>
            </a:r>
            <a:r>
              <a:rPr lang="en-US" dirty="0"/>
              <a:t>cares </a:t>
            </a:r>
            <a:r>
              <a:rPr lang="en-US" dirty="0" smtClean="0"/>
              <a:t>a </a:t>
            </a:r>
            <a:r>
              <a:rPr lang="en-US" b="1" dirty="0" smtClean="0"/>
              <a:t>lot</a:t>
            </a:r>
            <a:r>
              <a:rPr lang="en-US" dirty="0" smtClean="0"/>
              <a:t> </a:t>
            </a:r>
            <a:r>
              <a:rPr lang="en-US" dirty="0"/>
              <a:t>about how far line is indented.  If you mix tabs and spaces, you may get “indentation errors” even if everything looks </a:t>
            </a:r>
            <a:r>
              <a:rPr lang="en-US" dirty="0" smtClean="0"/>
              <a:t>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86400" y="304800"/>
            <a:ext cx="3351452" cy="102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171000"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This will save you much unnecessary pain.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4724400" cy="5181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340392"/>
            <a:ext cx="7085252" cy="3441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4500" y="1674982"/>
            <a:ext cx="3238500" cy="534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799" y="5300686"/>
            <a:ext cx="1828801" cy="79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333326" y="1441273"/>
            <a:ext cx="1524000" cy="612648"/>
          </a:xfrm>
          <a:prstGeom prst="wedgeRoundRectCallout">
            <a:avLst>
              <a:gd name="adj1" fmla="val -63957"/>
              <a:gd name="adj2" fmla="val 7649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Preferences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857326" y="2292476"/>
            <a:ext cx="1524000" cy="612648"/>
          </a:xfrm>
          <a:prstGeom prst="wedgeRoundRectCallout">
            <a:avLst>
              <a:gd name="adj1" fmla="val 3543"/>
              <a:gd name="adj2" fmla="val 1013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Notepad++ Preferences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94" b="15330"/>
          <a:stretch/>
        </p:blipFill>
        <p:spPr>
          <a:xfrm>
            <a:off x="460664" y="1905756"/>
            <a:ext cx="8229600" cy="4801368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62000" y="1111314"/>
            <a:ext cx="2972474" cy="612648"/>
          </a:xfrm>
          <a:prstGeom prst="wedgeRoundRectCallout">
            <a:avLst>
              <a:gd name="adj1" fmla="val 10705"/>
              <a:gd name="adj2" fmla="val 18221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Preferences </a:t>
            </a:r>
            <a:r>
              <a:rPr lang="en-US" dirty="0" smtClean="0">
                <a:sym typeface="Wingdings" panose="05000000000000000000" pitchFamily="2" charset="2"/>
              </a:rPr>
              <a:t> Settings in Microsoft Visual Studio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5029200"/>
            <a:ext cx="4800600" cy="79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smtClean="0"/>
              <a:t>Warning:</a:t>
            </a:r>
            <a:r>
              <a:rPr lang="en-US" smtClean="0"/>
              <a:t> Turn Off Tabs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91000" y="906219"/>
            <a:ext cx="4800600" cy="102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171000"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VS Code would guess your indentation options depending on the file you open</a:t>
            </a:r>
            <a:endParaRPr lang="en-US" altLang="en-US" sz="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4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Lesson Intended Learning Outcomes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Upon completion of this lesson, you should be able to:</a:t>
            </a:r>
          </a:p>
          <a:p>
            <a:pPr lvl="1"/>
            <a:r>
              <a:rPr lang="en-US" altLang="en-US" dirty="0" smtClean="0"/>
              <a:t>Use basic conditional steps, </a:t>
            </a:r>
            <a:r>
              <a:rPr lang="en-US" altLang="en-US" b="1" dirty="0" smtClean="0"/>
              <a:t>if</a:t>
            </a:r>
            <a:r>
              <a:rPr lang="en-US" altLang="en-US" dirty="0" smtClean="0"/>
              <a:t> statement</a:t>
            </a:r>
          </a:p>
          <a:p>
            <a:pPr lvl="1"/>
            <a:r>
              <a:rPr lang="en-US" altLang="en-US" dirty="0" smtClean="0"/>
              <a:t>Use of different comparison operators</a:t>
            </a:r>
          </a:p>
          <a:p>
            <a:pPr lvl="1"/>
            <a:r>
              <a:rPr lang="en-US" dirty="0" smtClean="0"/>
              <a:t>Use two-way branch,  </a:t>
            </a:r>
            <a:r>
              <a:rPr lang="en-US" b="1" dirty="0" smtClean="0"/>
              <a:t>else </a:t>
            </a:r>
            <a:r>
              <a:rPr lang="en-US" dirty="0" smtClean="0"/>
              <a:t>statement</a:t>
            </a:r>
          </a:p>
          <a:p>
            <a:pPr lvl="1"/>
            <a:r>
              <a:rPr lang="en-HK" altLang="en-US" dirty="0" smtClean="0"/>
              <a:t>Nested decision and chained condition</a:t>
            </a:r>
            <a:endParaRPr lang="en-US" altLang="en-US" dirty="0"/>
          </a:p>
          <a:p>
            <a:pPr lvl="1"/>
            <a:r>
              <a:rPr lang="en-HK" altLang="en-US" dirty="0" smtClean="0"/>
              <a:t>Know the indentation rules in Python</a:t>
            </a:r>
            <a:endParaRPr lang="en-US" alt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1985" y="2667000"/>
            <a:ext cx="3182815" cy="373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</a:rPr>
              <a:t>x = 5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000" dirty="0" smtClean="0">
                <a:solidFill>
                  <a:schemeClr val="tx1"/>
                </a:solidFill>
              </a:rPr>
              <a:t> x &gt; 2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"Bigger </a:t>
            </a:r>
            <a:r>
              <a:rPr lang="en-US" sz="2000" dirty="0">
                <a:solidFill>
                  <a:srgbClr val="008000"/>
                </a:solidFill>
              </a:rPr>
              <a:t>than </a:t>
            </a:r>
            <a:r>
              <a:rPr lang="en-US" sz="2000" dirty="0" smtClean="0">
                <a:solidFill>
                  <a:srgbClr val="008000"/>
                </a:solidFill>
              </a:rPr>
              <a:t>2"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"Still bigger"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"Finish with 2"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range</a:t>
            </a:r>
            <a:r>
              <a:rPr lang="en-US" sz="2000" dirty="0" smtClean="0">
                <a:solidFill>
                  <a:schemeClr val="tx1"/>
                </a:solidFill>
              </a:rPr>
              <a:t> ( 5 )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&gt; 2: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"Bigger than 2"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"Finish with </a:t>
            </a:r>
            <a:r>
              <a:rPr lang="en-US" sz="2000" dirty="0" err="1" smtClean="0">
                <a:solidFill>
                  <a:srgbClr val="008000"/>
                </a:solidFill>
              </a:rPr>
              <a:t>i</a:t>
            </a:r>
            <a:r>
              <a:rPr lang="en-US" sz="2000" dirty="0" smtClean="0">
                <a:solidFill>
                  <a:srgbClr val="008000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2667000"/>
            <a:ext cx="3182815" cy="373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</a:rPr>
              <a:t>x = 5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000" dirty="0" smtClean="0">
                <a:solidFill>
                  <a:schemeClr val="tx1"/>
                </a:solidFill>
              </a:rPr>
              <a:t> x &gt; 2: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# comments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"Bigger than 2"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 # don’t matter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"Still bigger"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# but can confuse you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print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"Finish with 2"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  # if you don’t line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 # them up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" y="2895600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4092" y="1242834"/>
            <a:ext cx="499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Increase / </a:t>
            </a:r>
            <a:r>
              <a:rPr lang="en-US" sz="2400" dirty="0" smtClean="0">
                <a:solidFill>
                  <a:srgbClr val="0070C0"/>
                </a:solidFill>
              </a:rPr>
              <a:t>maintain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after if or for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Decrease to indicate end of block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Blank lines and comment lines ignored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" y="3200400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3810000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" y="4724400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600" y="5334000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2895600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3209925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76800" y="4733925"/>
            <a:ext cx="5791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" y="3505200"/>
            <a:ext cx="5791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600" y="5029200"/>
            <a:ext cx="5791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9222" y="5638800"/>
            <a:ext cx="5791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6800" y="4114800"/>
            <a:ext cx="5791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9222" y="4114800"/>
            <a:ext cx="57912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9222" y="5943600"/>
            <a:ext cx="57912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876800" y="5638800"/>
            <a:ext cx="57912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3205162"/>
          </a:xfrm>
        </p:spPr>
        <p:txBody>
          <a:bodyPr>
            <a:normAutofit fontScale="92500" lnSpcReduction="20000"/>
          </a:bodyPr>
          <a:lstStyle/>
          <a:p>
            <a:r>
              <a:rPr lang="en-HK" dirty="0" smtClean="0"/>
              <a:t>If a condition is true, then the body of the if statement executes</a:t>
            </a:r>
          </a:p>
          <a:p>
            <a:pPr lvl="1"/>
            <a:r>
              <a:rPr lang="en-HK" dirty="0" smtClean="0"/>
              <a:t>Condition must be Boolean type</a:t>
            </a:r>
          </a:p>
          <a:p>
            <a:pPr lvl="1"/>
            <a:r>
              <a:rPr lang="en-HK" dirty="0" smtClean="0"/>
              <a:t>Control always resumes after the if structure</a:t>
            </a:r>
          </a:p>
          <a:p>
            <a:pPr lvl="1"/>
            <a:r>
              <a:rPr lang="en-HK" dirty="0" smtClean="0"/>
              <a:t>The colon (:) at the end of the if statement is required</a:t>
            </a:r>
          </a:p>
          <a:p>
            <a:r>
              <a:rPr lang="en-HK" dirty="0" smtClean="0"/>
              <a:t>Single-entry / single-exit structure</a:t>
            </a:r>
          </a:p>
          <a:p>
            <a:r>
              <a:rPr lang="en-HK" dirty="0" smtClean="0"/>
              <a:t>Perform action only when condition is true</a:t>
            </a:r>
          </a:p>
          <a:p>
            <a:pPr marL="457200" lvl="1" indent="0">
              <a:buNone/>
            </a:pPr>
            <a:endParaRPr lang="en-HK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4740441"/>
            <a:ext cx="3810000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rgbClr val="0070C0"/>
                </a:solidFill>
              </a:rPr>
              <a:t>if  condition 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statement 1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statement 2</a:t>
            </a:r>
          </a:p>
          <a:p>
            <a:r>
              <a:rPr lang="en-US" sz="2800" dirty="0" err="1" smtClean="0">
                <a:solidFill>
                  <a:srgbClr val="0070C0"/>
                </a:solidFill>
              </a:rPr>
              <a:t>following_statement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1800" y="5273841"/>
            <a:ext cx="0" cy="609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57400" y="5883441"/>
            <a:ext cx="914400" cy="47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888203"/>
            <a:ext cx="0" cy="3762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57400" y="6264441"/>
            <a:ext cx="457200" cy="0"/>
          </a:xfrm>
          <a:prstGeom prst="line">
            <a:avLst/>
          </a:prstGeom>
          <a:ln w="1905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13811" y="540576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Script" panose="030B0504020000000003" pitchFamily="66" charset="0"/>
              </a:rPr>
              <a:t>true</a:t>
            </a:r>
            <a:endParaRPr lang="en-US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572000" y="5045241"/>
            <a:ext cx="1676400" cy="4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8400" y="5045241"/>
            <a:ext cx="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638800" y="6264441"/>
            <a:ext cx="60960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5091" y="54057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false</a:t>
            </a:r>
            <a:endParaRPr lang="en-US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953000" y="4537471"/>
            <a:ext cx="3886200" cy="383381"/>
          </a:xfrm>
          <a:prstGeom prst="wedgeRoundRectCallout">
            <a:avLst>
              <a:gd name="adj1" fmla="val -60891"/>
              <a:gd name="adj2" fmla="val 583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Remember: There is a colon here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66700" y="4655279"/>
            <a:ext cx="1828800" cy="583970"/>
          </a:xfrm>
          <a:prstGeom prst="wedgeRoundRectCallout">
            <a:avLst>
              <a:gd name="adj1" fmla="val 89986"/>
              <a:gd name="adj2" fmla="val 673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Indentation is very important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8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2120" y="1821543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99080" y="32004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"Smaller"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06700" y="47244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"Bigger"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2120" y="576834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dirty="0" smtClean="0">
                <a:solidFill>
                  <a:srgbClr val="008000"/>
                </a:solidFill>
              </a:rPr>
              <a:t>"Finish"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452120" y="2514600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 &lt; 10 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3" idx="2"/>
            <a:endCxn id="27" idx="0"/>
          </p:cNvCxnSpPr>
          <p:nvPr/>
        </p:nvCxnSpPr>
        <p:spPr>
          <a:xfrm>
            <a:off x="1328420" y="2278743"/>
            <a:ext cx="0" cy="23585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444500" y="4114800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 &gt; 20 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7" idx="3"/>
            <a:endCxn id="24" idx="0"/>
          </p:cNvCxnSpPr>
          <p:nvPr/>
        </p:nvCxnSpPr>
        <p:spPr>
          <a:xfrm>
            <a:off x="2204720" y="2857500"/>
            <a:ext cx="1470660" cy="34290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3"/>
            <a:endCxn id="25" idx="0"/>
          </p:cNvCxnSpPr>
          <p:nvPr/>
        </p:nvCxnSpPr>
        <p:spPr>
          <a:xfrm>
            <a:off x="2197100" y="4457700"/>
            <a:ext cx="1485900" cy="26670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30" idx="0"/>
          </p:cNvCxnSpPr>
          <p:nvPr/>
        </p:nvCxnSpPr>
        <p:spPr>
          <a:xfrm flipH="1">
            <a:off x="1320800" y="3200400"/>
            <a:ext cx="7620" cy="914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26" idx="0"/>
          </p:cNvCxnSpPr>
          <p:nvPr/>
        </p:nvCxnSpPr>
        <p:spPr>
          <a:xfrm>
            <a:off x="1320800" y="4800600"/>
            <a:ext cx="7620" cy="9677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2"/>
          </p:cNvCxnSpPr>
          <p:nvPr/>
        </p:nvCxnSpPr>
        <p:spPr>
          <a:xfrm rot="5400000">
            <a:off x="2379981" y="2590801"/>
            <a:ext cx="228600" cy="2362198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5" idx="2"/>
          </p:cNvCxnSpPr>
          <p:nvPr/>
        </p:nvCxnSpPr>
        <p:spPr>
          <a:xfrm rot="5400000">
            <a:off x="2379981" y="4114801"/>
            <a:ext cx="236220" cy="2369818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17140" y="2514600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(True)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17141" y="4088368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(True)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5" y="3193143"/>
            <a:ext cx="115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</a:t>
            </a:r>
          </a:p>
          <a:p>
            <a:pPr algn="r"/>
            <a:r>
              <a:rPr lang="en-US" dirty="0" smtClean="0"/>
              <a:t>(False)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459" y="4752760"/>
            <a:ext cx="115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</a:t>
            </a:r>
          </a:p>
          <a:p>
            <a:pPr algn="r"/>
            <a:r>
              <a:rPr lang="en-US" dirty="0" smtClean="0"/>
              <a:t>(False)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554603" y="1542082"/>
            <a:ext cx="1612900" cy="612648"/>
          </a:xfrm>
          <a:prstGeom prst="wedgeEllipseCallout">
            <a:avLst>
              <a:gd name="adj1" fmla="val -82021"/>
              <a:gd name="adj2" fmla="val 1205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Condition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439" y="6350856"/>
            <a:ext cx="433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Flowcharting the single-selection if structure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87666" y="1560821"/>
            <a:ext cx="3787555" cy="3340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000" b="1" u="sng" dirty="0" smtClean="0"/>
              <a:t>Program:</a:t>
            </a:r>
          </a:p>
          <a:p>
            <a:pPr marL="0" indent="0">
              <a:buNone/>
            </a:pPr>
            <a:r>
              <a:rPr lang="it-IT" sz="3000" dirty="0" smtClean="0"/>
              <a:t>x </a:t>
            </a:r>
            <a:r>
              <a:rPr lang="it-IT" sz="3000" dirty="0"/>
              <a:t>= </a:t>
            </a:r>
            <a:r>
              <a:rPr lang="it-IT" sz="3000" dirty="0" smtClean="0"/>
              <a:t>5</a:t>
            </a:r>
            <a:endParaRPr lang="it-IT" sz="3000" dirty="0"/>
          </a:p>
          <a:p>
            <a:pPr marL="0" indent="0">
              <a:buNone/>
            </a:pPr>
            <a:r>
              <a:rPr lang="en-US" sz="3000" dirty="0">
                <a:solidFill>
                  <a:srgbClr val="F55D4B"/>
                </a:solidFill>
              </a:rPr>
              <a:t>if</a:t>
            </a:r>
            <a:r>
              <a:rPr lang="en-US" sz="3000" dirty="0"/>
              <a:t> x &lt; 10: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>
                <a:solidFill>
                  <a:srgbClr val="7030A0"/>
                </a:solidFill>
              </a:rPr>
              <a:t>print</a:t>
            </a:r>
            <a:r>
              <a:rPr lang="en-US" sz="3000" dirty="0"/>
              <a:t> (</a:t>
            </a:r>
            <a:r>
              <a:rPr lang="en-US" sz="3000" dirty="0">
                <a:solidFill>
                  <a:srgbClr val="008000"/>
                </a:solidFill>
              </a:rPr>
              <a:t>"Smaller"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55D4B"/>
                </a:solidFill>
              </a:rPr>
              <a:t>if</a:t>
            </a:r>
            <a:r>
              <a:rPr lang="en-US" sz="3000" dirty="0"/>
              <a:t> x &gt; 20: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>
                <a:solidFill>
                  <a:srgbClr val="7030A0"/>
                </a:solidFill>
              </a:rPr>
              <a:t>print</a:t>
            </a:r>
            <a:r>
              <a:rPr lang="en-US" sz="3000" dirty="0"/>
              <a:t> (</a:t>
            </a:r>
            <a:r>
              <a:rPr lang="en-US" sz="3000" dirty="0">
                <a:solidFill>
                  <a:srgbClr val="008000"/>
                </a:solidFill>
              </a:rPr>
              <a:t>"Bigger"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7030A0"/>
                </a:solidFill>
              </a:rPr>
              <a:t>print</a:t>
            </a:r>
            <a:r>
              <a:rPr lang="en-US" sz="3000" dirty="0"/>
              <a:t> (</a:t>
            </a:r>
            <a:r>
              <a:rPr lang="en-US" sz="3000" dirty="0">
                <a:solidFill>
                  <a:srgbClr val="008000"/>
                </a:solidFill>
              </a:rPr>
              <a:t>"Finish"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7666" y="5181600"/>
            <a:ext cx="3785234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u="sng" dirty="0" smtClean="0"/>
              <a:t>Output: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Smaller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8083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/ 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8839200" cy="2484438"/>
          </a:xfrm>
        </p:spPr>
        <p:txBody>
          <a:bodyPr>
            <a:normAutofit/>
          </a:bodyPr>
          <a:lstStyle/>
          <a:p>
            <a:r>
              <a:rPr lang="en-HK" sz="2400" dirty="0" smtClean="0"/>
              <a:t>Relational operators are also called as </a:t>
            </a:r>
            <a:r>
              <a:rPr lang="en-HK" sz="2400" b="1" dirty="0" smtClean="0"/>
              <a:t>Comparison operators</a:t>
            </a:r>
          </a:p>
          <a:p>
            <a:r>
              <a:rPr lang="en-HK" sz="2400" dirty="0" smtClean="0"/>
              <a:t>It is used to </a:t>
            </a:r>
            <a:r>
              <a:rPr lang="en-HK" sz="2400" b="1" dirty="0" smtClean="0"/>
              <a:t>compare values</a:t>
            </a:r>
          </a:p>
          <a:p>
            <a:r>
              <a:rPr lang="en-HK" sz="2400" dirty="0" smtClean="0"/>
              <a:t>It either returns </a:t>
            </a:r>
            <a:r>
              <a:rPr lang="en-HK" sz="2400" b="1" dirty="0" smtClean="0"/>
              <a:t>True</a:t>
            </a:r>
            <a:r>
              <a:rPr lang="en-HK" sz="2400" dirty="0" smtClean="0"/>
              <a:t> or </a:t>
            </a:r>
            <a:r>
              <a:rPr lang="en-HK" sz="2400" b="1" dirty="0" smtClean="0"/>
              <a:t>False</a:t>
            </a:r>
            <a:r>
              <a:rPr lang="en-HK" sz="2400" dirty="0" smtClean="0"/>
              <a:t> according to condition</a:t>
            </a:r>
            <a:endParaRPr lang="en-US" sz="2400" dirty="0" smtClean="0"/>
          </a:p>
          <a:p>
            <a:r>
              <a:rPr lang="en-US" sz="2400" dirty="0"/>
              <a:t>Relational </a:t>
            </a:r>
            <a:r>
              <a:rPr lang="en-US" sz="2400" dirty="0"/>
              <a:t>operators look </a:t>
            </a:r>
            <a:r>
              <a:rPr lang="en-US" sz="2400" dirty="0"/>
              <a:t>at variables but </a:t>
            </a:r>
            <a:r>
              <a:rPr lang="en-US" sz="2400" b="1" dirty="0"/>
              <a:t>do not change </a:t>
            </a:r>
            <a:r>
              <a:rPr lang="en-US" sz="2400" dirty="0"/>
              <a:t>the </a:t>
            </a:r>
            <a:r>
              <a:rPr lang="en-US" sz="2400" dirty="0" smtClean="0"/>
              <a:t>variables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6462766"/>
              </p:ext>
            </p:extLst>
          </p:nvPr>
        </p:nvGraphicFramePr>
        <p:xfrm>
          <a:off x="304799" y="3810000"/>
          <a:ext cx="85344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32">
                  <a:extLst>
                    <a:ext uri="{9D8B030D-6E8A-4147-A177-3AD203B41FA5}">
                      <a16:colId xmlns:a16="http://schemas.microsoft.com/office/drawing/2014/main" val="1148630980"/>
                    </a:ext>
                  </a:extLst>
                </a:gridCol>
                <a:gridCol w="2257032">
                  <a:extLst>
                    <a:ext uri="{9D8B030D-6E8A-4147-A177-3AD203B41FA5}">
                      <a16:colId xmlns:a16="http://schemas.microsoft.com/office/drawing/2014/main" val="328280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Relational </a:t>
                      </a:r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 &lt;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 &lt;=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 ==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 or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 &gt;=</a:t>
                      </a:r>
                      <a:r>
                        <a:rPr lang="en-HK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 &gt;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 !=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Relational </a:t>
            </a:r>
            <a:r>
              <a:rPr lang="en-US" dirty="0"/>
              <a:t>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40043"/>
            <a:ext cx="5181600" cy="449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/>
              <a:t>x = 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x == 5 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 print ("Equals 5")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 x &gt; 4 :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print ("Greater than 4")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if  x &gt;= 5 :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  print ("Greater than or Equal 5")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if x &lt; 6 :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print ("Less than 6")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7314" y="1536032"/>
            <a:ext cx="3428297" cy="2092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1" u="sng" dirty="0" smtClean="0"/>
              <a:t>Output: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Equals 5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Greater than 4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Greater than or Equal 5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Less than 6</a:t>
            </a:r>
            <a:endParaRPr lang="en-US" sz="2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Logical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1371600"/>
          </a:xfrm>
        </p:spPr>
        <p:txBody>
          <a:bodyPr>
            <a:normAutofit/>
          </a:bodyPr>
          <a:lstStyle/>
          <a:p>
            <a:r>
              <a:rPr lang="en-HK" sz="2400" dirty="0" smtClean="0"/>
              <a:t>Logical operators are typically used with Boolean (logical) values.</a:t>
            </a:r>
          </a:p>
          <a:p>
            <a:r>
              <a:rPr lang="en-HK" sz="2400" dirty="0" smtClean="0"/>
              <a:t>They allow a program to make a decision based on multiple condition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944699"/>
              </p:ext>
            </p:extLst>
          </p:nvPr>
        </p:nvGraphicFramePr>
        <p:xfrm>
          <a:off x="304799" y="2895600"/>
          <a:ext cx="853440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863098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328280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</a:t>
                      </a:r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if </a:t>
                      </a:r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the operands are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rgbClr val="C00000"/>
                          </a:solidFill>
                        </a:rPr>
                        <a:t>10 &lt; 5 </a:t>
                      </a:r>
                      <a:r>
                        <a:rPr lang="en-HK" dirty="0" smtClean="0"/>
                        <a:t>and </a:t>
                      </a:r>
                      <a:r>
                        <a:rPr lang="en-HK" dirty="0" smtClean="0">
                          <a:solidFill>
                            <a:srgbClr val="008000"/>
                          </a:solidFill>
                        </a:rPr>
                        <a:t>10 &lt; 20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C00000"/>
                          </a:solidFill>
                        </a:rPr>
                        <a:t>operand 1    </a:t>
                      </a:r>
                      <a:r>
                        <a:rPr lang="en-HK" dirty="0" smtClean="0">
                          <a:solidFill>
                            <a:srgbClr val="008000"/>
                          </a:solidFill>
                        </a:rPr>
                        <a:t>operand2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if </a:t>
                      </a:r>
                      <a:r>
                        <a:rPr lang="en-US" b="1" dirty="0" smtClean="0"/>
                        <a:t>either</a:t>
                      </a:r>
                      <a:r>
                        <a:rPr lang="en-US" dirty="0" smtClean="0"/>
                        <a:t> the operands are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HK" baseline="0" dirty="0" smtClean="0">
                          <a:solidFill>
                            <a:srgbClr val="C00000"/>
                          </a:solidFill>
                        </a:rPr>
                        <a:t> &lt; 5 </a:t>
                      </a:r>
                      <a:r>
                        <a:rPr lang="en-HK" baseline="0" dirty="0" smtClean="0"/>
                        <a:t>or </a:t>
                      </a:r>
                      <a:r>
                        <a:rPr lang="en-HK" baseline="0" dirty="0" smtClean="0">
                          <a:solidFill>
                            <a:srgbClr val="008000"/>
                          </a:solidFill>
                        </a:rPr>
                        <a:t>10 &lt; 20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C00000"/>
                          </a:solidFill>
                        </a:rPr>
                        <a:t>operand 1  </a:t>
                      </a:r>
                      <a:r>
                        <a:rPr lang="en-HK" dirty="0" smtClean="0">
                          <a:solidFill>
                            <a:srgbClr val="008000"/>
                          </a:solidFill>
                        </a:rPr>
                        <a:t>operand2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if operands is False (complements the operand)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not (10 &lt; 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9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more than 1 statement should be executed when the condition is true, the statements </a:t>
            </a:r>
            <a:r>
              <a:rPr lang="en-US" b="1" dirty="0" smtClean="0"/>
              <a:t>must be maintained in the same indent</a:t>
            </a:r>
            <a:r>
              <a:rPr lang="en-US" dirty="0" smtClean="0"/>
              <a:t>, forming a </a:t>
            </a:r>
            <a:r>
              <a:rPr lang="en-US" b="1" dirty="0" smtClean="0"/>
              <a:t>block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28956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4318391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"Is 5"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33400" y="3588657"/>
            <a:ext cx="1752600" cy="6858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 == 5 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1409700" y="3352800"/>
            <a:ext cx="0" cy="23585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12" idx="0"/>
          </p:cNvCxnSpPr>
          <p:nvPr/>
        </p:nvCxnSpPr>
        <p:spPr>
          <a:xfrm>
            <a:off x="2286000" y="3931557"/>
            <a:ext cx="876300" cy="3868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1409699" y="4274457"/>
            <a:ext cx="1" cy="194318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2120263" y="4847113"/>
            <a:ext cx="331472" cy="175260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1972" y="3552260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0" y="4318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0" y="5101227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"Still 5"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2" idx="2"/>
            <a:endCxn id="20" idx="0"/>
          </p:cNvCxnSpPr>
          <p:nvPr/>
        </p:nvCxnSpPr>
        <p:spPr>
          <a:xfrm>
            <a:off x="3162300" y="4775591"/>
            <a:ext cx="0" cy="32563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3400" y="6233085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"Finish"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9726" y="2817314"/>
            <a:ext cx="3787555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it-IT" sz="2400" dirty="0" smtClean="0"/>
              <a:t>x </a:t>
            </a:r>
            <a:r>
              <a:rPr lang="it-IT" sz="2400" dirty="0"/>
              <a:t>= </a:t>
            </a:r>
            <a:r>
              <a:rPr lang="it-IT" sz="2400" dirty="0" smtClean="0"/>
              <a:t>5</a:t>
            </a:r>
            <a:endParaRPr lang="it-IT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55D4B"/>
                </a:solidFill>
              </a:rPr>
              <a:t>if</a:t>
            </a:r>
            <a:r>
              <a:rPr lang="en-US" sz="2400" dirty="0"/>
              <a:t> x </a:t>
            </a:r>
            <a:r>
              <a:rPr lang="en-US" sz="2400" dirty="0" smtClean="0"/>
              <a:t>== 5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"Is 5"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 print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8000"/>
                </a:solidFill>
              </a:rPr>
              <a:t>"Still 5"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8000"/>
                </a:solidFill>
              </a:rPr>
              <a:t>"Finish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2047" y="5233161"/>
            <a:ext cx="378523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Is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Still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4005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509"/>
            <a:ext cx="8458200" cy="2274374"/>
          </a:xfrm>
        </p:spPr>
        <p:txBody>
          <a:bodyPr>
            <a:normAutofit/>
          </a:bodyPr>
          <a:lstStyle/>
          <a:p>
            <a:r>
              <a:rPr lang="en-US" dirty="0" smtClean="0"/>
              <a:t>Perform action (statement1) only when condition is true</a:t>
            </a:r>
          </a:p>
          <a:p>
            <a:r>
              <a:rPr lang="en-US" dirty="0" smtClean="0"/>
              <a:t>Perform different specified action (statement2)  when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14600" y="4200441"/>
            <a:ext cx="3810000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rgbClr val="0070C0"/>
                </a:solidFill>
              </a:rPr>
              <a:t>if  condition :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statement 1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else 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  statement 2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514600" y="4745509"/>
            <a:ext cx="0" cy="1881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514600" y="4930175"/>
            <a:ext cx="609600" cy="0"/>
          </a:xfrm>
          <a:prstGeom prst="line">
            <a:avLst/>
          </a:prstGeom>
          <a:ln w="1905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474550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Script" panose="030B0504020000000003" pitchFamily="66" charset="0"/>
              </a:rPr>
              <a:t>true</a:t>
            </a:r>
            <a:endParaRPr lang="en-US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648200" y="4505241"/>
            <a:ext cx="1676400" cy="4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4600" y="4505241"/>
            <a:ext cx="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105400" y="5724441"/>
            <a:ext cx="1219202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27088" y="475391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false</a:t>
            </a:r>
            <a:endParaRPr lang="en-US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lvin'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24155</TotalTime>
  <Words>1279</Words>
  <Application>Microsoft Office PowerPoint</Application>
  <PresentationFormat>On-screen Show (4:3)</PresentationFormat>
  <Paragraphs>313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Gill Sans</vt:lpstr>
      <vt:lpstr>新細明體</vt:lpstr>
      <vt:lpstr>Arial</vt:lpstr>
      <vt:lpstr>Calibri</vt:lpstr>
      <vt:lpstr>Segoe Script</vt:lpstr>
      <vt:lpstr>Times New Roman</vt:lpstr>
      <vt:lpstr>Wingdings</vt:lpstr>
      <vt:lpstr>Kelvin's Design</vt:lpstr>
      <vt:lpstr>Making Decision</vt:lpstr>
      <vt:lpstr>Lesson Intended Learning Outcomes</vt:lpstr>
      <vt:lpstr>if statement</vt:lpstr>
      <vt:lpstr>if statement</vt:lpstr>
      <vt:lpstr>Relational / Comparison Operators</vt:lpstr>
      <vt:lpstr>Example of Relational Operators</vt:lpstr>
      <vt:lpstr>Logical Operators</vt:lpstr>
      <vt:lpstr>if statement</vt:lpstr>
      <vt:lpstr>Two-way decisions</vt:lpstr>
      <vt:lpstr>Two-way branch using else :</vt:lpstr>
      <vt:lpstr>Nested if</vt:lpstr>
      <vt:lpstr>Nested Decision</vt:lpstr>
      <vt:lpstr>Chained Conditionals</vt:lpstr>
      <vt:lpstr>Multi-way Puzzles</vt:lpstr>
      <vt:lpstr>Indentation Rules</vt:lpstr>
      <vt:lpstr>Indentation Rules</vt:lpstr>
      <vt:lpstr>Warning: Turn Off Tabs</vt:lpstr>
      <vt:lpstr>PowerPoint Presentation</vt:lpstr>
      <vt:lpstr>PowerPoint Presentation</vt:lpstr>
      <vt:lpstr>Indentation Rules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Output</dc:title>
  <dc:creator>vtc</dc:creator>
  <cp:lastModifiedBy>Administrator</cp:lastModifiedBy>
  <cp:revision>388</cp:revision>
  <dcterms:created xsi:type="dcterms:W3CDTF">2007-08-16T02:12:36Z</dcterms:created>
  <dcterms:modified xsi:type="dcterms:W3CDTF">2022-08-29T03:53:49Z</dcterms:modified>
</cp:coreProperties>
</file>