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6" r:id="rId1"/>
  </p:sldMasterIdLst>
  <p:notesMasterIdLst>
    <p:notesMasterId r:id="rId39"/>
  </p:notesMasterIdLst>
  <p:handoutMasterIdLst>
    <p:handoutMasterId r:id="rId40"/>
  </p:handoutMasterIdLst>
  <p:sldIdLst>
    <p:sldId id="1130" r:id="rId2"/>
    <p:sldId id="1137" r:id="rId3"/>
    <p:sldId id="1138" r:id="rId4"/>
    <p:sldId id="926" r:id="rId5"/>
    <p:sldId id="1062" r:id="rId6"/>
    <p:sldId id="1063" r:id="rId7"/>
    <p:sldId id="1064" r:id="rId8"/>
    <p:sldId id="1065" r:id="rId9"/>
    <p:sldId id="1067" r:id="rId10"/>
    <p:sldId id="1068" r:id="rId11"/>
    <p:sldId id="788" r:id="rId12"/>
    <p:sldId id="1070" r:id="rId13"/>
    <p:sldId id="1071" r:id="rId14"/>
    <p:sldId id="1072" r:id="rId15"/>
    <p:sldId id="1074" r:id="rId16"/>
    <p:sldId id="1075" r:id="rId17"/>
    <p:sldId id="957" r:id="rId18"/>
    <p:sldId id="1078" r:id="rId19"/>
    <p:sldId id="1136" r:id="rId20"/>
    <p:sldId id="1135" r:id="rId21"/>
    <p:sldId id="966" r:id="rId22"/>
    <p:sldId id="1083" r:id="rId23"/>
    <p:sldId id="981" r:id="rId24"/>
    <p:sldId id="1088" r:id="rId25"/>
    <p:sldId id="1090" r:id="rId26"/>
    <p:sldId id="1091" r:id="rId27"/>
    <p:sldId id="1092" r:id="rId28"/>
    <p:sldId id="1131" r:id="rId29"/>
    <p:sldId id="996" r:id="rId30"/>
    <p:sldId id="1096" r:id="rId31"/>
    <p:sldId id="1095" r:id="rId32"/>
    <p:sldId id="1097" r:id="rId33"/>
    <p:sldId id="1102" r:id="rId34"/>
    <p:sldId id="1099" r:id="rId35"/>
    <p:sldId id="1101" r:id="rId36"/>
    <p:sldId id="1128" r:id="rId37"/>
    <p:sldId id="1127" r:id="rId38"/>
  </p:sldIdLst>
  <p:sldSz cx="9144000" cy="5143500" type="screen16x9"/>
  <p:notesSz cx="9296400" cy="7010400"/>
  <p:custDataLst>
    <p:tags r:id="rId4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  <p:cmAuthor id="3" name="Sue Livingston -X (suliving - UNICON INC at Cisco)" initials="SL-(-UIaC" lastIdx="34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94" d="100"/>
          <a:sy n="94" d="100"/>
        </p:scale>
        <p:origin x="1421" y="77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2BC589-842D-4F16-B44C-3E3C71931D6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451B5F-AA99-4F52-9D0E-5AC11966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94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61753-5687-4059-967C-FE50981B7E9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70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2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066" indent="-291179" defTabSz="89942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717" indent="-232943" defTabSz="89942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604" indent="-232943" defTabSz="89942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491" indent="-232943" defTabSz="89942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377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264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151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038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3.1 – The Rules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3.1.10</a:t>
            </a:r>
            <a:r>
              <a:rPr lang="en-US" baseline="0" dirty="0">
                <a:latin typeface="Arial" charset="0"/>
              </a:rPr>
              <a:t>  </a:t>
            </a:r>
            <a:r>
              <a:rPr lang="en-US" dirty="0"/>
              <a:t>– </a:t>
            </a:r>
            <a:r>
              <a:rPr lang="en-US" altLang="en-US" dirty="0"/>
              <a:t>Message Delivery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2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066" indent="-291179" defTabSz="89942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717" indent="-232943" defTabSz="89942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604" indent="-232943" defTabSz="89942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491" indent="-232943" defTabSz="89942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377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264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151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038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11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3.2 –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3.2.1 – </a:t>
            </a:r>
            <a:r>
              <a:rPr lang="en-US" altLang="en-US" dirty="0"/>
              <a:t>Network Protocol Overview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2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066" indent="-291179" defTabSz="89942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717" indent="-232943" defTabSz="89942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604" indent="-232943" defTabSz="89942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491" indent="-232943" defTabSz="89942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377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264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151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038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3.2 –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3.2.2 – </a:t>
            </a:r>
            <a:r>
              <a:rPr lang="en-US" altLang="en-US" dirty="0"/>
              <a:t>Network Protocol Functions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2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066" indent="-291179" defTabSz="89942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717" indent="-232943" defTabSz="89942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604" indent="-232943" defTabSz="89942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491" indent="-232943" defTabSz="89942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377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264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151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038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3.2 – Protocols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3.2.3 – </a:t>
            </a:r>
            <a:r>
              <a:rPr lang="en-US" altLang="en-US" dirty="0"/>
              <a:t>Protocol Interaction</a:t>
            </a:r>
          </a:p>
          <a:p>
            <a:pPr defTabSz="465887">
              <a:lnSpc>
                <a:spcPct val="80000"/>
              </a:lnSpc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3.2.4 </a:t>
            </a:r>
            <a:r>
              <a:rPr lang="en-US" dirty="0"/>
              <a:t>– Check Your Understanding - Protocols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3.3 – Protocol Suites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3.3.2 – </a:t>
            </a:r>
            <a:r>
              <a:rPr lang="en-US" altLang="en-US" dirty="0"/>
              <a:t>Evolution of Protocol Suites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3.3 – Protocol Suites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3.3.3 – </a:t>
            </a:r>
            <a:r>
              <a:rPr lang="en-US" altLang="en-US" dirty="0"/>
              <a:t>TCP/IP Protocol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3.3 – Protocol Suites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3.3.4 – </a:t>
            </a:r>
            <a:r>
              <a:rPr lang="en-US" altLang="en-US" dirty="0"/>
              <a:t>TCP/IP Protocol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3.4 – Standards Organizations</a:t>
            </a:r>
            <a:endParaRPr lang="en-GB" b="0" dirty="0"/>
          </a:p>
          <a:p>
            <a:r>
              <a:rPr lang="en-US" dirty="0"/>
              <a:t>3.4.1</a:t>
            </a:r>
            <a:r>
              <a:rPr lang="en-US" baseline="0" dirty="0"/>
              <a:t> – Open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3.4 – Standards Organizations</a:t>
            </a:r>
            <a:endParaRPr lang="en-GB" b="0" dirty="0"/>
          </a:p>
          <a:p>
            <a:r>
              <a:rPr lang="en-US" dirty="0"/>
              <a:t>3.4.2</a:t>
            </a:r>
            <a:r>
              <a:rPr lang="en-US" baseline="0" dirty="0"/>
              <a:t> – Internet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3.4 – Standards Organizations</a:t>
            </a:r>
            <a:endParaRPr lang="en-GB" b="0" dirty="0"/>
          </a:p>
          <a:p>
            <a:r>
              <a:rPr lang="en-US" dirty="0"/>
              <a:t>3.4.2</a:t>
            </a:r>
            <a:r>
              <a:rPr lang="en-US" baseline="0" dirty="0"/>
              <a:t> – Internet Standards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49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3: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96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3.4 – Standards Organizations</a:t>
            </a:r>
            <a:endParaRPr lang="en-GB" b="0" dirty="0"/>
          </a:p>
          <a:p>
            <a:r>
              <a:rPr lang="en-US" dirty="0"/>
              <a:t>3.4.2</a:t>
            </a:r>
            <a:r>
              <a:rPr lang="en-US" baseline="0" dirty="0"/>
              <a:t> – Internet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91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3.5 – Reference Models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3.5.1 – </a:t>
            </a:r>
            <a:r>
              <a:rPr lang="en-US" altLang="en-US" dirty="0"/>
              <a:t>The Benefits of Using a Layered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3.5 – Reference Models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3.5.2 – </a:t>
            </a:r>
            <a:r>
              <a:rPr lang="en-US" altLang="en-US" dirty="0"/>
              <a:t>The OSI Reference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3.6 – Data Encapsulation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3.6.1 – Segmenting</a:t>
            </a:r>
            <a:r>
              <a:rPr lang="en-US" baseline="0" dirty="0">
                <a:latin typeface="Arial" charset="0"/>
              </a:rPr>
              <a:t> Messages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45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3.6 – Data Encapsulation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3.6.2 – Sequencing</a:t>
            </a:r>
            <a:r>
              <a:rPr lang="en-US" baseline="0" dirty="0">
                <a:latin typeface="Arial" charset="0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45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3.6 – Data Encapsulation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3.6.3 – </a:t>
            </a:r>
            <a:r>
              <a:rPr lang="en-US" altLang="en-US" dirty="0"/>
              <a:t>Protocol Data Units</a:t>
            </a:r>
            <a:r>
              <a:rPr lang="en-US" baseline="0" dirty="0">
                <a:latin typeface="Arial" charset="0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45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3.6 – Data Encapsulation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3.6.4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en-US" dirty="0"/>
              <a:t>Encapsulation Example</a:t>
            </a:r>
          </a:p>
          <a:p>
            <a:pPr defTabSz="465887">
              <a:lnSpc>
                <a:spcPct val="80000"/>
              </a:lnSpc>
              <a:defRPr/>
            </a:pPr>
            <a:endParaRPr lang="en-GB" b="0" dirty="0"/>
          </a:p>
          <a:p>
            <a:pPr defTabSz="465887"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3.6 – Data Encapsulation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3.6.5 – </a:t>
            </a:r>
            <a:r>
              <a:rPr lang="en-US" altLang="en-US" dirty="0"/>
              <a:t>De-encapsulation Example</a:t>
            </a:r>
          </a:p>
          <a:p>
            <a:pPr>
              <a:buFontTx/>
              <a:buNone/>
            </a:pPr>
            <a:r>
              <a:rPr lang="en-US" dirty="0"/>
              <a:t>3.6.6 – Check Your Understanding – Data Encapsulation</a:t>
            </a:r>
            <a:endParaRPr lang="en-GB" b="0" dirty="0"/>
          </a:p>
          <a:p>
            <a:pPr defTabSz="465887"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3.7 – Data Access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3.7.1 – Addresses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14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3.7 – Data Access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3.7.1 – Addresses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0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61753-5687-4059-967C-FE50981B7E9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412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3.7 – Data Access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3.7.2 – </a:t>
            </a:r>
            <a:r>
              <a:rPr lang="en-US" altLang="en-US" dirty="0"/>
              <a:t>Layer 3 Logical Address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00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3.7 – Data Access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3.7.2 – </a:t>
            </a:r>
            <a:r>
              <a:rPr lang="en-US" altLang="en-US" dirty="0"/>
              <a:t>Layer 3 Logical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00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3.7 – Data Access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3.7.3 – </a:t>
            </a:r>
            <a:r>
              <a:rPr lang="en-US" altLang="en-US" dirty="0"/>
              <a:t>Devices on the Same Network-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00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3.7 – Data Access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3.7.4 – </a:t>
            </a:r>
            <a:r>
              <a:rPr lang="en-US" altLang="en-US" dirty="0"/>
              <a:t>Role of the Data Link Layer Addresses: Same IP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00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3.7 – Data Access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3.7.6 – </a:t>
            </a:r>
            <a:r>
              <a:rPr lang="en-US" altLang="en-US" dirty="0"/>
              <a:t>Role of the Network Layer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38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3.7 – Data Access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3.7.8 – </a:t>
            </a:r>
            <a:r>
              <a:rPr lang="en-US" altLang="en-US" dirty="0"/>
              <a:t>Data Link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96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3.7 – Data Access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3.7.8 – </a:t>
            </a:r>
            <a:r>
              <a:rPr lang="en-US" altLang="en-US" dirty="0"/>
              <a:t>Data Link Addresses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968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3.7 – Data Access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3.7.8 – </a:t>
            </a:r>
            <a:r>
              <a:rPr lang="en-US" altLang="en-US" dirty="0"/>
              <a:t>Data Link Addresses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9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2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066" indent="-291179" defTabSz="89942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717" indent="-232943" defTabSz="89942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604" indent="-232943" defTabSz="89942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491" indent="-232943" defTabSz="89942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377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264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151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038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3.1 – The Rules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latin typeface="Arial" charset="0"/>
              </a:rPr>
              <a:t>3.1.2</a:t>
            </a:r>
            <a:r>
              <a:rPr lang="en-US" baseline="0">
                <a:latin typeface="Arial" charset="0"/>
              </a:rPr>
              <a:t> </a:t>
            </a:r>
            <a:r>
              <a:rPr lang="en-US"/>
              <a:t>–</a:t>
            </a:r>
            <a:r>
              <a:rPr lang="en-US" altLang="en-US"/>
              <a:t>Communications </a:t>
            </a:r>
            <a:r>
              <a:rPr lang="en-US" altLang="en-US" dirty="0"/>
              <a:t>Fundamentals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2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066" indent="-291179" defTabSz="89942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717" indent="-232943" defTabSz="89942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604" indent="-232943" defTabSz="89942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491" indent="-232943" defTabSz="89942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377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264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151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038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3.1 – The Rules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dirty="0"/>
              <a:t>– </a:t>
            </a:r>
            <a:r>
              <a:rPr lang="en-US" altLang="en-US" dirty="0"/>
              <a:t>Network Protocol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2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066" indent="-291179" defTabSz="89942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717" indent="-232943" defTabSz="89942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604" indent="-232943" defTabSz="89942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491" indent="-232943" defTabSz="89942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377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264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151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038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3.1 – The Rules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dirty="0"/>
              <a:t>– </a:t>
            </a:r>
            <a:r>
              <a:rPr lang="en-US" altLang="en-US" dirty="0"/>
              <a:t>Message Encoding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2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066" indent="-291179" defTabSz="89942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717" indent="-232943" defTabSz="89942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604" indent="-232943" defTabSz="89942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491" indent="-232943" defTabSz="89942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377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264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151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038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3.1 – The Rules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3.1.7</a:t>
            </a:r>
            <a:r>
              <a:rPr lang="en-US" baseline="0" dirty="0">
                <a:latin typeface="Arial" charset="0"/>
              </a:rPr>
              <a:t> </a:t>
            </a:r>
            <a:r>
              <a:rPr lang="en-US" dirty="0"/>
              <a:t>– </a:t>
            </a:r>
            <a:r>
              <a:rPr lang="en-US" altLang="en-US" dirty="0"/>
              <a:t>Message Formatting and 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2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066" indent="-291179" defTabSz="89942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717" indent="-232943" defTabSz="89942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604" indent="-232943" defTabSz="89942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491" indent="-232943" defTabSz="89942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377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264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151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038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3.1 – The Rules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3.1.8</a:t>
            </a:r>
            <a:r>
              <a:rPr lang="en-US" baseline="0" dirty="0">
                <a:latin typeface="Arial" charset="0"/>
              </a:rPr>
              <a:t> </a:t>
            </a:r>
            <a:r>
              <a:rPr lang="en-US" dirty="0"/>
              <a:t>– </a:t>
            </a:r>
            <a:r>
              <a:rPr lang="en-US" altLang="en-US" dirty="0"/>
              <a:t>Message Size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2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57066" indent="-291179" defTabSz="89942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64717" indent="-232943" defTabSz="89942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30604" indent="-232943" defTabSz="89942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96491" indent="-232943" defTabSz="89942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2377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8264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94151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60038" indent="-232943" algn="ctr" defTabSz="89942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Protocols and Models</a:t>
            </a:r>
          </a:p>
          <a:p>
            <a:pPr>
              <a:buFontTx/>
              <a:buNone/>
            </a:pPr>
            <a:r>
              <a:rPr lang="en-US" dirty="0"/>
              <a:t>3.1 – The Rules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3.1.9</a:t>
            </a:r>
            <a:r>
              <a:rPr lang="en-US" baseline="0" dirty="0">
                <a:latin typeface="Arial" charset="0"/>
              </a:rPr>
              <a:t> </a:t>
            </a:r>
            <a:r>
              <a:rPr lang="en-US" dirty="0"/>
              <a:t>– </a:t>
            </a:r>
            <a:r>
              <a:rPr lang="en-US" altLang="en-US" dirty="0"/>
              <a:t>Message Timing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419367"/>
          </a:xfrm>
          <a:prstGeom prst="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ITE3102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Fundamentals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446762" y="4563881"/>
            <a:ext cx="348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HK Institute of Vocational Education, VTC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(from Cisco CCNAv7 – Introduction to Networks)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142479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3847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81C56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81C56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81C56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81C56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81C56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81C56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81C56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81C56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81C56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1110260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70298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94581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1713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marL="0" marR="0" lvl="0" indent="0" algn="r" defTabSz="385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5CCB13-0A32-4557-88E9-079F0C330695}" type="slidenum">
              <a:rPr kumimoji="0" lang="en-US" sz="525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385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25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93249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7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53894"/>
            <a:ext cx="9144000" cy="359198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0" y="-4939"/>
            <a:ext cx="9144000" cy="1547815"/>
          </a:xfrm>
          <a:prstGeom prst="rect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en-US" sz="240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4043" y="4909070"/>
            <a:ext cx="322946" cy="2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fontAlgn="auto">
              <a:spcBef>
                <a:spcPts val="0"/>
              </a:spcBef>
              <a:spcAft>
                <a:spcPts val="0"/>
              </a:spcAft>
            </a:pPr>
            <a:fld id="{DC7FBAF0-BCF5-8741-945F-3C6763791038}" type="slidenum">
              <a:rPr lang="en-US" sz="1000">
                <a:solidFill>
                  <a:srgbClr val="D3D3D3"/>
                </a:solidFill>
                <a:latin typeface="Arial"/>
                <a:ea typeface="+mn-ea"/>
              </a:rPr>
              <a:pPr algn="r" defTabSz="81438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>
              <a:solidFill>
                <a:srgbClr val="D3D3D3"/>
              </a:solidFill>
              <a:latin typeface="Arial"/>
              <a:ea typeface="+mn-ea"/>
            </a:endParaRPr>
          </a:p>
        </p:txBody>
      </p:sp>
      <p:sp>
        <p:nvSpPr>
          <p:cNvPr id="3" name="Rounded Rectangle 2"/>
          <p:cNvSpPr/>
          <p:nvPr userDrawn="1"/>
        </p:nvSpPr>
        <p:spPr bwMode="auto">
          <a:xfrm>
            <a:off x="3385460" y="292463"/>
            <a:ext cx="5531529" cy="100804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814388" eaLnBrk="0" hangingPunct="0">
              <a:lnSpc>
                <a:spcPct val="90000"/>
              </a:lnSpc>
            </a:pPr>
            <a:endParaRPr lang="en-US" sz="2400" smtClea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646714" y="464113"/>
            <a:ext cx="5029200" cy="622988"/>
          </a:xfrm>
          <a:ln/>
        </p:spPr>
        <p:txBody>
          <a:bodyPr anchor="ctr"/>
          <a:lstStyle>
            <a:lvl1pPr>
              <a:defRPr sz="3000" b="0">
                <a:solidFill>
                  <a:srgbClr val="800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8"/>
          <p:cNvSpPr txBox="1">
            <a:spLocks noChangeArrowheads="1"/>
          </p:cNvSpPr>
          <p:nvPr userDrawn="1"/>
        </p:nvSpPr>
        <p:spPr bwMode="auto">
          <a:xfrm>
            <a:off x="193675" y="195943"/>
            <a:ext cx="2976336" cy="65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0" indent="0" algn="l" defTabSz="8143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None/>
              <a:defRPr sz="2000" b="1">
                <a:solidFill>
                  <a:schemeClr val="bg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ITE3102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Network Fundamentals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5"/>
          <p:cNvSpPr txBox="1">
            <a:spLocks noChangeArrowheads="1"/>
          </p:cNvSpPr>
          <p:nvPr userDrawn="1"/>
        </p:nvSpPr>
        <p:spPr bwMode="auto">
          <a:xfrm>
            <a:off x="4572000" y="4589850"/>
            <a:ext cx="45365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K" sz="1600" dirty="0" smtClean="0">
                <a:solidFill>
                  <a:srgbClr val="FFFFFF"/>
                </a:solidFill>
              </a:rPr>
              <a:t>HK Institute of Vocational Education, VTC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HK" sz="1600" dirty="0" smtClean="0">
                <a:solidFill>
                  <a:srgbClr val="FFFFFF"/>
                </a:solidFill>
              </a:rPr>
              <a:t>(from Cisco CCNA1 – Introduction to Networks)</a:t>
            </a:r>
          </a:p>
        </p:txBody>
      </p:sp>
    </p:spTree>
    <p:extLst>
      <p:ext uri="{BB962C8B-B14F-4D97-AF65-F5344CB8AC3E}">
        <p14:creationId xmlns:p14="http://schemas.microsoft.com/office/powerpoint/2010/main" val="145184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79115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595209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964498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E46DC-7EF6-4EA2-B285-14272867D133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38C6F4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CiscoSans Thin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38C6F4">
                  <a:lumMod val="50000"/>
                </a:srgbClr>
              </a:solidFill>
              <a:effectLst/>
              <a:uLnTx/>
              <a:uFillTx/>
              <a:latin typeface="Arial"/>
              <a:ea typeface="ＭＳ Ｐゴシック" pitchFamily="34" charset="-128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marL="0" marR="0" lvl="0" indent="0" algn="l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38C6F4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51465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6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846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9FD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740921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38C6F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38C6F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38C6F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38C6F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srgbClr val="81C569"/>
                </a:solidFill>
              </a:ln>
              <a:solidFill>
                <a:srgbClr val="38C6F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6694829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E46DC-7EF6-4EA2-B285-14272867D133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CiscoSans Thin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"/>
              <a:ea typeface="ＭＳ Ｐゴシック" pitchFamily="34" charset="-128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marL="0" marR="0" lvl="0" indent="0" algn="l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4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  <p:sldLayoutId id="2147484061" r:id="rId15"/>
    <p:sldLayoutId id="2147484062" r:id="rId16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</a:rPr>
              <a:t>Lecture </a:t>
            </a:r>
            <a:r>
              <a:rPr lang="en-US" sz="3200" dirty="0" smtClean="0">
                <a:latin typeface="Arial" charset="0"/>
              </a:rPr>
              <a:t>3</a:t>
            </a:r>
            <a:r>
              <a:rPr lang="en-US" sz="3200" dirty="0">
                <a:latin typeface="Arial" charset="0"/>
              </a:rPr>
              <a:t/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Network </a:t>
            </a:r>
            <a:r>
              <a:rPr lang="en-US" sz="3200" dirty="0" smtClean="0">
                <a:latin typeface="Arial" charset="0"/>
              </a:rPr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98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5358" y="2728481"/>
            <a:ext cx="8853286" cy="1688536"/>
          </a:xfrm>
        </p:spPr>
        <p:txBody>
          <a:bodyPr/>
          <a:lstStyle/>
          <a:p>
            <a:pPr marL="142875" lvl="1" indent="0">
              <a:spcAft>
                <a:spcPts val="0"/>
              </a:spcAft>
              <a:buNone/>
              <a:tabLst>
                <a:tab pos="3773488" algn="l"/>
                <a:tab pos="7656513" algn="l"/>
              </a:tabLst>
            </a:pPr>
            <a:r>
              <a:rPr lang="en-US" sz="1600" dirty="0"/>
              <a:t>o</a:t>
            </a:r>
            <a:r>
              <a:rPr lang="en-US" sz="1600" dirty="0" smtClean="0"/>
              <a:t>ne-to-one	one-to-many	one-to-all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/>
              <a:t>Note</a:t>
            </a:r>
            <a:r>
              <a:rPr lang="en-US" sz="1600" b="1" dirty="0"/>
              <a:t>: </a:t>
            </a:r>
            <a:endParaRPr lang="en-US" sz="16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Broadcasts </a:t>
            </a:r>
            <a:r>
              <a:rPr lang="en-US" sz="1600" dirty="0"/>
              <a:t>are used in IPv4 </a:t>
            </a:r>
            <a:r>
              <a:rPr lang="en-US" sz="1600" dirty="0" smtClean="0"/>
              <a:t>networks (not </a:t>
            </a:r>
            <a:r>
              <a:rPr lang="en-US" sz="1600" dirty="0"/>
              <a:t>an option for </a:t>
            </a:r>
            <a:r>
              <a:rPr lang="en-US" sz="1600" dirty="0" smtClean="0"/>
              <a:t>IPv6).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A packet sent to an IPv6 </a:t>
            </a:r>
            <a:r>
              <a:rPr lang="en-US" sz="1600" b="1" dirty="0" err="1" smtClean="0"/>
              <a:t>anycast</a:t>
            </a:r>
            <a:r>
              <a:rPr lang="en-US" sz="1600" dirty="0" smtClean="0"/>
              <a:t> address is routed to the nearest device having that unicast address.</a:t>
            </a:r>
            <a:endParaRPr lang="en-US" sz="16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The Rules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Message Delivery Options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8" y="964424"/>
            <a:ext cx="2410114" cy="179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917" y="964423"/>
            <a:ext cx="2464775" cy="179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60" y="964423"/>
            <a:ext cx="2493107" cy="179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99718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5"/>
            <a:ext cx="8577941" cy="1275388"/>
          </a:xfrm>
        </p:spPr>
        <p:txBody>
          <a:bodyPr/>
          <a:lstStyle/>
          <a:p>
            <a:r>
              <a:rPr lang="en-US" sz="1600" dirty="0"/>
              <a:t>Network protocols define a common format and set of rules for exchanging messages between devices</a:t>
            </a:r>
            <a:r>
              <a:rPr lang="en-US" sz="1600" dirty="0" smtClean="0"/>
              <a:t>. </a:t>
            </a:r>
          </a:p>
          <a:p>
            <a:r>
              <a:rPr lang="en-US" altLang="en-US" sz="1600" dirty="0" smtClean="0"/>
              <a:t>The table below lists the various types of protocols that are needed to enable communications across one or more networks.</a:t>
            </a:r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Protocols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Network Protocol </a:t>
            </a:r>
            <a:r>
              <a:rPr lang="en-US" altLang="en-US" dirty="0" smtClean="0"/>
              <a:t>Types</a:t>
            </a:r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94118"/>
              </p:ext>
            </p:extLst>
          </p:nvPr>
        </p:nvGraphicFramePr>
        <p:xfrm>
          <a:off x="1532465" y="2201335"/>
          <a:ext cx="5776684" cy="242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3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524">
                <a:tc>
                  <a:txBody>
                    <a:bodyPr/>
                    <a:lstStyle/>
                    <a:p>
                      <a:r>
                        <a:rPr lang="en-US" dirty="0"/>
                        <a:t>Protocol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77">
                <a:tc>
                  <a:txBody>
                    <a:bodyPr/>
                    <a:lstStyle/>
                    <a:p>
                      <a:r>
                        <a:rPr lang="en-US" dirty="0"/>
                        <a:t>Network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two or more devices to communicate over one or more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706"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  <a:r>
                        <a:rPr lang="en-US" baseline="0" dirty="0"/>
                        <a:t>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 data to provide authentication, data integrity, and data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routers to exchange route information, compare path information, and select  best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dirty="0"/>
                        <a:t>Service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the automatic detection of devices or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61256" y="856343"/>
            <a:ext cx="8425544" cy="7523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Devices </a:t>
            </a:r>
            <a:r>
              <a:rPr lang="en-US" sz="1600" dirty="0"/>
              <a:t>use agreed-upon protocols to </a:t>
            </a:r>
            <a:r>
              <a:rPr lang="en-US" sz="1600" dirty="0" smtClean="0"/>
              <a:t>communicate</a:t>
            </a:r>
            <a:r>
              <a:rPr lang="en-US" altLang="ja-JP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 smtClean="0"/>
              <a:t>The table below lists the functions of theses protocols.</a:t>
            </a:r>
            <a:endParaRPr lang="en-US" altLang="ja-JP" sz="16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034970" cy="757551"/>
          </a:xfrm>
        </p:spPr>
        <p:txBody>
          <a:bodyPr/>
          <a:lstStyle/>
          <a:p>
            <a:r>
              <a:rPr lang="en-US" altLang="en-US" sz="1600" dirty="0"/>
              <a:t>Protocols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Network Protocol Functions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04935"/>
              </p:ext>
            </p:extLst>
          </p:nvPr>
        </p:nvGraphicFramePr>
        <p:xfrm>
          <a:off x="365716" y="1825672"/>
          <a:ext cx="8316911" cy="2278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432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dirty="0"/>
                        <a:t>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</a:t>
                      </a:r>
                      <a:r>
                        <a:rPr lang="en-US" baseline="0" dirty="0"/>
                        <a:t> sender and receiver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guaranteed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dirty="0"/>
                        <a:t>Flow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data flows at an efficient</a:t>
                      </a:r>
                      <a:r>
                        <a:rPr lang="en-US" baseline="0" dirty="0"/>
                        <a:t>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r>
                        <a:rPr lang="en-US" dirty="0"/>
                        <a:t>Sequencing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Uniquely labels each transmitted segment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867">
                <a:tc>
                  <a:txBody>
                    <a:bodyPr/>
                    <a:lstStyle/>
                    <a:p>
                      <a:r>
                        <a:rPr lang="en-US" dirty="0"/>
                        <a:t>Error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if data became corrupted during 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432">
                <a:tc>
                  <a:txBody>
                    <a:bodyPr/>
                    <a:lstStyle/>
                    <a:p>
                      <a:r>
                        <a:rPr lang="en-US" dirty="0"/>
                        <a:t>Application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Process-to-process communications between network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61570"/>
            <a:ext cx="8432799" cy="69789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Some common network protocols that are used when a device sends a request to a web server for its web page.</a:t>
            </a:r>
            <a:endParaRPr lang="en-US" altLang="ja-JP" sz="18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4688113" cy="829464"/>
          </a:xfrm>
        </p:spPr>
        <p:txBody>
          <a:bodyPr/>
          <a:lstStyle/>
          <a:p>
            <a:r>
              <a:rPr lang="en-US" altLang="en-US" sz="1600" dirty="0"/>
              <a:t>Protocols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Protocol </a:t>
            </a:r>
            <a:r>
              <a:rPr lang="en-US" altLang="en-US" dirty="0" smtClean="0"/>
              <a:t>Interaction Example</a:t>
            </a:r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65576"/>
              </p:ext>
            </p:extLst>
          </p:nvPr>
        </p:nvGraphicFramePr>
        <p:xfrm>
          <a:off x="415849" y="1847852"/>
          <a:ext cx="8316911" cy="240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6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b="1" dirty="0"/>
                        <a:t>Hypertext Transfer Protocol (HTTP)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Governs the way a web server and a web client interact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Defines content and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b="1" dirty="0"/>
                        <a:t>Transmission Control Protocol (TCP)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Manages the individual conversations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Provides guaranteed delivery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Manages flow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b="1" dirty="0"/>
                        <a:t>Internet Protocol (IP)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Delivers messages globally from the sender to the receiver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r>
                        <a:rPr lang="en-US" b="1" dirty="0"/>
                        <a:t>Ethernet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Delivers messages from one NIC to another NIC on the same Ethernet Local Area Network (LAN)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4427" y="1386047"/>
            <a:ext cx="3510313" cy="35927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1400" b="1" dirty="0" smtClean="0"/>
              <a:t>Internet </a:t>
            </a:r>
            <a:r>
              <a:rPr lang="fr-FR" sz="1400" b="1" dirty="0"/>
              <a:t>Protocol Suite or TCP/IP- </a:t>
            </a:r>
            <a:r>
              <a:rPr lang="fr-FR" sz="1400" dirty="0"/>
              <a:t>The</a:t>
            </a:r>
            <a:r>
              <a:rPr lang="fr-FR" sz="1400" b="1" dirty="0"/>
              <a:t> </a:t>
            </a:r>
            <a:r>
              <a:rPr lang="fr-FR" sz="1400" dirty="0" err="1"/>
              <a:t>most</a:t>
            </a:r>
            <a:r>
              <a:rPr lang="fr-FR" sz="1400" dirty="0"/>
              <a:t> </a:t>
            </a:r>
            <a:r>
              <a:rPr lang="fr-FR" sz="1400" dirty="0" err="1"/>
              <a:t>common</a:t>
            </a:r>
            <a:r>
              <a:rPr lang="fr-FR" sz="1400" dirty="0"/>
              <a:t> </a:t>
            </a:r>
            <a:r>
              <a:rPr lang="fr-FR" sz="1400" dirty="0" err="1"/>
              <a:t>protocol</a:t>
            </a:r>
            <a:r>
              <a:rPr lang="fr-FR" sz="1400" dirty="0"/>
              <a:t> suite and m</a:t>
            </a:r>
            <a:r>
              <a:rPr lang="en-US" sz="1400" dirty="0" err="1"/>
              <a:t>aintained</a:t>
            </a:r>
            <a:r>
              <a:rPr lang="en-US" sz="1400" dirty="0"/>
              <a:t> by the Internet Engineering Task Force (IETF)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Open Systems Interconnection (OSI) protocols- </a:t>
            </a:r>
            <a:r>
              <a:rPr lang="en-US" sz="1400" dirty="0"/>
              <a:t>Developed</a:t>
            </a:r>
            <a:r>
              <a:rPr lang="en-US" sz="1400" b="1" dirty="0"/>
              <a:t> </a:t>
            </a:r>
            <a:r>
              <a:rPr lang="en-US" sz="1400" dirty="0"/>
              <a:t>by the International Organization for Standardization (ISO) and the International Telecommunications Union (ITU)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AppleTalk- </a:t>
            </a:r>
            <a:r>
              <a:rPr lang="en-US" sz="1400" dirty="0"/>
              <a:t>Proprietary suite release by Apple Inc.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Novell NetWare- </a:t>
            </a:r>
            <a:r>
              <a:rPr lang="en-US" sz="1400" dirty="0"/>
              <a:t>Proprietary suite developed by Novell Inc.</a:t>
            </a:r>
            <a:endParaRPr lang="en-CA" altLang="en-US" sz="1400" dirty="0"/>
          </a:p>
          <a:p>
            <a:pPr lvl="1"/>
            <a:endParaRPr lang="en-CA" alt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Protocol Suites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Network </a:t>
            </a:r>
            <a:r>
              <a:rPr lang="en-US" altLang="en-US" dirty="0"/>
              <a:t>Protocol Suites</a:t>
            </a:r>
            <a:endParaRPr lang="en-CA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21" y="1546916"/>
            <a:ext cx="5512150" cy="319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24427" y="778936"/>
            <a:ext cx="8672440" cy="59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 smtClean="0"/>
              <a:t>A protocol suite is a set of protocols that work together to provide comprehensive network communication services.</a:t>
            </a:r>
          </a:p>
        </p:txBody>
      </p:sp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703025" y="1416587"/>
            <a:ext cx="2902655" cy="23210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TCP/IP protocols operate at the application, transport, and internet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most common network access layer LAN protocols are Ethernet and WLAN (wireless LAN).</a:t>
            </a:r>
          </a:p>
          <a:p>
            <a:pPr lvl="1"/>
            <a:endParaRPr lang="en-CA" alt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Protocol Suites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TCP/IP Protocol Example</a:t>
            </a:r>
            <a:endParaRPr lang="en-CA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3" y="1092608"/>
            <a:ext cx="5388352" cy="323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7116" y="820322"/>
            <a:ext cx="3359855" cy="39421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TCP/IP is the protocol suite used by the internet and includes many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TCP/IP is:</a:t>
            </a:r>
          </a:p>
          <a:p>
            <a:pPr lvl="1"/>
            <a:r>
              <a:rPr lang="en-US" dirty="0"/>
              <a:t>An open standard protocol suite that is freely available to the public and can be used by any vendor</a:t>
            </a:r>
          </a:p>
          <a:p>
            <a:pPr lvl="1"/>
            <a:r>
              <a:rPr lang="en-US" dirty="0"/>
              <a:t>A standards-based protocol suite that is </a:t>
            </a:r>
            <a:r>
              <a:rPr lang="en-US" sz="1400" dirty="0"/>
              <a:t>endorsed by the networking industry and approved by a standards organization to ensure interoperability </a:t>
            </a:r>
          </a:p>
          <a:p>
            <a:pPr lvl="1"/>
            <a:endParaRPr lang="en-CA" altLang="en-US" sz="1200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Protocol Suites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TCP/IP Protocol Suite</a:t>
            </a:r>
            <a:endParaRPr lang="en-CA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1" y="890281"/>
            <a:ext cx="5480277" cy="341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59"/>
            <a:ext cx="4401766" cy="395063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Standards organizations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vendor-neutral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non-profit organizations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established to develop and promote the concept of open standards. </a:t>
            </a:r>
            <a:endParaRPr lang="en-CA" altLang="en-US" sz="1600" b="1" dirty="0"/>
          </a:p>
          <a:p>
            <a:pPr marL="0" indent="0">
              <a:buNone/>
            </a:pPr>
            <a:r>
              <a:rPr lang="en-US" sz="1600" dirty="0" smtClean="0"/>
              <a:t>Open </a:t>
            </a:r>
            <a:r>
              <a:rPr lang="en-US" sz="1600" dirty="0"/>
              <a:t>standards encourage: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interoperability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innovation</a:t>
            </a:r>
            <a:endParaRPr lang="en-US" sz="1600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Standards Organizations</a:t>
            </a:r>
            <a:br>
              <a:rPr lang="en-US" altLang="en-US" sz="1600" dirty="0"/>
            </a:br>
            <a:r>
              <a:rPr lang="en-US" altLang="en-US" dirty="0"/>
              <a:t>Open Standards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124" y="1353925"/>
            <a:ext cx="4308835" cy="307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898" y="905932"/>
            <a:ext cx="5517739" cy="416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499429" cy="757551"/>
          </a:xfrm>
        </p:spPr>
        <p:txBody>
          <a:bodyPr/>
          <a:lstStyle/>
          <a:p>
            <a:r>
              <a:rPr lang="en-US" altLang="en-US" sz="1600" dirty="0"/>
              <a:t>Standards Organizations</a:t>
            </a:r>
            <a:br>
              <a:rPr lang="en-US" altLang="en-US" sz="1600" dirty="0"/>
            </a:br>
            <a:r>
              <a:rPr lang="en-US" altLang="en-US" dirty="0"/>
              <a:t>Internet Standards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1598" y="757551"/>
            <a:ext cx="3683000" cy="422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Internet Society (ISOC)</a:t>
            </a:r>
            <a:r>
              <a:rPr lang="en-US" sz="1600" dirty="0" smtClean="0"/>
              <a:t> - Promotes the open development and evolution of internet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Internet Architecture Board (IAB)</a:t>
            </a:r>
            <a:r>
              <a:rPr lang="en-US" sz="1600" dirty="0" smtClean="0"/>
              <a:t> - Responsible for management and development of internet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Internet Engineering Task Force (IETF) </a:t>
            </a:r>
            <a:r>
              <a:rPr lang="en-US" sz="1600" dirty="0" smtClean="0"/>
              <a:t>- Develops, updates, and maintains internet and TCP/IP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Internet Research Task Force (IRTF) </a:t>
            </a:r>
            <a:r>
              <a:rPr lang="en-US" sz="1600" dirty="0" smtClean="0"/>
              <a:t>- Focused on long-term research related to internet and TCP/IP protocols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648898" y="782410"/>
            <a:ext cx="4247972" cy="367211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Standards organizations involved with the development and support of TCP/IP</a:t>
            </a:r>
          </a:p>
          <a:p>
            <a:pPr lvl="1"/>
            <a:r>
              <a:rPr lang="en-US" sz="1600" b="1" dirty="0"/>
              <a:t>Internet Corporation for Assigned Names and Numbers (ICANN) </a:t>
            </a:r>
            <a:r>
              <a:rPr lang="en-US" sz="1600" dirty="0"/>
              <a:t>-  Coordinates IP address allocation, the management of domain names, and assignment of other information</a:t>
            </a:r>
          </a:p>
          <a:p>
            <a:pPr lvl="1"/>
            <a:r>
              <a:rPr lang="en-US" sz="1600" b="1" dirty="0"/>
              <a:t>Internet Assigned Numbers Authority (IANA) </a:t>
            </a:r>
            <a:r>
              <a:rPr lang="en-US" sz="1600" dirty="0"/>
              <a:t>- Oversees and manages IP address allocation, domain name management, and protocol identifiers for ICANN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55314" cy="757551"/>
          </a:xfrm>
        </p:spPr>
        <p:txBody>
          <a:bodyPr/>
          <a:lstStyle/>
          <a:p>
            <a:r>
              <a:rPr lang="en-US" altLang="en-US" sz="1600" dirty="0"/>
              <a:t>Standards Organizations</a:t>
            </a:r>
            <a:br>
              <a:rPr lang="en-US" altLang="en-US" sz="1600" dirty="0"/>
            </a:br>
            <a:r>
              <a:rPr lang="en-US" altLang="en-US" dirty="0"/>
              <a:t>Internet Standards (Cont.)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1277257"/>
            <a:ext cx="4378082" cy="274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38103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3: Protocols and Models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32147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2217" y="844657"/>
            <a:ext cx="8206352" cy="3921071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sz="1600" b="1" dirty="0"/>
              <a:t>Institute of Electrical and Electronics Engineers 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FF0000"/>
                </a:solidFill>
              </a:rPr>
              <a:t>IEEE</a:t>
            </a:r>
            <a:r>
              <a:rPr lang="en-US" sz="1600" dirty="0"/>
              <a:t>) – Organization of electrical engineering and electronics dedicated to advancing technological innovation and creating standards in a wide area of industries including power and energy, healthcare, telecommunications, and networking.</a:t>
            </a:r>
          </a:p>
          <a:p>
            <a:pPr>
              <a:spcBef>
                <a:spcPts val="450"/>
              </a:spcBef>
            </a:pPr>
            <a:r>
              <a:rPr lang="en-US" sz="1600" b="1" dirty="0"/>
              <a:t>Electronic Industries Alliance (</a:t>
            </a:r>
            <a:r>
              <a:rPr lang="en-US" sz="1600" b="1" dirty="0">
                <a:solidFill>
                  <a:srgbClr val="FF0000"/>
                </a:solidFill>
              </a:rPr>
              <a:t>EIA</a:t>
            </a:r>
            <a:r>
              <a:rPr lang="en-US" sz="1600" b="1" dirty="0"/>
              <a:t>) </a:t>
            </a:r>
            <a:r>
              <a:rPr lang="en-US" sz="1600" dirty="0"/>
              <a:t>- Best known for its standards related to electrical wiring, connectors, and the 19-inch racks used to mount networking equipment.</a:t>
            </a:r>
          </a:p>
          <a:p>
            <a:pPr>
              <a:spcBef>
                <a:spcPts val="450"/>
              </a:spcBef>
            </a:pPr>
            <a:r>
              <a:rPr lang="en-US" sz="1600" b="1" dirty="0"/>
              <a:t>Telecommunications Industry Association (TIA) </a:t>
            </a:r>
            <a:r>
              <a:rPr lang="en-US" sz="1600" dirty="0"/>
              <a:t>- Responsible for developing communication standards in a variety of areas including radio equipment, cellular towers, Voice over IP (VoIP) devices, satellite communications, and more.</a:t>
            </a:r>
          </a:p>
          <a:p>
            <a:r>
              <a:rPr lang="en-US" sz="1600" b="1" dirty="0"/>
              <a:t>International Telecommunications Union-Telecommunication Standardization Sector (ITU-T</a:t>
            </a:r>
            <a:r>
              <a:rPr lang="en-US" sz="1600" dirty="0"/>
              <a:t>) - One of the largest and oldest communication standard organizations. The ITU-T defines standards for video compression, Internet Protocol Television (IPTV), and broadband communications, such as a digital subscriber line (DSL).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79790" cy="757551"/>
          </a:xfrm>
        </p:spPr>
        <p:txBody>
          <a:bodyPr/>
          <a:lstStyle/>
          <a:p>
            <a:r>
              <a:rPr lang="en-US" altLang="en-US" sz="1600" dirty="0"/>
              <a:t>Standards Organizations</a:t>
            </a:r>
            <a:br>
              <a:rPr lang="en-US" altLang="en-US" sz="1600" dirty="0"/>
            </a:br>
            <a:r>
              <a:rPr lang="en-US" dirty="0">
                <a:solidFill>
                  <a:srgbClr val="0070C0"/>
                </a:solidFill>
                <a:latin typeface="Arial" charset="0"/>
              </a:rPr>
              <a:t>Electronic and Communications Standards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518777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6583" y="900024"/>
            <a:ext cx="8288777" cy="393444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Benefits </a:t>
            </a:r>
            <a:r>
              <a:rPr lang="en-US" sz="1800" dirty="0"/>
              <a:t>of using a layered model: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Assist in protocol design because protocols that operate at a specific layer have defined information that they act upon and a defined interface to the layers above and below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Prevent technology or capability changes in one layer from affecting other layers above and below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Foster </a:t>
            </a:r>
            <a:r>
              <a:rPr lang="en-US" sz="1600" dirty="0"/>
              <a:t>competition because products from different vendors can work together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Provide </a:t>
            </a:r>
            <a:r>
              <a:rPr lang="en-US" sz="1600" dirty="0"/>
              <a:t>a common language to describe networking functions and capabilities </a:t>
            </a:r>
            <a:endParaRPr lang="en-US" sz="16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Two </a:t>
            </a:r>
            <a:r>
              <a:rPr lang="en-US" sz="1800" dirty="0"/>
              <a:t>layered models describe network operations: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Open System Interconnection (OSI) Reference Model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TCP/IP Reference </a:t>
            </a:r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Reference Models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Layered Models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2253" y="62412"/>
            <a:ext cx="8783638" cy="655455"/>
          </a:xfrm>
        </p:spPr>
        <p:txBody>
          <a:bodyPr/>
          <a:lstStyle/>
          <a:p>
            <a:r>
              <a:rPr lang="en-US" altLang="en-US" sz="1600" dirty="0"/>
              <a:t>Reference Models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/>
              <a:t>The OSI </a:t>
            </a:r>
            <a:r>
              <a:rPr lang="en-US" altLang="en-US" sz="2400" dirty="0" smtClean="0"/>
              <a:t>and the TCP/IP Models</a:t>
            </a:r>
            <a:endParaRPr lang="en-CA" altLang="en-US" sz="24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679344" y="1653002"/>
            <a:ext cx="2481943" cy="297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17475" indent="-1174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r>
              <a:rPr kumimoji="0" lang="en-US" altLang="zh-TW" sz="1400" dirty="0" smtClean="0">
                <a:solidFill>
                  <a:srgbClr val="0070C0"/>
                </a:solidFill>
              </a:rPr>
              <a:t>Represents data to the user, plus encoding and dialog control.</a:t>
            </a:r>
          </a:p>
          <a:p>
            <a:pPr marL="117475" indent="-1174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endParaRPr lang="en-US" altLang="zh-TW" sz="1400" dirty="0">
              <a:solidFill>
                <a:srgbClr val="0070C0"/>
              </a:solidFill>
            </a:endParaRPr>
          </a:p>
          <a:p>
            <a:pPr marL="117475" indent="-1174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endParaRPr kumimoji="0" lang="en-US" altLang="zh-TW" sz="1400" dirty="0" smtClean="0">
              <a:solidFill>
                <a:srgbClr val="00B050"/>
              </a:solidFill>
            </a:endParaRPr>
          </a:p>
          <a:p>
            <a:pPr marL="117475" indent="-1174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r>
              <a:rPr kumimoji="0" lang="en-US" altLang="zh-TW" sz="1400" dirty="0" smtClean="0">
                <a:solidFill>
                  <a:srgbClr val="7030A0"/>
                </a:solidFill>
              </a:rPr>
              <a:t>Supports communication between various devices across diverse networks.</a:t>
            </a:r>
          </a:p>
          <a:p>
            <a:pPr marL="117475" indent="-1174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endParaRPr lang="en-US" altLang="zh-TW" sz="1400" dirty="0">
              <a:solidFill>
                <a:srgbClr val="0070C0"/>
              </a:solidFill>
            </a:endParaRPr>
          </a:p>
          <a:p>
            <a:pPr marL="117475" indent="-1174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r>
              <a:rPr kumimoji="0" lang="en-US" altLang="zh-TW" sz="1400" dirty="0" smtClean="0">
                <a:solidFill>
                  <a:srgbClr val="00B050"/>
                </a:solidFill>
              </a:rPr>
              <a:t>Determines the best path through the network.</a:t>
            </a:r>
          </a:p>
          <a:p>
            <a:pPr marL="117475" indent="-1174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endParaRPr lang="en-US" altLang="zh-TW" sz="1400" dirty="0">
              <a:solidFill>
                <a:srgbClr val="0070C0"/>
              </a:solidFill>
            </a:endParaRPr>
          </a:p>
          <a:p>
            <a:pPr marL="117475" indent="-117475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r>
              <a:rPr kumimoji="0" lang="en-US" altLang="zh-TW" sz="1400" dirty="0" smtClean="0">
                <a:solidFill>
                  <a:schemeClr val="accent6">
                    <a:lumMod val="50000"/>
                  </a:schemeClr>
                </a:solidFill>
              </a:rPr>
              <a:t>Controls the hardware devices and media that make up the network.</a:t>
            </a:r>
            <a:endParaRPr kumimoji="0" lang="en-US" altLang="zh-TW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73" y="906818"/>
            <a:ext cx="3079271" cy="3941717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6185" y="781719"/>
            <a:ext cx="3473887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altLang="zh-TW" sz="1400" dirty="0" smtClean="0">
                <a:solidFill>
                  <a:srgbClr val="0070C0"/>
                </a:solidFill>
              </a:rPr>
              <a:t>7. Contains protocols used for process-to-process communications.</a:t>
            </a:r>
          </a:p>
          <a:p>
            <a:pPr marL="117475" indent="-1174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endParaRPr kumimoji="0" lang="en-US" altLang="zh-TW" sz="800" dirty="0" smtClean="0">
              <a:solidFill>
                <a:srgbClr val="0070C0"/>
              </a:solidFill>
            </a:endParaRPr>
          </a:p>
          <a:p>
            <a:pPr marL="169863" indent="-1698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altLang="zh-TW" sz="1400" dirty="0" smtClean="0">
                <a:solidFill>
                  <a:srgbClr val="0070C0"/>
                </a:solidFill>
              </a:rPr>
              <a:t>6.	Provides for common representation of the data transferred between application layer services.</a:t>
            </a:r>
          </a:p>
          <a:p>
            <a:pPr marL="117475" indent="-1174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endParaRPr lang="en-US" altLang="zh-TW" sz="800" dirty="0" smtClean="0">
              <a:solidFill>
                <a:srgbClr val="0070C0"/>
              </a:solidFill>
            </a:endParaRPr>
          </a:p>
          <a:p>
            <a:pPr marL="169863" indent="-1698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altLang="zh-TW" sz="1400" dirty="0" smtClean="0">
                <a:solidFill>
                  <a:srgbClr val="0070C0"/>
                </a:solidFill>
              </a:rPr>
              <a:t>5.	Provides services to the presentation layer and to manage data exchange.</a:t>
            </a:r>
          </a:p>
          <a:p>
            <a:pPr marL="117475" indent="-1174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endParaRPr lang="en-US" altLang="zh-TW" sz="800" dirty="0">
              <a:solidFill>
                <a:srgbClr val="0070C0"/>
              </a:solidFill>
            </a:endParaRPr>
          </a:p>
          <a:p>
            <a:pPr marL="169863" indent="-1698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altLang="zh-TW" sz="1400" dirty="0" smtClean="0">
                <a:solidFill>
                  <a:srgbClr val="7030A0"/>
                </a:solidFill>
              </a:rPr>
              <a:t>4.	Defines services to segment, transfer, and reassemble the data for individual communications.</a:t>
            </a:r>
          </a:p>
          <a:p>
            <a:pPr marL="117475" indent="-1174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endParaRPr lang="en-US" altLang="zh-TW" sz="800" dirty="0">
              <a:solidFill>
                <a:srgbClr val="0070C0"/>
              </a:solidFill>
            </a:endParaRPr>
          </a:p>
          <a:p>
            <a:pPr marL="169863" indent="-1698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altLang="zh-TW" sz="1400" dirty="0" smtClean="0">
                <a:solidFill>
                  <a:srgbClr val="00B050"/>
                </a:solidFill>
              </a:rPr>
              <a:t>3.	Provides services to exchange the individual pieces of data over the network.</a:t>
            </a:r>
          </a:p>
          <a:p>
            <a:pPr marL="117475" indent="-1174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endParaRPr lang="en-US" altLang="zh-TW" sz="800" dirty="0">
              <a:solidFill>
                <a:srgbClr val="0070C0"/>
              </a:solidFill>
            </a:endParaRPr>
          </a:p>
          <a:p>
            <a:pPr marL="169863" indent="-1698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altLang="zh-TW" sz="1400" dirty="0" smtClean="0">
                <a:solidFill>
                  <a:schemeClr val="accent6">
                    <a:lumMod val="50000"/>
                  </a:schemeClr>
                </a:solidFill>
              </a:rPr>
              <a:t>2.	Describes methods for exchanging data frames over a common media.</a:t>
            </a:r>
          </a:p>
          <a:p>
            <a:pPr marL="117475" indent="-1174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endParaRPr kumimoji="0" lang="en-US" altLang="zh-TW" sz="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69863" indent="-169863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altLang="zh-TW" sz="1400" dirty="0" smtClean="0">
                <a:solidFill>
                  <a:schemeClr val="accent6">
                    <a:lumMod val="50000"/>
                  </a:schemeClr>
                </a:solidFill>
              </a:rPr>
              <a:t>1.	Describes the means to activate, maintain, and de-activate physical connections.</a:t>
            </a:r>
            <a:endParaRPr kumimoji="0" lang="en-US" altLang="zh-TW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86245" y="798944"/>
            <a:ext cx="3938621" cy="425027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Segmenting </a:t>
            </a:r>
            <a:r>
              <a:rPr lang="en-US" sz="1600" dirty="0" smtClean="0"/>
              <a:t>messages is </a:t>
            </a:r>
            <a:r>
              <a:rPr lang="en-US" sz="1600" dirty="0"/>
              <a:t>the process of breaking up messages into smaller </a:t>
            </a:r>
            <a:r>
              <a:rPr lang="en-US" sz="1600" dirty="0" smtClean="0"/>
              <a:t>units. Segmenting </a:t>
            </a:r>
            <a:r>
              <a:rPr lang="en-US" sz="1600" dirty="0"/>
              <a:t>messages has two primary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Increases speed</a:t>
            </a:r>
            <a:r>
              <a:rPr lang="en-US" sz="1600" dirty="0"/>
              <a:t> - Large amounts of data can be sent over the network without tying up a communications link.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Increases efficiency</a:t>
            </a:r>
            <a:r>
              <a:rPr lang="en-US" sz="1600" dirty="0"/>
              <a:t> - Only segments which fail to reach the destination need to be retransmitted, not the entire data </a:t>
            </a:r>
            <a:r>
              <a:rPr lang="en-US" sz="1600" dirty="0" smtClean="0"/>
              <a:t>stream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Multiplexing </a:t>
            </a:r>
            <a:r>
              <a:rPr lang="en-US" sz="1600" dirty="0"/>
              <a:t>is the processes of taking multiple streams of segmented data and interleaving them </a:t>
            </a:r>
            <a:r>
              <a:rPr lang="en-US" sz="1600" dirty="0" smtClean="0"/>
              <a:t>together.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4687651" cy="757551"/>
          </a:xfrm>
        </p:spPr>
        <p:txBody>
          <a:bodyPr/>
          <a:lstStyle/>
          <a:p>
            <a:r>
              <a:rPr lang="en-US" altLang="en-US" sz="1600" dirty="0"/>
              <a:t>Data Encapsulation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Segmenting Messages</a:t>
            </a:r>
            <a:endParaRPr lang="en-CA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66" y="1092955"/>
            <a:ext cx="4673600" cy="353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45080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03828" y="1280487"/>
            <a:ext cx="2396067" cy="28258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Sequencing messages is the process of numbering the segments so that the message may be reassembled at the destination.</a:t>
            </a:r>
          </a:p>
          <a:p>
            <a:pPr marL="0" indent="0">
              <a:buNone/>
            </a:pPr>
            <a:r>
              <a:rPr lang="en-US" sz="1600" dirty="0"/>
              <a:t>TCP is responsible for sequencing the individual segments.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Data Encapsulation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Sequencing Messages</a:t>
            </a:r>
            <a:endParaRPr lang="en-CA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058" y="967078"/>
            <a:ext cx="5220609" cy="394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19906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4" y="850162"/>
            <a:ext cx="4463365" cy="346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374092" y="1214233"/>
            <a:ext cx="4456282" cy="3730256"/>
          </a:xfrm>
        </p:spPr>
        <p:txBody>
          <a:bodyPr/>
          <a:lstStyle/>
          <a:p>
            <a:r>
              <a:rPr lang="en-US" sz="1600" dirty="0"/>
              <a:t>As application data is passed down the protocol stack on its way to be transmitted across the network media, various protocol information is added at each level (</a:t>
            </a:r>
            <a:r>
              <a:rPr lang="en-US" sz="1600" b="1" dirty="0"/>
              <a:t>encapsulation</a:t>
            </a:r>
            <a:r>
              <a:rPr lang="en-US" sz="1600" dirty="0"/>
              <a:t> process).</a:t>
            </a:r>
          </a:p>
          <a:p>
            <a:r>
              <a:rPr lang="en-US" sz="1600" dirty="0"/>
              <a:t>The form that a piece of data takes at any layer is called a </a:t>
            </a:r>
            <a:r>
              <a:rPr lang="en-US" sz="1600" b="1" dirty="0"/>
              <a:t>protocol data unit </a:t>
            </a:r>
            <a:r>
              <a:rPr lang="en-US" sz="1600" dirty="0"/>
              <a:t>(PDU).</a:t>
            </a:r>
          </a:p>
          <a:p>
            <a:r>
              <a:rPr lang="en-US" sz="1600" dirty="0"/>
              <a:t>At each layer, a PDU has a different name to reflect its new functions:</a:t>
            </a:r>
          </a:p>
          <a:p>
            <a:pPr marL="485775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Data (Data Stream)</a:t>
            </a:r>
          </a:p>
          <a:p>
            <a:pPr marL="485775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TCP Segment/UDP Datagram</a:t>
            </a:r>
          </a:p>
          <a:p>
            <a:pPr marL="485775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Packet</a:t>
            </a:r>
          </a:p>
          <a:p>
            <a:pPr marL="485775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Frame</a:t>
            </a:r>
          </a:p>
          <a:p>
            <a:pPr marL="485775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Bits (Bit </a:t>
            </a:r>
            <a:r>
              <a:rPr lang="en-US" dirty="0" smtClean="0"/>
              <a:t>Stream)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4789251" cy="757551"/>
          </a:xfrm>
        </p:spPr>
        <p:txBody>
          <a:bodyPr/>
          <a:lstStyle/>
          <a:p>
            <a:r>
              <a:rPr lang="en-US" altLang="en-US" sz="1600" dirty="0"/>
              <a:t>Data Encapsulation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Protocol Data Units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517160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195359" cy="396652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When messages are being sent on a network, the encapsulation process works from top to bottom.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At each layer, the upper layer information is considered data within the encapsulated protocol.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As a web server sends a web page to a web client, the encapsulation process is: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/>
              <a:t>&gt; User Data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/>
              <a:t>&gt; TCP Segment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/>
              <a:t>&gt; IP Packet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 dirty="0"/>
              <a:t>&gt; Ethernet Frame</a:t>
            </a:r>
            <a:endParaRPr lang="en-CA" altLang="en-US" sz="1400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Data Encapsulation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Encapsulation</a:t>
            </a:r>
            <a:r>
              <a:rPr lang="en-US" altLang="en-US" dirty="0"/>
              <a:t> Example</a:t>
            </a:r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63" y="1001471"/>
            <a:ext cx="5632037" cy="342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99047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11667" y="2033231"/>
            <a:ext cx="8652932" cy="29282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The process is reversed at the receiving host and is known as de-encapsulation.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When a layer completes its process, that layer strips off its header and passes it up to the next level to be processed. This is repeated at each layer until it is a data stream that the application can process.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US" altLang="en-US" sz="1600" dirty="0"/>
              <a:t>Received as Bits (Bit Stream)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US" altLang="en-US" sz="1600" dirty="0"/>
              <a:t>Frame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US" altLang="en-US" sz="1600" dirty="0"/>
              <a:t>Packet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US" altLang="en-US" sz="1600" dirty="0"/>
              <a:t>Segment</a:t>
            </a:r>
          </a:p>
          <a:p>
            <a:pPr marL="485775" lvl="1" indent="-342900">
              <a:buFont typeface="+mj-lt"/>
              <a:buAutoNum type="arabicPeriod"/>
            </a:pPr>
            <a:r>
              <a:rPr lang="en-US" altLang="en-US" sz="1600" dirty="0"/>
              <a:t>Data (Data Stream)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Data Encapsulation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De-encapsulation Example</a:t>
            </a:r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880042"/>
            <a:ext cx="4676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0118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67067" y="930865"/>
            <a:ext cx="3568333" cy="3759668"/>
          </a:xfrm>
        </p:spPr>
        <p:txBody>
          <a:bodyPr/>
          <a:lstStyle/>
          <a:p>
            <a:r>
              <a:rPr lang="en-US" sz="1600" b="1" dirty="0"/>
              <a:t>Dynamically Assigned IP Address </a:t>
            </a:r>
            <a:r>
              <a:rPr lang="en-US" sz="1600" dirty="0"/>
              <a:t>– IP Address information is dynamically assigned by a server using Dynamic Host Configuration Protocol (DHCP).</a:t>
            </a:r>
          </a:p>
          <a:p>
            <a:r>
              <a:rPr lang="en-US" sz="1600" b="1" dirty="0"/>
              <a:t>Statically Assigned IP address </a:t>
            </a:r>
            <a:r>
              <a:rPr lang="en-US" sz="1600" dirty="0"/>
              <a:t>– The host is manually assigned an IP address, subnet mask and default gateway. A DNS server IP address can also  be assigned.</a:t>
            </a:r>
            <a:endParaRPr lang="en-CA" alt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Data Access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Enable IP on a Host</a:t>
            </a:r>
            <a:endParaRPr lang="en-CA" altLang="en-US" dirty="0"/>
          </a:p>
        </p:txBody>
      </p:sp>
      <p:pic>
        <p:nvPicPr>
          <p:cNvPr id="5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40" y="798944"/>
            <a:ext cx="3726099" cy="42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05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49304" y="744498"/>
            <a:ext cx="8445389" cy="224204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Data link layer source and destination addresses </a:t>
            </a:r>
            <a:r>
              <a:rPr lang="en-US" sz="1600" dirty="0"/>
              <a:t>– Responsible for delivering the data link frame from one network interface card (NIC) to another NIC on the same network (layer 2 address / MAC address / physical address / data link address).</a:t>
            </a:r>
          </a:p>
          <a:p>
            <a:pPr marL="0" indent="0">
              <a:buNone/>
            </a:pPr>
            <a:r>
              <a:rPr lang="en-US" sz="1600" b="1" dirty="0" smtClean="0"/>
              <a:t>Network </a:t>
            </a:r>
            <a:r>
              <a:rPr lang="en-US" sz="1600" b="1" dirty="0"/>
              <a:t>layer source and destination addresses</a:t>
            </a:r>
            <a:r>
              <a:rPr lang="en-US" sz="1600" dirty="0"/>
              <a:t> - Responsible for delivering the IP packet from original source to the final </a:t>
            </a:r>
            <a:r>
              <a:rPr lang="en-US" sz="1600" dirty="0" smtClean="0"/>
              <a:t>destination</a:t>
            </a:r>
            <a:r>
              <a:rPr lang="en-US" sz="1600" dirty="0"/>
              <a:t> </a:t>
            </a:r>
            <a:r>
              <a:rPr lang="en-US" sz="1600" dirty="0" smtClean="0"/>
              <a:t>(layer 3 address / </a:t>
            </a:r>
            <a:r>
              <a:rPr lang="en-US" sz="1600" dirty="0"/>
              <a:t>IP address </a:t>
            </a:r>
            <a:r>
              <a:rPr lang="en-US" sz="1600" dirty="0" smtClean="0"/>
              <a:t>/ logical address / hierarchical address / network address).</a:t>
            </a:r>
            <a:endParaRPr lang="en-US" sz="1600" dirty="0"/>
          </a:p>
          <a:p>
            <a:pPr marL="0" indent="0">
              <a:buNone/>
            </a:pPr>
            <a:r>
              <a:rPr lang="en-CA" altLang="en-US" b="1" dirty="0" smtClean="0"/>
              <a:t>Well-known port numbers </a:t>
            </a:r>
            <a:r>
              <a:rPr lang="en-CA" altLang="en-US" dirty="0" smtClean="0"/>
              <a:t>identify the applications being used.</a:t>
            </a:r>
            <a:endParaRPr lang="en-CA" altLang="en-US" dirty="0"/>
          </a:p>
          <a:p>
            <a:endParaRPr lang="en-CA" alt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Data Access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Addresses</a:t>
            </a:r>
            <a:endParaRPr lang="en-CA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5" y="3074777"/>
            <a:ext cx="6829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4375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4"/>
          <p:cNvSpPr txBox="1">
            <a:spLocks noChangeArrowheads="1"/>
          </p:cNvSpPr>
          <p:nvPr/>
        </p:nvSpPr>
        <p:spPr bwMode="auto">
          <a:xfrm>
            <a:off x="404284" y="2375863"/>
            <a:ext cx="8348133" cy="201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dirty="0" smtClean="0">
                <a:solidFill>
                  <a:srgbClr val="00B0F0"/>
                </a:solidFill>
              </a:rPr>
              <a:t>The Rules, Protocols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Protocol Suites, Standards Organizations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Reference Models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Data Encapsulation, Data Access</a:t>
            </a:r>
            <a:endParaRPr lang="en-US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749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7013" y="885824"/>
            <a:ext cx="8586787" cy="27717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An IP address contains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Network portion (IPv4) or Prefix (IPv6)</a:t>
            </a:r>
            <a:r>
              <a:rPr lang="en-US" sz="1600" dirty="0"/>
              <a:t>  </a:t>
            </a:r>
          </a:p>
          <a:p>
            <a:pPr lvl="1"/>
            <a:r>
              <a:rPr lang="en-US" sz="1500" dirty="0"/>
              <a:t>The left-most part of the address indicates the network group which the IP address is a member.</a:t>
            </a:r>
          </a:p>
          <a:p>
            <a:pPr lvl="1"/>
            <a:r>
              <a:rPr lang="en-US" sz="1500" dirty="0"/>
              <a:t>Each LAN or WAN will have the same network portion.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Host portion (IPv4) or Interface ID (IPv6)</a:t>
            </a:r>
            <a:r>
              <a:rPr lang="en-US" sz="1600" dirty="0"/>
              <a:t> </a:t>
            </a:r>
          </a:p>
          <a:p>
            <a:pPr lvl="1"/>
            <a:r>
              <a:rPr lang="en-US" sz="1500" dirty="0"/>
              <a:t>The remaining part of the address identifies a specific device within the group. </a:t>
            </a:r>
          </a:p>
          <a:p>
            <a:pPr lvl="1"/>
            <a:r>
              <a:rPr lang="en-US" sz="1500" dirty="0"/>
              <a:t>This portion is unique for each device on the network.</a:t>
            </a:r>
          </a:p>
          <a:p>
            <a:endParaRPr lang="en-CA" altLang="en-US" dirty="0"/>
          </a:p>
          <a:p>
            <a:pPr marL="0" indent="0">
              <a:buNone/>
            </a:pPr>
            <a:endParaRPr lang="en-CA" alt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Data Access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IP Address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98420988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9502" y="1037995"/>
            <a:ext cx="8612698" cy="195920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IP packet contains two IP addresses:</a:t>
            </a:r>
          </a:p>
          <a:p>
            <a:pPr lvl="1"/>
            <a:r>
              <a:rPr lang="en-US" sz="1600" b="1" dirty="0"/>
              <a:t>Source IP address</a:t>
            </a:r>
            <a:r>
              <a:rPr lang="en-US" sz="1600" dirty="0"/>
              <a:t> - The IP address of the sending device,  original source of the packet.</a:t>
            </a:r>
          </a:p>
          <a:p>
            <a:pPr lvl="1"/>
            <a:r>
              <a:rPr lang="en-US" sz="1600" b="1" dirty="0"/>
              <a:t>Destination IP address</a:t>
            </a:r>
            <a:r>
              <a:rPr lang="en-US" sz="1600" dirty="0"/>
              <a:t> - The IP address of the receiving device, final destination of the packet.</a:t>
            </a:r>
          </a:p>
          <a:p>
            <a:pPr marL="0" indent="0">
              <a:buNone/>
            </a:pPr>
            <a:r>
              <a:rPr lang="en-US" sz="1600" dirty="0"/>
              <a:t>These addresses may be on the same link or remote</a:t>
            </a:r>
            <a:r>
              <a:rPr lang="en-US" sz="1600" dirty="0" smtClean="0"/>
              <a:t>.</a:t>
            </a:r>
            <a:endParaRPr lang="en-CA" altLang="en-US" dirty="0"/>
          </a:p>
          <a:p>
            <a:pPr marL="0" indent="0">
              <a:buNone/>
            </a:pPr>
            <a:endParaRPr lang="en-CA" alt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Data Access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IP Packet</a:t>
            </a:r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3314469"/>
            <a:ext cx="3752849" cy="118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748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53677" y="3544507"/>
            <a:ext cx="8636645" cy="131260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When devices are on the same network the source and destination will have the same number in network portion of the address.</a:t>
            </a:r>
          </a:p>
          <a:p>
            <a:pPr lvl="1"/>
            <a:r>
              <a:rPr lang="en-US" sz="1600" dirty="0"/>
              <a:t>PC1 – </a:t>
            </a:r>
            <a:r>
              <a:rPr lang="en-US" sz="1600" u="sng" dirty="0">
                <a:solidFill>
                  <a:srgbClr val="7030A0"/>
                </a:solidFill>
              </a:rPr>
              <a:t>192.168.1</a:t>
            </a:r>
            <a:r>
              <a:rPr lang="en-US" sz="1600" dirty="0"/>
              <a:t>.110</a:t>
            </a:r>
          </a:p>
          <a:p>
            <a:pPr lvl="1"/>
            <a:r>
              <a:rPr lang="en-US" sz="1600" dirty="0"/>
              <a:t>FTP Server – </a:t>
            </a:r>
            <a:r>
              <a:rPr lang="en-US" sz="1600" u="sng" dirty="0">
                <a:solidFill>
                  <a:srgbClr val="7030A0"/>
                </a:solidFill>
              </a:rPr>
              <a:t>192.168.1</a:t>
            </a:r>
            <a:r>
              <a:rPr lang="en-US" sz="1600" dirty="0"/>
              <a:t>.9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393"/>
            <a:ext cx="9144000" cy="819993"/>
          </a:xfrm>
        </p:spPr>
        <p:txBody>
          <a:bodyPr/>
          <a:lstStyle/>
          <a:p>
            <a:r>
              <a:rPr lang="en-US" altLang="en-US" sz="1600" dirty="0"/>
              <a:t>Data Access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Sending to a Device </a:t>
            </a:r>
            <a:r>
              <a:rPr lang="en-US" altLang="en-US" dirty="0"/>
              <a:t>on the Same Network</a:t>
            </a:r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2" y="861386"/>
            <a:ext cx="6553200" cy="25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29971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79400" y="2667000"/>
            <a:ext cx="8593668" cy="1413933"/>
          </a:xfrm>
        </p:spPr>
        <p:txBody>
          <a:bodyPr/>
          <a:lstStyle/>
          <a:p>
            <a:pPr marL="0" indent="0">
              <a:buNone/>
            </a:pPr>
            <a:r>
              <a:rPr lang="en-CA" altLang="en-US" sz="1600" dirty="0"/>
              <a:t>MAC addresses are physically embedded into the Ethernet NIC and are local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When devices are on the same Ethernet network the data link frame will use the </a:t>
            </a:r>
            <a:r>
              <a:rPr lang="en-US" sz="1600" b="1" dirty="0"/>
              <a:t>MAC address of the destination NIC</a:t>
            </a:r>
            <a:r>
              <a:rPr lang="en-US" sz="1600" dirty="0"/>
              <a:t> as t</a:t>
            </a:r>
            <a:r>
              <a:rPr lang="en-CA" altLang="en-US" sz="1600" dirty="0"/>
              <a:t>he </a:t>
            </a:r>
            <a:r>
              <a:rPr lang="en-CA" altLang="en-US" sz="1600" b="1" dirty="0"/>
              <a:t>Destination MAC address</a:t>
            </a:r>
            <a:r>
              <a:rPr lang="en-CA" alt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 smtClean="0"/>
              <a:t>The </a:t>
            </a:r>
            <a:r>
              <a:rPr lang="en-CA" altLang="en-US" sz="1600" b="1" dirty="0"/>
              <a:t>Source MAC address </a:t>
            </a:r>
            <a:r>
              <a:rPr lang="en-CA" altLang="en-US" sz="1600" dirty="0"/>
              <a:t>will be that of the originator on the link</a:t>
            </a:r>
            <a:r>
              <a:rPr lang="en-CA" altLang="en-US" sz="1600" dirty="0" smtClean="0"/>
              <a:t>.</a:t>
            </a:r>
            <a:endParaRPr lang="en-CA" altLang="en-US" sz="1600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393"/>
            <a:ext cx="9144000" cy="819993"/>
          </a:xfrm>
        </p:spPr>
        <p:txBody>
          <a:bodyPr/>
          <a:lstStyle/>
          <a:p>
            <a:r>
              <a:rPr lang="en-US" altLang="en-US" sz="1600" dirty="0"/>
              <a:t>Data Access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Sending to a Device on the Same </a:t>
            </a:r>
            <a:r>
              <a:rPr lang="en-US" altLang="en-US" dirty="0" smtClean="0"/>
              <a:t>Network (Cont.)</a:t>
            </a:r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993" y="895254"/>
            <a:ext cx="6652014" cy="16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89927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07438" y="3681414"/>
            <a:ext cx="8572495" cy="134778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When the source and destination have a different network portion, this means they are on different networks.</a:t>
            </a:r>
          </a:p>
          <a:p>
            <a:pPr lvl="1"/>
            <a:r>
              <a:rPr lang="en-US" altLang="en-US" sz="1600" dirty="0"/>
              <a:t>PC1 – </a:t>
            </a:r>
            <a:r>
              <a:rPr lang="en-US" altLang="en-US" sz="1600" u="sng" dirty="0" smtClean="0"/>
              <a:t>192.168.1</a:t>
            </a:r>
            <a:r>
              <a:rPr lang="en-US" altLang="en-US" sz="1600" dirty="0" smtClean="0"/>
              <a:t>.110</a:t>
            </a:r>
            <a:endParaRPr lang="en-US" altLang="en-US" sz="1600" dirty="0"/>
          </a:p>
          <a:p>
            <a:pPr lvl="1"/>
            <a:r>
              <a:rPr lang="en-US" altLang="en-US" sz="1600" dirty="0"/>
              <a:t>Web Server – </a:t>
            </a:r>
            <a:r>
              <a:rPr lang="en-US" altLang="en-US" sz="1600" u="sng" dirty="0" smtClean="0"/>
              <a:t>172.16</a:t>
            </a:r>
            <a:r>
              <a:rPr lang="en-US" altLang="en-US" sz="1600" dirty="0" smtClean="0"/>
              <a:t>.1.99</a:t>
            </a:r>
            <a:endParaRPr lang="en-US" altLang="en-US" sz="1600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819993"/>
          </a:xfrm>
        </p:spPr>
        <p:txBody>
          <a:bodyPr/>
          <a:lstStyle/>
          <a:p>
            <a:r>
              <a:rPr lang="en-US" altLang="en-US" sz="1600" dirty="0"/>
              <a:t>Data Access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Sending to a Device on a Remote Network</a:t>
            </a:r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16" y="787314"/>
            <a:ext cx="6916738" cy="289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64595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1925" y="793652"/>
            <a:ext cx="8505825" cy="112828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 smtClean="0"/>
              <a:t>The </a:t>
            </a:r>
            <a:r>
              <a:rPr lang="en-US" altLang="en-US" sz="1600" dirty="0"/>
              <a:t>MAC addressing for the first segment is:</a:t>
            </a:r>
          </a:p>
          <a:p>
            <a:pPr lvl="1"/>
            <a:r>
              <a:rPr lang="en-US" altLang="en-US" sz="1600" dirty="0"/>
              <a:t>Source –  (PC1 NIC) sends frame</a:t>
            </a:r>
          </a:p>
          <a:p>
            <a:pPr lvl="1"/>
            <a:r>
              <a:rPr lang="en-US" altLang="en-US" sz="1600" dirty="0"/>
              <a:t>Destination – (First Router- </a:t>
            </a:r>
            <a:r>
              <a:rPr lang="en-US" altLang="en-US" sz="1600" dirty="0" smtClean="0"/>
              <a:t>default gateway interface</a:t>
            </a:r>
            <a:r>
              <a:rPr lang="en-US" altLang="en-US" sz="1600" dirty="0"/>
              <a:t>) receives frame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856132" cy="861386"/>
          </a:xfrm>
        </p:spPr>
        <p:txBody>
          <a:bodyPr/>
          <a:lstStyle/>
          <a:p>
            <a:r>
              <a:rPr lang="en-US" altLang="en-US" sz="1600" dirty="0"/>
              <a:t>Data Access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Sending </a:t>
            </a:r>
            <a:r>
              <a:rPr lang="en-US" altLang="en-US" dirty="0"/>
              <a:t>to a Device on a Remote Network (Cont.)</a:t>
            </a:r>
            <a:endParaRPr lang="en-CA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47" y="1921933"/>
            <a:ext cx="6075580" cy="2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85817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0500" y="851863"/>
            <a:ext cx="8248650" cy="11483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The MAC addressing for the second hop is:</a:t>
            </a:r>
          </a:p>
          <a:p>
            <a:pPr lvl="1"/>
            <a:r>
              <a:rPr lang="en-US" altLang="en-US" sz="1600" dirty="0"/>
              <a:t>Source –  (</a:t>
            </a:r>
            <a:r>
              <a:rPr lang="en-US" altLang="en-US" sz="1600"/>
              <a:t>First </a:t>
            </a:r>
            <a:r>
              <a:rPr lang="en-US" altLang="en-US" sz="1600" smtClean="0"/>
              <a:t>Router - exit </a:t>
            </a:r>
            <a:r>
              <a:rPr lang="en-US" altLang="en-US" sz="1600" dirty="0"/>
              <a:t>interface) sends frame</a:t>
            </a:r>
          </a:p>
          <a:p>
            <a:pPr lvl="1"/>
            <a:r>
              <a:rPr lang="en-US" altLang="en-US" sz="1600" dirty="0"/>
              <a:t>Destination – (Second </a:t>
            </a:r>
            <a:r>
              <a:rPr lang="en-US" altLang="en-US" sz="1600" dirty="0" smtClean="0"/>
              <a:t>Router – entrance interface) </a:t>
            </a:r>
            <a:r>
              <a:rPr lang="en-US" altLang="en-US" sz="1600" dirty="0"/>
              <a:t>receives frame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712199" cy="861386"/>
          </a:xfrm>
        </p:spPr>
        <p:txBody>
          <a:bodyPr/>
          <a:lstStyle/>
          <a:p>
            <a:r>
              <a:rPr lang="en-US" altLang="en-US" sz="1600" dirty="0"/>
              <a:t>Data Access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Sending to a Device on a Remote Network (Cont.)</a:t>
            </a:r>
            <a:endParaRPr lang="en-CA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05" y="1898024"/>
            <a:ext cx="5968639" cy="268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0500" y="4642975"/>
            <a:ext cx="8248650" cy="40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 smtClean="0"/>
              <a:t>The packet is not modified.</a:t>
            </a:r>
          </a:p>
        </p:txBody>
      </p:sp>
    </p:spTree>
    <p:extLst>
      <p:ext uri="{BB962C8B-B14F-4D97-AF65-F5344CB8AC3E}">
        <p14:creationId xmlns:p14="http://schemas.microsoft.com/office/powerpoint/2010/main" val="2495996512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80975" y="842338"/>
            <a:ext cx="7791449" cy="12055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The MAC addressing for the last segment is:</a:t>
            </a:r>
          </a:p>
          <a:p>
            <a:pPr lvl="1"/>
            <a:r>
              <a:rPr lang="en-US" altLang="en-US" sz="1600" dirty="0"/>
              <a:t>Source –  (Second Router- exit interface) sends frame</a:t>
            </a:r>
          </a:p>
          <a:p>
            <a:pPr lvl="1"/>
            <a:r>
              <a:rPr lang="en-US" altLang="en-US" sz="1600" dirty="0"/>
              <a:t>Destination – (Web Server NIC) receives frame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644467" cy="861386"/>
          </a:xfrm>
        </p:spPr>
        <p:txBody>
          <a:bodyPr/>
          <a:lstStyle/>
          <a:p>
            <a:r>
              <a:rPr lang="en-US" altLang="en-US" sz="1600" dirty="0"/>
              <a:t>Data Access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Sending to a Device on a Remote Network (Cont.)</a:t>
            </a:r>
            <a:endParaRPr lang="en-CA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14" y="1879600"/>
            <a:ext cx="5967969" cy="262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0500" y="4507508"/>
            <a:ext cx="8248650" cy="40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 smtClean="0"/>
              <a:t>The packet is not modified.</a:t>
            </a:r>
          </a:p>
        </p:txBody>
      </p:sp>
    </p:spTree>
    <p:extLst>
      <p:ext uri="{BB962C8B-B14F-4D97-AF65-F5344CB8AC3E}">
        <p14:creationId xmlns:p14="http://schemas.microsoft.com/office/powerpoint/2010/main" val="239652316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8853286" cy="3946606"/>
          </a:xfrm>
        </p:spPr>
        <p:txBody>
          <a:bodyPr/>
          <a:lstStyle/>
          <a:p>
            <a:pPr marL="290513" indent="-290513"/>
            <a:r>
              <a:rPr lang="en-US" sz="1800" dirty="0" smtClean="0"/>
              <a:t>There </a:t>
            </a:r>
            <a:r>
              <a:rPr lang="en-US" sz="1800" dirty="0"/>
              <a:t>are </a:t>
            </a:r>
            <a:r>
              <a:rPr lang="en-US" sz="1800" dirty="0" smtClean="0"/>
              <a:t>3 elements </a:t>
            </a:r>
            <a:r>
              <a:rPr lang="en-US" sz="1800" dirty="0"/>
              <a:t>to any communication:</a:t>
            </a:r>
          </a:p>
          <a:p>
            <a:pPr marL="514350" lvl="1"/>
            <a:r>
              <a:rPr lang="en-US" sz="1600" dirty="0">
                <a:effectLst/>
              </a:rPr>
              <a:t>There will be a source (sender).</a:t>
            </a:r>
          </a:p>
          <a:p>
            <a:pPr marL="514350" lvl="1"/>
            <a:r>
              <a:rPr lang="en-US" sz="1600" dirty="0"/>
              <a:t>There will be a destination (receiver).</a:t>
            </a:r>
          </a:p>
          <a:p>
            <a:pPr marL="514350" lvl="1"/>
            <a:r>
              <a:rPr lang="en-US" sz="1600" dirty="0"/>
              <a:t>There will be a channel (media) that provides for the path of communications to occur</a:t>
            </a:r>
            <a:r>
              <a:rPr lang="en-US" sz="1600" dirty="0" smtClean="0"/>
              <a:t>.</a:t>
            </a:r>
          </a:p>
          <a:p>
            <a:pPr marL="285750" lvl="1" indent="-285750">
              <a:buFont typeface="Wingdings" pitchFamily="2" charset="2"/>
              <a:buChar char="§"/>
            </a:pPr>
            <a:r>
              <a:rPr lang="en-US" sz="1800" dirty="0" smtClean="0"/>
              <a:t>Protocols </a:t>
            </a:r>
            <a:r>
              <a:rPr lang="en-US" sz="1800" dirty="0"/>
              <a:t>are the rules that communications will follow</a:t>
            </a:r>
            <a:r>
              <a:rPr lang="en-US" sz="1800" dirty="0" smtClean="0"/>
              <a:t>.</a:t>
            </a:r>
          </a:p>
          <a:p>
            <a:pPr marL="290513" indent="-290513"/>
            <a:r>
              <a:rPr lang="en-US" sz="1800" dirty="0" smtClean="0"/>
              <a:t>Protocols </a:t>
            </a:r>
            <a:r>
              <a:rPr lang="en-US" sz="1800" dirty="0"/>
              <a:t>must account for the following requirements:</a:t>
            </a:r>
          </a:p>
          <a:p>
            <a:pPr marL="514350" lvl="1"/>
            <a:r>
              <a:rPr lang="en-US" sz="1600" dirty="0"/>
              <a:t>An identified sender and receiver</a:t>
            </a:r>
          </a:p>
          <a:p>
            <a:pPr marL="514350" lvl="1"/>
            <a:r>
              <a:rPr lang="en-US" sz="1600" dirty="0"/>
              <a:t>Common language and grammar</a:t>
            </a:r>
          </a:p>
          <a:p>
            <a:pPr marL="514350" lvl="1"/>
            <a:r>
              <a:rPr lang="en-US" sz="1600" dirty="0"/>
              <a:t>Speed and timing of delivery</a:t>
            </a:r>
          </a:p>
          <a:p>
            <a:pPr marL="514350" lvl="1"/>
            <a:r>
              <a:rPr lang="en-US" sz="1600" dirty="0"/>
              <a:t>Confirmation or acknowledgment </a:t>
            </a:r>
            <a:r>
              <a:rPr lang="en-US" sz="1600" dirty="0" smtClean="0"/>
              <a:t>requirements</a:t>
            </a:r>
            <a:endParaRPr lang="en-US" sz="16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The Rules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Communications Fundamentals</a:t>
            </a:r>
          </a:p>
        </p:txBody>
      </p:sp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8853286" cy="306041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In addition to identifying the source and destination, computer and network protocols define the details of how a message is transmitted across a network:</a:t>
            </a:r>
          </a:p>
          <a:p>
            <a:pPr lvl="1"/>
            <a:r>
              <a:rPr lang="en-US" sz="1800" dirty="0" smtClean="0"/>
              <a:t>Message encoding and decoding</a:t>
            </a:r>
            <a:endParaRPr lang="en-US" sz="1800" dirty="0"/>
          </a:p>
          <a:p>
            <a:pPr lvl="1"/>
            <a:r>
              <a:rPr lang="en-US" sz="1800" dirty="0"/>
              <a:t>Message formatting and encapsulation</a:t>
            </a:r>
          </a:p>
          <a:p>
            <a:pPr lvl="1"/>
            <a:r>
              <a:rPr lang="en-US" sz="1800" dirty="0"/>
              <a:t>Message size</a:t>
            </a:r>
          </a:p>
          <a:p>
            <a:pPr lvl="1"/>
            <a:r>
              <a:rPr lang="en-US" sz="1800" dirty="0"/>
              <a:t>Message timing</a:t>
            </a:r>
          </a:p>
          <a:p>
            <a:pPr lvl="1"/>
            <a:r>
              <a:rPr lang="en-US" sz="1800" dirty="0"/>
              <a:t>Message delivery options</a:t>
            </a:r>
          </a:p>
          <a:p>
            <a:pPr lvl="1"/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The Rules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Network Protocol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14301" y="2991900"/>
            <a:ext cx="3190009" cy="1038636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Encoding</a:t>
            </a:r>
            <a:r>
              <a:rPr lang="en-US" sz="1600" dirty="0"/>
              <a:t> is the process of converting information into another acceptable form for transmission.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The Rules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Message </a:t>
            </a:r>
            <a:r>
              <a:rPr lang="en-US" altLang="en-US" dirty="0" smtClean="0"/>
              <a:t>Encoding and Decoding</a:t>
            </a:r>
            <a:endParaRPr lang="en-US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6563"/>
            <a:ext cx="5416806" cy="295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40" y="1765841"/>
            <a:ext cx="5155635" cy="292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623955" y="4030536"/>
            <a:ext cx="2421080" cy="81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/>
              <a:t>Decoding</a:t>
            </a:r>
            <a:r>
              <a:rPr lang="en-US" sz="1600" dirty="0" smtClean="0"/>
              <a:t> reverses this process to interpret the information.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46962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8836511" cy="208160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When a message is sent, it must use a specific format or structure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kern="0" dirty="0"/>
              <a:t>Encapsulation</a:t>
            </a:r>
            <a:r>
              <a:rPr lang="en-US" sz="1800" kern="0" dirty="0"/>
              <a:t> is the process of placing one message format  inside another message format (</a:t>
            </a:r>
            <a:r>
              <a:rPr lang="en-US" sz="1800" i="1" kern="0" dirty="0"/>
              <a:t>data &gt; segment &gt; packet &gt; frame &gt; bit</a:t>
            </a:r>
            <a:r>
              <a:rPr lang="en-US" sz="1800" kern="0" dirty="0"/>
              <a:t>). 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b="1" kern="0" dirty="0" smtClean="0"/>
              <a:t>De-encapsulation</a:t>
            </a:r>
            <a:r>
              <a:rPr lang="en-US" sz="1800" kern="0" dirty="0" smtClean="0"/>
              <a:t> occurs when the process is reversed by the recipient and the message is retrieved.</a:t>
            </a:r>
            <a:endParaRPr lang="en-US" sz="18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The Rules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Message Formatting and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265205841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8853286" cy="19422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Long messages must also be broken into smaller pieces (</a:t>
            </a:r>
            <a:r>
              <a:rPr lang="en-US" sz="1800" b="1" dirty="0"/>
              <a:t>segmentation</a:t>
            </a:r>
            <a:r>
              <a:rPr lang="en-US" sz="1800" dirty="0"/>
              <a:t>) to travel across a network. </a:t>
            </a:r>
            <a:endParaRPr lang="en-US" sz="1800" dirty="0" smtClean="0"/>
          </a:p>
          <a:p>
            <a:r>
              <a:rPr lang="en-US" sz="1600" dirty="0" smtClean="0"/>
              <a:t>Each piece is sent in a separate frame.</a:t>
            </a:r>
          </a:p>
          <a:p>
            <a:r>
              <a:rPr lang="en-US" sz="1600" dirty="0" smtClean="0"/>
              <a:t>Each frame has its own addressing information.</a:t>
            </a:r>
          </a:p>
          <a:p>
            <a:r>
              <a:rPr lang="en-US" sz="1600" dirty="0" smtClean="0"/>
              <a:t>A receiving host will reconstruct multiple frames into the original message.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The Rules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Message Size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8" y="2923765"/>
            <a:ext cx="2867706" cy="179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61" y="2923765"/>
            <a:ext cx="2719055" cy="175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5211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8853286" cy="395369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Message timing includes the following: </a:t>
            </a:r>
          </a:p>
          <a:p>
            <a:pPr marL="142875" lvl="1" indent="0">
              <a:buNone/>
            </a:pPr>
            <a:r>
              <a:rPr lang="en-US" sz="1600" b="1" dirty="0"/>
              <a:t>Flow Control –</a:t>
            </a:r>
            <a:r>
              <a:rPr lang="en-US" sz="1600" dirty="0"/>
              <a:t> Manages the rate of data transmission and defines how much information can be sent and the speed at which it can be delivered.</a:t>
            </a:r>
          </a:p>
          <a:p>
            <a:pPr marL="142875" lvl="1" indent="0">
              <a:buNone/>
            </a:pPr>
            <a:r>
              <a:rPr lang="en-US" sz="1600" b="1" dirty="0"/>
              <a:t>Response Timeout –</a:t>
            </a:r>
            <a:r>
              <a:rPr lang="en-US" sz="1600" dirty="0"/>
              <a:t> Manages how long a device waits when it does not hear a reply from the destination.</a:t>
            </a:r>
          </a:p>
          <a:p>
            <a:pPr marL="142875" lvl="1" indent="0">
              <a:buNone/>
            </a:pPr>
            <a:r>
              <a:rPr lang="en-US" sz="1600" b="1" dirty="0"/>
              <a:t>Access method -</a:t>
            </a:r>
            <a:r>
              <a:rPr lang="en-US" sz="1600" dirty="0"/>
              <a:t> Determines when someone can send a message. </a:t>
            </a:r>
          </a:p>
          <a:p>
            <a:pPr lvl="2"/>
            <a:r>
              <a:rPr lang="en-US" sz="1600" dirty="0"/>
              <a:t>There may be various rules governing issues like “collisions”. This is when more than one device sends traffic at the same time and the messages become corrupt. </a:t>
            </a:r>
          </a:p>
          <a:p>
            <a:pPr lvl="2"/>
            <a:r>
              <a:rPr lang="en-US" sz="1600" dirty="0"/>
              <a:t>Some protocols are proactive and attempt to prevent collisions; other protocols are reactive and establish a recovery method after the collision occurs.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The Rules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Message Timing</a:t>
            </a:r>
          </a:p>
        </p:txBody>
      </p:sp>
    </p:spTree>
    <p:extLst>
      <p:ext uri="{BB962C8B-B14F-4D97-AF65-F5344CB8AC3E}">
        <p14:creationId xmlns:p14="http://schemas.microsoft.com/office/powerpoint/2010/main" val="327187330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20093</TotalTime>
  <Words>3020</Words>
  <Application>Microsoft Office PowerPoint</Application>
  <PresentationFormat>On-screen Show (16:9)</PresentationFormat>
  <Paragraphs>389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CiscoSans</vt:lpstr>
      <vt:lpstr>CiscoSans ExtraLight</vt:lpstr>
      <vt:lpstr>CiscoSans Thin</vt:lpstr>
      <vt:lpstr>ＭＳ Ｐゴシック</vt:lpstr>
      <vt:lpstr>新細明體</vt:lpstr>
      <vt:lpstr>Arial</vt:lpstr>
      <vt:lpstr>Calibri</vt:lpstr>
      <vt:lpstr>Wingdings</vt:lpstr>
      <vt:lpstr>1_Default Theme</vt:lpstr>
      <vt:lpstr>Lecture 3 Network Models</vt:lpstr>
      <vt:lpstr>Module 3: Protocols and Models</vt:lpstr>
      <vt:lpstr>PowerPoint Presentation</vt:lpstr>
      <vt:lpstr>The Rules Communications Fundamentals</vt:lpstr>
      <vt:lpstr>The Rules Network Protocol Requirements</vt:lpstr>
      <vt:lpstr>The Rules Message Encoding and Decoding</vt:lpstr>
      <vt:lpstr>The Rules Message Formatting and Encapsulation</vt:lpstr>
      <vt:lpstr>The Rules Message Size</vt:lpstr>
      <vt:lpstr>The Rules Message Timing</vt:lpstr>
      <vt:lpstr>The Rules Message Delivery Options</vt:lpstr>
      <vt:lpstr>Protocols Network Protocol Types</vt:lpstr>
      <vt:lpstr>Protocols Network Protocol Functions</vt:lpstr>
      <vt:lpstr>Protocols Protocol Interaction Example</vt:lpstr>
      <vt:lpstr>Protocol Suites Network Protocol Suites</vt:lpstr>
      <vt:lpstr>Protocol Suites TCP/IP Protocol Example</vt:lpstr>
      <vt:lpstr>Protocol Suites TCP/IP Protocol Suite</vt:lpstr>
      <vt:lpstr>Standards Organizations Open Standards</vt:lpstr>
      <vt:lpstr>Standards Organizations Internet Standards</vt:lpstr>
      <vt:lpstr>Standards Organizations Internet Standards (Cont.)</vt:lpstr>
      <vt:lpstr>Standards Organizations Electronic and Communications Standards</vt:lpstr>
      <vt:lpstr>Reference Models Layered Models</vt:lpstr>
      <vt:lpstr>Reference Models The OSI and the TCP/IP Models</vt:lpstr>
      <vt:lpstr>Data Encapsulation Segmenting Messages</vt:lpstr>
      <vt:lpstr>Data Encapsulation Sequencing Messages</vt:lpstr>
      <vt:lpstr>Data Encapsulation Protocol Data Units</vt:lpstr>
      <vt:lpstr>Data Encapsulation Encapsulation Example</vt:lpstr>
      <vt:lpstr>Data Encapsulation De-encapsulation Example</vt:lpstr>
      <vt:lpstr>Data Access Enable IP on a Host</vt:lpstr>
      <vt:lpstr>Data Access Addresses</vt:lpstr>
      <vt:lpstr>Data Access IP Address</vt:lpstr>
      <vt:lpstr>Data Access IP Packet</vt:lpstr>
      <vt:lpstr>Data Access Sending to a Device on the Same Network</vt:lpstr>
      <vt:lpstr>Data Access Sending to a Device on the Same Network (Cont.)</vt:lpstr>
      <vt:lpstr>Data Access Sending to a Device on a Remote Network</vt:lpstr>
      <vt:lpstr>Data Access Sending to a Device on a Remote Network (Cont.)</vt:lpstr>
      <vt:lpstr>Data Access Sending to a Device on a Remote Network (Cont.)</vt:lpstr>
      <vt:lpstr>Data Access Sending to a Device on a Remote Network (Cont.)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FUNG SUI TSAN</cp:lastModifiedBy>
  <cp:revision>1057</cp:revision>
  <cp:lastPrinted>2020-07-03T04:00:35Z</cp:lastPrinted>
  <dcterms:created xsi:type="dcterms:W3CDTF">2016-08-22T22:27:36Z</dcterms:created>
  <dcterms:modified xsi:type="dcterms:W3CDTF">2021-08-24T03:48:50Z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