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4" r:id="rId9"/>
    <p:sldId id="267" r:id="rId10"/>
    <p:sldId id="265" r:id="rId11"/>
    <p:sldId id="268" r:id="rId12"/>
    <p:sldId id="260" r:id="rId13"/>
    <p:sldId id="269" r:id="rId14"/>
    <p:sldId id="271" r:id="rId15"/>
    <p:sldId id="270" r:id="rId16"/>
    <p:sldId id="272" r:id="rId17"/>
    <p:sldId id="273" r:id="rId18"/>
    <p:sldId id="274" r:id="rId19"/>
    <p:sldId id="289" r:id="rId20"/>
    <p:sldId id="275" r:id="rId21"/>
    <p:sldId id="276" r:id="rId22"/>
    <p:sldId id="263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Xuheng" initials="LX" lastIdx="3" clrIdx="0">
    <p:extLst>
      <p:ext uri="{19B8F6BF-5375-455C-9EA6-DF929625EA0E}">
        <p15:presenceInfo xmlns:p15="http://schemas.microsoft.com/office/powerpoint/2012/main" userId="2d2a40124f9b80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D628A-E04A-4263-A6DB-FF3A91D0B4E8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7C33F-21C9-4EAA-B595-095B4C3FD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75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Multiple matching requires that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 algorithm processes Text once (cannot scan Text for each pattern);</a:t>
            </a:r>
          </a:p>
          <a:p>
            <a:pPr marL="228600" indent="-228600">
              <a:buAutoNum type="arabicPeriod"/>
            </a:pPr>
            <a:r>
              <a:rPr lang="en-US" altLang="zh-CN" dirty="0"/>
              <a:t>Processing of each pattern is relatively independent (in case there are too many reads).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7C33F-21C9-4EAA-B595-095B4C3FDA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52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7C33F-21C9-4EAA-B595-095B4C3FDA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Adding each suffix creates a maximum of 2 new nodes.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7C33F-21C9-4EAA-B595-095B4C3FDAC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6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 it on board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7C33F-21C9-4EAA-B595-095B4C3FDAC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67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7C33F-21C9-4EAA-B595-095B4C3FDAC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9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2D6-42B4-92AA-0BE1-F0E38177A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B4418-3BCB-50AA-21FB-42D4CF5D5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05E6C-D086-D3D8-0A99-E02CE9A9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7B59-BD36-4284-8559-B5A0D518E75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FF64-2A2D-46D2-FF63-2D0D9716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FAFCA-20FC-0AD7-29C9-A1066B98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12D0-6A68-435B-88DA-10B77D9C2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5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FF11-21A2-E55C-D9FE-3F5A16E5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D84E5-7059-83A8-5BF2-14BEE6193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DF3C-0EFE-2475-6B36-2020DE19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7B59-BD36-4284-8559-B5A0D518E75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CCDB-78AF-6F1A-D8D7-E390DE94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40963-0A99-F7AF-1D5D-0EABE156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12D0-6A68-435B-88DA-10B77D9C2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2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65FB1-14C4-AB81-CD26-91F115D1E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37B30-5BE0-A727-8F86-66505B82A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8BBD-3383-A118-38A1-3EA069A0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7B59-BD36-4284-8559-B5A0D518E75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4E698-2A54-0030-5397-3B5E2804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76B8-5FD5-E3FB-3B04-DBA6D724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12D0-6A68-435B-88DA-10B77D9C2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31E9-F55A-5CA1-51CF-87B5C853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BC96-4CB3-7247-20C8-7E28E0A0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B3DC-B8DA-8230-6585-5F2E6BC0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7B59-BD36-4284-8559-B5A0D518E75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16FD-37A2-7DE2-E7E0-36DD1ED6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1589-64F6-E057-164C-86351EC4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12D0-6A68-435B-88DA-10B77D9C2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9A8F-E460-C966-AF4E-46978265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62BD6-2F59-DF5E-667D-E09D0051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D4BC-9A4A-B599-90E1-59761633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7B59-BD36-4284-8559-B5A0D518E75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9183-7688-0F63-3A12-70AD0130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A7CA-1283-1494-4948-714A441E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12D0-6A68-435B-88DA-10B77D9C2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0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F588-24F4-13F7-11CD-6FED01EA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E6709-C730-10AD-9F19-2D19E7BC1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95CF1-0561-E26B-A3DC-CCC28D8F3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5E8E6-BAFD-1F2A-5651-089DBBF6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7B59-BD36-4284-8559-B5A0D518E75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12807-1F15-D38E-A7BE-99F58BE0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814B8-60C2-2D33-5203-22F9D6C8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12D0-6A68-435B-88DA-10B77D9C2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9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CA9A-42DF-A479-E764-FFA91072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A8950-8DFC-7734-2EF5-964114B7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401E2-6BC4-75AD-67BD-46B0AD27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9A9B4-8FB4-8355-1780-B3D1FC834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C5E09-F664-145F-D3D6-A189886E0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8DB92-BD74-85E7-4859-E68E0732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7B59-BD36-4284-8559-B5A0D518E75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596AB-AB83-DC1C-3CE1-F258F35E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C151A-3D85-4746-98D2-FD18247A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12D0-6A68-435B-88DA-10B77D9C2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6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A2BA-07C8-E7AE-1C19-DD084A5A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84E1B-21F1-6931-1619-2D8CD996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7B59-BD36-4284-8559-B5A0D518E75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4EF0F-A901-33EE-B7C1-0BD8FB5C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4F160-D9B5-960F-2A7C-926B0D04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12D0-6A68-435B-88DA-10B77D9C2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6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BE17A-2ED4-723E-28A1-E2BDBA17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7B59-BD36-4284-8559-B5A0D518E75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0E848-F148-B4C2-9DB2-91A4C1B8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B2008-5B29-3FB9-5A9E-B619F6EE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12D0-6A68-435B-88DA-10B77D9C2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49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4C47-7ABE-BC07-CB1B-030D5777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376A-AE7E-11E1-E6C3-6AD5EDFB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7A13C-216F-5F10-8BC9-BD876C7C6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11C0E-B01C-3DE7-7067-B14E97AF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7B59-BD36-4284-8559-B5A0D518E75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28473-4391-E674-771A-DCEBC587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0E811-1595-0F9A-72B2-7AC84962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12D0-6A68-435B-88DA-10B77D9C2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1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781A-85A6-2DEF-7F69-7A2EE613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4600E-7DBB-10B4-56FE-F25D4183D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F05ED-4ED5-DAA6-BB89-3156B6DD6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884FE-B24C-5F37-7855-2FC70373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7B59-BD36-4284-8559-B5A0D518E75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298C-6A68-BCD3-DAE8-69D56519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B2E98-9BD9-5A4C-0D18-92A704C1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12D0-6A68-435B-88DA-10B77D9C2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1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C9590-9036-8555-BD86-B2EC0699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A07D8-81C2-9AA2-BA38-3FD8BABAA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08997-0B18-7D5E-38C5-296156F32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7B59-BD36-4284-8559-B5A0D518E75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3921-002F-5C9C-CB25-F3EED5D4B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EC6C3-7DE4-908B-81E5-F337946E7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12D0-6A68-435B-88DA-10B77D9C2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7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D602-C69C-8D44-A341-21D2BC130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sz="6000" dirty="0"/>
              <a:t>CM122/222</a:t>
            </a:r>
            <a:br>
              <a:rPr lang="en" altLang="zh-CN" sz="6000" dirty="0"/>
            </a:br>
            <a:r>
              <a:rPr lang="en" altLang="zh-CN" sz="6000" dirty="0"/>
              <a:t>Algorithms in Bioinformatics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1ED0A-1BF7-143D-9804-69A90F15B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Discussion 1C</a:t>
            </a:r>
          </a:p>
          <a:p>
            <a:r>
              <a:rPr lang="en-US" altLang="zh-CN" dirty="0"/>
              <a:t>Xuheng Li</a:t>
            </a:r>
          </a:p>
          <a:p>
            <a:r>
              <a:rPr lang="en-US" altLang="zh-CN" dirty="0"/>
              <a:t>(Slides Prepared by Xuheng Li)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66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AD8C-CB94-BAE0-E429-BA61A790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Trie matching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091E84-9913-7A7B-A701-A062CA25AF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042106" cy="435133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85CD7E-B99F-B3B5-5EE3-D455862905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96" y="1588799"/>
            <a:ext cx="5042106" cy="43513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53528E-4A06-409A-4EF5-32F6354BA546}"/>
              </a:ext>
            </a:extLst>
          </p:cNvPr>
          <p:cNvSpPr txBox="1"/>
          <p:nvPr/>
        </p:nvSpPr>
        <p:spPr>
          <a:xfrm>
            <a:off x="5050021" y="5791260"/>
            <a:ext cx="37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Textbook Chapter 9.3</a:t>
            </a:r>
            <a:endParaRPr lang="zh-CN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94BA7-5ED5-2705-1EFB-3047F798C711}"/>
              </a:ext>
            </a:extLst>
          </p:cNvPr>
          <p:cNvSpPr txBox="1"/>
          <p:nvPr/>
        </p:nvSpPr>
        <p:spPr>
          <a:xfrm>
            <a:off x="721895" y="6237171"/>
            <a:ext cx="1071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Text</a:t>
            </a:r>
            <a:r>
              <a:rPr lang="en-US" altLang="zh-CN" dirty="0"/>
              <a:t> = </a:t>
            </a:r>
            <a:r>
              <a:rPr lang="en-US" altLang="zh-CN" dirty="0" err="1"/>
              <a:t>panamabananas</a:t>
            </a:r>
            <a:r>
              <a:rPr lang="en-US" altLang="zh-CN" dirty="0"/>
              <a:t>. Successful match from 1</a:t>
            </a:r>
            <a:r>
              <a:rPr lang="en-US" altLang="zh-CN" baseline="30000" dirty="0"/>
              <a:t>st</a:t>
            </a:r>
            <a:r>
              <a:rPr lang="en-US" altLang="zh-CN" dirty="0"/>
              <a:t> letter of </a:t>
            </a:r>
            <a:r>
              <a:rPr lang="en-US" altLang="zh-CN" i="1" dirty="0"/>
              <a:t>Text</a:t>
            </a:r>
            <a:r>
              <a:rPr lang="en-US" altLang="zh-CN" dirty="0"/>
              <a:t>. No pattern matches from 3</a:t>
            </a:r>
            <a:r>
              <a:rPr lang="en-US" altLang="zh-CN" baseline="30000" dirty="0"/>
              <a:t>rd</a:t>
            </a:r>
            <a:r>
              <a:rPr lang="en-US" altLang="zh-CN" dirty="0"/>
              <a:t> letter of </a:t>
            </a:r>
            <a:r>
              <a:rPr lang="en-US" altLang="zh-CN" i="1" dirty="0"/>
              <a:t>Text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77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091F-5B8B-9E8C-228D-D79717B8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with Trie Matching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F031-C087-54C3-312A-068D35C6F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What if one pattern is the prefix of another?</a:t>
            </a:r>
          </a:p>
          <a:p>
            <a:r>
              <a:rPr lang="en-US" altLang="zh-CN" sz="2400" dirty="0"/>
              <a:t>Example: </a:t>
            </a:r>
            <a:r>
              <a:rPr lang="en-US" altLang="zh-CN" sz="2400" i="1" dirty="0"/>
              <a:t>Patterns</a:t>
            </a:r>
            <a:r>
              <a:rPr lang="en-US" altLang="zh-CN" sz="2400" dirty="0"/>
              <a:t> = {A, AA}</a:t>
            </a:r>
          </a:p>
          <a:p>
            <a:r>
              <a:rPr lang="en-US" altLang="zh-CN" sz="2400" dirty="0"/>
              <a:t>What is the corresponding trie?</a:t>
            </a:r>
          </a:p>
          <a:p>
            <a:r>
              <a:rPr lang="en-US" altLang="zh-CN" sz="2400" dirty="0"/>
              <a:t>Cannot determine the end of a pattern by whether a leaf node is reached!</a:t>
            </a:r>
          </a:p>
          <a:p>
            <a:endParaRPr lang="en-US" altLang="zh-CN" sz="2400" dirty="0"/>
          </a:p>
          <a:p>
            <a:r>
              <a:rPr lang="en-US" altLang="zh-CN" sz="2400" dirty="0"/>
              <a:t>Solution:</a:t>
            </a:r>
          </a:p>
          <a:p>
            <a:pPr lvl="1"/>
            <a:r>
              <a:rPr lang="en-US" altLang="zh-CN" sz="2000" dirty="0"/>
              <a:t>Append “$” to each pattern.</a:t>
            </a:r>
          </a:p>
          <a:p>
            <a:pPr lvl="1"/>
            <a:r>
              <a:rPr lang="en-US" altLang="zh-CN" sz="2000" dirty="0"/>
              <a:t>End of a pattern: node with an outgoing edge labelled ”$”.</a:t>
            </a:r>
          </a:p>
        </p:txBody>
      </p:sp>
    </p:spTree>
    <p:extLst>
      <p:ext uri="{BB962C8B-B14F-4D97-AF65-F5344CB8AC3E}">
        <p14:creationId xmlns:p14="http://schemas.microsoft.com/office/powerpoint/2010/main" val="89578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F6C-9A8D-CD5E-D630-46B68253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 Trie,</a:t>
            </a:r>
            <a:br>
              <a:rPr lang="en-US" altLang="zh-CN" dirty="0"/>
            </a:br>
            <a:r>
              <a:rPr lang="en-US" altLang="zh-CN" dirty="0"/>
              <a:t>Suffix Tree,</a:t>
            </a:r>
            <a:br>
              <a:rPr lang="en-US" altLang="zh-CN" dirty="0"/>
            </a:br>
            <a:r>
              <a:rPr lang="en-US" altLang="zh-CN" dirty="0"/>
              <a:t>Suffix Array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F0743-D154-C06C-2A6C-8332FB9C0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64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E443-3BF0-8009-0D4C-16171424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 trie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C26720-337B-3A14-60A1-8A88D481D9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12" y="1690688"/>
            <a:ext cx="4089935" cy="43937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8089B-A628-62D6-5FDD-68DC68C49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 </a:t>
            </a:r>
            <a:r>
              <a:rPr lang="en-US" altLang="zh-CN" sz="2400"/>
              <a:t>suffix trie </a:t>
            </a:r>
            <a:r>
              <a:rPr lang="en-US" altLang="zh-CN" sz="2400" dirty="0"/>
              <a:t>is a trie that encodes all suffixes of Text (with “$” appended).</a:t>
            </a:r>
          </a:p>
          <a:p>
            <a:r>
              <a:rPr lang="en-US" altLang="zh-CN" sz="2400" dirty="0"/>
              <a:t>Each leaf marks the starting position of the suffix.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A5053-2C9F-2548-3BF2-009A1A1F646E}"/>
              </a:ext>
            </a:extLst>
          </p:cNvPr>
          <p:cNvSpPr txBox="1"/>
          <p:nvPr/>
        </p:nvSpPr>
        <p:spPr>
          <a:xfrm>
            <a:off x="2313272" y="6038463"/>
            <a:ext cx="37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Textbook Chapter 9.4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966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D4B5-4636-F75B-D254-A9A1FB70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 trie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ED568-C4BA-3DAC-FDFA-3E58E9852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Method:</a:t>
                </a:r>
              </a:p>
              <a:p>
                <a:pPr lvl="1"/>
                <a:r>
                  <a:rPr lang="en-US" altLang="zh-CN" sz="2000" dirty="0"/>
                  <a:t>Start from root node.</a:t>
                </a:r>
              </a:p>
              <a:p>
                <a:pPr lvl="1"/>
                <a:r>
                  <a:rPr lang="en-US" altLang="zh-CN" sz="2000" dirty="0"/>
                  <a:t>For each </a:t>
                </a:r>
                <a:r>
                  <a:rPr lang="en-US" altLang="zh-CN" sz="2000" i="1" dirty="0"/>
                  <a:t>letter</a:t>
                </a:r>
                <a:r>
                  <a:rPr lang="en-US" altLang="zh-CN" sz="2000" dirty="0"/>
                  <a:t> in </a:t>
                </a:r>
                <a:r>
                  <a:rPr lang="en-US" altLang="zh-CN" sz="2000" i="1" dirty="0"/>
                  <a:t>Pattern</a:t>
                </a:r>
                <a:r>
                  <a:rPr lang="en-US" altLang="zh-CN" sz="2000" dirty="0"/>
                  <a:t>:</a:t>
                </a:r>
              </a:p>
              <a:p>
                <a:pPr lvl="2"/>
                <a:r>
                  <a:rPr lang="en-US" altLang="zh-CN" sz="1800" dirty="0"/>
                  <a:t>If the current node has an outgoing edge labelled by </a:t>
                </a:r>
                <a:r>
                  <a:rPr lang="en-US" altLang="zh-CN" sz="1800" i="1" dirty="0"/>
                  <a:t>letter</a:t>
                </a:r>
                <a:r>
                  <a:rPr lang="en-US" altLang="zh-CN" sz="1800" dirty="0"/>
                  <a:t>, then proceed along the edge to another node;</a:t>
                </a:r>
              </a:p>
              <a:p>
                <a:pPr lvl="2"/>
                <a:r>
                  <a:rPr lang="en-US" altLang="zh-CN" sz="1800" dirty="0"/>
                  <a:t>Else, </a:t>
                </a:r>
                <a:r>
                  <a:rPr lang="en-US" altLang="zh-CN" sz="1800" i="1" dirty="0"/>
                  <a:t>Pattern</a:t>
                </a:r>
                <a:r>
                  <a:rPr lang="en-US" altLang="zh-CN" sz="1800" dirty="0"/>
                  <a:t> is not matched by any subsequence of </a:t>
                </a:r>
                <a:r>
                  <a:rPr lang="en-US" altLang="zh-CN" sz="1800" i="1" dirty="0"/>
                  <a:t>Text</a:t>
                </a:r>
                <a:r>
                  <a:rPr lang="en-US" altLang="zh-CN" sz="1800" dirty="0"/>
                  <a:t>.</a:t>
                </a:r>
              </a:p>
              <a:p>
                <a:pPr lvl="1"/>
                <a:r>
                  <a:rPr lang="en-US" altLang="zh-CN" sz="2000" dirty="0"/>
                  <a:t>Return </a:t>
                </a:r>
                <a:r>
                  <a:rPr lang="en-US" altLang="zh-CN" sz="2000" b="1" dirty="0"/>
                  <a:t>labels of all leaf nodes</a:t>
                </a:r>
                <a:r>
                  <a:rPr lang="en-US" altLang="zh-CN" sz="2000" dirty="0"/>
                  <a:t> under the current node.</a:t>
                </a:r>
              </a:p>
              <a:p>
                <a:r>
                  <a:rPr lang="en-US" altLang="zh-CN" sz="2400" dirty="0"/>
                  <a:t>Runtime and memory when constructing suffix trie: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ED568-C4BA-3DAC-FDFA-3E58E9852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85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D856-6B46-B803-60D0-D875D83F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 trie matching</a:t>
            </a:r>
            <a:endParaRPr lang="zh-CN" alt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A70144-5213-EA98-461E-1B911212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77" y="1690688"/>
            <a:ext cx="8870645" cy="437322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7CD127-DFAD-0D76-D060-304A9B92423C}"/>
              </a:ext>
            </a:extLst>
          </p:cNvPr>
          <p:cNvSpPr txBox="1"/>
          <p:nvPr/>
        </p:nvSpPr>
        <p:spPr>
          <a:xfrm>
            <a:off x="5297103" y="6254377"/>
            <a:ext cx="37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Textbook Chapter 9.4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7127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7942-7514-05B0-B5D9-6CCEE6A6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 tree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75FF22-D981-073E-5260-4EDD29F973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7271228" cy="412278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D0B0FB0-3F21-C932-0862-708462775C0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268100" y="1825625"/>
                <a:ext cx="3243715" cy="466725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Designed to save memory of suffix trie.</a:t>
                </a:r>
              </a:p>
              <a:p>
                <a:r>
                  <a:rPr lang="en-US" altLang="zh-CN" sz="2400" dirty="0"/>
                  <a:t>From suffix </a:t>
                </a:r>
                <a:r>
                  <a:rPr lang="en-US" altLang="zh-CN" sz="2400" b="1" dirty="0"/>
                  <a:t>trie</a:t>
                </a:r>
                <a:r>
                  <a:rPr lang="en-US" altLang="zh-CN" sz="2400" dirty="0"/>
                  <a:t> to suffix </a:t>
                </a:r>
                <a:r>
                  <a:rPr lang="en-US" altLang="zh-CN" sz="2400" b="1" dirty="0"/>
                  <a:t>tree</a:t>
                </a:r>
                <a:r>
                  <a:rPr lang="en-US" altLang="zh-CN" sz="2400" dirty="0"/>
                  <a:t>: combine non-branching paths.</a:t>
                </a:r>
              </a:p>
              <a:p>
                <a:r>
                  <a:rPr lang="en-US" altLang="zh-CN" sz="2400" dirty="0"/>
                  <a:t>For each edge, store only the </a:t>
                </a:r>
                <a:r>
                  <a:rPr lang="en-US" altLang="zh-CN" sz="2400" b="1" dirty="0"/>
                  <a:t>starting position</a:t>
                </a:r>
                <a:r>
                  <a:rPr lang="en-US" altLang="zh-CN" sz="2400" dirty="0"/>
                  <a:t> of the subsequence in </a:t>
                </a:r>
                <a:r>
                  <a:rPr lang="en-US" altLang="zh-CN" sz="2400" i="1" dirty="0"/>
                  <a:t>Text</a:t>
                </a:r>
                <a:r>
                  <a:rPr lang="en-US" altLang="zh-CN" sz="2400" dirty="0"/>
                  <a:t> and its </a:t>
                </a:r>
                <a:r>
                  <a:rPr lang="en-US" altLang="zh-CN" sz="2400" b="1" dirty="0"/>
                  <a:t>length</a:t>
                </a:r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dirty="0"/>
                  <a:t>Memory: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D0B0FB0-3F21-C932-0862-708462775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268100" y="1825625"/>
                <a:ext cx="3243715" cy="4667250"/>
              </a:xfrm>
              <a:blipFill>
                <a:blip r:embed="rId4"/>
                <a:stretch>
                  <a:fillRect l="-2444" t="-1697"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B1F1EE5-46B3-3C63-6979-5C8C2D5A6A02}"/>
              </a:ext>
            </a:extLst>
          </p:cNvPr>
          <p:cNvSpPr txBox="1"/>
          <p:nvPr/>
        </p:nvSpPr>
        <p:spPr>
          <a:xfrm>
            <a:off x="3651183" y="6083350"/>
            <a:ext cx="37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Textbook Chapter 9.5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9251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E5201-D1DA-85D3-0DBA-0F40C341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 tree construction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B77F4-0A38-37C9-E47D-D9EDE89D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To add a suffix:</a:t>
            </a:r>
          </a:p>
          <a:p>
            <a:r>
              <a:rPr lang="en-US" altLang="zh-CN" sz="2400" dirty="0"/>
              <a:t>Proceed down the suffix tree until no edge matches the prefix of the remaining pattern.</a:t>
            </a:r>
          </a:p>
          <a:p>
            <a:r>
              <a:rPr lang="en-US" altLang="zh-CN" sz="2400" dirty="0"/>
              <a:t>Case 1: No edge shares any prefix of the remaining pattern.</a:t>
            </a:r>
          </a:p>
          <a:p>
            <a:pPr lvl="1"/>
            <a:r>
              <a:rPr lang="en-US" altLang="zh-CN" sz="2000" dirty="0"/>
              <a:t>Example: add TC$ to Root --C$-&gt; Leaf</a:t>
            </a:r>
          </a:p>
          <a:p>
            <a:pPr lvl="1"/>
            <a:r>
              <a:rPr lang="en-US" altLang="zh-CN" sz="2000" dirty="0"/>
              <a:t>Create new node and connect.</a:t>
            </a:r>
          </a:p>
          <a:p>
            <a:r>
              <a:rPr lang="en-US" altLang="zh-CN" sz="2400" dirty="0"/>
              <a:t>Case 2: Some edge shares part of the prefix of the remaining pattern.</a:t>
            </a:r>
          </a:p>
          <a:p>
            <a:pPr lvl="1"/>
            <a:r>
              <a:rPr lang="en-US" altLang="zh-CN" sz="2000" dirty="0"/>
              <a:t>Example: add TT$ to Root --T$-&gt; Leaf</a:t>
            </a:r>
          </a:p>
          <a:p>
            <a:pPr lvl="1"/>
            <a:r>
              <a:rPr lang="en-US" altLang="zh-CN" sz="2000" dirty="0"/>
              <a:t>Break up edge, create new node and connect with intermediate node.</a:t>
            </a:r>
          </a:p>
          <a:p>
            <a:pPr lvl="2"/>
            <a:endParaRPr lang="zh-CN" altLang="en-US" sz="16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A406A4-4965-8C56-6856-E75BE786A3AE}"/>
              </a:ext>
            </a:extLst>
          </p:cNvPr>
          <p:cNvSpPr/>
          <p:nvPr/>
        </p:nvSpPr>
        <p:spPr>
          <a:xfrm>
            <a:off x="8188503" y="914400"/>
            <a:ext cx="2260314" cy="7762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9.5 Q4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517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FE0D-2B5A-0AA1-55AF-A1F3E464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 tree construction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383FB-FBAD-F47B-7B19-A426DB426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33" y="1835832"/>
            <a:ext cx="6502734" cy="4330923"/>
          </a:xfrm>
        </p:spPr>
      </p:pic>
    </p:spTree>
    <p:extLst>
      <p:ext uri="{BB962C8B-B14F-4D97-AF65-F5344CB8AC3E}">
        <p14:creationId xmlns:p14="http://schemas.microsoft.com/office/powerpoint/2010/main" val="4210824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5BB5-9033-8A99-2236-FF358496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Detour: Longest repeat problem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25C2C-68ED-06CF-7044-A2ED699D9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Longest repeat: longest common prefix in suffix tree.</a:t>
                </a:r>
              </a:p>
              <a:p>
                <a:r>
                  <a:rPr lang="en-US" altLang="zh-CN" sz="2400" dirty="0"/>
                  <a:t>How to judge a prefix appears more than once?</a:t>
                </a:r>
              </a:p>
              <a:p>
                <a:pPr lvl="1"/>
                <a:r>
                  <a:rPr lang="en-US" altLang="zh-CN" sz="2000" dirty="0"/>
                  <a:t>Does it end in “$”?</a:t>
                </a:r>
              </a:p>
              <a:p>
                <a:r>
                  <a:rPr lang="en-US" altLang="zh-CN" sz="2400" dirty="0"/>
                  <a:t>How to traverse the suffix tree?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𝐿𝑜𝑛𝑔𝑒𝑠𝑡𝑅𝑒𝑝𝑒𝑎𝑡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: longest repeat for the subtree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/>
                  <a:t> as root node.</a:t>
                </a:r>
              </a:p>
              <a:p>
                <a:pPr lvl="1"/>
                <a:r>
                  <a:rPr lang="en-US" altLang="zh-CN" sz="2000" b="0" dirty="0"/>
                  <a:t>Recursive formula: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𝐿𝑜𝑛𝑔𝑒𝑠𝑡𝑅𝑒𝑝𝑒𝑎𝑡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𝐿𝑒𝑛𝑔𝑡h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))+|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𝐿𝑜𝑛𝑔𝑒𝑠𝑡𝑅𝑒𝑝𝑒𝑎𝑡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25C2C-68ED-06CF-7044-A2ED699D9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AF05A8-9FD2-3474-91FA-EF207F019132}"/>
              </a:ext>
            </a:extLst>
          </p:cNvPr>
          <p:cNvSpPr/>
          <p:nvPr/>
        </p:nvSpPr>
        <p:spPr>
          <a:xfrm>
            <a:off x="9000162" y="914400"/>
            <a:ext cx="2260314" cy="7762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9.5 Q5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885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A9FE-7884-DDFA-AE48-4F3BCCC6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5877-AA18-7C1D-40B5-C4F93CDC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Task: Multiple pattern matching problem</a:t>
            </a:r>
          </a:p>
          <a:p>
            <a:r>
              <a:rPr lang="en-US" altLang="zh-CN" sz="2400" dirty="0"/>
              <a:t>Approaches</a:t>
            </a:r>
          </a:p>
          <a:p>
            <a:pPr lvl="1"/>
            <a:r>
              <a:rPr lang="en-US" altLang="zh-CN" sz="2000" dirty="0"/>
              <a:t>Brute-force pattern matching</a:t>
            </a:r>
          </a:p>
          <a:p>
            <a:pPr lvl="1"/>
            <a:r>
              <a:rPr lang="en-US" altLang="zh-CN" sz="2000" dirty="0"/>
              <a:t>Trie </a:t>
            </a:r>
            <a:r>
              <a:rPr lang="en-US" altLang="zh-CN" sz="2000" dirty="0" err="1"/>
              <a:t>maching</a:t>
            </a:r>
            <a:endParaRPr lang="en-US" altLang="zh-CN" sz="2000" dirty="0"/>
          </a:p>
          <a:p>
            <a:pPr lvl="1"/>
            <a:r>
              <a:rPr lang="en-US" altLang="zh-CN" sz="2000" dirty="0"/>
              <a:t>Suffix trie, suffix tree and suffix array</a:t>
            </a:r>
          </a:p>
          <a:p>
            <a:pPr lvl="1"/>
            <a:r>
              <a:rPr lang="en-US" altLang="zh-CN" sz="2000" dirty="0"/>
              <a:t>Burrows-Wheeler Transform (BWT)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447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A368AC-A9AB-0A8E-877F-98F29067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Suffix array</a:t>
            </a:r>
            <a:endParaRPr lang="zh-CN" alt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F3FB72-EDA0-8034-48F5-0D12354128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4088505" cy="4351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0E21D-04D6-77F5-CC64-AD318C5A5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6257" y="1825625"/>
            <a:ext cx="6247544" cy="4893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Construction:</a:t>
            </a:r>
          </a:p>
          <a:p>
            <a:r>
              <a:rPr lang="en-US" altLang="zh-CN" sz="2400" dirty="0"/>
              <a:t>Sort suffixes of </a:t>
            </a:r>
            <a:r>
              <a:rPr lang="en-US" altLang="zh-CN" sz="2400" i="1" dirty="0"/>
              <a:t>Text</a:t>
            </a:r>
            <a:r>
              <a:rPr lang="en-US" altLang="zh-CN" sz="2400" dirty="0"/>
              <a:t> lexicographically (“$” comes first);</a:t>
            </a:r>
          </a:p>
          <a:p>
            <a:r>
              <a:rPr lang="en-US" altLang="zh-CN" sz="2400" dirty="0"/>
              <a:t>List starting positions.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Suffix array matching:</a:t>
            </a:r>
          </a:p>
          <a:p>
            <a:r>
              <a:rPr lang="en-US" altLang="zh-CN" sz="2400" dirty="0"/>
              <a:t>Use </a:t>
            </a:r>
            <a:r>
              <a:rPr lang="en-US" altLang="zh-CN" sz="2400" b="1" dirty="0"/>
              <a:t>binary search</a:t>
            </a:r>
            <a:r>
              <a:rPr lang="en-US" altLang="zh-CN" sz="2400" dirty="0"/>
              <a:t> among all suffixes to find first occurrence of </a:t>
            </a:r>
            <a:r>
              <a:rPr lang="en-US" altLang="zh-CN" sz="2400" i="1" dirty="0"/>
              <a:t>Pattern</a:t>
            </a:r>
            <a:r>
              <a:rPr lang="en-US" altLang="zh-CN" sz="2400" dirty="0"/>
              <a:t> in suffix array;</a:t>
            </a:r>
          </a:p>
          <a:p>
            <a:r>
              <a:rPr lang="en-US" altLang="zh-CN" sz="2400" dirty="0"/>
              <a:t>Use </a:t>
            </a:r>
            <a:r>
              <a:rPr lang="en-US" altLang="zh-CN" sz="2400" b="1" dirty="0"/>
              <a:t>binary search</a:t>
            </a:r>
            <a:r>
              <a:rPr lang="en-US" altLang="zh-CN" sz="2400" dirty="0"/>
              <a:t> after the first occurrence of </a:t>
            </a:r>
            <a:r>
              <a:rPr lang="en-US" altLang="zh-CN" sz="2400" i="1" dirty="0"/>
              <a:t>Pattern</a:t>
            </a:r>
            <a:r>
              <a:rPr lang="en-US" altLang="zh-CN" sz="2400" dirty="0"/>
              <a:t> to find its last occurrence of in suffix array.</a:t>
            </a:r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D222-8CE6-E79B-2556-9FFB3CAD586D}"/>
              </a:ext>
            </a:extLst>
          </p:cNvPr>
          <p:cNvSpPr txBox="1"/>
          <p:nvPr/>
        </p:nvSpPr>
        <p:spPr>
          <a:xfrm>
            <a:off x="1976495" y="6215876"/>
            <a:ext cx="37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Textbook Chapter 9.6</a:t>
            </a:r>
            <a:endParaRPr lang="zh-CN" altLang="en-US" sz="1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F98EA1-1B52-0DA1-1BA5-160A85EBF279}"/>
              </a:ext>
            </a:extLst>
          </p:cNvPr>
          <p:cNvSpPr/>
          <p:nvPr/>
        </p:nvSpPr>
        <p:spPr>
          <a:xfrm>
            <a:off x="8188503" y="914400"/>
            <a:ext cx="2260314" cy="7762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9.6 Q2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6144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2F2C-0513-3938-59C9-92D9BCF4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Detour: Binary search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CD8C2-DCF2-3764-8D19-CAD2663F8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Method:</a:t>
                </a:r>
              </a:p>
              <a:p>
                <a:r>
                  <a:rPr lang="en-US" altLang="zh-CN" sz="2400" dirty="0"/>
                  <a:t>Suppose the list is sorted in ascending order.</a:t>
                </a:r>
              </a:p>
              <a:p>
                <a:r>
                  <a:rPr lang="en-US" altLang="zh-CN" sz="2400" dirty="0"/>
                  <a:t>Maintain two pointers </a:t>
                </a:r>
                <a:r>
                  <a:rPr lang="en-US" altLang="zh-CN" sz="2400" i="1" dirty="0" err="1"/>
                  <a:t>maxIndex</a:t>
                </a:r>
                <a:r>
                  <a:rPr lang="en-US" altLang="zh-CN" sz="2400" dirty="0"/>
                  <a:t> and </a:t>
                </a:r>
                <a:r>
                  <a:rPr lang="en-US" altLang="zh-CN" sz="2400" i="1" dirty="0" err="1"/>
                  <a:t>minIndex</a:t>
                </a:r>
                <a:r>
                  <a:rPr lang="en-US" altLang="zh-CN" sz="2400" i="1" dirty="0"/>
                  <a:t>.</a:t>
                </a:r>
                <a:endParaRPr lang="en-US" altLang="zh-CN" sz="2400" dirty="0"/>
              </a:p>
              <a:p>
                <a:r>
                  <a:rPr lang="en-US" altLang="zh-CN" sz="2400" dirty="0"/>
                  <a:t>In each iteration, find the midpoint of </a:t>
                </a:r>
                <a:r>
                  <a:rPr lang="en-US" altLang="zh-CN" sz="2400" i="1" dirty="0" err="1"/>
                  <a:t>maxIndex</a:t>
                </a:r>
                <a:r>
                  <a:rPr lang="en-US" altLang="zh-CN" sz="2400" dirty="0"/>
                  <a:t> and </a:t>
                </a:r>
                <a:r>
                  <a:rPr lang="en-US" altLang="zh-CN" sz="2400" i="1" dirty="0" err="1"/>
                  <a:t>minIndex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(</a:t>
                </a:r>
                <a:r>
                  <a:rPr lang="en-US" altLang="zh-CN" sz="2400" i="1" dirty="0" err="1"/>
                  <a:t>midIndex</a:t>
                </a:r>
                <a:r>
                  <a:rPr lang="en-US" altLang="zh-CN" sz="2400" dirty="0"/>
                  <a:t>).</a:t>
                </a:r>
              </a:p>
              <a:p>
                <a:pPr lvl="1"/>
                <a:r>
                  <a:rPr lang="en-US" altLang="zh-CN" sz="2000" dirty="0"/>
                  <a:t>If the element at </a:t>
                </a:r>
                <a:r>
                  <a:rPr lang="en-US" altLang="zh-CN" sz="2000" dirty="0" err="1"/>
                  <a:t>midIndex</a:t>
                </a:r>
                <a:r>
                  <a:rPr lang="en-US" altLang="zh-CN" sz="2000" dirty="0"/>
                  <a:t> is larger than the target, then assign </a:t>
                </a:r>
                <a:r>
                  <a:rPr lang="en-US" altLang="zh-CN" sz="2000" dirty="0" err="1"/>
                  <a:t>midIndex</a:t>
                </a:r>
                <a:r>
                  <a:rPr lang="en-US" altLang="zh-CN" sz="2000" dirty="0"/>
                  <a:t> to </a:t>
                </a:r>
                <a:r>
                  <a:rPr lang="en-US" altLang="zh-CN" sz="2000" dirty="0" err="1"/>
                  <a:t>maxIndex</a:t>
                </a:r>
                <a:r>
                  <a:rPr lang="en-US" altLang="zh-CN" sz="2000" dirty="0"/>
                  <a:t>.</a:t>
                </a:r>
              </a:p>
              <a:p>
                <a:pPr lvl="1"/>
                <a:r>
                  <a:rPr lang="en-US" altLang="zh-CN" sz="2000" dirty="0"/>
                  <a:t>Otherwise, assign </a:t>
                </a:r>
                <a:r>
                  <a:rPr lang="en-US" altLang="zh-CN" sz="2000" dirty="0" err="1"/>
                  <a:t>midIndex</a:t>
                </a:r>
                <a:r>
                  <a:rPr lang="en-US" altLang="zh-CN" sz="2000" dirty="0"/>
                  <a:t> to </a:t>
                </a:r>
                <a:r>
                  <a:rPr lang="en-US" altLang="zh-CN" sz="2000" dirty="0" err="1"/>
                  <a:t>minIndex</a:t>
                </a:r>
                <a:r>
                  <a:rPr lang="en-US" altLang="zh-CN" sz="2000" dirty="0"/>
                  <a:t>.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400" dirty="0"/>
                  <a:t> comparisons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length of list).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CD8C2-DCF2-3764-8D19-CAD2663F8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64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2CAE-02BD-3237-977F-AFD39874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Burrows-Wheeler Transform</a:t>
            </a:r>
            <a:br>
              <a:rPr lang="en-US" altLang="zh-CN" dirty="0"/>
            </a:br>
            <a:r>
              <a:rPr lang="en-US" altLang="zh-CN" dirty="0"/>
              <a:t>(BWT)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BB80-9C4F-9FFB-44B8-18DC5662E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28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38EC-7C86-54DE-D78B-861ABF6B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BWT construction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9F1CDA-1B7E-3939-D105-22A16C640E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8"/>
            <a:ext cx="5772780" cy="448627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F6B47F-B9B1-608B-146F-158E1B2AE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1491" y="1825625"/>
            <a:ext cx="4900773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List all cyclic rotations;</a:t>
            </a:r>
          </a:p>
          <a:p>
            <a:r>
              <a:rPr lang="en-US" altLang="zh-CN" sz="2400" dirty="0"/>
              <a:t>Sort cyclic rotations to get Burrows-Wheeler matrix (BWM).</a:t>
            </a:r>
          </a:p>
          <a:p>
            <a:r>
              <a:rPr lang="en-US" altLang="zh-CN" sz="2400" dirty="0"/>
              <a:t>BWT = last column of BWM.</a:t>
            </a:r>
            <a:endParaRPr lang="zh-CN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AA678-F14B-FA97-DC1B-2CB7DA37555B}"/>
              </a:ext>
            </a:extLst>
          </p:cNvPr>
          <p:cNvSpPr txBox="1"/>
          <p:nvPr/>
        </p:nvSpPr>
        <p:spPr>
          <a:xfrm>
            <a:off x="2541574" y="6354375"/>
            <a:ext cx="37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Textbook Chapter 9.7</a:t>
            </a:r>
            <a:endParaRPr lang="zh-CN" altLang="en-US" sz="1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10289D-B9D5-DC5F-BB57-D18B82E61DFF}"/>
              </a:ext>
            </a:extLst>
          </p:cNvPr>
          <p:cNvSpPr/>
          <p:nvPr/>
        </p:nvSpPr>
        <p:spPr>
          <a:xfrm>
            <a:off x="8188503" y="914400"/>
            <a:ext cx="2260314" cy="7762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9.7 Q5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608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A74E-D3DC-0DE3-1498-438543FE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First-last property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BB355-9771-E55E-1B0C-6F22A47DA1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124218" cy="434810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C819-8BE4-4DD1-2857-CDC836E9D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7901" y="1825625"/>
            <a:ext cx="6185899" cy="4523804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The k-</a:t>
            </a:r>
            <a:r>
              <a:rPr lang="en-US" altLang="zh-CN" sz="2400" b="1" dirty="0" err="1"/>
              <a:t>th</a:t>
            </a:r>
            <a:r>
              <a:rPr lang="en-US" altLang="zh-CN" sz="2400" b="1" dirty="0"/>
              <a:t> occurrence of a symbol in the first column and the k-</a:t>
            </a:r>
            <a:r>
              <a:rPr lang="en-US" altLang="zh-CN" sz="2400" b="1" dirty="0" err="1"/>
              <a:t>th</a:t>
            </a:r>
            <a:r>
              <a:rPr lang="en-US" altLang="zh-CN" sz="2400" b="1" dirty="0"/>
              <a:t> occurrence in the last column correspond to the same position in </a:t>
            </a:r>
            <a:r>
              <a:rPr lang="en-US" altLang="zh-CN" sz="2400" b="1" i="1" dirty="0"/>
              <a:t>Text</a:t>
            </a:r>
            <a:r>
              <a:rPr lang="en-US" altLang="zh-CN" sz="2400" b="1" dirty="0"/>
              <a:t>.</a:t>
            </a:r>
          </a:p>
          <a:p>
            <a:pPr marL="0" indent="0">
              <a:buNone/>
            </a:pPr>
            <a:r>
              <a:rPr lang="en-US" altLang="zh-CN" sz="2400" dirty="0"/>
              <a:t>Why?</a:t>
            </a:r>
          </a:p>
          <a:p>
            <a:r>
              <a:rPr lang="en-US" altLang="zh-CN" sz="2400" dirty="0"/>
              <a:t>Consider all occurrences of a symbol in the first column.</a:t>
            </a:r>
          </a:p>
          <a:p>
            <a:r>
              <a:rPr lang="en-US" altLang="zh-CN" sz="2400" dirty="0"/>
              <a:t>After moving the symbol to the end of each of these rows, they will still be sorted.</a:t>
            </a:r>
          </a:p>
          <a:p>
            <a:r>
              <a:rPr lang="en-US" altLang="zh-CN" sz="2400" dirty="0"/>
              <a:t>Moreover, they become the rows with the symbol in the last column.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51A8D-20C4-DC20-DBDD-773DAFC9FCE7}"/>
              </a:ext>
            </a:extLst>
          </p:cNvPr>
          <p:cNvSpPr txBox="1"/>
          <p:nvPr/>
        </p:nvSpPr>
        <p:spPr>
          <a:xfrm>
            <a:off x="2048415" y="6354375"/>
            <a:ext cx="37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Textbook Chapter 9.9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59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361D-5428-44FD-EAC0-14BA7976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Inverse BWT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7439-59D6-0598-496B-E44727A1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How to locate the first symbol of </a:t>
            </a:r>
            <a:r>
              <a:rPr lang="en-US" altLang="zh-CN" sz="2400" i="1" dirty="0"/>
              <a:t>Text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/>
              <a:t>Consider the row ending in “$”.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How to determine the next symbol?</a:t>
            </a:r>
          </a:p>
          <a:p>
            <a:r>
              <a:rPr lang="en-US" altLang="zh-CN" sz="2400" dirty="0"/>
              <a:t>Use first-last property.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CD4C13-BA61-C010-DE0D-2D2FD4099158}"/>
              </a:ext>
            </a:extLst>
          </p:cNvPr>
          <p:cNvSpPr/>
          <p:nvPr/>
        </p:nvSpPr>
        <p:spPr>
          <a:xfrm>
            <a:off x="8188503" y="914400"/>
            <a:ext cx="2260314" cy="7762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9.9 Q11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529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EB0-0A83-3BA5-4335-CCFCF4BE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Inverse BWT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A45009-5140-B45C-33A1-2787D8CB9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77" y="1690688"/>
            <a:ext cx="4422446" cy="45728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AC91FD-686D-1647-A686-6CB664A93B22}"/>
              </a:ext>
            </a:extLst>
          </p:cNvPr>
          <p:cNvSpPr txBox="1"/>
          <p:nvPr/>
        </p:nvSpPr>
        <p:spPr>
          <a:xfrm>
            <a:off x="5387516" y="6263519"/>
            <a:ext cx="37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Textbook Chapter 9.9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6885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16E-6089-D5AB-FD38-D03E1CAA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Inverse BWT (another approach)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A383-C1D2-BAD0-BF43-A0F2D988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Previous approach:</a:t>
            </a:r>
          </a:p>
          <a:p>
            <a:pPr lvl="1"/>
            <a:r>
              <a:rPr lang="en-US" altLang="zh-CN" sz="2000" dirty="0"/>
              <a:t>Start with the first symbol of </a:t>
            </a:r>
            <a:r>
              <a:rPr lang="en-US" altLang="zh-CN" sz="2000" i="1" dirty="0"/>
              <a:t>Text</a:t>
            </a:r>
            <a:r>
              <a:rPr lang="en-US" altLang="zh-CN" sz="2000" dirty="0"/>
              <a:t>.</a:t>
            </a:r>
          </a:p>
          <a:p>
            <a:pPr lvl="1"/>
            <a:r>
              <a:rPr lang="en-US" altLang="zh-CN" sz="2000" dirty="0"/>
              <a:t>Proceed forward.</a:t>
            </a:r>
          </a:p>
          <a:p>
            <a:r>
              <a:rPr lang="en-US" altLang="zh-CN" sz="2400" dirty="0"/>
              <a:t>We can also start with the last symbol of </a:t>
            </a:r>
            <a:r>
              <a:rPr lang="en-US" altLang="zh-CN" sz="2400" i="1" dirty="0"/>
              <a:t>Text</a:t>
            </a:r>
            <a:r>
              <a:rPr lang="en-US" altLang="zh-CN" sz="2400" dirty="0"/>
              <a:t> (“$”) and proceed backward.</a:t>
            </a:r>
          </a:p>
          <a:p>
            <a:pPr lvl="1"/>
            <a:r>
              <a:rPr lang="en-US" altLang="zh-CN" sz="2000" dirty="0"/>
              <a:t>Proceed backward: use first-last property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2460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1E8A-9BA1-D0C9-8799-274AD333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 matching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39938E-0BA6-BF02-0928-40242C595E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3929009" cy="435558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D8DA6C-58F7-0006-B709-768C25F37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3789" y="1825625"/>
            <a:ext cx="6340011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First attempt: BW matrix.</a:t>
            </a:r>
          </a:p>
          <a:p>
            <a:r>
              <a:rPr lang="en-US" altLang="zh-CN" sz="2400" dirty="0"/>
              <a:t>Problem: Construction of BWM is expensive!</a:t>
            </a:r>
          </a:p>
          <a:p>
            <a:endParaRPr lang="en-US" altLang="zh-CN" sz="2400" dirty="0"/>
          </a:p>
          <a:p>
            <a:r>
              <a:rPr lang="en-US" altLang="zh-CN" sz="2400" dirty="0"/>
              <a:t>Solution: Use first-last property to avoid construction of entire matrix.</a:t>
            </a:r>
            <a:endParaRPr lang="zh-CN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E2010-6CBA-FFDD-C791-6FD93436E4CE}"/>
              </a:ext>
            </a:extLst>
          </p:cNvPr>
          <p:cNvSpPr txBox="1"/>
          <p:nvPr/>
        </p:nvSpPr>
        <p:spPr>
          <a:xfrm>
            <a:off x="1955948" y="6311900"/>
            <a:ext cx="37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Textbook Chapter 9.10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66745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738D70-BC34-0FE1-62D5-9E49FCA1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 matching: 1</a:t>
            </a:r>
            <a:r>
              <a:rPr lang="en-US" altLang="zh-CN" baseline="30000" dirty="0"/>
              <a:t>st</a:t>
            </a:r>
            <a:r>
              <a:rPr lang="en-US" altLang="zh-CN" dirty="0"/>
              <a:t> speedup</a:t>
            </a:r>
            <a:endParaRPr lang="zh-CN" alt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77FF8CC-A0A1-0FC6-7F73-4D714405F8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453" y="1690688"/>
            <a:ext cx="3281737" cy="3478642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08F66F-D0C9-5F37-030C-CAD4A9B7D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354268"/>
            <a:ext cx="10515600" cy="133934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Start with the last symbol.</a:t>
            </a:r>
          </a:p>
          <a:p>
            <a:r>
              <a:rPr lang="en-US" altLang="zh-CN" sz="2400" dirty="0"/>
              <a:t>Locate all occurrences of previous symbol of Pattern in the last column.</a:t>
            </a:r>
          </a:p>
          <a:p>
            <a:r>
              <a:rPr lang="en-US" altLang="zh-CN" sz="2400" dirty="0"/>
              <a:t>Locate the corresponding locations in the first column (</a:t>
            </a:r>
            <a:r>
              <a:rPr lang="en-US" altLang="zh-CN" sz="2400" i="1" dirty="0" err="1"/>
              <a:t>LastToFirst</a:t>
            </a:r>
            <a:r>
              <a:rPr lang="en-US" altLang="zh-CN" sz="2400" dirty="0"/>
              <a:t> mapping).</a:t>
            </a:r>
            <a:endParaRPr lang="zh-CN" alt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CBB6A82-0746-E5B4-189A-AE1343102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12" y="1690688"/>
            <a:ext cx="3293565" cy="35142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DD3351-592F-EB0B-2DF6-950112444E4B}"/>
              </a:ext>
            </a:extLst>
          </p:cNvPr>
          <p:cNvSpPr txBox="1"/>
          <p:nvPr/>
        </p:nvSpPr>
        <p:spPr>
          <a:xfrm>
            <a:off x="5171759" y="5215768"/>
            <a:ext cx="37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Textbook Chapter 9.10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227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A7F0-4F36-8DA6-CA6D-B21193C9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Task: Multiple pattern matching problem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4FD4-DBB7-495F-8823-1DDAED39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Find all occurrences of a collection of patterns in a text.</a:t>
            </a:r>
          </a:p>
          <a:p>
            <a:r>
              <a:rPr lang="en-US" altLang="zh-CN" sz="2400" dirty="0"/>
              <a:t>Input:</a:t>
            </a:r>
          </a:p>
          <a:p>
            <a:pPr lvl="1"/>
            <a:r>
              <a:rPr lang="en-US" altLang="zh-CN" sz="2000" dirty="0"/>
              <a:t>A string </a:t>
            </a:r>
            <a:r>
              <a:rPr lang="en-US" altLang="zh-CN" sz="2000" i="1" dirty="0"/>
              <a:t>Text;</a:t>
            </a:r>
            <a:endParaRPr lang="en-US" altLang="zh-CN" sz="2000" dirty="0"/>
          </a:p>
          <a:p>
            <a:pPr lvl="1"/>
            <a:r>
              <a:rPr lang="en-US" altLang="zh-CN" sz="2000" dirty="0"/>
              <a:t>A collection </a:t>
            </a:r>
            <a:r>
              <a:rPr lang="en-US" altLang="zh-CN" sz="2000" i="1" dirty="0"/>
              <a:t>Patterns</a:t>
            </a:r>
            <a:r>
              <a:rPr lang="en-US" altLang="zh-CN" sz="2000" dirty="0"/>
              <a:t> containing shorter strings.</a:t>
            </a:r>
          </a:p>
          <a:p>
            <a:r>
              <a:rPr lang="en-US" altLang="zh-CN" sz="2400" dirty="0"/>
              <a:t>Output: All starting positions in </a:t>
            </a:r>
            <a:r>
              <a:rPr lang="en-US" altLang="zh-CN" sz="2400" i="1" dirty="0"/>
              <a:t>Text</a:t>
            </a:r>
            <a:r>
              <a:rPr lang="en-US" altLang="zh-CN" sz="2400" dirty="0"/>
              <a:t> where a string from </a:t>
            </a:r>
            <a:r>
              <a:rPr lang="en-US" altLang="zh-CN" sz="2400" i="1" dirty="0"/>
              <a:t>Patterns</a:t>
            </a:r>
            <a:r>
              <a:rPr lang="en-US" altLang="zh-CN" sz="2400" dirty="0"/>
              <a:t> appears as a substring.</a:t>
            </a:r>
          </a:p>
          <a:p>
            <a:r>
              <a:rPr lang="en-US" altLang="zh-CN" sz="2400" dirty="0"/>
              <a:t>Example:</a:t>
            </a:r>
          </a:p>
          <a:p>
            <a:pPr lvl="1"/>
            <a:r>
              <a:rPr lang="en-US" altLang="zh-CN" sz="2000" dirty="0"/>
              <a:t>Input:</a:t>
            </a:r>
          </a:p>
          <a:p>
            <a:pPr lvl="2"/>
            <a:r>
              <a:rPr lang="en-US" altLang="zh-CN" sz="1800" dirty="0"/>
              <a:t>Text = AATCGGGTTCAATCGGGGT</a:t>
            </a:r>
          </a:p>
          <a:p>
            <a:pPr lvl="2"/>
            <a:r>
              <a:rPr lang="en-US" altLang="zh-CN" sz="1800" dirty="0"/>
              <a:t>Patterns = {ATCG, GGGT}</a:t>
            </a:r>
          </a:p>
          <a:p>
            <a:pPr lvl="1"/>
            <a:r>
              <a:rPr lang="en-US" altLang="zh-CN" sz="2000" dirty="0"/>
              <a:t>Output:</a:t>
            </a:r>
          </a:p>
          <a:p>
            <a:pPr lvl="2"/>
            <a:r>
              <a:rPr lang="en-US" altLang="zh-CN" sz="1800" dirty="0"/>
              <a:t>ATCG: 1, 11; GGGT: 4, 15.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3824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35B3-6362-CEC7-8D1F-63F9042D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 matching: 2</a:t>
            </a:r>
            <a:r>
              <a:rPr lang="en-US" altLang="zh-CN" baseline="30000" dirty="0"/>
              <a:t>nd</a:t>
            </a:r>
            <a:r>
              <a:rPr lang="en-US" altLang="zh-CN" dirty="0"/>
              <a:t> speedup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EDDF-0C1A-4DE9-94F1-37998B65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008"/>
            <a:ext cx="10515600" cy="169068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Observation: Consecutive occurrences of any symbol in the last column correspond to consecutive occurrences in the first column.</a:t>
            </a:r>
          </a:p>
          <a:p>
            <a:r>
              <a:rPr lang="en-US" altLang="zh-CN" sz="2400" dirty="0"/>
              <a:t>Finding all occurrences reduced to finding first and last occurrences.</a:t>
            </a:r>
          </a:p>
          <a:p>
            <a:r>
              <a:rPr lang="en-US" altLang="zh-CN" sz="2400" dirty="0"/>
              <a:t>Maintain two pointers </a:t>
            </a:r>
            <a:r>
              <a:rPr lang="en-US" altLang="zh-CN" sz="2400" i="1" dirty="0"/>
              <a:t>top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bottom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D9D6A-2BD0-41D4-2737-C013BA115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37" y="1557126"/>
            <a:ext cx="9209926" cy="3118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D35F2D-BDE5-B157-BF54-16486BCE9B60}"/>
              </a:ext>
            </a:extLst>
          </p:cNvPr>
          <p:cNvSpPr txBox="1"/>
          <p:nvPr/>
        </p:nvSpPr>
        <p:spPr>
          <a:xfrm>
            <a:off x="5428613" y="4526176"/>
            <a:ext cx="37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Textbook Chapter 9.10</a:t>
            </a:r>
            <a:endParaRPr lang="zh-CN" alt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154A8C-4FE3-6A8E-F696-8033E1C30561}"/>
              </a:ext>
            </a:extLst>
          </p:cNvPr>
          <p:cNvSpPr/>
          <p:nvPr/>
        </p:nvSpPr>
        <p:spPr>
          <a:xfrm>
            <a:off x="8188503" y="914400"/>
            <a:ext cx="2260314" cy="7762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9.10 Q8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6752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365C-54CE-0AD6-75F9-14CA080D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 matching: 3</a:t>
            </a:r>
            <a:r>
              <a:rPr lang="en-US" altLang="zh-CN" baseline="30000" dirty="0"/>
              <a:t>rd</a:t>
            </a:r>
            <a:r>
              <a:rPr lang="en-US" altLang="zh-CN" dirty="0"/>
              <a:t> speedup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361FD0-243F-0802-CB1C-19CE18139D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6213574" cy="378406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FAABBEE-C616-23BF-7238-11B42D70335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161088" y="1825625"/>
                <a:ext cx="419271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Count array: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𝑠𝑦𝑚𝑏𝑜𝑙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𝐿𝑎𝑠𝑡𝐶𝑜𝑙𝑢𝑚𝑛</m:t>
                        </m:r>
                      </m:e>
                    </m:d>
                  </m:oMath>
                </a14:m>
                <a:r>
                  <a:rPr lang="en-US" altLang="zh-CN" sz="2400" dirty="0"/>
                  <a:t>: number of occurrences of </a:t>
                </a:r>
                <a:r>
                  <a:rPr lang="en-US" altLang="zh-CN" sz="2400" i="1" dirty="0"/>
                  <a:t>symbol</a:t>
                </a:r>
                <a:r>
                  <a:rPr lang="en-US" altLang="zh-CN" sz="2400" dirty="0"/>
                  <a:t> in the last column before the </a:t>
                </a:r>
                <a:r>
                  <a:rPr lang="en-US" altLang="zh-CN" sz="2400" dirty="0" err="1"/>
                  <a:t>i-th</a:t>
                </a:r>
                <a:r>
                  <a:rPr lang="en-US" altLang="zh-CN" sz="2400" dirty="0"/>
                  <a:t> row.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FAABBEE-C616-23BF-7238-11B42D703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161088" y="1825625"/>
                <a:ext cx="4192712" cy="4351338"/>
              </a:xfrm>
              <a:blipFill>
                <a:blip r:embed="rId3"/>
                <a:stretch>
                  <a:fillRect l="-2326" t="-1821" r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1956562-AE52-70E3-FA07-68D6869C055F}"/>
              </a:ext>
            </a:extLst>
          </p:cNvPr>
          <p:cNvSpPr txBox="1"/>
          <p:nvPr/>
        </p:nvSpPr>
        <p:spPr>
          <a:xfrm>
            <a:off x="3014185" y="5744625"/>
            <a:ext cx="37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Textbook Chapter 9.11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0731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2630-F64B-8036-9C07-48A1006B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 matching: 3</a:t>
            </a:r>
            <a:r>
              <a:rPr lang="en-US" altLang="zh-CN" baseline="30000" dirty="0"/>
              <a:t>rd</a:t>
            </a:r>
            <a:r>
              <a:rPr lang="en-US" altLang="zh-CN" dirty="0"/>
              <a:t> speedup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B3B1BE-A5CE-BB37-6C37-CD59518B8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Consider update: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𝐿𝑎𝑠𝑡𝑇𝑜𝐹𝑖𝑟𝑠𝑡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First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occurrence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𝐿𝑎𝑠𝑡𝐶𝑜𝑙𝑢𝑚𝑛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400" dirty="0"/>
                  <a:t>Righthand side is equal to:</a:t>
                </a:r>
                <a:endParaRPr lang="en-US" altLang="zh-CN" sz="2400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First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occurrence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𝐹𝑖𝑟𝑠𝑡𝐶𝑜𝑙𝑢𝑚𝑛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𝑠𝑦𝑚𝑏𝑜𝑙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𝐿𝑎𝑠𝑡𝐶𝑜𝑙𝑢𝑚𝑛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400" dirty="0"/>
                  <a:t>Use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𝐹𝑖𝑟𝑠𝑡𝑂𝑐𝑐𝑢𝑟𝑟𝑒𝑛𝑐𝑒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to represent the first occurrence of a symbol in the first column.</a:t>
                </a:r>
              </a:p>
              <a:p>
                <a:r>
                  <a:rPr lang="en-US" altLang="zh-CN" sz="2400" dirty="0"/>
                  <a:t>Update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US" altLang="zh-CN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𝐹𝑖𝑟𝑠𝑡𝑂𝑐𝑐𝑢𝑟𝑟𝑒𝑛𝑐𝑒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𝑠𝑦𝑚𝑏𝑜𝑙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𝑠𝑦𝑚𝑏𝑜𝑙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𝐿𝑎𝑠𝑡𝐶𝑜𝑙𝑢𝑚𝑛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400" dirty="0"/>
                  <a:t>Update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𝑏𝑜𝑡𝑡𝑜𝑚</m:t>
                    </m:r>
                  </m:oMath>
                </a14:m>
                <a:r>
                  <a:rPr lang="en-US" altLang="zh-CN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𝑏𝑜𝑡𝑡𝑜𝑚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𝐹𝑖𝑟𝑠𝑡𝑂𝑐𝑐𝑢𝑟𝑟𝑒𝑛𝑐𝑒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𝑠𝑦𝑚𝑏𝑜𝑙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𝑠𝑦𝑚𝑏𝑜𝑙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𝑏𝑜𝑡𝑡𝑜𝑚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𝐿𝑎𝑠𝑡𝐶𝑜𝑙𝑢𝑚𝑛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B3B1BE-A5CE-BB37-6C37-CD59518B8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40A6E2-A6C6-201D-0AE1-BE755ABB19E5}"/>
              </a:ext>
            </a:extLst>
          </p:cNvPr>
          <p:cNvSpPr/>
          <p:nvPr/>
        </p:nvSpPr>
        <p:spPr>
          <a:xfrm>
            <a:off x="8188503" y="914400"/>
            <a:ext cx="2260314" cy="7762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9.11 Q7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343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74B1-01D0-E5FF-D982-1841F029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BW matching: further improvement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F3F8FE-19D2-4F2B-82B9-02411B1B2C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3898187" cy="447177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629595-C804-30BA-DA09-50ED6BF631C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911047" y="1825625"/>
                <a:ext cx="6442753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Storing the entire count array is expensive!</a:t>
                </a:r>
              </a:p>
              <a:p>
                <a:r>
                  <a:rPr lang="en-US" altLang="zh-CN" sz="2400" dirty="0"/>
                  <a:t>Solution:</a:t>
                </a:r>
              </a:p>
              <a:p>
                <a:pPr lvl="1"/>
                <a:r>
                  <a:rPr lang="en-US" altLang="zh-CN" sz="2000" dirty="0"/>
                  <a:t>Set up </a:t>
                </a:r>
                <a:r>
                  <a:rPr lang="en-US" altLang="zh-CN" sz="2000" b="1" dirty="0"/>
                  <a:t>checkpoints</a:t>
                </a:r>
                <a:r>
                  <a:rPr lang="en-US" altLang="zh-CN" sz="2000" dirty="0"/>
                  <a:t> at rows with indices being a multiple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lvl="1"/>
                <a:r>
                  <a:rPr lang="en-US" altLang="zh-CN" sz="2000" dirty="0"/>
                  <a:t>To obtain count array of any row, start with the closest checkpoint and count all occurrences of </a:t>
                </a:r>
                <a:r>
                  <a:rPr lang="en-US" altLang="zh-CN" sz="2000" i="1" dirty="0"/>
                  <a:t>symbol</a:t>
                </a:r>
                <a:r>
                  <a:rPr lang="en-US" altLang="zh-CN" sz="2000" dirty="0"/>
                  <a:t> until the desired row.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629595-C804-30BA-DA09-50ED6BF63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11047" y="1825625"/>
                <a:ext cx="6442753" cy="4351338"/>
              </a:xfrm>
              <a:blipFill>
                <a:blip r:embed="rId3"/>
                <a:stretch>
                  <a:fillRect l="-1325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A9214E-967F-76FC-EBF8-D99C3792EF4A}"/>
              </a:ext>
            </a:extLst>
          </p:cNvPr>
          <p:cNvSpPr txBox="1"/>
          <p:nvPr/>
        </p:nvSpPr>
        <p:spPr>
          <a:xfrm>
            <a:off x="2007318" y="6311900"/>
            <a:ext cx="37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Textbook Chapter 9.11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3549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6695E1-C9D5-939C-E108-0A2AD8CF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are the matched patterns?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807DA-FDC6-BDE5-3D29-EEF96104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Use suffix array.</a:t>
            </a:r>
          </a:p>
          <a:p>
            <a:r>
              <a:rPr lang="en-US" altLang="zh-CN" sz="2400" dirty="0"/>
              <a:t>Also use checkpoints to save memory.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932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6AEB-2539-4C61-D0FD-1F9FC04C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Brute-force pattern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67EE8-52DE-BE17-4B34-FC5D8F5511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Method:</a:t>
                </a:r>
              </a:p>
              <a:p>
                <a:pPr lvl="1"/>
                <a:r>
                  <a:rPr lang="en-US" altLang="zh-CN" sz="2000" dirty="0"/>
                  <a:t>Slide each </a:t>
                </a:r>
                <a:r>
                  <a:rPr lang="en-US" altLang="zh-CN" sz="2000" i="1" dirty="0"/>
                  <a:t>Pattern</a:t>
                </a:r>
                <a:r>
                  <a:rPr lang="en-US" altLang="zh-CN" sz="2000" dirty="0"/>
                  <a:t> along </a:t>
                </a:r>
                <a:r>
                  <a:rPr lang="en-US" altLang="zh-CN" sz="2000" i="1" dirty="0"/>
                  <a:t>Text</a:t>
                </a:r>
                <a:r>
                  <a:rPr lang="en-US" altLang="zh-CN" sz="2000" dirty="0"/>
                  <a:t>;</a:t>
                </a:r>
              </a:p>
              <a:p>
                <a:pPr lvl="1"/>
                <a:r>
                  <a:rPr lang="en-US" altLang="zh-CN" sz="2000" dirty="0"/>
                  <a:t>Check whether substring starting at each position matches </a:t>
                </a:r>
                <a:r>
                  <a:rPr lang="en-US" altLang="zh-CN" sz="2000" i="1" dirty="0"/>
                  <a:t>Pattern</a:t>
                </a:r>
                <a:r>
                  <a:rPr lang="en-US" altLang="zh-CN" sz="2000" dirty="0"/>
                  <a:t>.</a:t>
                </a:r>
              </a:p>
              <a:p>
                <a:r>
                  <a:rPr lang="en-US" altLang="zh-CN" sz="2400" dirty="0"/>
                  <a:t>Runtime</a:t>
                </a:r>
              </a:p>
              <a:p>
                <a:pPr lvl="1"/>
                <a:r>
                  <a:rPr lang="en-US" altLang="zh-CN" sz="2000" dirty="0"/>
                  <a:t>Suppose there are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patterns;</a:t>
                </a:r>
              </a:p>
              <a:p>
                <a:pPr lvl="1"/>
                <a:r>
                  <a:rPr lang="en-US" altLang="zh-CN" sz="2000" dirty="0"/>
                  <a:t>Maximum pattern length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;</a:t>
                </a:r>
              </a:p>
              <a:p>
                <a:pPr lvl="1"/>
                <a:r>
                  <a:rPr lang="en-US" altLang="zh-CN" sz="2000" dirty="0"/>
                  <a:t>Sum of lengths of all patterns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;</a:t>
                </a:r>
              </a:p>
              <a:p>
                <a:pPr lvl="1"/>
                <a:r>
                  <a:rPr lang="en-US" altLang="zh-CN" sz="2000" dirty="0"/>
                  <a:t>Length of Text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lvl="1"/>
                <a:r>
                  <a:rPr lang="en-US" altLang="zh-CN" sz="2000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lvl="1"/>
                <a:endParaRPr lang="zh-CN" alt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67EE8-52DE-BE17-4B34-FC5D8F5511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65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81B8-1804-BC42-E9E8-89D44663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Trie Matching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77D29-7FAF-08B3-4542-465488DE2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0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D85F-556A-26B7-75BC-B6A810C4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EB43-F32F-08E4-3AC0-298A837C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Components of a </a:t>
            </a:r>
            <a:r>
              <a:rPr lang="en-US" altLang="zh-CN" sz="2400" b="1" dirty="0"/>
              <a:t>trie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000" dirty="0"/>
              <a:t>A trie is a tree;</a:t>
            </a:r>
          </a:p>
          <a:p>
            <a:pPr lvl="1"/>
            <a:r>
              <a:rPr lang="en-US" altLang="zh-CN" sz="2000" dirty="0"/>
              <a:t>Nodes, including a </a:t>
            </a:r>
            <a:r>
              <a:rPr lang="en-US" altLang="zh-CN" sz="2000" b="1" dirty="0"/>
              <a:t>root</a:t>
            </a:r>
            <a:r>
              <a:rPr lang="en-US" altLang="zh-CN" sz="2000" dirty="0"/>
              <a:t> node and </a:t>
            </a:r>
            <a:r>
              <a:rPr lang="en-US" altLang="zh-CN" sz="2000" b="1" dirty="0"/>
              <a:t>leaf</a:t>
            </a:r>
            <a:r>
              <a:rPr lang="en-US" altLang="zh-CN" sz="2000" dirty="0"/>
              <a:t> nodes.</a:t>
            </a:r>
          </a:p>
          <a:p>
            <a:pPr lvl="1"/>
            <a:r>
              <a:rPr lang="en-US" altLang="zh-CN" sz="2000" dirty="0"/>
              <a:t>Edges, each labelled by a letter of the alphabet.</a:t>
            </a:r>
          </a:p>
          <a:p>
            <a:r>
              <a:rPr lang="en-US" altLang="zh-CN" sz="2400" dirty="0"/>
              <a:t>Properties:</a:t>
            </a:r>
          </a:p>
          <a:p>
            <a:pPr lvl="1"/>
            <a:r>
              <a:rPr lang="en-US" altLang="zh-CN" sz="2000" dirty="0"/>
              <a:t>Different edges coming out of a node have different labels;</a:t>
            </a:r>
          </a:p>
          <a:p>
            <a:pPr lvl="1"/>
            <a:r>
              <a:rPr lang="en-US" altLang="zh-CN" sz="2000" dirty="0"/>
              <a:t>Each path from the root node to a leaf node represents a pattern.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514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3139-59FB-C2B9-4759-62A996F7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Trie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6EC4D5-25CB-E38B-4D14-10312CD090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748467" cy="409792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48CB1-D3B6-7339-FA84-DAF33462D1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Patterns encoded in the trie:</a:t>
            </a:r>
          </a:p>
          <a:p>
            <a:pPr lvl="1"/>
            <a:r>
              <a:rPr lang="en-US" altLang="zh-CN" sz="2000" dirty="0"/>
              <a:t>ananas</a:t>
            </a:r>
          </a:p>
          <a:p>
            <a:pPr lvl="1"/>
            <a:r>
              <a:rPr lang="en-US" altLang="zh-CN" sz="2000" dirty="0"/>
              <a:t>and</a:t>
            </a:r>
          </a:p>
          <a:p>
            <a:pPr lvl="1"/>
            <a:r>
              <a:rPr lang="en-US" altLang="zh-CN" sz="2000" dirty="0"/>
              <a:t>antenna</a:t>
            </a:r>
          </a:p>
          <a:p>
            <a:pPr lvl="1"/>
            <a:r>
              <a:rPr lang="en-US" altLang="zh-CN" sz="2000" dirty="0"/>
              <a:t>banana</a:t>
            </a:r>
          </a:p>
          <a:p>
            <a:pPr lvl="1"/>
            <a:r>
              <a:rPr lang="en-US" altLang="zh-CN" sz="2000" dirty="0"/>
              <a:t>bandana</a:t>
            </a:r>
          </a:p>
          <a:p>
            <a:pPr lvl="1"/>
            <a:r>
              <a:rPr lang="en-US" altLang="zh-CN" sz="2000" dirty="0"/>
              <a:t>nab</a:t>
            </a:r>
          </a:p>
          <a:p>
            <a:pPr lvl="1"/>
            <a:r>
              <a:rPr lang="en-US" altLang="zh-CN" sz="2000" dirty="0"/>
              <a:t>nana</a:t>
            </a:r>
          </a:p>
          <a:p>
            <a:pPr lvl="1"/>
            <a:r>
              <a:rPr lang="en-US" altLang="zh-CN" sz="2000" dirty="0"/>
              <a:t>pan</a:t>
            </a:r>
            <a:endParaRPr lang="zh-CN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605B0-9B73-C7BF-133B-EF8F9CE31756}"/>
              </a:ext>
            </a:extLst>
          </p:cNvPr>
          <p:cNvSpPr txBox="1"/>
          <p:nvPr/>
        </p:nvSpPr>
        <p:spPr>
          <a:xfrm>
            <a:off x="2313272" y="6038463"/>
            <a:ext cx="37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Textbook Chapter 9.3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061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FBF4-B5A2-0AB1-D3BB-7A7F312C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Trie construction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125A-7192-AE30-F8B8-A11B774D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To add </a:t>
            </a:r>
            <a:r>
              <a:rPr lang="en-US" altLang="zh-CN" sz="2400" i="1" dirty="0"/>
              <a:t>Pattern</a:t>
            </a:r>
            <a:r>
              <a:rPr lang="en-US" altLang="zh-CN" sz="2400" dirty="0"/>
              <a:t> to the trie:</a:t>
            </a:r>
          </a:p>
          <a:p>
            <a:r>
              <a:rPr lang="en-US" altLang="zh-CN" sz="2400" dirty="0"/>
              <a:t>Start with the root node.</a:t>
            </a:r>
          </a:p>
          <a:p>
            <a:r>
              <a:rPr lang="en-US" altLang="zh-CN" sz="2400" dirty="0"/>
              <a:t>For each </a:t>
            </a:r>
            <a:r>
              <a:rPr lang="en-US" altLang="zh-CN" sz="2400" i="1" dirty="0"/>
              <a:t>letter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Pattern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000" dirty="0"/>
              <a:t>If the current node has an outgoing edge labelled by </a:t>
            </a:r>
            <a:r>
              <a:rPr lang="en-US" altLang="zh-CN" sz="2000" i="1" dirty="0"/>
              <a:t>letter</a:t>
            </a:r>
            <a:r>
              <a:rPr lang="en-US" altLang="zh-CN" sz="2000" dirty="0"/>
              <a:t>, then proceed along this edge to another node;</a:t>
            </a:r>
          </a:p>
          <a:p>
            <a:pPr lvl="1"/>
            <a:r>
              <a:rPr lang="en-US" altLang="zh-CN" sz="2000" dirty="0"/>
              <a:t>Else, create a new node and an edge from the current node to the new node labelled by </a:t>
            </a:r>
            <a:r>
              <a:rPr lang="en-US" altLang="zh-CN" sz="2000" i="1" dirty="0"/>
              <a:t>letter</a:t>
            </a:r>
            <a:r>
              <a:rPr lang="en-US" altLang="zh-CN" sz="2000" dirty="0"/>
              <a:t>. Proceed to the new node.</a:t>
            </a:r>
            <a:endParaRPr lang="zh-CN" alt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4CCC6F-3DBE-11F1-FCBF-1F6ED42F4D0F}"/>
              </a:ext>
            </a:extLst>
          </p:cNvPr>
          <p:cNvSpPr/>
          <p:nvPr/>
        </p:nvSpPr>
        <p:spPr>
          <a:xfrm>
            <a:off x="8188503" y="914400"/>
            <a:ext cx="2260314" cy="7762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9.3 Q4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54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5F04-1C08-58E4-0F38-61F0F020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CDE6D-D5B9-3103-F1C9-A5FF3D126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8318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Subroutine: find patterns that match with a prefix of </a:t>
                </a:r>
                <a:r>
                  <a:rPr lang="en-US" altLang="zh-CN" sz="2400" i="1" dirty="0"/>
                  <a:t>Text </a:t>
                </a:r>
                <a:r>
                  <a:rPr lang="en-US" altLang="zh-CN" sz="2400" dirty="0"/>
                  <a:t>(prefix matching).</a:t>
                </a:r>
              </a:p>
              <a:p>
                <a:pPr lvl="1"/>
                <a:r>
                  <a:rPr lang="en-US" altLang="zh-CN" sz="2000" dirty="0"/>
                  <a:t>Start with the root node.</a:t>
                </a:r>
              </a:p>
              <a:p>
                <a:pPr lvl="1"/>
                <a:r>
                  <a:rPr lang="en-US" altLang="zh-CN" sz="2000" dirty="0"/>
                  <a:t>For each </a:t>
                </a:r>
                <a:r>
                  <a:rPr lang="en-US" altLang="zh-CN" sz="2000" i="1" dirty="0"/>
                  <a:t>letter</a:t>
                </a:r>
                <a:r>
                  <a:rPr lang="en-US" altLang="zh-CN" sz="2000" dirty="0"/>
                  <a:t> of </a:t>
                </a:r>
                <a:r>
                  <a:rPr lang="en-US" altLang="zh-CN" sz="2000" i="1" dirty="0"/>
                  <a:t>Text</a:t>
                </a:r>
                <a:r>
                  <a:rPr lang="en-US" altLang="zh-CN" sz="2000" dirty="0"/>
                  <a:t>:</a:t>
                </a:r>
              </a:p>
              <a:p>
                <a:pPr lvl="2"/>
                <a:r>
                  <a:rPr lang="en-US" altLang="zh-CN" sz="1800" dirty="0"/>
                  <a:t>If the current node is a leaf node, then return the word spelled by the path from the root node to the current node.</a:t>
                </a:r>
              </a:p>
              <a:p>
                <a:pPr lvl="2"/>
                <a:r>
                  <a:rPr lang="en-US" altLang="zh-CN" sz="1800" dirty="0"/>
                  <a:t>If there is an outgoing edge from the current node labelled by </a:t>
                </a:r>
                <a:r>
                  <a:rPr lang="en-US" altLang="zh-CN" sz="1800" i="1" dirty="0"/>
                  <a:t>letter</a:t>
                </a:r>
                <a:r>
                  <a:rPr lang="en-US" altLang="zh-CN" sz="1800" dirty="0"/>
                  <a:t>, then proceed along the edge to another node.</a:t>
                </a:r>
              </a:p>
              <a:p>
                <a:pPr lvl="2"/>
                <a:r>
                  <a:rPr lang="en-US" altLang="zh-CN" sz="1800" dirty="0"/>
                  <a:t>Else, no pattern is found.</a:t>
                </a:r>
              </a:p>
              <a:p>
                <a:r>
                  <a:rPr lang="en-US" altLang="zh-CN" sz="2400" dirty="0"/>
                  <a:t>Trie matching: Perform prefix matching for each suffix of </a:t>
                </a:r>
                <a:r>
                  <a:rPr lang="en-US" altLang="zh-CN" sz="2400" i="1" dirty="0"/>
                  <a:t>Text</a:t>
                </a:r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dirty="0"/>
                  <a:t>Runtime: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Memory: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CDE6D-D5B9-3103-F1C9-A5FF3D126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83183"/>
              </a:xfrm>
              <a:blipFill>
                <a:blip r:embed="rId2"/>
                <a:stretch>
                  <a:fillRect l="-812" t="-16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60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1542</Words>
  <Application>Microsoft Office PowerPoint</Application>
  <PresentationFormat>Widescreen</PresentationFormat>
  <Paragraphs>221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Arial</vt:lpstr>
      <vt:lpstr>Cambria Math</vt:lpstr>
      <vt:lpstr>Office Theme</vt:lpstr>
      <vt:lpstr>CM122/222 Algorithms in Bioinformatics</vt:lpstr>
      <vt:lpstr>Outline</vt:lpstr>
      <vt:lpstr>Task: Multiple pattern matching problem</vt:lpstr>
      <vt:lpstr>Brute-force pattern matching</vt:lpstr>
      <vt:lpstr>Trie Matching</vt:lpstr>
      <vt:lpstr>Trie</vt:lpstr>
      <vt:lpstr>Trie</vt:lpstr>
      <vt:lpstr>Trie construction</vt:lpstr>
      <vt:lpstr>Trie matching</vt:lpstr>
      <vt:lpstr>Trie matching</vt:lpstr>
      <vt:lpstr>Problem with Trie Matching</vt:lpstr>
      <vt:lpstr>Suffix Trie, Suffix Tree, Suffix Array</vt:lpstr>
      <vt:lpstr>Suffix trie</vt:lpstr>
      <vt:lpstr>Suffix trie matching</vt:lpstr>
      <vt:lpstr>Suffix trie matching</vt:lpstr>
      <vt:lpstr>Suffix tree</vt:lpstr>
      <vt:lpstr>Suffix tree construction</vt:lpstr>
      <vt:lpstr>Suffix tree construction</vt:lpstr>
      <vt:lpstr>Detour: Longest repeat problem</vt:lpstr>
      <vt:lpstr>Suffix array</vt:lpstr>
      <vt:lpstr>Detour: Binary search</vt:lpstr>
      <vt:lpstr>Burrows-Wheeler Transform (BWT)</vt:lpstr>
      <vt:lpstr>BWT construction</vt:lpstr>
      <vt:lpstr>First-last property</vt:lpstr>
      <vt:lpstr>Inverse BWT</vt:lpstr>
      <vt:lpstr>Inverse BWT</vt:lpstr>
      <vt:lpstr>Inverse BWT (another approach)</vt:lpstr>
      <vt:lpstr>BW matching</vt:lpstr>
      <vt:lpstr>BW matching: 1st speedup</vt:lpstr>
      <vt:lpstr>BW matching: 2nd speedup</vt:lpstr>
      <vt:lpstr>BW matching: 3rd speedup</vt:lpstr>
      <vt:lpstr>BW matching: 3rd speedup</vt:lpstr>
      <vt:lpstr>BW matching: further improvement</vt:lpstr>
      <vt:lpstr>Where are the matched patterns?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CM122/222 Bioinformatics Algorithms</dc:title>
  <dc:creator>Li Xuheng</dc:creator>
  <cp:lastModifiedBy>Li Xuheng</cp:lastModifiedBy>
  <cp:revision>24</cp:revision>
  <dcterms:created xsi:type="dcterms:W3CDTF">2023-04-10T22:28:13Z</dcterms:created>
  <dcterms:modified xsi:type="dcterms:W3CDTF">2023-04-14T05:25:19Z</dcterms:modified>
</cp:coreProperties>
</file>