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21945600"/>
  <p:notesSz cx="6858000" cy="9144000"/>
  <p:defaultTextStyle>
    <a:defPPr>
      <a:defRPr lang="en-US"/>
    </a:defPPr>
    <a:lvl1pPr algn="l" rtl="0" fontAlgn="base">
      <a:spcBef>
        <a:spcPct val="0"/>
      </a:spcBef>
      <a:spcAft>
        <a:spcPct val="0"/>
      </a:spcAft>
      <a:defRPr sz="1700" kern="1200">
        <a:solidFill>
          <a:schemeClr val="tx1"/>
        </a:solidFill>
        <a:latin typeface="Times New Roman" pitchFamily="18" charset="0"/>
        <a:ea typeface="+mn-ea"/>
        <a:cs typeface="+mn-cs"/>
      </a:defRPr>
    </a:lvl1pPr>
    <a:lvl2pPr marL="326532" algn="l" rtl="0" fontAlgn="base">
      <a:spcBef>
        <a:spcPct val="0"/>
      </a:spcBef>
      <a:spcAft>
        <a:spcPct val="0"/>
      </a:spcAft>
      <a:defRPr sz="1700" kern="1200">
        <a:solidFill>
          <a:schemeClr val="tx1"/>
        </a:solidFill>
        <a:latin typeface="Times New Roman" pitchFamily="18" charset="0"/>
        <a:ea typeface="+mn-ea"/>
        <a:cs typeface="+mn-cs"/>
      </a:defRPr>
    </a:lvl2pPr>
    <a:lvl3pPr marL="653064" algn="l" rtl="0" fontAlgn="base">
      <a:spcBef>
        <a:spcPct val="0"/>
      </a:spcBef>
      <a:spcAft>
        <a:spcPct val="0"/>
      </a:spcAft>
      <a:defRPr sz="1700" kern="1200">
        <a:solidFill>
          <a:schemeClr val="tx1"/>
        </a:solidFill>
        <a:latin typeface="Times New Roman" pitchFamily="18" charset="0"/>
        <a:ea typeface="+mn-ea"/>
        <a:cs typeface="+mn-cs"/>
      </a:defRPr>
    </a:lvl3pPr>
    <a:lvl4pPr marL="979597" algn="l" rtl="0" fontAlgn="base">
      <a:spcBef>
        <a:spcPct val="0"/>
      </a:spcBef>
      <a:spcAft>
        <a:spcPct val="0"/>
      </a:spcAft>
      <a:defRPr sz="1700" kern="1200">
        <a:solidFill>
          <a:schemeClr val="tx1"/>
        </a:solidFill>
        <a:latin typeface="Times New Roman" pitchFamily="18" charset="0"/>
        <a:ea typeface="+mn-ea"/>
        <a:cs typeface="+mn-cs"/>
      </a:defRPr>
    </a:lvl4pPr>
    <a:lvl5pPr marL="1306129" algn="l" rtl="0" fontAlgn="base">
      <a:spcBef>
        <a:spcPct val="0"/>
      </a:spcBef>
      <a:spcAft>
        <a:spcPct val="0"/>
      </a:spcAft>
      <a:defRPr sz="1700" kern="1200">
        <a:solidFill>
          <a:schemeClr val="tx1"/>
        </a:solidFill>
        <a:latin typeface="Times New Roman" pitchFamily="18" charset="0"/>
        <a:ea typeface="+mn-ea"/>
        <a:cs typeface="+mn-cs"/>
      </a:defRPr>
    </a:lvl5pPr>
    <a:lvl6pPr marL="1632661" algn="l" defTabSz="653064" rtl="0" eaLnBrk="1" latinLnBrk="0" hangingPunct="1">
      <a:defRPr sz="1700" kern="1200">
        <a:solidFill>
          <a:schemeClr val="tx1"/>
        </a:solidFill>
        <a:latin typeface="Times New Roman" pitchFamily="18" charset="0"/>
        <a:ea typeface="+mn-ea"/>
        <a:cs typeface="+mn-cs"/>
      </a:defRPr>
    </a:lvl6pPr>
    <a:lvl7pPr marL="1959193" algn="l" defTabSz="653064" rtl="0" eaLnBrk="1" latinLnBrk="0" hangingPunct="1">
      <a:defRPr sz="1700" kern="1200">
        <a:solidFill>
          <a:schemeClr val="tx1"/>
        </a:solidFill>
        <a:latin typeface="Times New Roman" pitchFamily="18" charset="0"/>
        <a:ea typeface="+mn-ea"/>
        <a:cs typeface="+mn-cs"/>
      </a:defRPr>
    </a:lvl7pPr>
    <a:lvl8pPr marL="2285726" algn="l" defTabSz="653064" rtl="0" eaLnBrk="1" latinLnBrk="0" hangingPunct="1">
      <a:defRPr sz="1700" kern="1200">
        <a:solidFill>
          <a:schemeClr val="tx1"/>
        </a:solidFill>
        <a:latin typeface="Times New Roman" pitchFamily="18" charset="0"/>
        <a:ea typeface="+mn-ea"/>
        <a:cs typeface="+mn-cs"/>
      </a:defRPr>
    </a:lvl8pPr>
    <a:lvl9pPr marL="2612258" algn="l" defTabSz="653064" rtl="0" eaLnBrk="1" latinLnBrk="0" hangingPunct="1">
      <a:defRPr sz="17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CCFF"/>
    <a:srgbClr val="FF0066"/>
    <a:srgbClr val="FF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897" autoAdjust="0"/>
    <p:restoredTop sz="99698" autoAdjust="0"/>
  </p:normalViewPr>
  <p:slideViewPr>
    <p:cSldViewPr>
      <p:cViewPr>
        <p:scale>
          <a:sx n="66" d="100"/>
          <a:sy n="66" d="100"/>
        </p:scale>
        <p:origin x="5298" y="5076"/>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6604" indent="0" algn="ctr">
              <a:buNone/>
              <a:defRPr>
                <a:solidFill>
                  <a:schemeClr val="tx1">
                    <a:tint val="75000"/>
                  </a:schemeClr>
                </a:solidFill>
              </a:defRPr>
            </a:lvl2pPr>
            <a:lvl3pPr marL="3133208" indent="0" algn="ctr">
              <a:buNone/>
              <a:defRPr>
                <a:solidFill>
                  <a:schemeClr val="tx1">
                    <a:tint val="75000"/>
                  </a:schemeClr>
                </a:solidFill>
              </a:defRPr>
            </a:lvl3pPr>
            <a:lvl4pPr marL="4699812" indent="0" algn="ctr">
              <a:buNone/>
              <a:defRPr>
                <a:solidFill>
                  <a:schemeClr val="tx1">
                    <a:tint val="75000"/>
                  </a:schemeClr>
                </a:solidFill>
              </a:defRPr>
            </a:lvl4pPr>
            <a:lvl5pPr marL="6266409" indent="0" algn="ctr">
              <a:buNone/>
              <a:defRPr>
                <a:solidFill>
                  <a:schemeClr val="tx1">
                    <a:tint val="75000"/>
                  </a:schemeClr>
                </a:solidFill>
              </a:defRPr>
            </a:lvl5pPr>
            <a:lvl6pPr marL="7833010" indent="0" algn="ctr">
              <a:buNone/>
              <a:defRPr>
                <a:solidFill>
                  <a:schemeClr val="tx1">
                    <a:tint val="75000"/>
                  </a:schemeClr>
                </a:solidFill>
              </a:defRPr>
            </a:lvl6pPr>
            <a:lvl7pPr marL="9399613" indent="0" algn="ctr">
              <a:buNone/>
              <a:defRPr>
                <a:solidFill>
                  <a:schemeClr val="tx1">
                    <a:tint val="75000"/>
                  </a:schemeClr>
                </a:solidFill>
              </a:defRPr>
            </a:lvl7pPr>
            <a:lvl8pPr marL="10966217" indent="0" algn="ctr">
              <a:buNone/>
              <a:defRPr>
                <a:solidFill>
                  <a:schemeClr val="tx1">
                    <a:tint val="75000"/>
                  </a:schemeClr>
                </a:solidFill>
              </a:defRPr>
            </a:lvl8pPr>
            <a:lvl9pPr marL="1253282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49CCF8-F7A9-47D7-86D1-45B0D709186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E55EBB-0B19-4395-A372-C7548BAF1B1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9"/>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9"/>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B46C3C-6559-4191-B550-A1E953A97E4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3671C9-7ABB-4222-903B-53D4804268E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9301486"/>
            <a:ext cx="27980640" cy="4800599"/>
          </a:xfrm>
        </p:spPr>
        <p:txBody>
          <a:bodyPr anchor="b"/>
          <a:lstStyle>
            <a:lvl1pPr marL="0" indent="0">
              <a:buNone/>
              <a:defRPr sz="6900">
                <a:solidFill>
                  <a:schemeClr val="tx1">
                    <a:tint val="75000"/>
                  </a:schemeClr>
                </a:solidFill>
              </a:defRPr>
            </a:lvl1pPr>
            <a:lvl2pPr marL="1566604" indent="0">
              <a:buNone/>
              <a:defRPr sz="6100">
                <a:solidFill>
                  <a:schemeClr val="tx1">
                    <a:tint val="75000"/>
                  </a:schemeClr>
                </a:solidFill>
              </a:defRPr>
            </a:lvl2pPr>
            <a:lvl3pPr marL="3133208" indent="0">
              <a:buNone/>
              <a:defRPr sz="5500">
                <a:solidFill>
                  <a:schemeClr val="tx1">
                    <a:tint val="75000"/>
                  </a:schemeClr>
                </a:solidFill>
              </a:defRPr>
            </a:lvl3pPr>
            <a:lvl4pPr marL="4699812" indent="0">
              <a:buNone/>
              <a:defRPr sz="4800">
                <a:solidFill>
                  <a:schemeClr val="tx1">
                    <a:tint val="75000"/>
                  </a:schemeClr>
                </a:solidFill>
              </a:defRPr>
            </a:lvl4pPr>
            <a:lvl5pPr marL="6266409" indent="0">
              <a:buNone/>
              <a:defRPr sz="4800">
                <a:solidFill>
                  <a:schemeClr val="tx1">
                    <a:tint val="75000"/>
                  </a:schemeClr>
                </a:solidFill>
              </a:defRPr>
            </a:lvl5pPr>
            <a:lvl6pPr marL="7833010" indent="0">
              <a:buNone/>
              <a:defRPr sz="4800">
                <a:solidFill>
                  <a:schemeClr val="tx1">
                    <a:tint val="75000"/>
                  </a:schemeClr>
                </a:solidFill>
              </a:defRPr>
            </a:lvl6pPr>
            <a:lvl7pPr marL="9399613" indent="0">
              <a:buNone/>
              <a:defRPr sz="4800">
                <a:solidFill>
                  <a:schemeClr val="tx1">
                    <a:tint val="75000"/>
                  </a:schemeClr>
                </a:solidFill>
              </a:defRPr>
            </a:lvl7pPr>
            <a:lvl8pPr marL="10966217" indent="0">
              <a:buNone/>
              <a:defRPr sz="4800">
                <a:solidFill>
                  <a:schemeClr val="tx1">
                    <a:tint val="75000"/>
                  </a:schemeClr>
                </a:solidFill>
              </a:defRPr>
            </a:lvl8pPr>
            <a:lvl9pPr marL="1253282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5F8D8B-C10E-4F6E-926A-F091264192F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5"/>
            <a:ext cx="14538960" cy="14483081"/>
          </a:xfrm>
        </p:spPr>
        <p:txBody>
          <a:bodyPr/>
          <a:lstStyle>
            <a:lvl1pPr>
              <a:defRPr sz="9600"/>
            </a:lvl1pPr>
            <a:lvl2pPr>
              <a:defRPr sz="82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5"/>
            <a:ext cx="14538960" cy="14483081"/>
          </a:xfrm>
        </p:spPr>
        <p:txBody>
          <a:bodyPr/>
          <a:lstStyle>
            <a:lvl1pPr>
              <a:defRPr sz="9600"/>
            </a:lvl1pPr>
            <a:lvl2pPr>
              <a:defRPr sz="82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8493CB-57CB-47DB-B0ED-A8157BA2993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8200" b="1"/>
            </a:lvl1pPr>
            <a:lvl2pPr marL="1566604" indent="0">
              <a:buNone/>
              <a:defRPr sz="6900" b="1"/>
            </a:lvl2pPr>
            <a:lvl3pPr marL="3133208" indent="0">
              <a:buNone/>
              <a:defRPr sz="6100" b="1"/>
            </a:lvl3pPr>
            <a:lvl4pPr marL="4699812" indent="0">
              <a:buNone/>
              <a:defRPr sz="5500" b="1"/>
            </a:lvl4pPr>
            <a:lvl5pPr marL="6266409" indent="0">
              <a:buNone/>
              <a:defRPr sz="5500" b="1"/>
            </a:lvl5pPr>
            <a:lvl6pPr marL="7833010" indent="0">
              <a:buNone/>
              <a:defRPr sz="5500" b="1"/>
            </a:lvl6pPr>
            <a:lvl7pPr marL="9399613" indent="0">
              <a:buNone/>
              <a:defRPr sz="5500" b="1"/>
            </a:lvl7pPr>
            <a:lvl8pPr marL="10966217" indent="0">
              <a:buNone/>
              <a:defRPr sz="5500" b="1"/>
            </a:lvl8pPr>
            <a:lvl9pPr marL="1253282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8200"/>
            </a:lvl1pPr>
            <a:lvl2pPr>
              <a:defRPr sz="69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1" y="4912361"/>
            <a:ext cx="14550390" cy="2047239"/>
          </a:xfrm>
        </p:spPr>
        <p:txBody>
          <a:bodyPr anchor="b"/>
          <a:lstStyle>
            <a:lvl1pPr marL="0" indent="0">
              <a:buNone/>
              <a:defRPr sz="8200" b="1"/>
            </a:lvl1pPr>
            <a:lvl2pPr marL="1566604" indent="0">
              <a:buNone/>
              <a:defRPr sz="6900" b="1"/>
            </a:lvl2pPr>
            <a:lvl3pPr marL="3133208" indent="0">
              <a:buNone/>
              <a:defRPr sz="6100" b="1"/>
            </a:lvl3pPr>
            <a:lvl4pPr marL="4699812" indent="0">
              <a:buNone/>
              <a:defRPr sz="5500" b="1"/>
            </a:lvl4pPr>
            <a:lvl5pPr marL="6266409" indent="0">
              <a:buNone/>
              <a:defRPr sz="5500" b="1"/>
            </a:lvl5pPr>
            <a:lvl6pPr marL="7833010" indent="0">
              <a:buNone/>
              <a:defRPr sz="5500" b="1"/>
            </a:lvl6pPr>
            <a:lvl7pPr marL="9399613" indent="0">
              <a:buNone/>
              <a:defRPr sz="5500" b="1"/>
            </a:lvl7pPr>
            <a:lvl8pPr marL="10966217" indent="0">
              <a:buNone/>
              <a:defRPr sz="5500" b="1"/>
            </a:lvl8pPr>
            <a:lvl9pPr marL="1253282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1" y="6959600"/>
            <a:ext cx="14550390" cy="12644121"/>
          </a:xfrm>
        </p:spPr>
        <p:txBody>
          <a:bodyPr/>
          <a:lstStyle>
            <a:lvl1pPr>
              <a:defRPr sz="8200"/>
            </a:lvl1pPr>
            <a:lvl2pPr>
              <a:defRPr sz="6900"/>
            </a:lvl2pPr>
            <a:lvl3pPr>
              <a:defRPr sz="61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E9D59CD-7453-4C9B-A2BF-E2AEC6BFBEA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89B56AD-1C3B-4B9A-AB70-4747DA34A49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F22D894-A4D9-4834-B5A8-08203D487F6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5"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5"/>
            <a:ext cx="18402300" cy="18729961"/>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5" y="4592325"/>
            <a:ext cx="10829927" cy="15011401"/>
          </a:xfrm>
        </p:spPr>
        <p:txBody>
          <a:bodyPr/>
          <a:lstStyle>
            <a:lvl1pPr marL="0" indent="0">
              <a:buNone/>
              <a:defRPr sz="4800"/>
            </a:lvl1pPr>
            <a:lvl2pPr marL="1566604" indent="0">
              <a:buNone/>
              <a:defRPr sz="4100"/>
            </a:lvl2pPr>
            <a:lvl3pPr marL="3133208" indent="0">
              <a:buNone/>
              <a:defRPr sz="3400"/>
            </a:lvl3pPr>
            <a:lvl4pPr marL="4699812" indent="0">
              <a:buNone/>
              <a:defRPr sz="3100"/>
            </a:lvl4pPr>
            <a:lvl5pPr marL="6266409" indent="0">
              <a:buNone/>
              <a:defRPr sz="3100"/>
            </a:lvl5pPr>
            <a:lvl6pPr marL="7833010" indent="0">
              <a:buNone/>
              <a:defRPr sz="3100"/>
            </a:lvl6pPr>
            <a:lvl7pPr marL="9399613" indent="0">
              <a:buNone/>
              <a:defRPr sz="3100"/>
            </a:lvl7pPr>
            <a:lvl8pPr marL="10966217" indent="0">
              <a:buNone/>
              <a:defRPr sz="3100"/>
            </a:lvl8pPr>
            <a:lvl9pPr marL="12532822"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234F0A-6B12-47A1-AEFB-F7B9BA5602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11000"/>
            </a:lvl1pPr>
            <a:lvl2pPr marL="1566604" indent="0">
              <a:buNone/>
              <a:defRPr sz="9600"/>
            </a:lvl2pPr>
            <a:lvl3pPr marL="3133208" indent="0">
              <a:buNone/>
              <a:defRPr sz="8200"/>
            </a:lvl3pPr>
            <a:lvl4pPr marL="4699812" indent="0">
              <a:buNone/>
              <a:defRPr sz="6900"/>
            </a:lvl4pPr>
            <a:lvl5pPr marL="6266409" indent="0">
              <a:buNone/>
              <a:defRPr sz="6900"/>
            </a:lvl5pPr>
            <a:lvl6pPr marL="7833010" indent="0">
              <a:buNone/>
              <a:defRPr sz="6900"/>
            </a:lvl6pPr>
            <a:lvl7pPr marL="9399613" indent="0">
              <a:buNone/>
              <a:defRPr sz="6900"/>
            </a:lvl7pPr>
            <a:lvl8pPr marL="10966217" indent="0">
              <a:buNone/>
              <a:defRPr sz="6900"/>
            </a:lvl8pPr>
            <a:lvl9pPr marL="12532822" indent="0">
              <a:buNone/>
              <a:defRPr sz="6900"/>
            </a:lvl9pPr>
          </a:lstStyle>
          <a:p>
            <a:pPr lvl="0"/>
            <a:endParaRPr lang="en-US" noProof="0" dirty="0" smtClean="0"/>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800"/>
            </a:lvl1pPr>
            <a:lvl2pPr marL="1566604" indent="0">
              <a:buNone/>
              <a:defRPr sz="4100"/>
            </a:lvl2pPr>
            <a:lvl3pPr marL="3133208" indent="0">
              <a:buNone/>
              <a:defRPr sz="3400"/>
            </a:lvl3pPr>
            <a:lvl4pPr marL="4699812" indent="0">
              <a:buNone/>
              <a:defRPr sz="3100"/>
            </a:lvl4pPr>
            <a:lvl5pPr marL="6266409" indent="0">
              <a:buNone/>
              <a:defRPr sz="3100"/>
            </a:lvl5pPr>
            <a:lvl6pPr marL="7833010" indent="0">
              <a:buNone/>
              <a:defRPr sz="3100"/>
            </a:lvl6pPr>
            <a:lvl7pPr marL="9399613" indent="0">
              <a:buNone/>
              <a:defRPr sz="3100"/>
            </a:lvl7pPr>
            <a:lvl8pPr marL="10966217" indent="0">
              <a:buNone/>
              <a:defRPr sz="3100"/>
            </a:lvl8pPr>
            <a:lvl9pPr marL="12532822"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65A1EB-EE56-4987-BC80-FB319680924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878417"/>
            <a:ext cx="29627513" cy="3657600"/>
          </a:xfrm>
          <a:prstGeom prst="rect">
            <a:avLst/>
          </a:prstGeom>
          <a:noFill/>
          <a:ln w="9525">
            <a:noFill/>
            <a:miter lim="800000"/>
            <a:headEnd/>
            <a:tailEnd/>
          </a:ln>
        </p:spPr>
        <p:txBody>
          <a:bodyPr vert="horz" wrap="square" lIns="313317" tIns="156663" rIns="313317" bIns="156663"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645444" y="5120217"/>
            <a:ext cx="29627513" cy="14483292"/>
          </a:xfrm>
          <a:prstGeom prst="rect">
            <a:avLst/>
          </a:prstGeom>
          <a:noFill/>
          <a:ln w="9525">
            <a:noFill/>
            <a:miter lim="800000"/>
            <a:headEnd/>
            <a:tailEnd/>
          </a:ln>
        </p:spPr>
        <p:txBody>
          <a:bodyPr vert="horz" wrap="square" lIns="313317" tIns="156663" rIns="313317" bIns="15666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645443" y="20340109"/>
            <a:ext cx="7681913" cy="1168400"/>
          </a:xfrm>
          <a:prstGeom prst="rect">
            <a:avLst/>
          </a:prstGeom>
        </p:spPr>
        <p:txBody>
          <a:bodyPr vert="horz" wrap="square" lIns="313317" tIns="156663" rIns="313317" bIns="156663" numCol="1" anchor="ctr" anchorCtr="0" compatLnSpc="1">
            <a:prstTxWarp prst="textNoShape">
              <a:avLst/>
            </a:prstTxWarp>
          </a:bodyPr>
          <a:lstStyle>
            <a:lvl1pPr>
              <a:defRPr sz="4100" smtClean="0">
                <a:solidFill>
                  <a:srgbClr val="898989"/>
                </a:solidFill>
              </a:defRPr>
            </a:lvl1pPr>
          </a:lstStyle>
          <a:p>
            <a:pPr>
              <a:defRPr/>
            </a:pPr>
            <a:endParaRPr lang="en-US"/>
          </a:p>
        </p:txBody>
      </p:sp>
      <p:sp>
        <p:nvSpPr>
          <p:cNvPr id="5" name="Footer Placeholder 4"/>
          <p:cNvSpPr>
            <a:spLocks noGrp="1"/>
          </p:cNvSpPr>
          <p:nvPr>
            <p:ph type="ftr" sz="quarter" idx="3"/>
          </p:nvPr>
        </p:nvSpPr>
        <p:spPr>
          <a:xfrm>
            <a:off x="11246644" y="20340109"/>
            <a:ext cx="10425113" cy="1168400"/>
          </a:xfrm>
          <a:prstGeom prst="rect">
            <a:avLst/>
          </a:prstGeom>
        </p:spPr>
        <p:txBody>
          <a:bodyPr vert="horz" wrap="square" lIns="313317" tIns="156663" rIns="313317" bIns="156663" numCol="1" anchor="ctr" anchorCtr="0" compatLnSpc="1">
            <a:prstTxWarp prst="textNoShape">
              <a:avLst/>
            </a:prstTxWarp>
          </a:bodyPr>
          <a:lstStyle>
            <a:lvl1pPr algn="ctr">
              <a:defRPr sz="4100" smtClean="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23591044" y="20340109"/>
            <a:ext cx="7681913" cy="1168400"/>
          </a:xfrm>
          <a:prstGeom prst="rect">
            <a:avLst/>
          </a:prstGeom>
        </p:spPr>
        <p:txBody>
          <a:bodyPr vert="horz" wrap="square" lIns="313317" tIns="156663" rIns="313317" bIns="156663" numCol="1" anchor="ctr" anchorCtr="0" compatLnSpc="1">
            <a:prstTxWarp prst="textNoShape">
              <a:avLst/>
            </a:prstTxWarp>
          </a:bodyPr>
          <a:lstStyle>
            <a:lvl1pPr algn="r">
              <a:defRPr sz="4100" smtClean="0">
                <a:solidFill>
                  <a:srgbClr val="898989"/>
                </a:solidFill>
              </a:defRPr>
            </a:lvl1pPr>
          </a:lstStyle>
          <a:p>
            <a:pPr>
              <a:defRPr/>
            </a:pPr>
            <a:fld id="{5C661E25-388D-417C-8957-8976B369B9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132669" rtl="0" eaLnBrk="0" fontAlgn="base" hangingPunct="0">
        <a:spcBef>
          <a:spcPct val="0"/>
        </a:spcBef>
        <a:spcAft>
          <a:spcPct val="0"/>
        </a:spcAft>
        <a:defRPr sz="15100" kern="1200">
          <a:solidFill>
            <a:schemeClr val="tx1"/>
          </a:solidFill>
          <a:latin typeface="+mj-lt"/>
          <a:ea typeface="+mj-ea"/>
          <a:cs typeface="+mj-cs"/>
        </a:defRPr>
      </a:lvl1pPr>
      <a:lvl2pPr algn="ctr" defTabSz="3132669" rtl="0" eaLnBrk="0" fontAlgn="base" hangingPunct="0">
        <a:spcBef>
          <a:spcPct val="0"/>
        </a:spcBef>
        <a:spcAft>
          <a:spcPct val="0"/>
        </a:spcAft>
        <a:defRPr sz="15100">
          <a:solidFill>
            <a:schemeClr val="tx1"/>
          </a:solidFill>
          <a:latin typeface="Calibri" pitchFamily="34" charset="0"/>
        </a:defRPr>
      </a:lvl2pPr>
      <a:lvl3pPr algn="ctr" defTabSz="3132669" rtl="0" eaLnBrk="0" fontAlgn="base" hangingPunct="0">
        <a:spcBef>
          <a:spcPct val="0"/>
        </a:spcBef>
        <a:spcAft>
          <a:spcPct val="0"/>
        </a:spcAft>
        <a:defRPr sz="15100">
          <a:solidFill>
            <a:schemeClr val="tx1"/>
          </a:solidFill>
          <a:latin typeface="Calibri" pitchFamily="34" charset="0"/>
        </a:defRPr>
      </a:lvl3pPr>
      <a:lvl4pPr algn="ctr" defTabSz="3132669" rtl="0" eaLnBrk="0" fontAlgn="base" hangingPunct="0">
        <a:spcBef>
          <a:spcPct val="0"/>
        </a:spcBef>
        <a:spcAft>
          <a:spcPct val="0"/>
        </a:spcAft>
        <a:defRPr sz="15100">
          <a:solidFill>
            <a:schemeClr val="tx1"/>
          </a:solidFill>
          <a:latin typeface="Calibri" pitchFamily="34" charset="0"/>
        </a:defRPr>
      </a:lvl4pPr>
      <a:lvl5pPr algn="ctr" defTabSz="3132669" rtl="0" eaLnBrk="0" fontAlgn="base" hangingPunct="0">
        <a:spcBef>
          <a:spcPct val="0"/>
        </a:spcBef>
        <a:spcAft>
          <a:spcPct val="0"/>
        </a:spcAft>
        <a:defRPr sz="15100">
          <a:solidFill>
            <a:schemeClr val="tx1"/>
          </a:solidFill>
          <a:latin typeface="Calibri" pitchFamily="34" charset="0"/>
        </a:defRPr>
      </a:lvl5pPr>
      <a:lvl6pPr marL="326532" algn="ctr" defTabSz="3132669" rtl="0" fontAlgn="base">
        <a:spcBef>
          <a:spcPct val="0"/>
        </a:spcBef>
        <a:spcAft>
          <a:spcPct val="0"/>
        </a:spcAft>
        <a:defRPr sz="15100">
          <a:solidFill>
            <a:schemeClr val="tx1"/>
          </a:solidFill>
          <a:latin typeface="Calibri" pitchFamily="34" charset="0"/>
        </a:defRPr>
      </a:lvl6pPr>
      <a:lvl7pPr marL="653064" algn="ctr" defTabSz="3132669" rtl="0" fontAlgn="base">
        <a:spcBef>
          <a:spcPct val="0"/>
        </a:spcBef>
        <a:spcAft>
          <a:spcPct val="0"/>
        </a:spcAft>
        <a:defRPr sz="15100">
          <a:solidFill>
            <a:schemeClr val="tx1"/>
          </a:solidFill>
          <a:latin typeface="Calibri" pitchFamily="34" charset="0"/>
        </a:defRPr>
      </a:lvl7pPr>
      <a:lvl8pPr marL="979597" algn="ctr" defTabSz="3132669" rtl="0" fontAlgn="base">
        <a:spcBef>
          <a:spcPct val="0"/>
        </a:spcBef>
        <a:spcAft>
          <a:spcPct val="0"/>
        </a:spcAft>
        <a:defRPr sz="15100">
          <a:solidFill>
            <a:schemeClr val="tx1"/>
          </a:solidFill>
          <a:latin typeface="Calibri" pitchFamily="34" charset="0"/>
        </a:defRPr>
      </a:lvl8pPr>
      <a:lvl9pPr marL="1306129" algn="ctr" defTabSz="3132669" rtl="0" fontAlgn="base">
        <a:spcBef>
          <a:spcPct val="0"/>
        </a:spcBef>
        <a:spcAft>
          <a:spcPct val="0"/>
        </a:spcAft>
        <a:defRPr sz="15100">
          <a:solidFill>
            <a:schemeClr val="tx1"/>
          </a:solidFill>
          <a:latin typeface="Calibri" pitchFamily="34" charset="0"/>
        </a:defRPr>
      </a:lvl9pPr>
    </p:titleStyle>
    <p:bodyStyle>
      <a:lvl1pPr marL="1174609" indent="-1174609" algn="l" defTabSz="3132669" rtl="0" eaLnBrk="0" fontAlgn="base" hangingPunct="0">
        <a:spcBef>
          <a:spcPct val="20000"/>
        </a:spcBef>
        <a:spcAft>
          <a:spcPct val="0"/>
        </a:spcAft>
        <a:buFont typeface="Arial" charset="0"/>
        <a:buChar char="•"/>
        <a:defRPr sz="11000" kern="1200">
          <a:solidFill>
            <a:schemeClr val="tx1"/>
          </a:solidFill>
          <a:latin typeface="+mn-lt"/>
          <a:ea typeface="+mn-ea"/>
          <a:cs typeface="+mn-cs"/>
        </a:defRPr>
      </a:lvl1pPr>
      <a:lvl2pPr marL="2545365" indent="-978463" algn="l" defTabSz="3132669" rtl="0" eaLnBrk="0" fontAlgn="base" hangingPunct="0">
        <a:spcBef>
          <a:spcPct val="20000"/>
        </a:spcBef>
        <a:spcAft>
          <a:spcPct val="0"/>
        </a:spcAft>
        <a:buFont typeface="Arial" charset="0"/>
        <a:buChar char="–"/>
        <a:defRPr sz="9600" kern="1200">
          <a:solidFill>
            <a:schemeClr val="tx1"/>
          </a:solidFill>
          <a:latin typeface="+mn-lt"/>
          <a:ea typeface="+mn-ea"/>
          <a:cs typeface="+mn-cs"/>
        </a:defRPr>
      </a:lvl2pPr>
      <a:lvl3pPr marL="3916119" indent="-782317" algn="l" defTabSz="3132669" rtl="0" eaLnBrk="0" fontAlgn="base" hangingPunct="0">
        <a:spcBef>
          <a:spcPct val="20000"/>
        </a:spcBef>
        <a:spcAft>
          <a:spcPct val="0"/>
        </a:spcAft>
        <a:buFont typeface="Arial" charset="0"/>
        <a:buChar char="•"/>
        <a:defRPr sz="8200" kern="1200">
          <a:solidFill>
            <a:schemeClr val="tx1"/>
          </a:solidFill>
          <a:latin typeface="+mn-lt"/>
          <a:ea typeface="+mn-ea"/>
          <a:cs typeface="+mn-cs"/>
        </a:defRPr>
      </a:lvl3pPr>
      <a:lvl4pPr marL="5483021" indent="-782317" algn="l" defTabSz="3132669" rtl="0" eaLnBrk="0" fontAlgn="base" hangingPunct="0">
        <a:spcBef>
          <a:spcPct val="20000"/>
        </a:spcBef>
        <a:spcAft>
          <a:spcPct val="0"/>
        </a:spcAft>
        <a:buFont typeface="Arial" charset="0"/>
        <a:buChar char="–"/>
        <a:defRPr sz="6900" kern="1200">
          <a:solidFill>
            <a:schemeClr val="tx1"/>
          </a:solidFill>
          <a:latin typeface="+mn-lt"/>
          <a:ea typeface="+mn-ea"/>
          <a:cs typeface="+mn-cs"/>
        </a:defRPr>
      </a:lvl4pPr>
      <a:lvl5pPr marL="7048788" indent="-782317" algn="l" defTabSz="3132669" rtl="0" eaLnBrk="0" fontAlgn="base" hangingPunct="0">
        <a:spcBef>
          <a:spcPct val="20000"/>
        </a:spcBef>
        <a:spcAft>
          <a:spcPct val="0"/>
        </a:spcAft>
        <a:buFont typeface="Arial" charset="0"/>
        <a:buChar char="»"/>
        <a:defRPr sz="6900" kern="1200">
          <a:solidFill>
            <a:schemeClr val="tx1"/>
          </a:solidFill>
          <a:latin typeface="+mn-lt"/>
          <a:ea typeface="+mn-ea"/>
          <a:cs typeface="+mn-cs"/>
        </a:defRPr>
      </a:lvl5pPr>
      <a:lvl6pPr marL="8616317" indent="-783297" algn="l" defTabSz="3133208"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2921" indent="-783297" algn="l" defTabSz="3133208"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9518" indent="-783297" algn="l" defTabSz="3133208"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16118" indent="-783297" algn="l" defTabSz="3133208"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3208" rtl="0" eaLnBrk="1" latinLnBrk="0" hangingPunct="1">
        <a:defRPr sz="6100" kern="1200">
          <a:solidFill>
            <a:schemeClr val="tx1"/>
          </a:solidFill>
          <a:latin typeface="+mn-lt"/>
          <a:ea typeface="+mn-ea"/>
          <a:cs typeface="+mn-cs"/>
        </a:defRPr>
      </a:lvl1pPr>
      <a:lvl2pPr marL="1566604" algn="l" defTabSz="3133208" rtl="0" eaLnBrk="1" latinLnBrk="0" hangingPunct="1">
        <a:defRPr sz="6100" kern="1200">
          <a:solidFill>
            <a:schemeClr val="tx1"/>
          </a:solidFill>
          <a:latin typeface="+mn-lt"/>
          <a:ea typeface="+mn-ea"/>
          <a:cs typeface="+mn-cs"/>
        </a:defRPr>
      </a:lvl2pPr>
      <a:lvl3pPr marL="3133208" algn="l" defTabSz="3133208" rtl="0" eaLnBrk="1" latinLnBrk="0" hangingPunct="1">
        <a:defRPr sz="6100" kern="1200">
          <a:solidFill>
            <a:schemeClr val="tx1"/>
          </a:solidFill>
          <a:latin typeface="+mn-lt"/>
          <a:ea typeface="+mn-ea"/>
          <a:cs typeface="+mn-cs"/>
        </a:defRPr>
      </a:lvl3pPr>
      <a:lvl4pPr marL="4699812" algn="l" defTabSz="3133208" rtl="0" eaLnBrk="1" latinLnBrk="0" hangingPunct="1">
        <a:defRPr sz="6100" kern="1200">
          <a:solidFill>
            <a:schemeClr val="tx1"/>
          </a:solidFill>
          <a:latin typeface="+mn-lt"/>
          <a:ea typeface="+mn-ea"/>
          <a:cs typeface="+mn-cs"/>
        </a:defRPr>
      </a:lvl4pPr>
      <a:lvl5pPr marL="6266409" algn="l" defTabSz="3133208" rtl="0" eaLnBrk="1" latinLnBrk="0" hangingPunct="1">
        <a:defRPr sz="6100" kern="1200">
          <a:solidFill>
            <a:schemeClr val="tx1"/>
          </a:solidFill>
          <a:latin typeface="+mn-lt"/>
          <a:ea typeface="+mn-ea"/>
          <a:cs typeface="+mn-cs"/>
        </a:defRPr>
      </a:lvl5pPr>
      <a:lvl6pPr marL="7833010" algn="l" defTabSz="3133208" rtl="0" eaLnBrk="1" latinLnBrk="0" hangingPunct="1">
        <a:defRPr sz="6100" kern="1200">
          <a:solidFill>
            <a:schemeClr val="tx1"/>
          </a:solidFill>
          <a:latin typeface="+mn-lt"/>
          <a:ea typeface="+mn-ea"/>
          <a:cs typeface="+mn-cs"/>
        </a:defRPr>
      </a:lvl6pPr>
      <a:lvl7pPr marL="9399613" algn="l" defTabSz="3133208" rtl="0" eaLnBrk="1" latinLnBrk="0" hangingPunct="1">
        <a:defRPr sz="6100" kern="1200">
          <a:solidFill>
            <a:schemeClr val="tx1"/>
          </a:solidFill>
          <a:latin typeface="+mn-lt"/>
          <a:ea typeface="+mn-ea"/>
          <a:cs typeface="+mn-cs"/>
        </a:defRPr>
      </a:lvl7pPr>
      <a:lvl8pPr marL="10966217" algn="l" defTabSz="3133208" rtl="0" eaLnBrk="1" latinLnBrk="0" hangingPunct="1">
        <a:defRPr sz="6100" kern="1200">
          <a:solidFill>
            <a:schemeClr val="tx1"/>
          </a:solidFill>
          <a:latin typeface="+mn-lt"/>
          <a:ea typeface="+mn-ea"/>
          <a:cs typeface="+mn-cs"/>
        </a:defRPr>
      </a:lvl8pPr>
      <a:lvl9pPr marL="12532822" algn="l" defTabSz="3133208"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 name="Rectangle 116"/>
          <p:cNvSpPr/>
          <p:nvPr/>
        </p:nvSpPr>
        <p:spPr>
          <a:xfrm>
            <a:off x="560425" y="9753600"/>
            <a:ext cx="8382000" cy="11887200"/>
          </a:xfrm>
          <a:prstGeom prst="rect">
            <a:avLst/>
          </a:prstGeom>
          <a:solidFill>
            <a:schemeClr val="bg1">
              <a:lumMod val="75000"/>
              <a:alpha val="2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endParaRPr lang="en-US"/>
          </a:p>
        </p:txBody>
      </p:sp>
      <p:sp>
        <p:nvSpPr>
          <p:cNvPr id="39" name="Rectangle 38"/>
          <p:cNvSpPr/>
          <p:nvPr/>
        </p:nvSpPr>
        <p:spPr>
          <a:xfrm>
            <a:off x="533400" y="304800"/>
            <a:ext cx="31748116" cy="3810000"/>
          </a:xfrm>
          <a:prstGeom prst="rect">
            <a:avLst/>
          </a:prstGeom>
          <a:solidFill>
            <a:schemeClr val="accent2"/>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10000" b="1" dirty="0" smtClean="0">
                <a:latin typeface="Cambria" panose="02040503050406030204" pitchFamily="18" charset="0"/>
              </a:rPr>
              <a:t>Keystroke Dynamics for Human</a:t>
            </a:r>
            <a:r>
              <a:rPr lang="en-US" sz="10000" b="1" dirty="0" smtClean="0">
                <a:latin typeface="Cambria" panose="02040503050406030204" pitchFamily="18" charset="0"/>
              </a:rPr>
              <a:t> Identification</a:t>
            </a:r>
          </a:p>
          <a:p>
            <a:pPr algn="ctr">
              <a:defRPr/>
            </a:pPr>
            <a:r>
              <a:rPr lang="en-US" sz="6600" b="1" dirty="0" smtClean="0">
                <a:latin typeface="Cambria" panose="02040503050406030204" pitchFamily="18" charset="0"/>
              </a:rPr>
              <a:t>Maurice Shih</a:t>
            </a:r>
            <a:r>
              <a:rPr lang="en-US" sz="6600" b="1" dirty="0" smtClean="0">
                <a:latin typeface="Cambria" panose="02040503050406030204" pitchFamily="18" charset="0"/>
              </a:rPr>
              <a:t>, </a:t>
            </a:r>
            <a:r>
              <a:rPr lang="en-US" sz="6600" b="1" dirty="0" smtClean="0">
                <a:latin typeface="Cambria" panose="02040503050406030204" pitchFamily="18" charset="0"/>
              </a:rPr>
              <a:t>Steven Lin, </a:t>
            </a:r>
            <a:r>
              <a:rPr lang="en-US" sz="6600" b="1" dirty="0" smtClean="0">
                <a:latin typeface="Cambria" panose="02040503050406030204" pitchFamily="18" charset="0"/>
              </a:rPr>
              <a:t>Victoria Wang</a:t>
            </a:r>
            <a:endParaRPr lang="en-US" sz="6600" b="1" dirty="0" smtClean="0">
              <a:latin typeface="Cambria" panose="02040503050406030204" pitchFamily="18" charset="0"/>
            </a:endParaRPr>
          </a:p>
          <a:p>
            <a:pPr algn="ctr">
              <a:defRPr/>
            </a:pPr>
            <a:r>
              <a:rPr lang="en-US" sz="3600" b="1" dirty="0" smtClean="0">
                <a:latin typeface="Cambria" panose="02040503050406030204" pitchFamily="18" charset="0"/>
              </a:rPr>
              <a:t>Stanford University, Dept. of </a:t>
            </a:r>
            <a:r>
              <a:rPr lang="en-US" sz="3600" b="1" dirty="0" smtClean="0">
                <a:latin typeface="Cambria" panose="02040503050406030204" pitchFamily="18" charset="0"/>
              </a:rPr>
              <a:t>Computer Science</a:t>
            </a:r>
            <a:endParaRPr lang="en-US" sz="3600" b="1" dirty="0" smtClean="0">
              <a:latin typeface="Cambria" panose="02040503050406030204" pitchFamily="18" charset="0"/>
            </a:endParaRPr>
          </a:p>
          <a:p>
            <a:pPr algn="ctr">
              <a:defRPr/>
            </a:pPr>
            <a:r>
              <a:rPr lang="en-US" sz="3600" b="1" dirty="0" smtClean="0">
                <a:latin typeface="Cambria" panose="02040503050406030204" pitchFamily="18" charset="0"/>
              </a:rPr>
              <a:t>maurices@stanford.edu, STEVENL9@stanford.edu </a:t>
            </a:r>
            <a:r>
              <a:rPr lang="en-US" sz="3600" b="1" dirty="0" smtClean="0">
                <a:latin typeface="Cambria" panose="02040503050406030204" pitchFamily="18" charset="0"/>
              </a:rPr>
              <a:t>, </a:t>
            </a:r>
            <a:r>
              <a:rPr lang="en-US" sz="3600" b="1" dirty="0" smtClean="0">
                <a:latin typeface="Cambria" panose="02040503050406030204" pitchFamily="18" charset="0"/>
              </a:rPr>
              <a:t>vwang16@stanford.edu</a:t>
            </a:r>
            <a:endParaRPr lang="en-US" sz="3600" b="1" dirty="0">
              <a:latin typeface="Cambria" panose="02040503050406030204" pitchFamily="18" charset="0"/>
            </a:endParaRPr>
          </a:p>
        </p:txBody>
      </p:sp>
      <p:sp>
        <p:nvSpPr>
          <p:cNvPr id="45" name="Rectangle 44"/>
          <p:cNvSpPr/>
          <p:nvPr/>
        </p:nvSpPr>
        <p:spPr>
          <a:xfrm>
            <a:off x="533400" y="4402344"/>
            <a:ext cx="8382000" cy="5122656"/>
          </a:xfrm>
          <a:prstGeom prst="rect">
            <a:avLst/>
          </a:prstGeom>
          <a:solidFill>
            <a:schemeClr val="bg1">
              <a:lumMod val="75000"/>
              <a:alpha val="2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endParaRPr lang="en-US"/>
          </a:p>
        </p:txBody>
      </p:sp>
      <p:sp>
        <p:nvSpPr>
          <p:cNvPr id="46" name="Rectangle 45"/>
          <p:cNvSpPr/>
          <p:nvPr/>
        </p:nvSpPr>
        <p:spPr>
          <a:xfrm>
            <a:off x="1665325" y="4593771"/>
            <a:ext cx="6172200" cy="9144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3600" b="1" dirty="0">
                <a:solidFill>
                  <a:schemeClr val="tx1"/>
                </a:solidFill>
                <a:latin typeface="Arial" pitchFamily="34" charset="0"/>
                <a:cs typeface="Arial" pitchFamily="34" charset="0"/>
              </a:rPr>
              <a:t>Introduction</a:t>
            </a:r>
          </a:p>
        </p:txBody>
      </p:sp>
      <p:sp>
        <p:nvSpPr>
          <p:cNvPr id="47" name="Rectangle 46"/>
          <p:cNvSpPr/>
          <p:nvPr/>
        </p:nvSpPr>
        <p:spPr>
          <a:xfrm>
            <a:off x="750925" y="5619750"/>
            <a:ext cx="8001000" cy="3676650"/>
          </a:xfrm>
          <a:prstGeom prst="rect">
            <a:avLst/>
          </a:prstGeom>
          <a:solidFill>
            <a:schemeClr val="bg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just"/>
            <a:r>
              <a:rPr lang="en-US" sz="2400" dirty="0">
                <a:solidFill>
                  <a:schemeClr val="tx1"/>
                </a:solidFill>
              </a:rPr>
              <a:t>Passwords are often maliciously obtained and used to impersonate people. Our project aims to classify computer users according to their typing patterns (haptics). By analyzing the timing of key presses for sequences of words, we hope to be able to differentiate between different people typing. We examine the flight time (the time between keypresses), and the press time(the duration of time each key is pressed) in sequences of letters as features to identify users by. </a:t>
            </a:r>
            <a:r>
              <a:rPr lang="en-US" sz="2400" dirty="0" smtClean="0">
                <a:solidFill>
                  <a:schemeClr val="tx1"/>
                </a:solidFill>
              </a:rPr>
              <a:t>For our project, we pursued two different types of typing dynamics classifiers: a single-word classifier and a multi-word classifier. </a:t>
            </a:r>
            <a:endParaRPr lang="en-US" sz="2400" dirty="0">
              <a:solidFill>
                <a:schemeClr val="tx1"/>
              </a:solidFill>
              <a:cs typeface="Arial" pitchFamily="34" charset="0"/>
            </a:endParaRPr>
          </a:p>
        </p:txBody>
      </p:sp>
      <p:sp>
        <p:nvSpPr>
          <p:cNvPr id="57" name="Rectangle 56"/>
          <p:cNvSpPr/>
          <p:nvPr/>
        </p:nvSpPr>
        <p:spPr>
          <a:xfrm>
            <a:off x="9525000" y="4419600"/>
            <a:ext cx="13944600" cy="7924800"/>
          </a:xfrm>
          <a:prstGeom prst="rect">
            <a:avLst/>
          </a:prstGeom>
          <a:solidFill>
            <a:schemeClr val="bg1">
              <a:lumMod val="75000"/>
              <a:alpha val="2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endParaRPr lang="en-US"/>
          </a:p>
        </p:txBody>
      </p:sp>
      <p:sp>
        <p:nvSpPr>
          <p:cNvPr id="59" name="Rectangle 58"/>
          <p:cNvSpPr/>
          <p:nvPr/>
        </p:nvSpPr>
        <p:spPr>
          <a:xfrm>
            <a:off x="9733190" y="5619751"/>
            <a:ext cx="6573610" cy="6343649"/>
          </a:xfrm>
          <a:prstGeom prst="rect">
            <a:avLst/>
          </a:prstGeom>
          <a:solidFill>
            <a:schemeClr val="bg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r>
              <a:rPr lang="en-US" sz="2400" b="1" dirty="0" smtClean="0">
                <a:solidFill>
                  <a:schemeClr val="tx1"/>
                </a:solidFill>
              </a:rPr>
              <a:t>Single-word </a:t>
            </a:r>
            <a:r>
              <a:rPr lang="en-US" sz="2400" b="1" dirty="0">
                <a:solidFill>
                  <a:schemeClr val="tx1"/>
                </a:solidFill>
              </a:rPr>
              <a:t>classifier: </a:t>
            </a:r>
            <a:endParaRPr lang="en-US" sz="2400" b="1" dirty="0" smtClean="0">
              <a:solidFill>
                <a:schemeClr val="tx1"/>
              </a:solidFill>
            </a:endParaRPr>
          </a:p>
          <a:p>
            <a:r>
              <a:rPr lang="en-US" sz="2400" dirty="0" smtClean="0">
                <a:solidFill>
                  <a:schemeClr val="tx1"/>
                </a:solidFill>
              </a:rPr>
              <a:t>We </a:t>
            </a:r>
            <a:r>
              <a:rPr lang="en-US" sz="2400" dirty="0">
                <a:solidFill>
                  <a:schemeClr val="tx1"/>
                </a:solidFill>
              </a:rPr>
              <a:t>use a model where for each user-input string of length n </a:t>
            </a:r>
            <a:r>
              <a:rPr lang="en-US" sz="2400" dirty="0" smtClean="0">
                <a:solidFill>
                  <a:schemeClr val="tx1"/>
                </a:solidFill>
              </a:rPr>
              <a:t>, </a:t>
            </a:r>
            <a:r>
              <a:rPr lang="en-US" sz="2400" dirty="0">
                <a:solidFill>
                  <a:schemeClr val="tx1"/>
                </a:solidFill>
              </a:rPr>
              <a:t>we store the features in the form: (</a:t>
            </a:r>
            <a:r>
              <a:rPr lang="en-US" sz="2400" i="1" dirty="0">
                <a:solidFill>
                  <a:schemeClr val="tx1"/>
                </a:solidFill>
              </a:rPr>
              <a:t>c</a:t>
            </a:r>
            <a:r>
              <a:rPr lang="en-US" sz="2400" dirty="0">
                <a:solidFill>
                  <a:schemeClr val="tx1"/>
                </a:solidFill>
              </a:rPr>
              <a:t>, character[1], press time[1], flight time[2], character[2], press time[2], …, flight </a:t>
            </a:r>
            <a:r>
              <a:rPr lang="en-US" sz="2400" dirty="0" smtClean="0">
                <a:solidFill>
                  <a:schemeClr val="tx1"/>
                </a:solidFill>
              </a:rPr>
              <a:t>time[n], character[n], </a:t>
            </a:r>
            <a:r>
              <a:rPr lang="en-US" sz="2400" dirty="0">
                <a:solidFill>
                  <a:schemeClr val="tx1"/>
                </a:solidFill>
              </a:rPr>
              <a:t>press </a:t>
            </a:r>
            <a:r>
              <a:rPr lang="en-US" sz="2400" dirty="0" smtClean="0">
                <a:solidFill>
                  <a:schemeClr val="tx1"/>
                </a:solidFill>
              </a:rPr>
              <a:t>time[n]) </a:t>
            </a:r>
            <a:r>
              <a:rPr lang="en-US" sz="2400" dirty="0">
                <a:solidFill>
                  <a:schemeClr val="tx1"/>
                </a:solidFill>
              </a:rPr>
              <a:t>where </a:t>
            </a:r>
            <a:r>
              <a:rPr lang="en-US" sz="2400" i="1" dirty="0">
                <a:solidFill>
                  <a:schemeClr val="tx1"/>
                </a:solidFill>
              </a:rPr>
              <a:t>c </a:t>
            </a:r>
            <a:r>
              <a:rPr lang="en-US" sz="2400" dirty="0">
                <a:solidFill>
                  <a:schemeClr val="tx1"/>
                </a:solidFill>
              </a:rPr>
              <a:t>is a constant replacing the flight time before the first </a:t>
            </a:r>
            <a:r>
              <a:rPr lang="en-US" sz="2400" dirty="0" smtClean="0">
                <a:solidFill>
                  <a:schemeClr val="tx1"/>
                </a:solidFill>
              </a:rPr>
              <a:t>letter. </a:t>
            </a:r>
          </a:p>
          <a:p>
            <a:endParaRPr lang="en-US" sz="2400" dirty="0" smtClean="0">
              <a:solidFill>
                <a:schemeClr val="tx1"/>
              </a:solidFill>
            </a:endParaRPr>
          </a:p>
          <a:p>
            <a:r>
              <a:rPr lang="en-US" sz="2400" b="1" dirty="0" smtClean="0">
                <a:solidFill>
                  <a:schemeClr val="tx1"/>
                </a:solidFill>
              </a:rPr>
              <a:t>Multi-word </a:t>
            </a:r>
            <a:r>
              <a:rPr lang="en-US" sz="2400" b="1" dirty="0">
                <a:solidFill>
                  <a:schemeClr val="tx1"/>
                </a:solidFill>
              </a:rPr>
              <a:t>classifier: </a:t>
            </a:r>
            <a:endParaRPr lang="en-US" sz="2400" b="1" dirty="0" smtClean="0">
              <a:solidFill>
                <a:schemeClr val="tx1"/>
              </a:solidFill>
            </a:endParaRPr>
          </a:p>
          <a:p>
            <a:r>
              <a:rPr lang="en-US" sz="2400" dirty="0" smtClean="0">
                <a:solidFill>
                  <a:schemeClr val="tx1"/>
                </a:solidFill>
              </a:rPr>
              <a:t>We </a:t>
            </a:r>
            <a:r>
              <a:rPr lang="en-US" sz="2400" dirty="0">
                <a:solidFill>
                  <a:schemeClr val="tx1"/>
                </a:solidFill>
              </a:rPr>
              <a:t>use a 3-gram model with a size (27^3)*5 feature vector. For each user-input string of length </a:t>
            </a:r>
            <a:r>
              <a:rPr lang="en-US" sz="2400" dirty="0" smtClean="0">
                <a:solidFill>
                  <a:schemeClr val="tx1"/>
                </a:solidFill>
              </a:rPr>
              <a:t>n, </a:t>
            </a:r>
            <a:r>
              <a:rPr lang="en-US" sz="2400" dirty="0">
                <a:solidFill>
                  <a:schemeClr val="tx1"/>
                </a:solidFill>
              </a:rPr>
              <a:t>there are </a:t>
            </a:r>
            <a:r>
              <a:rPr lang="en-US" sz="2400" dirty="0" smtClean="0">
                <a:solidFill>
                  <a:schemeClr val="tx1"/>
                </a:solidFill>
              </a:rPr>
              <a:t>n </a:t>
            </a:r>
            <a:r>
              <a:rPr lang="en-US" sz="2400" dirty="0">
                <a:solidFill>
                  <a:schemeClr val="tx1"/>
                </a:solidFill>
              </a:rPr>
              <a:t>- 2 </a:t>
            </a:r>
            <a:r>
              <a:rPr lang="en-US" sz="2400" dirty="0" err="1">
                <a:solidFill>
                  <a:schemeClr val="tx1"/>
                </a:solidFill>
              </a:rPr>
              <a:t>datapoints</a:t>
            </a:r>
            <a:r>
              <a:rPr lang="en-US" sz="2400" dirty="0">
                <a:solidFill>
                  <a:schemeClr val="tx1"/>
                </a:solidFill>
              </a:rPr>
              <a:t> consisting of each 3-letter combination in the word. Each </a:t>
            </a:r>
            <a:r>
              <a:rPr lang="en-US" sz="2400" dirty="0" err="1">
                <a:solidFill>
                  <a:schemeClr val="tx1"/>
                </a:solidFill>
              </a:rPr>
              <a:t>datapoint</a:t>
            </a:r>
            <a:r>
              <a:rPr lang="en-US" sz="2400" dirty="0">
                <a:solidFill>
                  <a:schemeClr val="tx1"/>
                </a:solidFill>
              </a:rPr>
              <a:t> represents a three-character gram (i.e. “</a:t>
            </a:r>
            <a:r>
              <a:rPr lang="en-US" sz="2400" dirty="0" err="1">
                <a:solidFill>
                  <a:schemeClr val="tx1"/>
                </a:solidFill>
              </a:rPr>
              <a:t>aaa</a:t>
            </a:r>
            <a:r>
              <a:rPr lang="en-US" sz="2400" dirty="0">
                <a:solidFill>
                  <a:schemeClr val="tx1"/>
                </a:solidFill>
              </a:rPr>
              <a:t>”, “aba”, “</a:t>
            </a:r>
            <a:r>
              <a:rPr lang="en-US" sz="2400" dirty="0" err="1">
                <a:solidFill>
                  <a:schemeClr val="tx1"/>
                </a:solidFill>
              </a:rPr>
              <a:t>aab</a:t>
            </a:r>
            <a:r>
              <a:rPr lang="en-US" sz="2400" dirty="0">
                <a:solidFill>
                  <a:schemeClr val="tx1"/>
                </a:solidFill>
              </a:rPr>
              <a:t>”...) with 5 distinct features associated with each: The two flight times between the 3 letters, and each press time. </a:t>
            </a:r>
            <a:endParaRPr lang="en-US" sz="2400" dirty="0" smtClean="0">
              <a:solidFill>
                <a:schemeClr val="tx1"/>
              </a:solidFill>
              <a:cs typeface="Arial" pitchFamily="34" charset="0"/>
            </a:endParaRPr>
          </a:p>
        </p:txBody>
      </p:sp>
      <p:sp>
        <p:nvSpPr>
          <p:cNvPr id="60" name="Rectangle 59"/>
          <p:cNvSpPr/>
          <p:nvPr/>
        </p:nvSpPr>
        <p:spPr>
          <a:xfrm>
            <a:off x="13042446" y="4572000"/>
            <a:ext cx="6833508" cy="9144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3600" b="1" dirty="0" smtClean="0">
                <a:solidFill>
                  <a:schemeClr val="tx1"/>
                </a:solidFill>
                <a:latin typeface="Arial" pitchFamily="34" charset="0"/>
                <a:cs typeface="Arial" pitchFamily="34" charset="0"/>
              </a:rPr>
              <a:t>Model</a:t>
            </a:r>
            <a:endParaRPr lang="en-US" sz="3600" b="1" dirty="0">
              <a:solidFill>
                <a:schemeClr val="tx1"/>
              </a:solidFill>
              <a:latin typeface="Arial" pitchFamily="34" charset="0"/>
              <a:cs typeface="Arial" pitchFamily="34" charset="0"/>
            </a:endParaRPr>
          </a:p>
        </p:txBody>
      </p:sp>
      <p:sp>
        <p:nvSpPr>
          <p:cNvPr id="66" name="Rectangle 65"/>
          <p:cNvSpPr/>
          <p:nvPr/>
        </p:nvSpPr>
        <p:spPr>
          <a:xfrm>
            <a:off x="9525000" y="12573000"/>
            <a:ext cx="13944600" cy="9067800"/>
          </a:xfrm>
          <a:prstGeom prst="rect">
            <a:avLst/>
          </a:prstGeom>
          <a:solidFill>
            <a:schemeClr val="bg1">
              <a:lumMod val="75000"/>
              <a:alpha val="2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endParaRPr lang="en-US"/>
          </a:p>
        </p:txBody>
      </p:sp>
      <p:sp>
        <p:nvSpPr>
          <p:cNvPr id="36" name="Rectangle 35"/>
          <p:cNvSpPr/>
          <p:nvPr/>
        </p:nvSpPr>
        <p:spPr>
          <a:xfrm>
            <a:off x="23907588" y="4402344"/>
            <a:ext cx="8373928" cy="8170656"/>
          </a:xfrm>
          <a:prstGeom prst="rect">
            <a:avLst/>
          </a:prstGeom>
          <a:solidFill>
            <a:schemeClr val="bg1">
              <a:lumMod val="75000"/>
              <a:alpha val="2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endParaRPr lang="en-US"/>
          </a:p>
        </p:txBody>
      </p:sp>
      <p:sp>
        <p:nvSpPr>
          <p:cNvPr id="37" name="Rectangle 36"/>
          <p:cNvSpPr/>
          <p:nvPr/>
        </p:nvSpPr>
        <p:spPr>
          <a:xfrm>
            <a:off x="25007323" y="4572000"/>
            <a:ext cx="5962972" cy="9144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3600" b="1" dirty="0" smtClean="0">
                <a:solidFill>
                  <a:schemeClr val="tx1"/>
                </a:solidFill>
                <a:latin typeface="Arial" pitchFamily="34" charset="0"/>
                <a:cs typeface="Arial" pitchFamily="34" charset="0"/>
              </a:rPr>
              <a:t>Results and Discussion</a:t>
            </a:r>
            <a:endParaRPr lang="en-US" sz="3600" b="1" dirty="0">
              <a:solidFill>
                <a:schemeClr val="tx1"/>
              </a:solidFill>
              <a:latin typeface="Arial" pitchFamily="34" charset="0"/>
              <a:cs typeface="Arial" pitchFamily="34" charset="0"/>
            </a:endParaRPr>
          </a:p>
        </p:txBody>
      </p:sp>
      <p:sp>
        <p:nvSpPr>
          <p:cNvPr id="38" name="Rectangle 37"/>
          <p:cNvSpPr/>
          <p:nvPr/>
        </p:nvSpPr>
        <p:spPr>
          <a:xfrm>
            <a:off x="24155400" y="5619750"/>
            <a:ext cx="7987438" cy="6724650"/>
          </a:xfrm>
          <a:prstGeom prst="rect">
            <a:avLst/>
          </a:prstGeom>
          <a:solidFill>
            <a:schemeClr val="bg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r>
              <a:rPr lang="en-US" sz="2400" b="1" dirty="0" smtClean="0">
                <a:solidFill>
                  <a:schemeClr val="tx1"/>
                </a:solidFill>
              </a:rPr>
              <a:t>Single Word Classifier:</a:t>
            </a:r>
          </a:p>
          <a:p>
            <a:r>
              <a:rPr lang="en-US" sz="2400" dirty="0">
                <a:solidFill>
                  <a:schemeClr val="tx1"/>
                </a:solidFill>
              </a:rPr>
              <a:t>W</a:t>
            </a:r>
            <a:r>
              <a:rPr lang="en-US" sz="2400" dirty="0" smtClean="0">
                <a:solidFill>
                  <a:schemeClr val="tx1"/>
                </a:solidFill>
              </a:rPr>
              <a:t>e </a:t>
            </a:r>
            <a:r>
              <a:rPr lang="en-US" sz="2400" dirty="0">
                <a:solidFill>
                  <a:schemeClr val="tx1"/>
                </a:solidFill>
              </a:rPr>
              <a:t>used a support vector machine with 25% cross validation. </a:t>
            </a:r>
            <a:r>
              <a:rPr lang="en-US" sz="2400" dirty="0" smtClean="0">
                <a:solidFill>
                  <a:schemeClr val="tx1"/>
                </a:solidFill>
              </a:rPr>
              <a:t>This </a:t>
            </a:r>
            <a:r>
              <a:rPr lang="en-US" sz="2400" dirty="0">
                <a:solidFill>
                  <a:schemeClr val="tx1"/>
                </a:solidFill>
              </a:rPr>
              <a:t>lead to a  </a:t>
            </a:r>
            <a:r>
              <a:rPr lang="en-US" sz="2400" dirty="0" smtClean="0">
                <a:solidFill>
                  <a:schemeClr val="tx1"/>
                </a:solidFill>
              </a:rPr>
              <a:t>92.77% success rate, meaning that given a dataset containing the typing haptics of multiple people, it accurately identified the type of a chosen data point 92.77% of the time. </a:t>
            </a:r>
          </a:p>
          <a:p>
            <a:r>
              <a:rPr lang="en-US" sz="2400" dirty="0">
                <a:solidFill>
                  <a:schemeClr val="tx1"/>
                </a:solidFill>
              </a:rPr>
              <a:t/>
            </a:r>
            <a:br>
              <a:rPr lang="en-US" sz="2400" dirty="0">
                <a:solidFill>
                  <a:schemeClr val="tx1"/>
                </a:solidFill>
              </a:rPr>
            </a:br>
            <a:r>
              <a:rPr lang="en-US" sz="2400" b="1" dirty="0" smtClean="0">
                <a:solidFill>
                  <a:schemeClr val="tx1"/>
                </a:solidFill>
              </a:rPr>
              <a:t>Multi-word Classifier:</a:t>
            </a:r>
            <a:endParaRPr lang="en-US" sz="2400" dirty="0">
              <a:solidFill>
                <a:schemeClr val="tx1"/>
              </a:solidFill>
            </a:endParaRPr>
          </a:p>
          <a:p>
            <a:r>
              <a:rPr lang="en-US" sz="2400" dirty="0" smtClean="0">
                <a:solidFill>
                  <a:schemeClr val="tx1"/>
                </a:solidFill>
              </a:rPr>
              <a:t>The </a:t>
            </a:r>
            <a:r>
              <a:rPr lang="en-US" sz="2400" dirty="0">
                <a:solidFill>
                  <a:schemeClr val="tx1"/>
                </a:solidFill>
              </a:rPr>
              <a:t>algorithm of k-nearest neighbors obtained success 74.4 rate for individual </a:t>
            </a:r>
            <a:r>
              <a:rPr lang="en-US" sz="2400" dirty="0" smtClean="0">
                <a:solidFill>
                  <a:schemeClr val="tx1"/>
                </a:solidFill>
              </a:rPr>
              <a:t>“3-grams”. </a:t>
            </a:r>
            <a:endParaRPr lang="en-US" sz="2400" dirty="0">
              <a:solidFill>
                <a:schemeClr val="tx1"/>
              </a:solidFill>
            </a:endParaRPr>
          </a:p>
          <a:p>
            <a:r>
              <a:rPr lang="en-US" sz="2400" dirty="0">
                <a:solidFill>
                  <a:schemeClr val="tx1"/>
                </a:solidFill>
              </a:rPr>
              <a:t>For the support vector machine we obtained success 74.6 rate for individual </a:t>
            </a:r>
            <a:r>
              <a:rPr lang="en-US" sz="2400" dirty="0" smtClean="0">
                <a:solidFill>
                  <a:schemeClr val="tx1"/>
                </a:solidFill>
              </a:rPr>
              <a:t>“3-gram”. </a:t>
            </a:r>
          </a:p>
          <a:p>
            <a:r>
              <a:rPr lang="en-US" sz="2400" dirty="0" smtClean="0">
                <a:solidFill>
                  <a:schemeClr val="tx1"/>
                </a:solidFill>
              </a:rPr>
              <a:t>Since a new string will contain multiple 3-grams, the identification rate for a string of a longer length than 3 will be much less than the prediction rate for the 3-gram, since it can compare the predicted </a:t>
            </a:r>
            <a:r>
              <a:rPr lang="en-US" sz="2400" dirty="0" err="1" smtClean="0">
                <a:solidFill>
                  <a:schemeClr val="tx1"/>
                </a:solidFill>
              </a:rPr>
              <a:t>typee</a:t>
            </a:r>
            <a:r>
              <a:rPr lang="en-US" sz="2400" dirty="0" smtClean="0">
                <a:solidFill>
                  <a:schemeClr val="tx1"/>
                </a:solidFill>
              </a:rPr>
              <a:t> for each 3 gram and take the most reported one. For example, identifying the typist for a 5 letter word would have an error rate of 83.92.</a:t>
            </a:r>
            <a:endParaRPr lang="en-US" sz="2400" dirty="0">
              <a:solidFill>
                <a:schemeClr val="tx1"/>
              </a:solidFill>
              <a:cs typeface="Arial" pitchFamily="34" charset="0"/>
            </a:endParaRPr>
          </a:p>
        </p:txBody>
      </p:sp>
      <p:sp>
        <p:nvSpPr>
          <p:cNvPr id="53" name="Rectangle 52"/>
          <p:cNvSpPr/>
          <p:nvPr/>
        </p:nvSpPr>
        <p:spPr>
          <a:xfrm>
            <a:off x="23971623" y="12725400"/>
            <a:ext cx="8401212" cy="4970374"/>
          </a:xfrm>
          <a:prstGeom prst="rect">
            <a:avLst/>
          </a:prstGeom>
          <a:solidFill>
            <a:schemeClr val="bg1">
              <a:lumMod val="75000"/>
              <a:alpha val="2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endParaRPr lang="en-US"/>
          </a:p>
        </p:txBody>
      </p:sp>
      <p:sp>
        <p:nvSpPr>
          <p:cNvPr id="54" name="Rectangle 53"/>
          <p:cNvSpPr/>
          <p:nvPr/>
        </p:nvSpPr>
        <p:spPr>
          <a:xfrm>
            <a:off x="25249721" y="13040101"/>
            <a:ext cx="5806053" cy="752099"/>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3600" b="1" dirty="0" smtClean="0">
                <a:solidFill>
                  <a:schemeClr val="tx1"/>
                </a:solidFill>
                <a:latin typeface="Arial" pitchFamily="34" charset="0"/>
                <a:cs typeface="Arial" pitchFamily="34" charset="0"/>
              </a:rPr>
              <a:t>Conclusion</a:t>
            </a:r>
            <a:endParaRPr lang="en-US" sz="3600" b="1" dirty="0">
              <a:solidFill>
                <a:schemeClr val="tx1"/>
              </a:solidFill>
              <a:latin typeface="Arial" pitchFamily="34" charset="0"/>
              <a:cs typeface="Arial" pitchFamily="34" charset="0"/>
            </a:endParaRPr>
          </a:p>
        </p:txBody>
      </p:sp>
      <p:sp>
        <p:nvSpPr>
          <p:cNvPr id="55" name="Rectangle 54"/>
          <p:cNvSpPr/>
          <p:nvPr/>
        </p:nvSpPr>
        <p:spPr>
          <a:xfrm>
            <a:off x="24181576" y="13988985"/>
            <a:ext cx="8043944" cy="3512659"/>
          </a:xfrm>
          <a:prstGeom prst="rect">
            <a:avLst/>
          </a:prstGeom>
          <a:solidFill>
            <a:schemeClr val="bg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just">
              <a:defRPr/>
            </a:pPr>
            <a:r>
              <a:rPr lang="en-US" sz="2400" dirty="0">
                <a:solidFill>
                  <a:schemeClr val="tx1"/>
                </a:solidFill>
              </a:rPr>
              <a:t>The single-word classifier could potentially be useful for password identification; the multi-word classifier could be used for general user identification (ex. identifying users of military-owned computers). Both our classifiers have pretty good performance. However, for the multi-word classifier, it would be beneficial to test the algorithm on more test subjects to see if variance within an individual interferes with classification correctness. It would also be interesting to try n-gram models where n </a:t>
            </a:r>
            <a:r>
              <a:rPr lang="en-US" sz="2400" dirty="0" smtClean="0">
                <a:solidFill>
                  <a:schemeClr val="tx1"/>
                </a:solidFill>
              </a:rPr>
              <a:t>does not equal 3</a:t>
            </a:r>
            <a:r>
              <a:rPr lang="en-US" sz="2400" dirty="0">
                <a:solidFill>
                  <a:schemeClr val="tx1"/>
                </a:solidFill>
              </a:rPr>
              <a:t>. </a:t>
            </a:r>
            <a:endParaRPr lang="en-US" sz="2400" dirty="0">
              <a:solidFill>
                <a:schemeClr val="tx1"/>
              </a:solidFill>
              <a:cs typeface="Arial" pitchFamily="34" charset="0"/>
            </a:endParaRPr>
          </a:p>
        </p:txBody>
      </p:sp>
      <p:sp>
        <p:nvSpPr>
          <p:cNvPr id="61" name="Rectangle 60"/>
          <p:cNvSpPr/>
          <p:nvPr/>
        </p:nvSpPr>
        <p:spPr>
          <a:xfrm>
            <a:off x="23907588" y="17983200"/>
            <a:ext cx="8401212" cy="3657600"/>
          </a:xfrm>
          <a:prstGeom prst="rect">
            <a:avLst/>
          </a:prstGeom>
          <a:solidFill>
            <a:schemeClr val="bg1">
              <a:lumMod val="75000"/>
              <a:alpha val="2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endParaRPr lang="en-US"/>
          </a:p>
        </p:txBody>
      </p:sp>
      <p:sp>
        <p:nvSpPr>
          <p:cNvPr id="69" name="Rectangle 68"/>
          <p:cNvSpPr/>
          <p:nvPr/>
        </p:nvSpPr>
        <p:spPr>
          <a:xfrm>
            <a:off x="24079200" y="19050000"/>
            <a:ext cx="8077200" cy="2362200"/>
          </a:xfrm>
          <a:prstGeom prst="rect">
            <a:avLst/>
          </a:prstGeom>
          <a:solidFill>
            <a:schemeClr val="bg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just">
              <a:defRPr/>
            </a:pPr>
            <a:r>
              <a:rPr lang="en-US" sz="2400" dirty="0" smtClean="0">
                <a:solidFill>
                  <a:prstClr val="black"/>
                </a:solidFill>
              </a:rPr>
              <a:t>We would like to thank David Sanchez of SRI for the inspiration for our project. This project was also made possible by the many volunteer </a:t>
            </a:r>
            <a:r>
              <a:rPr lang="en-US" sz="2400" dirty="0" err="1" smtClean="0">
                <a:solidFill>
                  <a:prstClr val="black"/>
                </a:solidFill>
              </a:rPr>
              <a:t>typees</a:t>
            </a:r>
            <a:r>
              <a:rPr lang="en-US" sz="2400" dirty="0" smtClean="0">
                <a:solidFill>
                  <a:prstClr val="black"/>
                </a:solidFill>
              </a:rPr>
              <a:t> we had to help us generate data. Finally, we would like to acknowledge Percy Liang and the rest of the CS221 </a:t>
            </a:r>
            <a:r>
              <a:rPr lang="en-US" sz="2400" dirty="0">
                <a:solidFill>
                  <a:prstClr val="black"/>
                </a:solidFill>
              </a:rPr>
              <a:t>t</a:t>
            </a:r>
            <a:r>
              <a:rPr lang="en-US" sz="2400" dirty="0" smtClean="0">
                <a:solidFill>
                  <a:prstClr val="black"/>
                </a:solidFill>
              </a:rPr>
              <a:t>eaching team for the AI knowledge that formed the basis for our endeavor. </a:t>
            </a:r>
            <a:endParaRPr lang="en-US" sz="2400" dirty="0">
              <a:solidFill>
                <a:prstClr val="black"/>
              </a:solidFill>
            </a:endParaRPr>
          </a:p>
        </p:txBody>
      </p:sp>
      <p:sp>
        <p:nvSpPr>
          <p:cNvPr id="68" name="Rectangle 67"/>
          <p:cNvSpPr/>
          <p:nvPr/>
        </p:nvSpPr>
        <p:spPr>
          <a:xfrm>
            <a:off x="13042446" y="12725400"/>
            <a:ext cx="6833508" cy="9144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3600" b="1" dirty="0" smtClean="0">
                <a:solidFill>
                  <a:schemeClr val="tx1"/>
                </a:solidFill>
                <a:latin typeface="Arial" pitchFamily="34" charset="0"/>
                <a:cs typeface="Arial" pitchFamily="34" charset="0"/>
              </a:rPr>
              <a:t>Algorithm</a:t>
            </a:r>
            <a:endParaRPr lang="en-US" sz="3600" b="1" dirty="0">
              <a:solidFill>
                <a:schemeClr val="tx1"/>
              </a:solidFill>
              <a:latin typeface="Arial" pitchFamily="34" charset="0"/>
              <a:cs typeface="Arial" pitchFamily="34" charset="0"/>
            </a:endParaRPr>
          </a:p>
        </p:txBody>
      </p:sp>
      <p:sp>
        <p:nvSpPr>
          <p:cNvPr id="93" name="Rectangle 92"/>
          <p:cNvSpPr/>
          <p:nvPr/>
        </p:nvSpPr>
        <p:spPr>
          <a:xfrm>
            <a:off x="16487775" y="5638800"/>
            <a:ext cx="6833508" cy="4572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2400" b="1" dirty="0" smtClean="0">
                <a:solidFill>
                  <a:schemeClr val="tx1"/>
                </a:solidFill>
                <a:latin typeface="Arial" pitchFamily="34" charset="0"/>
                <a:cs typeface="Arial" pitchFamily="34" charset="0"/>
              </a:rPr>
              <a:t>Typed String</a:t>
            </a:r>
            <a:endParaRPr lang="en-US" sz="2400" b="1" dirty="0">
              <a:solidFill>
                <a:schemeClr val="tx1"/>
              </a:solidFill>
              <a:latin typeface="Arial" pitchFamily="34" charset="0"/>
              <a:cs typeface="Arial" pitchFamily="34" charset="0"/>
            </a:endParaRPr>
          </a:p>
        </p:txBody>
      </p:sp>
      <p:sp>
        <p:nvSpPr>
          <p:cNvPr id="94" name="Rectangle 93"/>
          <p:cNvSpPr/>
          <p:nvPr/>
        </p:nvSpPr>
        <p:spPr>
          <a:xfrm>
            <a:off x="19080616" y="6172200"/>
            <a:ext cx="1647825" cy="4572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2000" dirty="0" smtClean="0">
                <a:solidFill>
                  <a:schemeClr val="tx1"/>
                </a:solidFill>
                <a:cs typeface="Arial" pitchFamily="34" charset="0"/>
              </a:rPr>
              <a:t>“Password”</a:t>
            </a:r>
            <a:endParaRPr lang="en-US" sz="2000" dirty="0">
              <a:solidFill>
                <a:schemeClr val="tx1"/>
              </a:solidFill>
              <a:cs typeface="Arial" pitchFamily="34" charset="0"/>
            </a:endParaRPr>
          </a:p>
        </p:txBody>
      </p:sp>
      <p:sp>
        <p:nvSpPr>
          <p:cNvPr id="96" name="Rectangle 95"/>
          <p:cNvSpPr/>
          <p:nvPr/>
        </p:nvSpPr>
        <p:spPr>
          <a:xfrm>
            <a:off x="16487775" y="8839200"/>
            <a:ext cx="3421517" cy="4572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2400" b="1" dirty="0" smtClean="0">
                <a:solidFill>
                  <a:schemeClr val="tx1"/>
                </a:solidFill>
                <a:latin typeface="Arial" pitchFamily="34" charset="0"/>
                <a:cs typeface="Arial" pitchFamily="34" charset="0"/>
              </a:rPr>
              <a:t>Single-Word Classifier</a:t>
            </a:r>
            <a:endParaRPr lang="en-US" sz="2400" b="1" dirty="0">
              <a:solidFill>
                <a:schemeClr val="tx1"/>
              </a:solidFill>
              <a:latin typeface="Arial" pitchFamily="34" charset="0"/>
              <a:cs typeface="Arial" pitchFamily="34" charset="0"/>
            </a:endParaRPr>
          </a:p>
        </p:txBody>
      </p:sp>
      <p:sp>
        <p:nvSpPr>
          <p:cNvPr id="97" name="Rectangle 96"/>
          <p:cNvSpPr/>
          <p:nvPr/>
        </p:nvSpPr>
        <p:spPr>
          <a:xfrm>
            <a:off x="19507200" y="9607548"/>
            <a:ext cx="3810000" cy="527052"/>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2400" b="1" dirty="0" smtClean="0">
                <a:solidFill>
                  <a:schemeClr val="tx1"/>
                </a:solidFill>
                <a:latin typeface="Arial" pitchFamily="34" charset="0"/>
                <a:cs typeface="Arial" pitchFamily="34" charset="0"/>
              </a:rPr>
              <a:t>Multi-word Classifier</a:t>
            </a:r>
            <a:endParaRPr lang="en-US" sz="2400" b="1" dirty="0">
              <a:solidFill>
                <a:schemeClr val="tx1"/>
              </a:solidFill>
              <a:latin typeface="Arial" pitchFamily="34" charset="0"/>
              <a:cs typeface="Arial" pitchFamily="34" charset="0"/>
            </a:endParaRPr>
          </a:p>
        </p:txBody>
      </p:sp>
      <p:sp>
        <p:nvSpPr>
          <p:cNvPr id="98" name="Rectangle 97"/>
          <p:cNvSpPr/>
          <p:nvPr/>
        </p:nvSpPr>
        <p:spPr>
          <a:xfrm>
            <a:off x="16497300" y="7543800"/>
            <a:ext cx="6823983" cy="7620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2000" dirty="0" smtClean="0">
                <a:solidFill>
                  <a:srgbClr val="FF0000"/>
                </a:solidFill>
                <a:cs typeface="Arial" pitchFamily="34" charset="0"/>
              </a:rPr>
              <a:t>1</a:t>
            </a:r>
            <a:r>
              <a:rPr lang="en-US" sz="2000" dirty="0" smtClean="0">
                <a:solidFill>
                  <a:schemeClr val="tx1"/>
                </a:solidFill>
                <a:cs typeface="Arial" pitchFamily="34" charset="0"/>
              </a:rPr>
              <a:t>, </a:t>
            </a:r>
            <a:r>
              <a:rPr lang="en-US" sz="2000" dirty="0">
                <a:solidFill>
                  <a:schemeClr val="tx1"/>
                </a:solidFill>
                <a:cs typeface="Arial" pitchFamily="34" charset="0"/>
              </a:rPr>
              <a:t>80, </a:t>
            </a:r>
            <a:r>
              <a:rPr lang="en-US" sz="2000" dirty="0">
                <a:solidFill>
                  <a:srgbClr val="00B050"/>
                </a:solidFill>
                <a:cs typeface="Arial" pitchFamily="34" charset="0"/>
              </a:rPr>
              <a:t>92</a:t>
            </a:r>
            <a:r>
              <a:rPr lang="en-US" sz="2000" dirty="0">
                <a:solidFill>
                  <a:schemeClr val="tx1"/>
                </a:solidFill>
                <a:cs typeface="Arial" pitchFamily="34" charset="0"/>
              </a:rPr>
              <a:t>, </a:t>
            </a:r>
            <a:r>
              <a:rPr lang="en-US" sz="2000" dirty="0">
                <a:solidFill>
                  <a:srgbClr val="FF0000"/>
                </a:solidFill>
                <a:cs typeface="Arial" pitchFamily="34" charset="0"/>
              </a:rPr>
              <a:t>82</a:t>
            </a:r>
            <a:r>
              <a:rPr lang="en-US" sz="2000" dirty="0">
                <a:solidFill>
                  <a:schemeClr val="tx1"/>
                </a:solidFill>
                <a:cs typeface="Arial" pitchFamily="34" charset="0"/>
              </a:rPr>
              <a:t>, 65, </a:t>
            </a:r>
            <a:r>
              <a:rPr lang="en-US" sz="2000" dirty="0">
                <a:solidFill>
                  <a:srgbClr val="00B050"/>
                </a:solidFill>
                <a:cs typeface="Arial" pitchFamily="34" charset="0"/>
              </a:rPr>
              <a:t>141</a:t>
            </a:r>
            <a:r>
              <a:rPr lang="en-US" sz="2000" dirty="0">
                <a:solidFill>
                  <a:schemeClr val="tx1"/>
                </a:solidFill>
                <a:cs typeface="Arial" pitchFamily="34" charset="0"/>
              </a:rPr>
              <a:t>, </a:t>
            </a:r>
            <a:r>
              <a:rPr lang="en-US" sz="2000" dirty="0">
                <a:solidFill>
                  <a:srgbClr val="FF0000"/>
                </a:solidFill>
                <a:cs typeface="Arial" pitchFamily="34" charset="0"/>
              </a:rPr>
              <a:t>69</a:t>
            </a:r>
            <a:r>
              <a:rPr lang="en-US" sz="2000" dirty="0">
                <a:solidFill>
                  <a:schemeClr val="tx1"/>
                </a:solidFill>
                <a:cs typeface="Arial" pitchFamily="34" charset="0"/>
              </a:rPr>
              <a:t>, 83, </a:t>
            </a:r>
            <a:r>
              <a:rPr lang="en-US" sz="2000" dirty="0">
                <a:solidFill>
                  <a:srgbClr val="00B050"/>
                </a:solidFill>
                <a:cs typeface="Arial" pitchFamily="34" charset="0"/>
              </a:rPr>
              <a:t>58</a:t>
            </a:r>
            <a:r>
              <a:rPr lang="en-US" sz="2000" dirty="0">
                <a:solidFill>
                  <a:schemeClr val="tx1"/>
                </a:solidFill>
                <a:cs typeface="Arial" pitchFamily="34" charset="0"/>
              </a:rPr>
              <a:t>, </a:t>
            </a:r>
            <a:r>
              <a:rPr lang="en-US" sz="2000" dirty="0">
                <a:solidFill>
                  <a:srgbClr val="FF0000"/>
                </a:solidFill>
                <a:cs typeface="Arial" pitchFamily="34" charset="0"/>
              </a:rPr>
              <a:t>92</a:t>
            </a:r>
            <a:r>
              <a:rPr lang="en-US" sz="2000" dirty="0">
                <a:solidFill>
                  <a:schemeClr val="tx1"/>
                </a:solidFill>
                <a:cs typeface="Arial" pitchFamily="34" charset="0"/>
              </a:rPr>
              <a:t>, 83, </a:t>
            </a:r>
            <a:r>
              <a:rPr lang="en-US" sz="2000" dirty="0">
                <a:solidFill>
                  <a:srgbClr val="00B050"/>
                </a:solidFill>
                <a:cs typeface="Arial" pitchFamily="34" charset="0"/>
              </a:rPr>
              <a:t>76</a:t>
            </a:r>
            <a:r>
              <a:rPr lang="en-US" sz="2000" dirty="0">
                <a:solidFill>
                  <a:schemeClr val="tx1"/>
                </a:solidFill>
                <a:cs typeface="Arial" pitchFamily="34" charset="0"/>
              </a:rPr>
              <a:t>, </a:t>
            </a:r>
            <a:r>
              <a:rPr lang="en-US" sz="2000" dirty="0">
                <a:solidFill>
                  <a:srgbClr val="FF0000"/>
                </a:solidFill>
                <a:cs typeface="Arial" pitchFamily="34" charset="0"/>
              </a:rPr>
              <a:t>126</a:t>
            </a:r>
            <a:r>
              <a:rPr lang="en-US" sz="2000" dirty="0">
                <a:solidFill>
                  <a:schemeClr val="tx1"/>
                </a:solidFill>
                <a:cs typeface="Arial" pitchFamily="34" charset="0"/>
              </a:rPr>
              <a:t>, 87, </a:t>
            </a:r>
            <a:r>
              <a:rPr lang="en-US" sz="2000" dirty="0">
                <a:solidFill>
                  <a:srgbClr val="00B050"/>
                </a:solidFill>
                <a:cs typeface="Arial" pitchFamily="34" charset="0"/>
              </a:rPr>
              <a:t>75</a:t>
            </a:r>
            <a:r>
              <a:rPr lang="en-US" sz="2000" dirty="0">
                <a:solidFill>
                  <a:schemeClr val="tx1"/>
                </a:solidFill>
                <a:cs typeface="Arial" pitchFamily="34" charset="0"/>
              </a:rPr>
              <a:t>, </a:t>
            </a:r>
            <a:r>
              <a:rPr lang="en-US" sz="2000" dirty="0">
                <a:solidFill>
                  <a:srgbClr val="FF0000"/>
                </a:solidFill>
                <a:cs typeface="Arial" pitchFamily="34" charset="0"/>
              </a:rPr>
              <a:t>23</a:t>
            </a:r>
            <a:r>
              <a:rPr lang="en-US" sz="2000" dirty="0">
                <a:solidFill>
                  <a:schemeClr val="tx1"/>
                </a:solidFill>
                <a:cs typeface="Arial" pitchFamily="34" charset="0"/>
              </a:rPr>
              <a:t>, 79, </a:t>
            </a:r>
            <a:r>
              <a:rPr lang="en-US" sz="2000" dirty="0">
                <a:solidFill>
                  <a:srgbClr val="00B050"/>
                </a:solidFill>
                <a:cs typeface="Arial" pitchFamily="34" charset="0"/>
              </a:rPr>
              <a:t>75</a:t>
            </a:r>
            <a:r>
              <a:rPr lang="en-US" sz="2000" dirty="0">
                <a:solidFill>
                  <a:schemeClr val="tx1"/>
                </a:solidFill>
                <a:cs typeface="Arial" pitchFamily="34" charset="0"/>
              </a:rPr>
              <a:t>, </a:t>
            </a:r>
            <a:r>
              <a:rPr lang="en-US" sz="2000" dirty="0">
                <a:solidFill>
                  <a:srgbClr val="FF0000"/>
                </a:solidFill>
                <a:cs typeface="Arial" pitchFamily="34" charset="0"/>
              </a:rPr>
              <a:t>28</a:t>
            </a:r>
            <a:r>
              <a:rPr lang="en-US" sz="2000" dirty="0">
                <a:solidFill>
                  <a:schemeClr val="tx1"/>
                </a:solidFill>
                <a:cs typeface="Arial" pitchFamily="34" charset="0"/>
              </a:rPr>
              <a:t>, 82, </a:t>
            </a:r>
            <a:r>
              <a:rPr lang="en-US" sz="2000" dirty="0">
                <a:solidFill>
                  <a:srgbClr val="00B050"/>
                </a:solidFill>
                <a:cs typeface="Arial" pitchFamily="34" charset="0"/>
              </a:rPr>
              <a:t>62</a:t>
            </a:r>
            <a:r>
              <a:rPr lang="en-US" sz="2000" dirty="0">
                <a:solidFill>
                  <a:schemeClr val="tx1"/>
                </a:solidFill>
                <a:cs typeface="Arial" pitchFamily="34" charset="0"/>
              </a:rPr>
              <a:t>, </a:t>
            </a:r>
            <a:r>
              <a:rPr lang="en-US" sz="2000" dirty="0">
                <a:solidFill>
                  <a:srgbClr val="FF0000"/>
                </a:solidFill>
                <a:cs typeface="Arial" pitchFamily="34" charset="0"/>
              </a:rPr>
              <a:t>88</a:t>
            </a:r>
            <a:r>
              <a:rPr lang="en-US" sz="2000" dirty="0">
                <a:solidFill>
                  <a:schemeClr val="tx1"/>
                </a:solidFill>
                <a:cs typeface="Arial" pitchFamily="34" charset="0"/>
              </a:rPr>
              <a:t>, 68, </a:t>
            </a:r>
            <a:r>
              <a:rPr lang="en-US" sz="2000" dirty="0">
                <a:solidFill>
                  <a:srgbClr val="00B050"/>
                </a:solidFill>
                <a:cs typeface="Arial" pitchFamily="34" charset="0"/>
              </a:rPr>
              <a:t>97</a:t>
            </a:r>
            <a:r>
              <a:rPr lang="en-US" sz="2000" dirty="0">
                <a:solidFill>
                  <a:schemeClr val="tx1"/>
                </a:solidFill>
                <a:cs typeface="Arial" pitchFamily="34" charset="0"/>
              </a:rPr>
              <a:t>, </a:t>
            </a:r>
            <a:endParaRPr lang="en-US" sz="2000" dirty="0">
              <a:solidFill>
                <a:schemeClr val="tx1"/>
              </a:solidFill>
              <a:cs typeface="Arial" pitchFamily="34" charset="0"/>
            </a:endParaRPr>
          </a:p>
        </p:txBody>
      </p:sp>
      <p:sp>
        <p:nvSpPr>
          <p:cNvPr id="99" name="Rectangle 98"/>
          <p:cNvSpPr/>
          <p:nvPr/>
        </p:nvSpPr>
        <p:spPr>
          <a:xfrm>
            <a:off x="16497300" y="7086600"/>
            <a:ext cx="6823983" cy="4572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defRPr/>
            </a:pPr>
            <a:r>
              <a:rPr lang="en-US" sz="2000" dirty="0" smtClean="0">
                <a:solidFill>
                  <a:schemeClr val="tx1"/>
                </a:solidFill>
                <a:cs typeface="Arial" pitchFamily="34" charset="0"/>
              </a:rPr>
              <a:t>    </a:t>
            </a:r>
            <a:r>
              <a:rPr lang="en-US" sz="2000" dirty="0" smtClean="0">
                <a:solidFill>
                  <a:srgbClr val="FF0000"/>
                </a:solidFill>
                <a:cs typeface="Arial" pitchFamily="34" charset="0"/>
              </a:rPr>
              <a:t>FT</a:t>
            </a:r>
            <a:r>
              <a:rPr lang="en-US" sz="2000" dirty="0" smtClean="0">
                <a:solidFill>
                  <a:schemeClr val="tx1"/>
                </a:solidFill>
                <a:cs typeface="Arial" pitchFamily="34" charset="0"/>
              </a:rPr>
              <a:t> , “P”,</a:t>
            </a:r>
            <a:r>
              <a:rPr lang="en-US" sz="2000" dirty="0" smtClean="0">
                <a:solidFill>
                  <a:srgbClr val="00B050"/>
                </a:solidFill>
                <a:cs typeface="Arial" pitchFamily="34" charset="0"/>
              </a:rPr>
              <a:t>DT</a:t>
            </a:r>
            <a:r>
              <a:rPr lang="en-US" sz="2000" dirty="0">
                <a:solidFill>
                  <a:schemeClr val="tx1"/>
                </a:solidFill>
                <a:cs typeface="Arial" pitchFamily="34" charset="0"/>
              </a:rPr>
              <a:t>, </a:t>
            </a:r>
            <a:r>
              <a:rPr lang="en-US" sz="2000" dirty="0">
                <a:solidFill>
                  <a:srgbClr val="FF0000"/>
                </a:solidFill>
                <a:cs typeface="Arial" pitchFamily="34" charset="0"/>
              </a:rPr>
              <a:t>FT</a:t>
            </a:r>
            <a:r>
              <a:rPr lang="en-US" sz="2000" dirty="0">
                <a:solidFill>
                  <a:schemeClr val="tx1"/>
                </a:solidFill>
                <a:cs typeface="Arial" pitchFamily="34" charset="0"/>
              </a:rPr>
              <a:t>, </a:t>
            </a:r>
            <a:r>
              <a:rPr lang="en-US" sz="2000" dirty="0" smtClean="0">
                <a:solidFill>
                  <a:schemeClr val="tx1"/>
                </a:solidFill>
                <a:cs typeface="Arial" pitchFamily="34" charset="0"/>
              </a:rPr>
              <a:t>“a”, </a:t>
            </a:r>
            <a:r>
              <a:rPr lang="en-US" sz="2000" dirty="0" smtClean="0">
                <a:solidFill>
                  <a:srgbClr val="00B050"/>
                </a:solidFill>
                <a:cs typeface="Arial" pitchFamily="34" charset="0"/>
              </a:rPr>
              <a:t>DT</a:t>
            </a:r>
            <a:r>
              <a:rPr lang="en-US" sz="2000" dirty="0" smtClean="0">
                <a:solidFill>
                  <a:schemeClr val="tx1"/>
                </a:solidFill>
                <a:cs typeface="Arial" pitchFamily="34" charset="0"/>
              </a:rPr>
              <a:t>  , </a:t>
            </a:r>
            <a:r>
              <a:rPr lang="en-US" sz="2000" dirty="0" smtClean="0">
                <a:solidFill>
                  <a:srgbClr val="FF0000"/>
                </a:solidFill>
                <a:cs typeface="Arial" pitchFamily="34" charset="0"/>
              </a:rPr>
              <a:t>FT</a:t>
            </a:r>
            <a:r>
              <a:rPr lang="en-US" sz="2000" dirty="0" smtClean="0">
                <a:solidFill>
                  <a:schemeClr val="tx1"/>
                </a:solidFill>
                <a:cs typeface="Arial" pitchFamily="34" charset="0"/>
              </a:rPr>
              <a:t>, “s”, </a:t>
            </a:r>
            <a:r>
              <a:rPr lang="en-US" sz="2000" dirty="0">
                <a:solidFill>
                  <a:srgbClr val="00B050"/>
                </a:solidFill>
                <a:cs typeface="Arial" pitchFamily="34" charset="0"/>
              </a:rPr>
              <a:t>DT</a:t>
            </a:r>
            <a:r>
              <a:rPr lang="en-US" sz="2000" dirty="0">
                <a:solidFill>
                  <a:schemeClr val="tx1"/>
                </a:solidFill>
                <a:cs typeface="Arial" pitchFamily="34" charset="0"/>
              </a:rPr>
              <a:t>, </a:t>
            </a:r>
            <a:r>
              <a:rPr lang="en-US" sz="2000" dirty="0">
                <a:solidFill>
                  <a:srgbClr val="FF0000"/>
                </a:solidFill>
                <a:cs typeface="Arial" pitchFamily="34" charset="0"/>
              </a:rPr>
              <a:t>FT</a:t>
            </a:r>
            <a:r>
              <a:rPr lang="en-US" sz="2000" dirty="0">
                <a:solidFill>
                  <a:schemeClr val="tx1"/>
                </a:solidFill>
                <a:cs typeface="Arial" pitchFamily="34" charset="0"/>
              </a:rPr>
              <a:t>, </a:t>
            </a:r>
            <a:r>
              <a:rPr lang="en-US" sz="2000" dirty="0" smtClean="0">
                <a:solidFill>
                  <a:schemeClr val="tx1"/>
                </a:solidFill>
                <a:cs typeface="Arial" pitchFamily="34" charset="0"/>
              </a:rPr>
              <a:t>“s”, </a:t>
            </a:r>
            <a:r>
              <a:rPr lang="en-US" sz="2000" dirty="0">
                <a:solidFill>
                  <a:srgbClr val="00B050"/>
                </a:solidFill>
                <a:cs typeface="Arial" pitchFamily="34" charset="0"/>
              </a:rPr>
              <a:t>DT</a:t>
            </a:r>
            <a:r>
              <a:rPr lang="en-US" sz="2000" dirty="0">
                <a:solidFill>
                  <a:schemeClr val="tx1"/>
                </a:solidFill>
                <a:cs typeface="Arial" pitchFamily="34" charset="0"/>
              </a:rPr>
              <a:t>, </a:t>
            </a:r>
            <a:r>
              <a:rPr lang="en-US" sz="2000" dirty="0" smtClean="0">
                <a:solidFill>
                  <a:schemeClr val="tx1"/>
                </a:solidFill>
                <a:cs typeface="Arial" pitchFamily="34" charset="0"/>
              </a:rPr>
              <a:t>…..</a:t>
            </a:r>
            <a:endParaRPr lang="en-US" sz="2000" dirty="0">
              <a:solidFill>
                <a:schemeClr val="tx1"/>
              </a:solidFill>
              <a:cs typeface="Arial" pitchFamily="34" charset="0"/>
            </a:endParaRPr>
          </a:p>
        </p:txBody>
      </p:sp>
      <p:cxnSp>
        <p:nvCxnSpPr>
          <p:cNvPr id="12" name="Straight Arrow Connector 11"/>
          <p:cNvCxnSpPr>
            <a:endCxn id="96" idx="0"/>
          </p:cNvCxnSpPr>
          <p:nvPr/>
        </p:nvCxnSpPr>
        <p:spPr>
          <a:xfrm flipH="1">
            <a:off x="18198534" y="8305800"/>
            <a:ext cx="1705994" cy="5334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19904528" y="6629400"/>
            <a:ext cx="0" cy="4572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8" idx="2"/>
            <a:endCxn id="97" idx="0"/>
          </p:cNvCxnSpPr>
          <p:nvPr/>
        </p:nvCxnSpPr>
        <p:spPr>
          <a:xfrm>
            <a:off x="19909292" y="8305800"/>
            <a:ext cx="1502908" cy="130174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19507200" y="10210800"/>
            <a:ext cx="3810000" cy="18288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defRPr/>
            </a:pPr>
            <a:r>
              <a:rPr lang="en-US" sz="2000" dirty="0" smtClean="0">
                <a:solidFill>
                  <a:srgbClr val="FF0000"/>
                </a:solidFill>
                <a:cs typeface="Arial" pitchFamily="34" charset="0"/>
              </a:rPr>
              <a:t>1</a:t>
            </a:r>
            <a:r>
              <a:rPr lang="en-US" sz="2000" dirty="0" smtClean="0">
                <a:solidFill>
                  <a:schemeClr val="tx1"/>
                </a:solidFill>
                <a:cs typeface="Arial" pitchFamily="34" charset="0"/>
              </a:rPr>
              <a:t>, </a:t>
            </a:r>
            <a:r>
              <a:rPr lang="en-US" sz="2000" dirty="0">
                <a:solidFill>
                  <a:schemeClr val="tx1"/>
                </a:solidFill>
                <a:cs typeface="Arial" pitchFamily="34" charset="0"/>
              </a:rPr>
              <a:t>80, </a:t>
            </a:r>
            <a:r>
              <a:rPr lang="en-US" sz="2000" dirty="0">
                <a:solidFill>
                  <a:srgbClr val="00B050"/>
                </a:solidFill>
                <a:cs typeface="Arial" pitchFamily="34" charset="0"/>
              </a:rPr>
              <a:t>92</a:t>
            </a:r>
            <a:r>
              <a:rPr lang="en-US" sz="2000" dirty="0">
                <a:solidFill>
                  <a:schemeClr val="tx1"/>
                </a:solidFill>
                <a:cs typeface="Arial" pitchFamily="34" charset="0"/>
              </a:rPr>
              <a:t>, </a:t>
            </a:r>
            <a:r>
              <a:rPr lang="en-US" sz="2000" dirty="0">
                <a:solidFill>
                  <a:srgbClr val="FF0000"/>
                </a:solidFill>
                <a:cs typeface="Arial" pitchFamily="34" charset="0"/>
              </a:rPr>
              <a:t>82</a:t>
            </a:r>
            <a:r>
              <a:rPr lang="en-US" sz="2000" dirty="0">
                <a:solidFill>
                  <a:schemeClr val="tx1"/>
                </a:solidFill>
                <a:cs typeface="Arial" pitchFamily="34" charset="0"/>
              </a:rPr>
              <a:t>, 65, </a:t>
            </a:r>
            <a:r>
              <a:rPr lang="en-US" sz="2000" dirty="0">
                <a:solidFill>
                  <a:srgbClr val="00B050"/>
                </a:solidFill>
                <a:cs typeface="Arial" pitchFamily="34" charset="0"/>
              </a:rPr>
              <a:t>141</a:t>
            </a:r>
            <a:r>
              <a:rPr lang="en-US" sz="2000" dirty="0">
                <a:solidFill>
                  <a:schemeClr val="tx1"/>
                </a:solidFill>
                <a:cs typeface="Arial" pitchFamily="34" charset="0"/>
              </a:rPr>
              <a:t>, </a:t>
            </a:r>
            <a:r>
              <a:rPr lang="en-US" sz="2000" dirty="0">
                <a:solidFill>
                  <a:srgbClr val="FF0000"/>
                </a:solidFill>
                <a:cs typeface="Arial" pitchFamily="34" charset="0"/>
              </a:rPr>
              <a:t>69</a:t>
            </a:r>
            <a:r>
              <a:rPr lang="en-US" sz="2000" dirty="0">
                <a:solidFill>
                  <a:schemeClr val="tx1"/>
                </a:solidFill>
                <a:cs typeface="Arial" pitchFamily="34" charset="0"/>
              </a:rPr>
              <a:t>, 83, </a:t>
            </a:r>
            <a:r>
              <a:rPr lang="en-US" sz="2000" dirty="0">
                <a:solidFill>
                  <a:srgbClr val="00B050"/>
                </a:solidFill>
                <a:cs typeface="Arial" pitchFamily="34" charset="0"/>
              </a:rPr>
              <a:t>58</a:t>
            </a:r>
            <a:r>
              <a:rPr lang="en-US" sz="2000" dirty="0" smtClean="0">
                <a:solidFill>
                  <a:schemeClr val="tx1"/>
                </a:solidFill>
                <a:cs typeface="Arial" pitchFamily="34" charset="0"/>
              </a:rPr>
              <a:t>, </a:t>
            </a:r>
          </a:p>
          <a:p>
            <a:pPr>
              <a:defRPr/>
            </a:pPr>
            <a:r>
              <a:rPr lang="en-US" sz="2000" dirty="0" smtClean="0">
                <a:solidFill>
                  <a:srgbClr val="FF0000"/>
                </a:solidFill>
                <a:cs typeface="Arial" pitchFamily="34" charset="0"/>
              </a:rPr>
              <a:t>1</a:t>
            </a:r>
            <a:r>
              <a:rPr lang="en-US" sz="2000" dirty="0" smtClean="0">
                <a:solidFill>
                  <a:schemeClr val="tx1"/>
                </a:solidFill>
                <a:cs typeface="Arial" pitchFamily="34" charset="0"/>
              </a:rPr>
              <a:t>, </a:t>
            </a:r>
            <a:r>
              <a:rPr lang="en-US" sz="2000" dirty="0">
                <a:solidFill>
                  <a:schemeClr val="tx1"/>
                </a:solidFill>
                <a:cs typeface="Arial" pitchFamily="34" charset="0"/>
              </a:rPr>
              <a:t>65, </a:t>
            </a:r>
            <a:r>
              <a:rPr lang="en-US" sz="2000" dirty="0">
                <a:solidFill>
                  <a:srgbClr val="00B050"/>
                </a:solidFill>
                <a:cs typeface="Arial" pitchFamily="34" charset="0"/>
              </a:rPr>
              <a:t>141</a:t>
            </a:r>
            <a:r>
              <a:rPr lang="en-US" sz="2000" dirty="0">
                <a:solidFill>
                  <a:schemeClr val="tx1"/>
                </a:solidFill>
                <a:cs typeface="Arial" pitchFamily="34" charset="0"/>
              </a:rPr>
              <a:t>, </a:t>
            </a:r>
            <a:r>
              <a:rPr lang="en-US" sz="2000" dirty="0">
                <a:solidFill>
                  <a:srgbClr val="FF0000"/>
                </a:solidFill>
                <a:cs typeface="Arial" pitchFamily="34" charset="0"/>
              </a:rPr>
              <a:t>69</a:t>
            </a:r>
            <a:r>
              <a:rPr lang="en-US" sz="2000" dirty="0">
                <a:solidFill>
                  <a:schemeClr val="tx1"/>
                </a:solidFill>
                <a:cs typeface="Arial" pitchFamily="34" charset="0"/>
              </a:rPr>
              <a:t>, 83, </a:t>
            </a:r>
            <a:r>
              <a:rPr lang="en-US" sz="2000" dirty="0">
                <a:solidFill>
                  <a:srgbClr val="00B050"/>
                </a:solidFill>
                <a:cs typeface="Arial" pitchFamily="34" charset="0"/>
              </a:rPr>
              <a:t>58</a:t>
            </a:r>
            <a:r>
              <a:rPr lang="en-US" sz="2000" dirty="0">
                <a:solidFill>
                  <a:schemeClr val="tx1"/>
                </a:solidFill>
                <a:cs typeface="Arial" pitchFamily="34" charset="0"/>
              </a:rPr>
              <a:t>, </a:t>
            </a:r>
            <a:r>
              <a:rPr lang="en-US" sz="2000" dirty="0" smtClean="0">
                <a:solidFill>
                  <a:srgbClr val="FF0000"/>
                </a:solidFill>
                <a:cs typeface="Arial" pitchFamily="34" charset="0"/>
              </a:rPr>
              <a:t>92</a:t>
            </a:r>
            <a:r>
              <a:rPr lang="en-US" sz="2000" dirty="0">
                <a:solidFill>
                  <a:schemeClr val="tx1"/>
                </a:solidFill>
                <a:cs typeface="Arial" pitchFamily="34" charset="0"/>
              </a:rPr>
              <a:t>, 83, </a:t>
            </a:r>
            <a:r>
              <a:rPr lang="en-US" sz="2000" dirty="0">
                <a:solidFill>
                  <a:srgbClr val="00B050"/>
                </a:solidFill>
                <a:cs typeface="Arial" pitchFamily="34" charset="0"/>
              </a:rPr>
              <a:t>76</a:t>
            </a:r>
            <a:r>
              <a:rPr lang="en-US" sz="2000" dirty="0" smtClean="0">
                <a:solidFill>
                  <a:schemeClr val="tx1"/>
                </a:solidFill>
                <a:cs typeface="Arial" pitchFamily="34" charset="0"/>
              </a:rPr>
              <a:t>,</a:t>
            </a:r>
          </a:p>
          <a:p>
            <a:pPr>
              <a:defRPr/>
            </a:pPr>
            <a:r>
              <a:rPr lang="en-US" sz="2000" dirty="0" smtClean="0">
                <a:solidFill>
                  <a:srgbClr val="FF0000"/>
                </a:solidFill>
                <a:cs typeface="Arial" pitchFamily="34" charset="0"/>
              </a:rPr>
              <a:t>1</a:t>
            </a:r>
            <a:r>
              <a:rPr lang="en-US" sz="2000" dirty="0" smtClean="0">
                <a:solidFill>
                  <a:schemeClr val="tx1"/>
                </a:solidFill>
                <a:cs typeface="Arial" pitchFamily="34" charset="0"/>
              </a:rPr>
              <a:t>, </a:t>
            </a:r>
            <a:r>
              <a:rPr lang="en-US" sz="2000" dirty="0">
                <a:solidFill>
                  <a:schemeClr val="tx1"/>
                </a:solidFill>
                <a:cs typeface="Arial" pitchFamily="34" charset="0"/>
              </a:rPr>
              <a:t>83, </a:t>
            </a:r>
            <a:r>
              <a:rPr lang="en-US" sz="2000" dirty="0">
                <a:solidFill>
                  <a:srgbClr val="00B050"/>
                </a:solidFill>
                <a:cs typeface="Arial" pitchFamily="34" charset="0"/>
              </a:rPr>
              <a:t>58</a:t>
            </a:r>
            <a:r>
              <a:rPr lang="en-US" sz="2000" dirty="0">
                <a:solidFill>
                  <a:schemeClr val="tx1"/>
                </a:solidFill>
                <a:cs typeface="Arial" pitchFamily="34" charset="0"/>
              </a:rPr>
              <a:t>, </a:t>
            </a:r>
            <a:r>
              <a:rPr lang="en-US" sz="2000" dirty="0">
                <a:solidFill>
                  <a:srgbClr val="FF0000"/>
                </a:solidFill>
                <a:cs typeface="Arial" pitchFamily="34" charset="0"/>
              </a:rPr>
              <a:t>92</a:t>
            </a:r>
            <a:r>
              <a:rPr lang="en-US" sz="2000" dirty="0">
                <a:solidFill>
                  <a:schemeClr val="tx1"/>
                </a:solidFill>
                <a:cs typeface="Arial" pitchFamily="34" charset="0"/>
              </a:rPr>
              <a:t>, 83, </a:t>
            </a:r>
            <a:r>
              <a:rPr lang="en-US" sz="2000" dirty="0">
                <a:solidFill>
                  <a:srgbClr val="00B050"/>
                </a:solidFill>
                <a:cs typeface="Arial" pitchFamily="34" charset="0"/>
              </a:rPr>
              <a:t>76</a:t>
            </a:r>
            <a:r>
              <a:rPr lang="en-US" sz="2000" dirty="0">
                <a:solidFill>
                  <a:schemeClr val="tx1"/>
                </a:solidFill>
                <a:cs typeface="Arial" pitchFamily="34" charset="0"/>
              </a:rPr>
              <a:t>,</a:t>
            </a:r>
            <a:r>
              <a:rPr lang="en-US" sz="2000" dirty="0" smtClean="0">
                <a:solidFill>
                  <a:schemeClr val="tx1"/>
                </a:solidFill>
                <a:cs typeface="Arial" pitchFamily="34" charset="0"/>
              </a:rPr>
              <a:t> </a:t>
            </a:r>
            <a:r>
              <a:rPr lang="en-US" sz="2000" dirty="0" smtClean="0">
                <a:solidFill>
                  <a:srgbClr val="FF0000"/>
                </a:solidFill>
                <a:cs typeface="Arial" pitchFamily="34" charset="0"/>
              </a:rPr>
              <a:t>126</a:t>
            </a:r>
            <a:r>
              <a:rPr lang="en-US" sz="2000" dirty="0">
                <a:solidFill>
                  <a:schemeClr val="tx1"/>
                </a:solidFill>
                <a:cs typeface="Arial" pitchFamily="34" charset="0"/>
              </a:rPr>
              <a:t>, 87, </a:t>
            </a:r>
            <a:r>
              <a:rPr lang="en-US" sz="2000" dirty="0">
                <a:solidFill>
                  <a:srgbClr val="00B050"/>
                </a:solidFill>
                <a:cs typeface="Arial" pitchFamily="34" charset="0"/>
              </a:rPr>
              <a:t>75</a:t>
            </a:r>
            <a:r>
              <a:rPr lang="en-US" sz="2000" dirty="0">
                <a:solidFill>
                  <a:schemeClr val="tx1"/>
                </a:solidFill>
                <a:cs typeface="Arial" pitchFamily="34" charset="0"/>
              </a:rPr>
              <a:t>, </a:t>
            </a:r>
            <a:endParaRPr lang="en-US" sz="2000" dirty="0" smtClean="0">
              <a:solidFill>
                <a:schemeClr val="tx1"/>
              </a:solidFill>
              <a:cs typeface="Arial" pitchFamily="34" charset="0"/>
            </a:endParaRPr>
          </a:p>
          <a:p>
            <a:pPr>
              <a:defRPr/>
            </a:pPr>
            <a:r>
              <a:rPr lang="en-US" sz="2000" dirty="0" smtClean="0">
                <a:solidFill>
                  <a:srgbClr val="FF0000"/>
                </a:solidFill>
                <a:cs typeface="Arial" pitchFamily="34" charset="0"/>
              </a:rPr>
              <a:t>1</a:t>
            </a:r>
            <a:r>
              <a:rPr lang="en-US" sz="2000" dirty="0" smtClean="0">
                <a:solidFill>
                  <a:schemeClr val="tx1"/>
                </a:solidFill>
                <a:cs typeface="Arial" pitchFamily="34" charset="0"/>
              </a:rPr>
              <a:t>, </a:t>
            </a:r>
            <a:r>
              <a:rPr lang="en-US" sz="2000" dirty="0">
                <a:solidFill>
                  <a:schemeClr val="tx1"/>
                </a:solidFill>
                <a:cs typeface="Arial" pitchFamily="34" charset="0"/>
              </a:rPr>
              <a:t>83, </a:t>
            </a:r>
            <a:r>
              <a:rPr lang="en-US" sz="2000" dirty="0">
                <a:solidFill>
                  <a:srgbClr val="00B050"/>
                </a:solidFill>
                <a:cs typeface="Arial" pitchFamily="34" charset="0"/>
              </a:rPr>
              <a:t>76</a:t>
            </a:r>
            <a:r>
              <a:rPr lang="en-US" sz="2000" dirty="0">
                <a:solidFill>
                  <a:schemeClr val="tx1"/>
                </a:solidFill>
                <a:cs typeface="Arial" pitchFamily="34" charset="0"/>
              </a:rPr>
              <a:t>, </a:t>
            </a:r>
            <a:r>
              <a:rPr lang="en-US" sz="2000" dirty="0">
                <a:solidFill>
                  <a:srgbClr val="FF0000"/>
                </a:solidFill>
                <a:cs typeface="Arial" pitchFamily="34" charset="0"/>
              </a:rPr>
              <a:t>126</a:t>
            </a:r>
            <a:r>
              <a:rPr lang="en-US" sz="2000" dirty="0">
                <a:solidFill>
                  <a:schemeClr val="tx1"/>
                </a:solidFill>
                <a:cs typeface="Arial" pitchFamily="34" charset="0"/>
              </a:rPr>
              <a:t>, 87, </a:t>
            </a:r>
            <a:r>
              <a:rPr lang="en-US" sz="2000" dirty="0">
                <a:solidFill>
                  <a:srgbClr val="00B050"/>
                </a:solidFill>
                <a:cs typeface="Arial" pitchFamily="34" charset="0"/>
              </a:rPr>
              <a:t>75</a:t>
            </a:r>
            <a:r>
              <a:rPr lang="en-US" sz="2000" dirty="0">
                <a:solidFill>
                  <a:schemeClr val="tx1"/>
                </a:solidFill>
                <a:cs typeface="Arial" pitchFamily="34" charset="0"/>
              </a:rPr>
              <a:t>, </a:t>
            </a:r>
            <a:r>
              <a:rPr lang="en-US" sz="2000" dirty="0" smtClean="0">
                <a:solidFill>
                  <a:srgbClr val="FF0000"/>
                </a:solidFill>
                <a:cs typeface="Arial" pitchFamily="34" charset="0"/>
              </a:rPr>
              <a:t>23</a:t>
            </a:r>
            <a:r>
              <a:rPr lang="en-US" sz="2000" dirty="0">
                <a:solidFill>
                  <a:schemeClr val="tx1"/>
                </a:solidFill>
                <a:cs typeface="Arial" pitchFamily="34" charset="0"/>
              </a:rPr>
              <a:t>, 79, </a:t>
            </a:r>
            <a:r>
              <a:rPr lang="en-US" sz="2000" dirty="0">
                <a:solidFill>
                  <a:srgbClr val="00B050"/>
                </a:solidFill>
                <a:cs typeface="Arial" pitchFamily="34" charset="0"/>
              </a:rPr>
              <a:t>75</a:t>
            </a:r>
            <a:r>
              <a:rPr lang="en-US" sz="2000" dirty="0">
                <a:solidFill>
                  <a:schemeClr val="tx1"/>
                </a:solidFill>
                <a:cs typeface="Arial" pitchFamily="34" charset="0"/>
              </a:rPr>
              <a:t>, </a:t>
            </a:r>
            <a:endParaRPr lang="en-US" sz="2000" dirty="0" smtClean="0">
              <a:solidFill>
                <a:schemeClr val="tx1"/>
              </a:solidFill>
              <a:cs typeface="Arial" pitchFamily="34" charset="0"/>
            </a:endParaRPr>
          </a:p>
          <a:p>
            <a:pPr>
              <a:defRPr/>
            </a:pPr>
            <a:r>
              <a:rPr lang="en-US" sz="2000" dirty="0">
                <a:solidFill>
                  <a:srgbClr val="FF0000"/>
                </a:solidFill>
                <a:cs typeface="Arial" pitchFamily="34" charset="0"/>
              </a:rPr>
              <a:t>1</a:t>
            </a:r>
            <a:r>
              <a:rPr lang="en-US" sz="2000" dirty="0" smtClean="0">
                <a:solidFill>
                  <a:schemeClr val="tx1"/>
                </a:solidFill>
                <a:cs typeface="Arial" pitchFamily="34" charset="0"/>
              </a:rPr>
              <a:t>, </a:t>
            </a:r>
            <a:r>
              <a:rPr lang="en-US" sz="2000" dirty="0">
                <a:solidFill>
                  <a:schemeClr val="tx1"/>
                </a:solidFill>
                <a:cs typeface="Arial" pitchFamily="34" charset="0"/>
              </a:rPr>
              <a:t>87, </a:t>
            </a:r>
            <a:r>
              <a:rPr lang="en-US" sz="2000" dirty="0">
                <a:solidFill>
                  <a:srgbClr val="00B050"/>
                </a:solidFill>
                <a:cs typeface="Arial" pitchFamily="34" charset="0"/>
              </a:rPr>
              <a:t>75</a:t>
            </a:r>
            <a:r>
              <a:rPr lang="en-US" sz="2000" dirty="0">
                <a:solidFill>
                  <a:schemeClr val="tx1"/>
                </a:solidFill>
                <a:cs typeface="Arial" pitchFamily="34" charset="0"/>
              </a:rPr>
              <a:t>, </a:t>
            </a:r>
            <a:r>
              <a:rPr lang="en-US" sz="2000" dirty="0">
                <a:solidFill>
                  <a:srgbClr val="FF0000"/>
                </a:solidFill>
                <a:cs typeface="Arial" pitchFamily="34" charset="0"/>
              </a:rPr>
              <a:t>23</a:t>
            </a:r>
            <a:r>
              <a:rPr lang="en-US" sz="2000" dirty="0">
                <a:solidFill>
                  <a:schemeClr val="tx1"/>
                </a:solidFill>
                <a:cs typeface="Arial" pitchFamily="34" charset="0"/>
              </a:rPr>
              <a:t>, 79, </a:t>
            </a:r>
            <a:r>
              <a:rPr lang="en-US" sz="2000" dirty="0">
                <a:solidFill>
                  <a:srgbClr val="00B050"/>
                </a:solidFill>
                <a:cs typeface="Arial" pitchFamily="34" charset="0"/>
              </a:rPr>
              <a:t>75</a:t>
            </a:r>
            <a:r>
              <a:rPr lang="en-US" sz="2000" dirty="0">
                <a:solidFill>
                  <a:schemeClr val="tx1"/>
                </a:solidFill>
                <a:cs typeface="Arial" pitchFamily="34" charset="0"/>
              </a:rPr>
              <a:t>, </a:t>
            </a:r>
            <a:r>
              <a:rPr lang="en-US" sz="2000" dirty="0" smtClean="0">
                <a:solidFill>
                  <a:srgbClr val="FF0000"/>
                </a:solidFill>
                <a:cs typeface="Arial" pitchFamily="34" charset="0"/>
              </a:rPr>
              <a:t>28</a:t>
            </a:r>
            <a:r>
              <a:rPr lang="en-US" sz="2000" dirty="0">
                <a:solidFill>
                  <a:schemeClr val="tx1"/>
                </a:solidFill>
                <a:cs typeface="Arial" pitchFamily="34" charset="0"/>
              </a:rPr>
              <a:t>, 82, </a:t>
            </a:r>
            <a:r>
              <a:rPr lang="en-US" sz="2000" dirty="0">
                <a:solidFill>
                  <a:srgbClr val="00B050"/>
                </a:solidFill>
                <a:cs typeface="Arial" pitchFamily="34" charset="0"/>
              </a:rPr>
              <a:t>62</a:t>
            </a:r>
            <a:r>
              <a:rPr lang="en-US" sz="2000" dirty="0">
                <a:solidFill>
                  <a:schemeClr val="tx1"/>
                </a:solidFill>
                <a:cs typeface="Arial" pitchFamily="34" charset="0"/>
              </a:rPr>
              <a:t>, </a:t>
            </a:r>
          </a:p>
          <a:p>
            <a:pPr>
              <a:defRPr/>
            </a:pPr>
            <a:r>
              <a:rPr lang="en-US" sz="2000" dirty="0" smtClean="0">
                <a:solidFill>
                  <a:srgbClr val="FF0000"/>
                </a:solidFill>
                <a:cs typeface="Arial" pitchFamily="34" charset="0"/>
              </a:rPr>
              <a:t>1</a:t>
            </a:r>
            <a:r>
              <a:rPr lang="en-US" sz="2000" dirty="0" smtClean="0">
                <a:solidFill>
                  <a:schemeClr val="tx1"/>
                </a:solidFill>
                <a:cs typeface="Arial" pitchFamily="34" charset="0"/>
              </a:rPr>
              <a:t>, </a:t>
            </a:r>
            <a:r>
              <a:rPr lang="en-US" sz="2000" dirty="0">
                <a:solidFill>
                  <a:schemeClr val="tx1"/>
                </a:solidFill>
                <a:cs typeface="Arial" pitchFamily="34" charset="0"/>
              </a:rPr>
              <a:t>79, </a:t>
            </a:r>
            <a:r>
              <a:rPr lang="en-US" sz="2000" dirty="0">
                <a:solidFill>
                  <a:srgbClr val="00B050"/>
                </a:solidFill>
                <a:cs typeface="Arial" pitchFamily="34" charset="0"/>
              </a:rPr>
              <a:t>75</a:t>
            </a:r>
            <a:r>
              <a:rPr lang="en-US" sz="2000" dirty="0">
                <a:solidFill>
                  <a:schemeClr val="tx1"/>
                </a:solidFill>
                <a:cs typeface="Arial" pitchFamily="34" charset="0"/>
              </a:rPr>
              <a:t>, </a:t>
            </a:r>
            <a:r>
              <a:rPr lang="en-US" sz="2000" dirty="0">
                <a:solidFill>
                  <a:srgbClr val="FF0000"/>
                </a:solidFill>
                <a:cs typeface="Arial" pitchFamily="34" charset="0"/>
              </a:rPr>
              <a:t>28</a:t>
            </a:r>
            <a:r>
              <a:rPr lang="en-US" sz="2000" dirty="0">
                <a:solidFill>
                  <a:schemeClr val="tx1"/>
                </a:solidFill>
                <a:cs typeface="Arial" pitchFamily="34" charset="0"/>
              </a:rPr>
              <a:t>, 82, </a:t>
            </a:r>
            <a:r>
              <a:rPr lang="en-US" sz="2000" dirty="0">
                <a:solidFill>
                  <a:srgbClr val="00B050"/>
                </a:solidFill>
                <a:cs typeface="Arial" pitchFamily="34" charset="0"/>
              </a:rPr>
              <a:t>62</a:t>
            </a:r>
            <a:r>
              <a:rPr lang="en-US" sz="2000" dirty="0">
                <a:solidFill>
                  <a:schemeClr val="tx1"/>
                </a:solidFill>
                <a:cs typeface="Arial" pitchFamily="34" charset="0"/>
              </a:rPr>
              <a:t>, </a:t>
            </a:r>
            <a:r>
              <a:rPr lang="en-US" sz="2000" dirty="0" smtClean="0">
                <a:solidFill>
                  <a:srgbClr val="FF0000"/>
                </a:solidFill>
                <a:cs typeface="Arial" pitchFamily="34" charset="0"/>
              </a:rPr>
              <a:t>88</a:t>
            </a:r>
            <a:r>
              <a:rPr lang="en-US" sz="2000" dirty="0">
                <a:solidFill>
                  <a:schemeClr val="tx1"/>
                </a:solidFill>
                <a:cs typeface="Arial" pitchFamily="34" charset="0"/>
              </a:rPr>
              <a:t>, 68, </a:t>
            </a:r>
            <a:r>
              <a:rPr lang="en-US" sz="2000" dirty="0">
                <a:solidFill>
                  <a:srgbClr val="00B050"/>
                </a:solidFill>
                <a:cs typeface="Arial" pitchFamily="34" charset="0"/>
              </a:rPr>
              <a:t>97</a:t>
            </a:r>
            <a:r>
              <a:rPr lang="en-US" sz="2000" dirty="0">
                <a:solidFill>
                  <a:schemeClr val="tx1"/>
                </a:solidFill>
                <a:cs typeface="Arial" pitchFamily="34" charset="0"/>
              </a:rPr>
              <a:t>, </a:t>
            </a:r>
            <a:endParaRPr lang="en-US" sz="2000" dirty="0">
              <a:solidFill>
                <a:schemeClr val="tx1"/>
              </a:solidFill>
              <a:cs typeface="Arial" pitchFamily="34" charset="0"/>
            </a:endParaRPr>
          </a:p>
        </p:txBody>
      </p:sp>
      <p:sp>
        <p:nvSpPr>
          <p:cNvPr id="114" name="Rectangle 113"/>
          <p:cNvSpPr/>
          <p:nvPr/>
        </p:nvSpPr>
        <p:spPr>
          <a:xfrm>
            <a:off x="723900" y="11125200"/>
            <a:ext cx="8001000" cy="10287000"/>
          </a:xfrm>
          <a:prstGeom prst="rect">
            <a:avLst/>
          </a:prstGeom>
          <a:solidFill>
            <a:schemeClr val="bg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just"/>
            <a:r>
              <a:rPr lang="en-US" sz="2400" dirty="0">
                <a:solidFill>
                  <a:schemeClr val="tx1"/>
                </a:solidFill>
              </a:rPr>
              <a:t>To collect user typing haptic data, we built a windows application to measure the flight and press time of each letter in milliseconds as the user </a:t>
            </a:r>
            <a:r>
              <a:rPr lang="en-US" sz="2400" dirty="0" smtClean="0">
                <a:solidFill>
                  <a:schemeClr val="tx1"/>
                </a:solidFill>
              </a:rPr>
              <a:t>types as it runs. </a:t>
            </a:r>
            <a:r>
              <a:rPr lang="en-US" sz="2400" dirty="0">
                <a:solidFill>
                  <a:schemeClr val="tx1"/>
                </a:solidFill>
              </a:rPr>
              <a:t> </a:t>
            </a:r>
            <a:r>
              <a:rPr lang="en-US" sz="2400" dirty="0" smtClean="0">
                <a:solidFill>
                  <a:schemeClr val="tx1"/>
                </a:solidFill>
              </a:rPr>
              <a:t>The </a:t>
            </a:r>
            <a:r>
              <a:rPr lang="en-US" sz="2400" dirty="0">
                <a:solidFill>
                  <a:schemeClr val="tx1"/>
                </a:solidFill>
              </a:rPr>
              <a:t>data is recorded to a CSV file, where each word populates a line of data. For our </a:t>
            </a:r>
            <a:r>
              <a:rPr lang="en-US" sz="2400" dirty="0" smtClean="0">
                <a:solidFill>
                  <a:schemeClr val="tx1"/>
                </a:solidFill>
              </a:rPr>
              <a:t>multi-word classifier</a:t>
            </a:r>
            <a:r>
              <a:rPr lang="en-US" sz="2400" dirty="0">
                <a:solidFill>
                  <a:schemeClr val="tx1"/>
                </a:solidFill>
              </a:rPr>
              <a:t>, </a:t>
            </a:r>
            <a:r>
              <a:rPr lang="en-US" sz="2400" dirty="0" smtClean="0">
                <a:solidFill>
                  <a:schemeClr val="tx1"/>
                </a:solidFill>
              </a:rPr>
              <a:t>an additional “3-gram” </a:t>
            </a:r>
            <a:r>
              <a:rPr lang="en-US" sz="2400" dirty="0" err="1">
                <a:solidFill>
                  <a:schemeClr val="tx1"/>
                </a:solidFill>
              </a:rPr>
              <a:t>matlab</a:t>
            </a:r>
            <a:r>
              <a:rPr lang="en-US" sz="2400" dirty="0">
                <a:solidFill>
                  <a:schemeClr val="tx1"/>
                </a:solidFill>
              </a:rPr>
              <a:t> script parses this text file and breaks it into combinations of </a:t>
            </a:r>
            <a:r>
              <a:rPr lang="en-US" sz="2400" i="1" dirty="0">
                <a:solidFill>
                  <a:schemeClr val="tx1"/>
                </a:solidFill>
              </a:rPr>
              <a:t>3</a:t>
            </a:r>
            <a:r>
              <a:rPr lang="en-US" sz="2400" dirty="0" smtClean="0">
                <a:solidFill>
                  <a:schemeClr val="tx1"/>
                </a:solidFill>
              </a:rPr>
              <a:t> </a:t>
            </a:r>
            <a:r>
              <a:rPr lang="en-US" sz="2400" dirty="0">
                <a:solidFill>
                  <a:schemeClr val="tx1"/>
                </a:solidFill>
              </a:rPr>
              <a:t>letters that appears in the given word. </a:t>
            </a:r>
            <a:r>
              <a:rPr lang="en-US" sz="2400" dirty="0" smtClean="0">
                <a:solidFill>
                  <a:schemeClr val="tx1"/>
                </a:solidFill>
              </a:rPr>
              <a:t> For example,  “Password” would be broken down as follows:</a:t>
            </a:r>
          </a:p>
          <a:p>
            <a:pPr algn="just"/>
            <a:endParaRPr lang="en-US" sz="2400" dirty="0">
              <a:solidFill>
                <a:schemeClr val="tx1"/>
              </a:solidFill>
            </a:endParaRPr>
          </a:p>
          <a:p>
            <a:pPr algn="just"/>
            <a:endParaRPr lang="en-US" sz="2400" dirty="0" smtClean="0">
              <a:solidFill>
                <a:schemeClr val="tx1"/>
              </a:solidFill>
            </a:endParaRPr>
          </a:p>
          <a:p>
            <a:pPr algn="just"/>
            <a:endParaRPr lang="en-US" sz="2400" dirty="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a:solidFill>
                <a:schemeClr val="tx1"/>
              </a:solidFill>
            </a:endParaRPr>
          </a:p>
          <a:p>
            <a:pPr algn="just"/>
            <a:endParaRPr lang="en-US" sz="2400" dirty="0" smtClean="0">
              <a:solidFill>
                <a:schemeClr val="tx1"/>
              </a:solidFill>
            </a:endParaRPr>
          </a:p>
          <a:p>
            <a:pPr algn="just"/>
            <a:endParaRPr lang="en-US" sz="2400" dirty="0">
              <a:solidFill>
                <a:schemeClr val="tx1"/>
              </a:solidFill>
            </a:endParaRPr>
          </a:p>
          <a:p>
            <a:pPr algn="just"/>
            <a:endParaRPr lang="en-US" sz="2400" dirty="0" smtClean="0">
              <a:solidFill>
                <a:schemeClr val="tx1"/>
              </a:solidFill>
            </a:endParaRPr>
          </a:p>
          <a:p>
            <a:pPr algn="just"/>
            <a:endParaRPr lang="en-US" sz="2400" dirty="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cs typeface="Arial" pitchFamily="34" charset="0"/>
            </a:endParaRPr>
          </a:p>
          <a:p>
            <a:pPr algn="just"/>
            <a:r>
              <a:rPr lang="en-US" sz="2400" dirty="0" smtClean="0">
                <a:solidFill>
                  <a:schemeClr val="tx1"/>
                </a:solidFill>
                <a:cs typeface="Arial" pitchFamily="34" charset="0"/>
              </a:rPr>
              <a:t>We asked te</a:t>
            </a:r>
            <a:r>
              <a:rPr lang="en-US" sz="2400" dirty="0" smtClean="0">
                <a:solidFill>
                  <a:schemeClr val="tx1"/>
                </a:solidFill>
                <a:cs typeface="Arial" pitchFamily="34" charset="0"/>
              </a:rPr>
              <a:t>n other people to use this application to type the string “password” fifty times, recording the results in multiple CSV files as training data for our single-word typing classifier.</a:t>
            </a:r>
          </a:p>
          <a:p>
            <a:pPr algn="just"/>
            <a:endParaRPr lang="en-US" sz="2400" dirty="0">
              <a:solidFill>
                <a:schemeClr val="tx1"/>
              </a:solidFill>
              <a:cs typeface="Arial" pitchFamily="34" charset="0"/>
            </a:endParaRPr>
          </a:p>
          <a:p>
            <a:pPr algn="just"/>
            <a:r>
              <a:rPr lang="en-US" sz="2400" dirty="0" smtClean="0">
                <a:solidFill>
                  <a:schemeClr val="tx1"/>
                </a:solidFill>
                <a:cs typeface="Arial" pitchFamily="34" charset="0"/>
              </a:rPr>
              <a:t>For our multi-word typing classifier, we had three people type paragraphs of over a thousand words. We input this data into the “3-gram” script.</a:t>
            </a:r>
            <a:endParaRPr lang="en-US" sz="2400" dirty="0">
              <a:solidFill>
                <a:schemeClr val="tx1"/>
              </a:solidFill>
              <a:cs typeface="Arial" pitchFamily="34" charset="0"/>
            </a:endParaRPr>
          </a:p>
        </p:txBody>
      </p:sp>
      <p:sp>
        <p:nvSpPr>
          <p:cNvPr id="116" name="Rectangle 115"/>
          <p:cNvSpPr/>
          <p:nvPr/>
        </p:nvSpPr>
        <p:spPr>
          <a:xfrm>
            <a:off x="1647182" y="9982200"/>
            <a:ext cx="6172200" cy="914400"/>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3600" b="1" dirty="0" smtClean="0">
                <a:solidFill>
                  <a:schemeClr val="tx1"/>
                </a:solidFill>
                <a:latin typeface="Arial" pitchFamily="34" charset="0"/>
                <a:cs typeface="Arial" pitchFamily="34" charset="0"/>
              </a:rPr>
              <a:t>Data Collection</a:t>
            </a:r>
            <a:endParaRPr lang="en-US" sz="3600" b="1" dirty="0">
              <a:solidFill>
                <a:schemeClr val="tx1"/>
              </a:solidFill>
              <a:latin typeface="Arial" pitchFamily="34" charset="0"/>
              <a:cs typeface="Arial" pitchFamily="34"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3782362498"/>
              </p:ext>
            </p:extLst>
          </p:nvPr>
        </p:nvGraphicFramePr>
        <p:xfrm>
          <a:off x="842962" y="14673945"/>
          <a:ext cx="7762878" cy="3392712"/>
        </p:xfrm>
        <a:graphic>
          <a:graphicData uri="http://schemas.openxmlformats.org/drawingml/2006/table">
            <a:tbl>
              <a:tblPr/>
              <a:tblGrid>
                <a:gridCol w="1443038"/>
                <a:gridCol w="1371600"/>
                <a:gridCol w="1066801"/>
                <a:gridCol w="1523999"/>
                <a:gridCol w="1063627"/>
                <a:gridCol w="1293813"/>
              </a:tblGrid>
              <a:tr h="1134108">
                <a:tc>
                  <a:txBody>
                    <a:bodyPr/>
                    <a:lstStyle/>
                    <a:p>
                      <a:pPr rtl="0" fontAlgn="t">
                        <a:spcBef>
                          <a:spcPts val="0"/>
                        </a:spcBef>
                        <a:spcAft>
                          <a:spcPts val="0"/>
                        </a:spcAft>
                      </a:pPr>
                      <a:r>
                        <a:rPr lang="en-US" sz="2000" b="0" i="0" u="none" strike="noStrike" dirty="0">
                          <a:solidFill>
                            <a:srgbClr val="000000"/>
                          </a:solidFill>
                          <a:effectLst/>
                          <a:latin typeface="Calibri"/>
                        </a:rPr>
                        <a:t>Combination</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Flight time between </a:t>
                      </a:r>
                      <a:r>
                        <a:rPr lang="en-US" sz="2000" b="0" i="0" u="none" strike="noStrike" dirty="0" smtClean="0">
                          <a:solidFill>
                            <a:srgbClr val="000000"/>
                          </a:solidFill>
                          <a:effectLst/>
                          <a:latin typeface="Calibri"/>
                        </a:rPr>
                        <a:t>1</a:t>
                      </a:r>
                      <a:r>
                        <a:rPr lang="en-US" sz="2000" b="0" i="0" u="none" strike="noStrike" baseline="30000" dirty="0" smtClean="0">
                          <a:solidFill>
                            <a:srgbClr val="000000"/>
                          </a:solidFill>
                          <a:effectLst/>
                          <a:latin typeface="Calibri"/>
                        </a:rPr>
                        <a:t>st</a:t>
                      </a:r>
                      <a:r>
                        <a:rPr lang="en-US" sz="2000" b="0" i="0" u="none" strike="noStrike" dirty="0" smtClean="0">
                          <a:solidFill>
                            <a:srgbClr val="000000"/>
                          </a:solidFill>
                          <a:effectLst/>
                          <a:latin typeface="Calibri"/>
                        </a:rPr>
                        <a:t>  </a:t>
                      </a:r>
                      <a:r>
                        <a:rPr lang="en-US" sz="2000" b="0" i="0" u="none" strike="noStrike" dirty="0">
                          <a:solidFill>
                            <a:srgbClr val="000000"/>
                          </a:solidFill>
                          <a:effectLst/>
                          <a:latin typeface="Calibri"/>
                        </a:rPr>
                        <a:t>two letters</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Press time of </a:t>
                      </a:r>
                      <a:r>
                        <a:rPr lang="en-US" sz="2000" b="0" i="0" u="none" strike="noStrike" dirty="0" smtClean="0">
                          <a:solidFill>
                            <a:srgbClr val="000000"/>
                          </a:solidFill>
                          <a:effectLst/>
                          <a:latin typeface="Calibri"/>
                        </a:rPr>
                        <a:t>1</a:t>
                      </a:r>
                      <a:r>
                        <a:rPr lang="en-US" sz="2000" b="0" i="0" u="none" strike="noStrike" baseline="30000" dirty="0" smtClean="0">
                          <a:solidFill>
                            <a:srgbClr val="000000"/>
                          </a:solidFill>
                          <a:effectLst/>
                          <a:latin typeface="Calibri"/>
                        </a:rPr>
                        <a:t>st</a:t>
                      </a:r>
                      <a:r>
                        <a:rPr lang="en-US" sz="2000" b="0" i="0" u="none" strike="noStrike" baseline="0" dirty="0" smtClean="0">
                          <a:solidFill>
                            <a:srgbClr val="000000"/>
                          </a:solidFill>
                          <a:effectLst/>
                          <a:latin typeface="Calibri"/>
                        </a:rPr>
                        <a:t> </a:t>
                      </a:r>
                      <a:r>
                        <a:rPr lang="en-US" sz="2000" b="0" i="0" u="none" strike="noStrike" dirty="0" smtClean="0">
                          <a:solidFill>
                            <a:srgbClr val="000000"/>
                          </a:solidFill>
                          <a:effectLst/>
                          <a:latin typeface="Calibri"/>
                        </a:rPr>
                        <a:t> </a:t>
                      </a:r>
                      <a:r>
                        <a:rPr lang="en-US" sz="2000" b="0" i="0" u="none" strike="noStrike" dirty="0">
                          <a:solidFill>
                            <a:srgbClr val="000000"/>
                          </a:solidFill>
                          <a:effectLst/>
                          <a:latin typeface="Calibri"/>
                        </a:rPr>
                        <a:t>letter</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Flight time between </a:t>
                      </a:r>
                      <a:r>
                        <a:rPr lang="en-US" sz="2000" b="0" i="0" u="none" strike="noStrike" dirty="0" smtClean="0">
                          <a:solidFill>
                            <a:srgbClr val="000000"/>
                          </a:solidFill>
                          <a:effectLst/>
                          <a:latin typeface="Calibri"/>
                        </a:rPr>
                        <a:t>2</a:t>
                      </a:r>
                      <a:r>
                        <a:rPr lang="en-US" sz="2000" b="0" i="0" u="none" strike="noStrike" baseline="30000" dirty="0" smtClean="0">
                          <a:solidFill>
                            <a:srgbClr val="000000"/>
                          </a:solidFill>
                          <a:effectLst/>
                          <a:latin typeface="Calibri"/>
                        </a:rPr>
                        <a:t>nd</a:t>
                      </a:r>
                      <a:r>
                        <a:rPr lang="en-US" sz="2000" b="0" i="0" u="none" strike="noStrike" baseline="0" dirty="0" smtClean="0">
                          <a:solidFill>
                            <a:srgbClr val="000000"/>
                          </a:solidFill>
                          <a:effectLst/>
                          <a:latin typeface="Calibri"/>
                        </a:rPr>
                        <a:t> </a:t>
                      </a:r>
                      <a:r>
                        <a:rPr lang="en-US" sz="2000" b="0" i="0" u="none" strike="noStrike" dirty="0" smtClean="0">
                          <a:solidFill>
                            <a:srgbClr val="000000"/>
                          </a:solidFill>
                          <a:effectLst/>
                          <a:latin typeface="Calibri"/>
                        </a:rPr>
                        <a:t>two </a:t>
                      </a:r>
                      <a:r>
                        <a:rPr lang="en-US" sz="2000" b="0" i="0" u="none" strike="noStrike" dirty="0">
                          <a:solidFill>
                            <a:srgbClr val="000000"/>
                          </a:solidFill>
                          <a:effectLst/>
                          <a:latin typeface="Calibri"/>
                        </a:rPr>
                        <a:t>letters</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Press time of </a:t>
                      </a:r>
                      <a:r>
                        <a:rPr lang="en-US" sz="2000" b="0" i="0" u="none" strike="noStrike" dirty="0" smtClean="0">
                          <a:solidFill>
                            <a:srgbClr val="000000"/>
                          </a:solidFill>
                          <a:effectLst/>
                          <a:latin typeface="Calibri"/>
                        </a:rPr>
                        <a:t>2</a:t>
                      </a:r>
                      <a:r>
                        <a:rPr lang="en-US" sz="2000" b="0" i="0" u="none" strike="noStrike" baseline="30000" dirty="0" smtClean="0">
                          <a:solidFill>
                            <a:srgbClr val="000000"/>
                          </a:solidFill>
                          <a:effectLst/>
                          <a:latin typeface="Calibri"/>
                        </a:rPr>
                        <a:t>nd</a:t>
                      </a:r>
                      <a:r>
                        <a:rPr lang="en-US" sz="2000" b="0" i="0" u="none" strike="noStrike" baseline="0" dirty="0" smtClean="0">
                          <a:solidFill>
                            <a:srgbClr val="000000"/>
                          </a:solidFill>
                          <a:effectLst/>
                          <a:latin typeface="Calibri"/>
                        </a:rPr>
                        <a:t> </a:t>
                      </a:r>
                      <a:r>
                        <a:rPr lang="en-US" sz="2000" b="0" i="0" u="none" strike="noStrike" dirty="0" smtClean="0">
                          <a:solidFill>
                            <a:srgbClr val="000000"/>
                          </a:solidFill>
                          <a:effectLst/>
                          <a:latin typeface="Calibri"/>
                        </a:rPr>
                        <a:t>letter</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Press time of </a:t>
                      </a:r>
                      <a:r>
                        <a:rPr lang="en-US" sz="2000" b="0" i="0" u="none" strike="noStrike" dirty="0" smtClean="0">
                          <a:solidFill>
                            <a:srgbClr val="000000"/>
                          </a:solidFill>
                          <a:effectLst/>
                          <a:latin typeface="Calibri"/>
                        </a:rPr>
                        <a:t>3</a:t>
                      </a:r>
                      <a:r>
                        <a:rPr lang="en-US" sz="2000" b="0" i="0" u="none" strike="noStrike" baseline="30000" dirty="0" smtClean="0">
                          <a:solidFill>
                            <a:srgbClr val="000000"/>
                          </a:solidFill>
                          <a:effectLst/>
                          <a:latin typeface="Calibri"/>
                        </a:rPr>
                        <a:t>rd</a:t>
                      </a:r>
                      <a:r>
                        <a:rPr lang="en-US" sz="2000" b="0" i="0" u="none" strike="noStrike" baseline="0" dirty="0" smtClean="0">
                          <a:solidFill>
                            <a:srgbClr val="000000"/>
                          </a:solidFill>
                          <a:effectLst/>
                          <a:latin typeface="Calibri"/>
                        </a:rPr>
                        <a:t>  </a:t>
                      </a:r>
                      <a:r>
                        <a:rPr lang="en-US" sz="2000" b="0" i="0" u="none" strike="noStrike" dirty="0" smtClean="0">
                          <a:solidFill>
                            <a:srgbClr val="000000"/>
                          </a:solidFill>
                          <a:effectLst/>
                          <a:latin typeface="Calibri"/>
                        </a:rPr>
                        <a:t>letter</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0032">
                <a:tc>
                  <a:txBody>
                    <a:bodyPr/>
                    <a:lstStyle/>
                    <a:p>
                      <a:pPr rtl="0" fontAlgn="t">
                        <a:spcBef>
                          <a:spcPts val="0"/>
                        </a:spcBef>
                        <a:spcAft>
                          <a:spcPts val="0"/>
                        </a:spcAft>
                      </a:pPr>
                      <a:r>
                        <a:rPr lang="en-US" sz="2000" b="0" i="0" u="none" strike="noStrike" dirty="0">
                          <a:solidFill>
                            <a:srgbClr val="000000"/>
                          </a:solidFill>
                          <a:effectLst/>
                          <a:latin typeface="Calibri"/>
                        </a:rPr>
                        <a:t>“pas”</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70</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27</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118</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46</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smtClean="0">
                          <a:solidFill>
                            <a:srgbClr val="000000"/>
                          </a:solidFill>
                          <a:effectLst/>
                          <a:latin typeface="Calibri"/>
                        </a:rPr>
                        <a:t>36</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0032">
                <a:tc>
                  <a:txBody>
                    <a:bodyPr/>
                    <a:lstStyle/>
                    <a:p>
                      <a:pPr rtl="0" fontAlgn="t">
                        <a:spcBef>
                          <a:spcPts val="0"/>
                        </a:spcBef>
                        <a:spcAft>
                          <a:spcPts val="0"/>
                        </a:spcAft>
                      </a:pPr>
                      <a:r>
                        <a:rPr lang="en-US" sz="2000" b="0" i="0" u="none" strike="noStrike">
                          <a:solidFill>
                            <a:srgbClr val="000000"/>
                          </a:solidFill>
                          <a:effectLst/>
                          <a:latin typeface="Calibri"/>
                        </a:rPr>
                        <a:t>“ass”</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118</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46</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57</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91</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smtClean="0">
                          <a:solidFill>
                            <a:srgbClr val="000000"/>
                          </a:solidFill>
                          <a:effectLst/>
                          <a:latin typeface="Calibri"/>
                        </a:rPr>
                        <a:t>41</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0032">
                <a:tc>
                  <a:txBody>
                    <a:bodyPr/>
                    <a:lstStyle/>
                    <a:p>
                      <a:pPr rtl="0" fontAlgn="t">
                        <a:spcBef>
                          <a:spcPts val="0"/>
                        </a:spcBef>
                        <a:spcAft>
                          <a:spcPts val="0"/>
                        </a:spcAft>
                      </a:pPr>
                      <a:r>
                        <a:rPr lang="en-US" sz="2000" b="0" i="0" u="none" strike="noStrike" dirty="0">
                          <a:solidFill>
                            <a:srgbClr val="000000"/>
                          </a:solidFill>
                          <a:effectLst/>
                          <a:latin typeface="Calibri"/>
                        </a:rPr>
                        <a:t>“</a:t>
                      </a:r>
                      <a:r>
                        <a:rPr lang="en-US" sz="2000" b="0" i="0" u="none" strike="noStrike" dirty="0" err="1">
                          <a:solidFill>
                            <a:srgbClr val="000000"/>
                          </a:solidFill>
                          <a:effectLst/>
                          <a:latin typeface="Calibri"/>
                        </a:rPr>
                        <a:t>ssw</a:t>
                      </a:r>
                      <a:r>
                        <a:rPr lang="en-US" sz="2000" b="0" i="0" u="none" strike="noStrike" dirty="0">
                          <a:solidFill>
                            <a:srgbClr val="000000"/>
                          </a:solidFill>
                          <a:effectLst/>
                          <a:latin typeface="Calibri"/>
                        </a:rPr>
                        <a:t>”</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57</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91</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81</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132</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smtClean="0">
                          <a:solidFill>
                            <a:srgbClr val="000000"/>
                          </a:solidFill>
                          <a:effectLst/>
                          <a:latin typeface="Calibri"/>
                        </a:rPr>
                        <a:t>90</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0032">
                <a:tc>
                  <a:txBody>
                    <a:bodyPr/>
                    <a:lstStyle/>
                    <a:p>
                      <a:pPr rtl="0" fontAlgn="t">
                        <a:spcBef>
                          <a:spcPts val="0"/>
                        </a:spcBef>
                        <a:spcAft>
                          <a:spcPts val="0"/>
                        </a:spcAft>
                      </a:pPr>
                      <a:r>
                        <a:rPr lang="en-US" sz="2000" b="0" i="0" u="none" strike="noStrike" dirty="0">
                          <a:solidFill>
                            <a:srgbClr val="000000"/>
                          </a:solidFill>
                          <a:effectLst/>
                          <a:latin typeface="Calibri"/>
                        </a:rPr>
                        <a:t>“</a:t>
                      </a:r>
                      <a:r>
                        <a:rPr lang="en-US" sz="2000" b="0" i="0" u="none" strike="noStrike" dirty="0" err="1">
                          <a:solidFill>
                            <a:srgbClr val="000000"/>
                          </a:solidFill>
                          <a:effectLst/>
                          <a:latin typeface="Calibri"/>
                        </a:rPr>
                        <a:t>swo</a:t>
                      </a:r>
                      <a:r>
                        <a:rPr lang="en-US" sz="2000" b="0" i="0" u="none" strike="noStrike" dirty="0">
                          <a:solidFill>
                            <a:srgbClr val="000000"/>
                          </a:solidFill>
                          <a:effectLst/>
                          <a:latin typeface="Calibri"/>
                        </a:rPr>
                        <a:t>”</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81</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132</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86</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26</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smtClean="0">
                          <a:solidFill>
                            <a:srgbClr val="000000"/>
                          </a:solidFill>
                          <a:effectLst/>
                          <a:latin typeface="Calibri"/>
                        </a:rPr>
                        <a:t>32</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0032">
                <a:tc>
                  <a:txBody>
                    <a:bodyPr/>
                    <a:lstStyle/>
                    <a:p>
                      <a:pPr rtl="0" fontAlgn="t">
                        <a:spcBef>
                          <a:spcPts val="0"/>
                        </a:spcBef>
                        <a:spcAft>
                          <a:spcPts val="0"/>
                        </a:spcAft>
                      </a:pPr>
                      <a:r>
                        <a:rPr lang="en-US" sz="2000" b="0" i="0" u="none" strike="noStrike" dirty="0">
                          <a:solidFill>
                            <a:srgbClr val="000000"/>
                          </a:solidFill>
                          <a:effectLst/>
                          <a:latin typeface="Calibri"/>
                        </a:rPr>
                        <a:t>“</a:t>
                      </a:r>
                      <a:r>
                        <a:rPr lang="en-US" sz="2000" b="0" i="0" u="none" strike="noStrike" dirty="0" err="1">
                          <a:solidFill>
                            <a:srgbClr val="000000"/>
                          </a:solidFill>
                          <a:effectLst/>
                          <a:latin typeface="Calibri"/>
                        </a:rPr>
                        <a:t>wor</a:t>
                      </a:r>
                      <a:r>
                        <a:rPr lang="en-US" sz="2000" b="0" i="0" u="none" strike="noStrike" dirty="0">
                          <a:solidFill>
                            <a:srgbClr val="000000"/>
                          </a:solidFill>
                          <a:effectLst/>
                          <a:latin typeface="Calibri"/>
                        </a:rPr>
                        <a:t>”</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86</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26</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64</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29</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smtClean="0">
                          <a:solidFill>
                            <a:srgbClr val="000000"/>
                          </a:solidFill>
                          <a:effectLst/>
                          <a:latin typeface="Calibri"/>
                        </a:rPr>
                        <a:t>28</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0032">
                <a:tc>
                  <a:txBody>
                    <a:bodyPr/>
                    <a:lstStyle/>
                    <a:p>
                      <a:pPr rtl="0" fontAlgn="t">
                        <a:spcBef>
                          <a:spcPts val="0"/>
                        </a:spcBef>
                        <a:spcAft>
                          <a:spcPts val="0"/>
                        </a:spcAft>
                      </a:pPr>
                      <a:r>
                        <a:rPr lang="en-US" sz="2000" b="0" i="0" u="none" strike="noStrike">
                          <a:solidFill>
                            <a:srgbClr val="000000"/>
                          </a:solidFill>
                          <a:effectLst/>
                          <a:latin typeface="Calibri"/>
                        </a:rPr>
                        <a:t>“ord”</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64</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29</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Calibri"/>
                        </a:rPr>
                        <a:t>64</a:t>
                      </a:r>
                      <a:endParaRPr lang="en-US" sz="200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Calibri"/>
                        </a:rPr>
                        <a:t>83</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smtClean="0">
                          <a:solidFill>
                            <a:srgbClr val="000000"/>
                          </a:solidFill>
                          <a:effectLst/>
                          <a:latin typeface="Calibri"/>
                        </a:rPr>
                        <a:t>110</a:t>
                      </a:r>
                      <a:endParaRPr lang="en-US" sz="2000" dirty="0">
                        <a:effectLst/>
                      </a:endParaRPr>
                    </a:p>
                  </a:txBody>
                  <a:tcPr marL="35817" marR="35817" marT="35817" marB="358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4" name="Rectangle 1"/>
          <p:cNvSpPr>
            <a:spLocks noChangeArrowheads="1"/>
          </p:cNvSpPr>
          <p:nvPr/>
        </p:nvSpPr>
        <p:spPr bwMode="auto">
          <a:xfrm>
            <a:off x="14863763" y="5070475"/>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 name="Rectangle 132"/>
          <p:cNvSpPr/>
          <p:nvPr/>
        </p:nvSpPr>
        <p:spPr>
          <a:xfrm>
            <a:off x="9733190" y="13944600"/>
            <a:ext cx="3754210" cy="4267200"/>
          </a:xfrm>
          <a:prstGeom prst="rect">
            <a:avLst/>
          </a:prstGeom>
          <a:solidFill>
            <a:schemeClr val="bg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r>
              <a:rPr lang="en-US" sz="2400" b="1" dirty="0" smtClean="0">
                <a:solidFill>
                  <a:schemeClr val="tx1"/>
                </a:solidFill>
              </a:rPr>
              <a:t>Single </a:t>
            </a:r>
            <a:r>
              <a:rPr lang="en-US" sz="2400" b="1" dirty="0">
                <a:solidFill>
                  <a:schemeClr val="tx1"/>
                </a:solidFill>
              </a:rPr>
              <a:t>word </a:t>
            </a:r>
            <a:r>
              <a:rPr lang="en-US" sz="2400" b="1" dirty="0">
                <a:solidFill>
                  <a:schemeClr val="tx1"/>
                </a:solidFill>
              </a:rPr>
              <a:t>C</a:t>
            </a:r>
            <a:r>
              <a:rPr lang="en-US" sz="2400" b="1" dirty="0" smtClean="0">
                <a:solidFill>
                  <a:schemeClr val="tx1"/>
                </a:solidFill>
              </a:rPr>
              <a:t>lassifier:</a:t>
            </a:r>
          </a:p>
          <a:p>
            <a:r>
              <a:rPr lang="en-US" sz="2400" dirty="0" smtClean="0">
                <a:solidFill>
                  <a:schemeClr val="tx1"/>
                </a:solidFill>
              </a:rPr>
              <a:t>For </a:t>
            </a:r>
            <a:r>
              <a:rPr lang="en-US" sz="2400" dirty="0">
                <a:solidFill>
                  <a:schemeClr val="tx1"/>
                </a:solidFill>
              </a:rPr>
              <a:t>each pair of users, we created a binary classifier with linear kernel. For example, given an input and 3 users, A, B, and C, we would run three classifiers, one comparing A and B, another for B and C, and lastly A and C to see which user the input matched the best with. </a:t>
            </a:r>
            <a:endParaRPr lang="en-US" sz="2400" dirty="0">
              <a:solidFill>
                <a:schemeClr val="tx1"/>
              </a:solidFill>
            </a:endParaRPr>
          </a:p>
        </p:txBody>
      </p:sp>
      <p:pic>
        <p:nvPicPr>
          <p:cNvPr id="1029" name="Picture 5" descr="https://lh5.googleusercontent.com/Ak396Mmm5rAkkuNl_ySvoo06HdwGRmC_4n_e3yFgXqzp-TFAwIEW3hQ2zHWYMSMzOo60rTEKz7ojxvIjfrBDFqpNMpAIkXG6FmMZGY_jsna8_bBkqE0BKjvxvmr2ZTGzPiE_ch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8880" y="13988985"/>
            <a:ext cx="3810603" cy="370678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lh6.googleusercontent.com/j0xMqNRbtHrqckLGkOW-EDpbhDVVEQL3Vq6daPr6GVKSE7HLzS-aDzbFv_YrjdnA3L1tSzs8Hsmql0wmaMQU54Sf0kwBsglSBT8SGEUYveb2rq-f9xJRkVBuYfnyIrJpRa9x09L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60761" y="13944600"/>
            <a:ext cx="3934004" cy="3751174"/>
          </a:xfrm>
          <a:prstGeom prst="rect">
            <a:avLst/>
          </a:prstGeom>
          <a:noFill/>
          <a:extLst>
            <a:ext uri="{909E8E84-426E-40DD-AFC4-6F175D3DCCD1}">
              <a14:hiddenFill xmlns:a14="http://schemas.microsoft.com/office/drawing/2010/main">
                <a:solidFill>
                  <a:srgbClr val="FFFFFF"/>
                </a:solidFill>
              </a14:hiddenFill>
            </a:ext>
          </a:extLst>
        </p:spPr>
      </p:pic>
      <p:sp>
        <p:nvSpPr>
          <p:cNvPr id="134" name="Rectangle 133"/>
          <p:cNvSpPr/>
          <p:nvPr/>
        </p:nvSpPr>
        <p:spPr>
          <a:xfrm>
            <a:off x="9819595" y="18440400"/>
            <a:ext cx="13279210" cy="2971800"/>
          </a:xfrm>
          <a:prstGeom prst="rect">
            <a:avLst/>
          </a:prstGeom>
          <a:solidFill>
            <a:schemeClr val="bg1">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r>
              <a:rPr lang="en-US" sz="2400" b="1" dirty="0">
                <a:solidFill>
                  <a:schemeClr val="tx1"/>
                </a:solidFill>
              </a:rPr>
              <a:t>Multi-word Classifier</a:t>
            </a:r>
            <a:r>
              <a:rPr lang="en-US" sz="2400" dirty="0">
                <a:solidFill>
                  <a:schemeClr val="tx1"/>
                </a:solidFill>
              </a:rPr>
              <a:t>:</a:t>
            </a:r>
          </a:p>
          <a:p>
            <a:r>
              <a:rPr lang="en-US" sz="2400" dirty="0">
                <a:solidFill>
                  <a:schemeClr val="tx1"/>
                </a:solidFill>
              </a:rPr>
              <a:t>We used a k-nearest neighbors algorithm is to look at the k nearest points that an input data point has to the training data. Based on what classification these neighbors are, we classify the input as value more of its neighbors have. To determine how close points are, we use squared inverse. </a:t>
            </a:r>
          </a:p>
          <a:p>
            <a:r>
              <a:rPr lang="en-US" sz="2400" dirty="0">
                <a:solidFill>
                  <a:schemeClr val="tx1"/>
                </a:solidFill>
              </a:rPr>
              <a:t>The basis of the support vector machine for the multi-word classifier is to use a kernel to transform the data onto a hyperplane, dividing the data into two portions. We used a one vs all multiclass method and a Gaussian kernel:</a:t>
            </a:r>
          </a:p>
          <a:p>
            <a:r>
              <a:rPr lang="en-US" sz="2400" dirty="0">
                <a:solidFill>
                  <a:schemeClr val="tx1"/>
                </a:solidFill>
              </a:rPr>
              <a:t>K(</a:t>
            </a:r>
            <a:r>
              <a:rPr lang="en-US" sz="2400" dirty="0" err="1">
                <a:solidFill>
                  <a:schemeClr val="tx1"/>
                </a:solidFill>
              </a:rPr>
              <a:t>x,x</a:t>
            </a:r>
            <a:r>
              <a:rPr lang="en-US" sz="2400" dirty="0">
                <a:solidFill>
                  <a:schemeClr val="tx1"/>
                </a:solidFill>
              </a:rPr>
              <a:t>')=</a:t>
            </a:r>
            <a:r>
              <a:rPr lang="en-US" sz="2400" dirty="0" err="1">
                <a:solidFill>
                  <a:schemeClr val="tx1"/>
                </a:solidFill>
              </a:rPr>
              <a:t>exp</a:t>
            </a:r>
            <a:r>
              <a:rPr lang="en-US" sz="2400" dirty="0">
                <a:solidFill>
                  <a:schemeClr val="tx1"/>
                </a:solidFill>
              </a:rPr>
              <a:t>(-||x-x‘||^2).</a:t>
            </a:r>
          </a:p>
        </p:txBody>
      </p:sp>
      <p:sp>
        <p:nvSpPr>
          <p:cNvPr id="25" name="TextBox 24"/>
          <p:cNvSpPr txBox="1"/>
          <p:nvPr/>
        </p:nvSpPr>
        <p:spPr>
          <a:xfrm>
            <a:off x="14120040" y="17840325"/>
            <a:ext cx="8978765" cy="615553"/>
          </a:xfrm>
          <a:prstGeom prst="rect">
            <a:avLst/>
          </a:prstGeom>
          <a:noFill/>
        </p:spPr>
        <p:txBody>
          <a:bodyPr wrap="square" rtlCol="0">
            <a:spAutoFit/>
          </a:bodyPr>
          <a:lstStyle/>
          <a:p>
            <a:r>
              <a:rPr lang="en-US" dirty="0" smtClean="0">
                <a:latin typeface="+mn-lt"/>
              </a:rPr>
              <a:t>Fig. 1: For the Multi-word classifier, running the data though an SVM generated these ROC curves for each person. The sharper the curve, the more accurately the SVM identifies a </a:t>
            </a:r>
            <a:r>
              <a:rPr lang="en-US" dirty="0" err="1" smtClean="0">
                <a:latin typeface="+mn-lt"/>
              </a:rPr>
              <a:t>typee</a:t>
            </a:r>
            <a:endParaRPr lang="en-US" dirty="0">
              <a:latin typeface="+mn-lt"/>
            </a:endParaRPr>
          </a:p>
        </p:txBody>
      </p:sp>
      <p:sp>
        <p:nvSpPr>
          <p:cNvPr id="135" name="Rectangle 134"/>
          <p:cNvSpPr/>
          <p:nvPr/>
        </p:nvSpPr>
        <p:spPr>
          <a:xfrm>
            <a:off x="25007321" y="18148101"/>
            <a:ext cx="5806053" cy="752099"/>
          </a:xfrm>
          <a:prstGeom prst="rect">
            <a:avLst/>
          </a:prstGeom>
          <a:solidFill>
            <a:schemeClr val="bg1">
              <a:alpha val="6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65306" tIns="32653" rIns="65306" bIns="32653" anchor="ctr"/>
          <a:lstStyle/>
          <a:p>
            <a:pPr algn="ctr">
              <a:defRPr/>
            </a:pPr>
            <a:r>
              <a:rPr lang="en-US" sz="3600" b="1" dirty="0" smtClean="0">
                <a:solidFill>
                  <a:schemeClr val="tx1"/>
                </a:solidFill>
                <a:latin typeface="Arial" pitchFamily="34" charset="0"/>
                <a:cs typeface="Arial" pitchFamily="34" charset="0"/>
              </a:rPr>
              <a:t>Acknowledgements</a:t>
            </a:r>
            <a:endParaRPr lang="en-US" sz="360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7754</TotalTime>
  <Words>976</Words>
  <Application>Microsoft Office PowerPoint</Application>
  <PresentationFormat>Custom</PresentationFormat>
  <Paragraphs>104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dc:creator>
  <cp:lastModifiedBy>StevenLin</cp:lastModifiedBy>
  <cp:revision>379</cp:revision>
  <dcterms:created xsi:type="dcterms:W3CDTF">2007-03-07T02:31:39Z</dcterms:created>
  <dcterms:modified xsi:type="dcterms:W3CDTF">2016-12-04T08:01:13Z</dcterms:modified>
</cp:coreProperties>
</file>